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304" r:id="rId2"/>
    <p:sldId id="537" r:id="rId3"/>
    <p:sldId id="539" r:id="rId4"/>
    <p:sldId id="579" r:id="rId5"/>
    <p:sldId id="542" r:id="rId6"/>
    <p:sldId id="545" r:id="rId7"/>
    <p:sldId id="543" r:id="rId8"/>
    <p:sldId id="544" r:id="rId9"/>
    <p:sldId id="582" r:id="rId10"/>
    <p:sldId id="546" r:id="rId11"/>
    <p:sldId id="548" r:id="rId12"/>
    <p:sldId id="549" r:id="rId13"/>
    <p:sldId id="550" r:id="rId14"/>
    <p:sldId id="557" r:id="rId15"/>
    <p:sldId id="558" r:id="rId16"/>
    <p:sldId id="551" r:id="rId17"/>
    <p:sldId id="583" r:id="rId18"/>
    <p:sldId id="584" r:id="rId19"/>
    <p:sldId id="552" r:id="rId20"/>
    <p:sldId id="554" r:id="rId21"/>
    <p:sldId id="555" r:id="rId22"/>
    <p:sldId id="580" r:id="rId23"/>
    <p:sldId id="581" r:id="rId24"/>
    <p:sldId id="559" r:id="rId25"/>
    <p:sldId id="560" r:id="rId26"/>
    <p:sldId id="578" r:id="rId27"/>
    <p:sldId id="563" r:id="rId28"/>
    <p:sldId id="567" r:id="rId29"/>
    <p:sldId id="568" r:id="rId30"/>
    <p:sldId id="570" r:id="rId31"/>
    <p:sldId id="576" r:id="rId32"/>
    <p:sldId id="577" r:id="rId33"/>
    <p:sldId id="585" r:id="rId34"/>
    <p:sldId id="524" r:id="rId35"/>
  </p:sldIdLst>
  <p:sldSz cx="12192000" cy="6858000"/>
  <p:notesSz cx="6858000" cy="9144000"/>
  <p:embeddedFontLst>
    <p:embeddedFont>
      <p:font typeface="BIZ UDPゴシック" panose="020B0400000000000000" pitchFamily="50" charset="-128"/>
      <p:regular r:id="rId37"/>
      <p:bold r:id="rId38"/>
    </p:embeddedFont>
    <p:embeddedFont>
      <p:font typeface="UD デジタル 教科書体 NP-R" panose="02020400000000000000" pitchFamily="18" charset="-128"/>
      <p:regular r:id="rId39"/>
    </p:embeddedFont>
    <p:embeddedFont>
      <p:font typeface="メイリオ" panose="020B0604030504040204" pitchFamily="50" charset="-128"/>
      <p:regular r:id="rId40"/>
      <p:bold r:id="rId41"/>
      <p:italic r:id="rId42"/>
      <p:boldItalic r:id="rId43"/>
    </p:embeddedFont>
    <p:embeddedFont>
      <p:font typeface="游ゴシック" panose="020B0400000000000000" pitchFamily="50" charset="-128"/>
      <p:regular r:id="rId44"/>
      <p:bold r:id="rId45"/>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78" userDrawn="1">
          <p15:clr>
            <a:srgbClr val="A4A3A4"/>
          </p15:clr>
        </p15:guide>
        <p15:guide id="2" pos="6902"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48F"/>
    <a:srgbClr val="0072BC"/>
    <a:srgbClr val="E97132"/>
    <a:srgbClr val="933E87"/>
    <a:srgbClr val="E06E83"/>
    <a:srgbClr val="FFFDE4"/>
    <a:srgbClr val="FCC4D4"/>
    <a:srgbClr val="F991AF"/>
    <a:srgbClr val="96DCF8"/>
    <a:srgbClr val="FFEA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30" autoAdjust="0"/>
    <p:restoredTop sz="96242" autoAdjust="0"/>
  </p:normalViewPr>
  <p:slideViewPr>
    <p:cSldViewPr snapToGrid="0" showGuides="1">
      <p:cViewPr>
        <p:scale>
          <a:sx n="310" d="100"/>
          <a:sy n="310" d="100"/>
        </p:scale>
        <p:origin x="-9948" y="-2346"/>
      </p:cViewPr>
      <p:guideLst>
        <p:guide pos="778"/>
        <p:guide pos="6902"/>
        <p:guide orient="horz"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税率</c:v>
                </c:pt>
              </c:strCache>
            </c:strRef>
          </c:tx>
          <c:spPr>
            <a:solidFill>
              <a:schemeClr val="tx2">
                <a:lumMod val="25000"/>
                <a:lumOff val="75000"/>
              </a:schemeClr>
            </a:solidFill>
            <a:ln>
              <a:noFill/>
            </a:ln>
            <a:effectLst/>
          </c:spPr>
          <c:invertIfNegative val="0"/>
          <c:cat>
            <c:strRef>
              <c:f>Sheet1!$A$2:$A$8</c:f>
              <c:strCache>
                <c:ptCount val="7"/>
                <c:pt idx="0">
                  <c:v>ステージ１</c:v>
                </c:pt>
                <c:pt idx="1">
                  <c:v>ステージ２</c:v>
                </c:pt>
                <c:pt idx="2">
                  <c:v>ステージ３</c:v>
                </c:pt>
                <c:pt idx="3">
                  <c:v>ステージ４</c:v>
                </c:pt>
                <c:pt idx="4">
                  <c:v>ステージ５</c:v>
                </c:pt>
                <c:pt idx="5">
                  <c:v>ステージ６</c:v>
                </c:pt>
                <c:pt idx="6">
                  <c:v>ステージ７</c:v>
                </c:pt>
              </c:strCache>
            </c:strRef>
          </c:cat>
          <c:val>
            <c:numRef>
              <c:f>Sheet1!$B$2:$B$8</c:f>
              <c:numCache>
                <c:formatCode>General</c:formatCode>
                <c:ptCount val="7"/>
                <c:pt idx="0">
                  <c:v>5</c:v>
                </c:pt>
                <c:pt idx="1">
                  <c:v>10</c:v>
                </c:pt>
                <c:pt idx="2">
                  <c:v>20</c:v>
                </c:pt>
                <c:pt idx="3">
                  <c:v>23</c:v>
                </c:pt>
                <c:pt idx="4">
                  <c:v>33</c:v>
                </c:pt>
                <c:pt idx="5">
                  <c:v>40</c:v>
                </c:pt>
                <c:pt idx="6">
                  <c:v>45</c:v>
                </c:pt>
              </c:numCache>
            </c:numRef>
          </c:val>
          <c:extLst>
            <c:ext xmlns:c16="http://schemas.microsoft.com/office/drawing/2014/chart" uri="{C3380CC4-5D6E-409C-BE32-E72D297353CC}">
              <c16:uniqueId val="{00000000-25A6-446A-B5AD-68900B861D59}"/>
            </c:ext>
          </c:extLst>
        </c:ser>
        <c:dLbls>
          <c:showLegendKey val="0"/>
          <c:showVal val="0"/>
          <c:showCatName val="0"/>
          <c:showSerName val="0"/>
          <c:showPercent val="0"/>
          <c:showBubbleSize val="0"/>
        </c:dLbls>
        <c:gapWidth val="0"/>
        <c:axId val="913581424"/>
        <c:axId val="913581904"/>
      </c:barChart>
      <c:catAx>
        <c:axId val="913581424"/>
        <c:scaling>
          <c:orientation val="minMax"/>
        </c:scaling>
        <c:delete val="1"/>
        <c:axPos val="b"/>
        <c:numFmt formatCode="General" sourceLinked="1"/>
        <c:majorTickMark val="none"/>
        <c:minorTickMark val="none"/>
        <c:tickLblPos val="nextTo"/>
        <c:crossAx val="913581904"/>
        <c:crosses val="autoZero"/>
        <c:auto val="1"/>
        <c:lblAlgn val="ctr"/>
        <c:lblOffset val="100"/>
        <c:noMultiLvlLbl val="0"/>
      </c:catAx>
      <c:valAx>
        <c:axId val="913581904"/>
        <c:scaling>
          <c:orientation val="minMax"/>
        </c:scaling>
        <c:delete val="1"/>
        <c:axPos val="l"/>
        <c:numFmt formatCode="General" sourceLinked="1"/>
        <c:majorTickMark val="none"/>
        <c:minorTickMark val="none"/>
        <c:tickLblPos val="nextTo"/>
        <c:crossAx val="913581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solidFill>
                <a:schemeClr val="bg1"/>
              </a:solidFill>
            </a:ln>
          </c:spPr>
          <c:dPt>
            <c:idx val="0"/>
            <c:bubble3D val="0"/>
            <c:spPr>
              <a:solidFill>
                <a:srgbClr val="A6E8BA"/>
              </a:solidFill>
              <a:ln w="6350">
                <a:solidFill>
                  <a:schemeClr val="bg1"/>
                </a:solidFill>
              </a:ln>
              <a:effectLst/>
            </c:spPr>
            <c:extLst>
              <c:ext xmlns:c16="http://schemas.microsoft.com/office/drawing/2014/chart" uri="{C3380CC4-5D6E-409C-BE32-E72D297353CC}">
                <c16:uniqueId val="{00000001-C581-480E-9CCC-724D4CC9E035}"/>
              </c:ext>
            </c:extLst>
          </c:dPt>
          <c:dPt>
            <c:idx val="1"/>
            <c:bubble3D val="0"/>
            <c:spPr>
              <a:solidFill>
                <a:srgbClr val="72DA92"/>
              </a:solidFill>
              <a:ln w="6350">
                <a:solidFill>
                  <a:schemeClr val="bg1"/>
                </a:solidFill>
              </a:ln>
              <a:effectLst/>
            </c:spPr>
            <c:extLst>
              <c:ext xmlns:c16="http://schemas.microsoft.com/office/drawing/2014/chart" uri="{C3380CC4-5D6E-409C-BE32-E72D297353CC}">
                <c16:uniqueId val="{00000003-C581-480E-9CCC-724D4CC9E035}"/>
              </c:ext>
            </c:extLst>
          </c:dPt>
          <c:dPt>
            <c:idx val="2"/>
            <c:bubble3D val="0"/>
            <c:spPr>
              <a:noFill/>
              <a:ln w="19050">
                <a:noFill/>
              </a:ln>
              <a:effectLst/>
            </c:spPr>
            <c:extLst>
              <c:ext xmlns:c16="http://schemas.microsoft.com/office/drawing/2014/chart" uri="{C3380CC4-5D6E-409C-BE32-E72D297353CC}">
                <c16:uniqueId val="{00000005-C581-480E-9CCC-724D4CC9E035}"/>
              </c:ext>
            </c:extLst>
          </c:dPt>
          <c:cat>
            <c:strRef>
              <c:f>Sheet1!$A$2:$A$4</c:f>
              <c:strCache>
                <c:ptCount val="3"/>
                <c:pt idx="0">
                  <c:v>直接税</c:v>
                </c:pt>
                <c:pt idx="1">
                  <c:v>間接税</c:v>
                </c:pt>
                <c:pt idx="2">
                  <c:v>その他</c:v>
                </c:pt>
              </c:strCache>
            </c:strRef>
          </c:cat>
          <c:val>
            <c:numRef>
              <c:f>Sheet1!$B$2:$B$4</c:f>
              <c:numCache>
                <c:formatCode>0.00%</c:formatCode>
                <c:ptCount val="3"/>
                <c:pt idx="0">
                  <c:v>0.40699999999999997</c:v>
                </c:pt>
                <c:pt idx="1">
                  <c:v>0.27800000000000002</c:v>
                </c:pt>
                <c:pt idx="2">
                  <c:v>0.316</c:v>
                </c:pt>
              </c:numCache>
            </c:numRef>
          </c:val>
          <c:extLst>
            <c:ext xmlns:c16="http://schemas.microsoft.com/office/drawing/2014/chart" uri="{C3380CC4-5D6E-409C-BE32-E72D297353CC}">
              <c16:uniqueId val="{00000006-C581-480E-9CCC-724D4CC9E035}"/>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国の歳出</c:v>
                </c:pt>
              </c:strCache>
            </c:strRef>
          </c:tx>
          <c:spPr>
            <a:ln w="6350"/>
          </c:spPr>
          <c:dPt>
            <c:idx val="0"/>
            <c:bubble3D val="0"/>
            <c:spPr>
              <a:solidFill>
                <a:srgbClr val="F7F4CB"/>
              </a:solidFill>
              <a:ln w="6350">
                <a:solidFill>
                  <a:schemeClr val="lt1"/>
                </a:solidFill>
              </a:ln>
              <a:effectLst/>
            </c:spPr>
            <c:extLst>
              <c:ext xmlns:c16="http://schemas.microsoft.com/office/drawing/2014/chart" uri="{C3380CC4-5D6E-409C-BE32-E72D297353CC}">
                <c16:uniqueId val="{00000001-B020-4569-9C47-317FD9D50408}"/>
              </c:ext>
            </c:extLst>
          </c:dPt>
          <c:dPt>
            <c:idx val="1"/>
            <c:bubble3D val="0"/>
            <c:spPr>
              <a:solidFill>
                <a:srgbClr val="FCC4D4"/>
              </a:solidFill>
              <a:ln w="6350">
                <a:solidFill>
                  <a:schemeClr val="lt1"/>
                </a:solidFill>
              </a:ln>
              <a:effectLst/>
            </c:spPr>
            <c:extLst>
              <c:ext xmlns:c16="http://schemas.microsoft.com/office/drawing/2014/chart" uri="{C3380CC4-5D6E-409C-BE32-E72D297353CC}">
                <c16:uniqueId val="{00000003-B020-4569-9C47-317FD9D50408}"/>
              </c:ext>
            </c:extLst>
          </c:dPt>
          <c:dPt>
            <c:idx val="2"/>
            <c:bubble3D val="0"/>
            <c:spPr>
              <a:solidFill>
                <a:schemeClr val="accent6">
                  <a:lumMod val="40000"/>
                  <a:lumOff val="60000"/>
                </a:schemeClr>
              </a:solidFill>
              <a:ln w="6350">
                <a:solidFill>
                  <a:schemeClr val="lt1"/>
                </a:solidFill>
              </a:ln>
              <a:effectLst/>
            </c:spPr>
            <c:extLst>
              <c:ext xmlns:c16="http://schemas.microsoft.com/office/drawing/2014/chart" uri="{C3380CC4-5D6E-409C-BE32-E72D297353CC}">
                <c16:uniqueId val="{00000005-B020-4569-9C47-317FD9D50408}"/>
              </c:ext>
            </c:extLst>
          </c:dPt>
          <c:dPt>
            <c:idx val="3"/>
            <c:bubble3D val="0"/>
            <c:spPr>
              <a:solidFill>
                <a:schemeClr val="accent2">
                  <a:lumMod val="40000"/>
                  <a:lumOff val="60000"/>
                </a:schemeClr>
              </a:solidFill>
              <a:ln w="6350">
                <a:solidFill>
                  <a:schemeClr val="lt1"/>
                </a:solidFill>
              </a:ln>
              <a:effectLst/>
            </c:spPr>
            <c:extLst>
              <c:ext xmlns:c16="http://schemas.microsoft.com/office/drawing/2014/chart" uri="{C3380CC4-5D6E-409C-BE32-E72D297353CC}">
                <c16:uniqueId val="{00000007-B020-4569-9C47-317FD9D50408}"/>
              </c:ext>
            </c:extLst>
          </c:dPt>
          <c:dPt>
            <c:idx val="4"/>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09-B020-4569-9C47-317FD9D50408}"/>
              </c:ext>
            </c:extLst>
          </c:dPt>
          <c:dPt>
            <c:idx val="5"/>
            <c:bubble3D val="0"/>
            <c:spPr>
              <a:solidFill>
                <a:schemeClr val="accent4">
                  <a:lumMod val="40000"/>
                  <a:lumOff val="60000"/>
                </a:schemeClr>
              </a:solidFill>
              <a:ln w="6350">
                <a:solidFill>
                  <a:schemeClr val="lt1"/>
                </a:solidFill>
              </a:ln>
              <a:effectLst/>
            </c:spPr>
            <c:extLst>
              <c:ext xmlns:c16="http://schemas.microsoft.com/office/drawing/2014/chart" uri="{C3380CC4-5D6E-409C-BE32-E72D297353CC}">
                <c16:uniqueId val="{0000000B-B020-4569-9C47-317FD9D50408}"/>
              </c:ext>
            </c:extLst>
          </c:dPt>
          <c:dPt>
            <c:idx val="6"/>
            <c:bubble3D val="0"/>
            <c:spPr>
              <a:solidFill>
                <a:schemeClr val="accent2">
                  <a:lumMod val="40000"/>
                  <a:lumOff val="60000"/>
                </a:schemeClr>
              </a:solidFill>
              <a:ln w="6350">
                <a:solidFill>
                  <a:schemeClr val="lt1"/>
                </a:solidFill>
              </a:ln>
              <a:effectLst/>
            </c:spPr>
            <c:extLst>
              <c:ext xmlns:c16="http://schemas.microsoft.com/office/drawing/2014/chart" uri="{C3380CC4-5D6E-409C-BE32-E72D297353CC}">
                <c16:uniqueId val="{0000000D-B020-4569-9C47-317FD9D50408}"/>
              </c:ext>
            </c:extLst>
          </c:dPt>
          <c:dPt>
            <c:idx val="7"/>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0F-B020-4569-9C47-317FD9D50408}"/>
              </c:ext>
            </c:extLst>
          </c:dPt>
          <c:cat>
            <c:strRef>
              <c:f>Sheet1!$A$2:$A$9</c:f>
              <c:strCache>
                <c:ptCount val="8"/>
                <c:pt idx="0">
                  <c:v>社会保障関係費</c:v>
                </c:pt>
                <c:pt idx="1">
                  <c:v>国債費</c:v>
                </c:pt>
                <c:pt idx="2">
                  <c:v>地方交付税交付金</c:v>
                </c:pt>
                <c:pt idx="3">
                  <c:v>防衛関係費</c:v>
                </c:pt>
                <c:pt idx="4">
                  <c:v>公共事業関係費</c:v>
                </c:pt>
                <c:pt idx="5">
                  <c:v>文教及び科学振興費</c:v>
                </c:pt>
                <c:pt idx="6">
                  <c:v>経済協力費</c:v>
                </c:pt>
                <c:pt idx="7">
                  <c:v>その他</c:v>
                </c:pt>
              </c:strCache>
            </c:strRef>
          </c:cat>
          <c:val>
            <c:numRef>
              <c:f>Sheet1!$B$2:$B$9</c:f>
              <c:numCache>
                <c:formatCode>0.00%</c:formatCode>
                <c:ptCount val="8"/>
                <c:pt idx="0">
                  <c:v>0.31900000000000001</c:v>
                </c:pt>
                <c:pt idx="1">
                  <c:v>0.25600000000000001</c:v>
                </c:pt>
                <c:pt idx="2">
                  <c:v>0.17100000000000001</c:v>
                </c:pt>
                <c:pt idx="3">
                  <c:v>7.2999999999999995E-2</c:v>
                </c:pt>
                <c:pt idx="4">
                  <c:v>0.05</c:v>
                </c:pt>
                <c:pt idx="5">
                  <c:v>4.9000000000000002E-2</c:v>
                </c:pt>
                <c:pt idx="6">
                  <c:v>4.0000000000000001E-3</c:v>
                </c:pt>
                <c:pt idx="7">
                  <c:v>7.6999999999999999E-2</c:v>
                </c:pt>
              </c:numCache>
            </c:numRef>
          </c:val>
          <c:extLst>
            <c:ext xmlns:c16="http://schemas.microsoft.com/office/drawing/2014/chart" uri="{C3380CC4-5D6E-409C-BE32-E72D297353CC}">
              <c16:uniqueId val="{00000010-B020-4569-9C47-317FD9D50408}"/>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国の歳出</c:v>
                </c:pt>
              </c:strCache>
            </c:strRef>
          </c:tx>
          <c:spPr>
            <a:ln w="6350"/>
          </c:spPr>
          <c:dPt>
            <c:idx val="0"/>
            <c:bubble3D val="0"/>
            <c:spPr>
              <a:solidFill>
                <a:srgbClr val="F7F4CB"/>
              </a:solidFill>
              <a:ln w="6350">
                <a:solidFill>
                  <a:schemeClr val="lt1"/>
                </a:solidFill>
              </a:ln>
              <a:effectLst/>
            </c:spPr>
            <c:extLst>
              <c:ext xmlns:c16="http://schemas.microsoft.com/office/drawing/2014/chart" uri="{C3380CC4-5D6E-409C-BE32-E72D297353CC}">
                <c16:uniqueId val="{00000001-8261-4C8E-A7FD-71352E9871FA}"/>
              </c:ext>
            </c:extLst>
          </c:dPt>
          <c:dPt>
            <c:idx val="1"/>
            <c:bubble3D val="0"/>
            <c:spPr>
              <a:solidFill>
                <a:srgbClr val="FCC4D4"/>
              </a:solidFill>
              <a:ln w="6350">
                <a:solidFill>
                  <a:schemeClr val="lt1"/>
                </a:solidFill>
              </a:ln>
              <a:effectLst/>
            </c:spPr>
            <c:extLst>
              <c:ext xmlns:c16="http://schemas.microsoft.com/office/drawing/2014/chart" uri="{C3380CC4-5D6E-409C-BE32-E72D297353CC}">
                <c16:uniqueId val="{00000003-8261-4C8E-A7FD-71352E9871FA}"/>
              </c:ext>
            </c:extLst>
          </c:dPt>
          <c:dPt>
            <c:idx val="2"/>
            <c:bubble3D val="0"/>
            <c:spPr>
              <a:solidFill>
                <a:schemeClr val="accent6">
                  <a:lumMod val="40000"/>
                  <a:lumOff val="60000"/>
                </a:schemeClr>
              </a:solidFill>
              <a:ln w="6350">
                <a:solidFill>
                  <a:schemeClr val="lt1"/>
                </a:solidFill>
              </a:ln>
              <a:effectLst/>
            </c:spPr>
            <c:extLst>
              <c:ext xmlns:c16="http://schemas.microsoft.com/office/drawing/2014/chart" uri="{C3380CC4-5D6E-409C-BE32-E72D297353CC}">
                <c16:uniqueId val="{00000005-8261-4C8E-A7FD-71352E9871FA}"/>
              </c:ext>
            </c:extLst>
          </c:dPt>
          <c:dPt>
            <c:idx val="3"/>
            <c:bubble3D val="0"/>
            <c:spPr>
              <a:solidFill>
                <a:schemeClr val="accent2">
                  <a:lumMod val="40000"/>
                  <a:lumOff val="60000"/>
                </a:schemeClr>
              </a:solidFill>
              <a:ln w="6350">
                <a:solidFill>
                  <a:schemeClr val="lt1"/>
                </a:solidFill>
              </a:ln>
              <a:effectLst/>
            </c:spPr>
            <c:extLst>
              <c:ext xmlns:c16="http://schemas.microsoft.com/office/drawing/2014/chart" uri="{C3380CC4-5D6E-409C-BE32-E72D297353CC}">
                <c16:uniqueId val="{00000007-8261-4C8E-A7FD-71352E9871FA}"/>
              </c:ext>
            </c:extLst>
          </c:dPt>
          <c:dPt>
            <c:idx val="4"/>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09-8261-4C8E-A7FD-71352E9871FA}"/>
              </c:ext>
            </c:extLst>
          </c:dPt>
          <c:dPt>
            <c:idx val="5"/>
            <c:bubble3D val="0"/>
            <c:spPr>
              <a:solidFill>
                <a:schemeClr val="accent4">
                  <a:lumMod val="40000"/>
                  <a:lumOff val="60000"/>
                </a:schemeClr>
              </a:solidFill>
              <a:ln w="6350">
                <a:solidFill>
                  <a:schemeClr val="lt1"/>
                </a:solidFill>
              </a:ln>
              <a:effectLst/>
            </c:spPr>
            <c:extLst>
              <c:ext xmlns:c16="http://schemas.microsoft.com/office/drawing/2014/chart" uri="{C3380CC4-5D6E-409C-BE32-E72D297353CC}">
                <c16:uniqueId val="{0000000B-8261-4C8E-A7FD-71352E9871FA}"/>
              </c:ext>
            </c:extLst>
          </c:dPt>
          <c:dPt>
            <c:idx val="6"/>
            <c:bubble3D val="0"/>
            <c:spPr>
              <a:solidFill>
                <a:schemeClr val="accent2">
                  <a:lumMod val="40000"/>
                  <a:lumOff val="60000"/>
                </a:schemeClr>
              </a:solidFill>
              <a:ln w="6350">
                <a:solidFill>
                  <a:schemeClr val="lt1"/>
                </a:solidFill>
              </a:ln>
              <a:effectLst/>
            </c:spPr>
            <c:extLst>
              <c:ext xmlns:c16="http://schemas.microsoft.com/office/drawing/2014/chart" uri="{C3380CC4-5D6E-409C-BE32-E72D297353CC}">
                <c16:uniqueId val="{0000000D-8261-4C8E-A7FD-71352E9871FA}"/>
              </c:ext>
            </c:extLst>
          </c:dPt>
          <c:dPt>
            <c:idx val="7"/>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0F-8261-4C8E-A7FD-71352E9871FA}"/>
              </c:ext>
            </c:extLst>
          </c:dPt>
          <c:cat>
            <c:strRef>
              <c:f>Sheet1!$A$2:$A$9</c:f>
              <c:strCache>
                <c:ptCount val="8"/>
                <c:pt idx="0">
                  <c:v>社会保障関係費</c:v>
                </c:pt>
                <c:pt idx="1">
                  <c:v>国債費</c:v>
                </c:pt>
                <c:pt idx="2">
                  <c:v>地方交付税交付金</c:v>
                </c:pt>
                <c:pt idx="3">
                  <c:v>防衛関係費</c:v>
                </c:pt>
                <c:pt idx="4">
                  <c:v>公共事業関係費</c:v>
                </c:pt>
                <c:pt idx="5">
                  <c:v>文教及び科学振興費</c:v>
                </c:pt>
                <c:pt idx="6">
                  <c:v>経済協力費</c:v>
                </c:pt>
                <c:pt idx="7">
                  <c:v>その他</c:v>
                </c:pt>
              </c:strCache>
            </c:strRef>
          </c:cat>
          <c:val>
            <c:numRef>
              <c:f>Sheet1!$B$2:$B$9</c:f>
              <c:numCache>
                <c:formatCode>0.00%</c:formatCode>
                <c:ptCount val="8"/>
                <c:pt idx="0">
                  <c:v>0.31900000000000001</c:v>
                </c:pt>
                <c:pt idx="1">
                  <c:v>0.25600000000000001</c:v>
                </c:pt>
                <c:pt idx="2">
                  <c:v>0.17100000000000001</c:v>
                </c:pt>
                <c:pt idx="3">
                  <c:v>7.2999999999999995E-2</c:v>
                </c:pt>
                <c:pt idx="4">
                  <c:v>0.05</c:v>
                </c:pt>
                <c:pt idx="5">
                  <c:v>4.9000000000000002E-2</c:v>
                </c:pt>
                <c:pt idx="6">
                  <c:v>4.0000000000000001E-3</c:v>
                </c:pt>
                <c:pt idx="7">
                  <c:v>7.6999999999999999E-2</c:v>
                </c:pt>
              </c:numCache>
            </c:numRef>
          </c:val>
          <c:extLst>
            <c:ext xmlns:c16="http://schemas.microsoft.com/office/drawing/2014/chart" uri="{C3380CC4-5D6E-409C-BE32-E72D297353CC}">
              <c16:uniqueId val="{00000010-8261-4C8E-A7FD-71352E9871FA}"/>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69797475628727"/>
          <c:y val="4.742484615031177E-2"/>
          <c:w val="0.79082853535353537"/>
          <c:h val="0.90390519252868773"/>
        </c:manualLayout>
      </c:layout>
      <c:barChart>
        <c:barDir val="col"/>
        <c:grouping val="stacked"/>
        <c:varyColors val="0"/>
        <c:ser>
          <c:idx val="0"/>
          <c:order val="0"/>
          <c:tx>
            <c:strRef>
              <c:f>Sheet1!$B$1</c:f>
              <c:strCache>
                <c:ptCount val="1"/>
                <c:pt idx="0">
                  <c:v>特例公債残高</c:v>
                </c:pt>
              </c:strCache>
            </c:strRef>
          </c:tx>
          <c:spPr>
            <a:solidFill>
              <a:srgbClr val="F0CCC7"/>
            </a:solidFill>
            <a:ln>
              <a:noFill/>
            </a:ln>
            <a:effectLst/>
          </c:spPr>
          <c:invertIfNegative val="0"/>
          <c:cat>
            <c:numRef>
              <c:f>Sheet1!$A$2:$A$63</c:f>
              <c:numCache>
                <c:formatCode>General</c:formatCode>
                <c:ptCount val="62"/>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pt idx="56">
                  <c:v>2021</c:v>
                </c:pt>
                <c:pt idx="57">
                  <c:v>2022</c:v>
                </c:pt>
                <c:pt idx="58">
                  <c:v>2023</c:v>
                </c:pt>
                <c:pt idx="59">
                  <c:v>2024</c:v>
                </c:pt>
                <c:pt idx="60">
                  <c:v>2025</c:v>
                </c:pt>
                <c:pt idx="61">
                  <c:v>2026</c:v>
                </c:pt>
              </c:numCache>
            </c:numRef>
          </c:cat>
          <c:val>
            <c:numRef>
              <c:f>Sheet1!$B$2:$B$63</c:f>
              <c:numCache>
                <c:formatCode>General</c:formatCode>
                <c:ptCount val="62"/>
                <c:pt idx="0">
                  <c:v>0</c:v>
                </c:pt>
                <c:pt idx="1">
                  <c:v>0</c:v>
                </c:pt>
                <c:pt idx="2">
                  <c:v>0</c:v>
                </c:pt>
                <c:pt idx="3">
                  <c:v>0</c:v>
                </c:pt>
                <c:pt idx="4">
                  <c:v>0</c:v>
                </c:pt>
                <c:pt idx="5">
                  <c:v>0</c:v>
                </c:pt>
                <c:pt idx="6" formatCode="#,##0_);[Red]\(#,##0\)">
                  <c:v>0</c:v>
                </c:pt>
                <c:pt idx="7" formatCode="#,##0_);[Red]\(#,##0\)">
                  <c:v>0</c:v>
                </c:pt>
                <c:pt idx="8" formatCode="#,##0_);[Red]\(#,##0\)">
                  <c:v>0</c:v>
                </c:pt>
                <c:pt idx="9" formatCode="#,##0_);[Red]\(#,##0\)">
                  <c:v>0</c:v>
                </c:pt>
                <c:pt idx="10" formatCode="#,##0_);[Red]\(#,##0\)">
                  <c:v>2</c:v>
                </c:pt>
                <c:pt idx="11" formatCode="#,##0_);[Red]\(#,##0\)">
                  <c:v>5</c:v>
                </c:pt>
                <c:pt idx="12" formatCode="#,##0_);[Red]\(#,##0\)">
                  <c:v>10</c:v>
                </c:pt>
                <c:pt idx="13" formatCode="#,##0_);[Red]\(#,##0\)">
                  <c:v>15</c:v>
                </c:pt>
                <c:pt idx="14" formatCode="#,##0_);[Red]\(#,##0\)">
                  <c:v>21</c:v>
                </c:pt>
                <c:pt idx="15" formatCode="#,##0_);[Red]\(#,##0\)">
                  <c:v>28</c:v>
                </c:pt>
                <c:pt idx="16" formatCode="#,##0_);[Red]\(#,##0\)">
                  <c:v>33</c:v>
                </c:pt>
                <c:pt idx="17" formatCode="#,##0_);[Red]\(#,##0\)">
                  <c:v>40</c:v>
                </c:pt>
                <c:pt idx="18" formatCode="#,##0_);[Red]\(#,##0\)">
                  <c:v>47</c:v>
                </c:pt>
                <c:pt idx="19" formatCode="#,##0_);[Red]\(#,##0\)">
                  <c:v>53</c:v>
                </c:pt>
                <c:pt idx="20" formatCode="#,##0_);[Red]\(#,##0\)">
                  <c:v>59</c:v>
                </c:pt>
                <c:pt idx="21" formatCode="#,##0_);[Red]\(#,##0\)">
                  <c:v>64</c:v>
                </c:pt>
                <c:pt idx="22" formatCode="#,##0_);[Red]\(#,##0\)">
                  <c:v>65</c:v>
                </c:pt>
                <c:pt idx="23" formatCode="#,##0_);[Red]\(#,##0\)">
                  <c:v>65</c:v>
                </c:pt>
                <c:pt idx="24" formatCode="#,##0_);[Red]\(#,##0\)">
                  <c:v>64</c:v>
                </c:pt>
                <c:pt idx="25" formatCode="#,##0_);[Red]\(#,##0\)">
                  <c:v>65</c:v>
                </c:pt>
                <c:pt idx="26" formatCode="#,##0_);[Red]\(#,##0\)">
                  <c:v>64</c:v>
                </c:pt>
                <c:pt idx="27" formatCode="#,##0_);[Red]\(#,##0\)">
                  <c:v>63</c:v>
                </c:pt>
                <c:pt idx="28" formatCode="#,##0_);[Red]\(#,##0\)">
                  <c:v>61</c:v>
                </c:pt>
                <c:pt idx="29" formatCode="#,##0_);[Red]\(#,##0\)">
                  <c:v>64</c:v>
                </c:pt>
                <c:pt idx="30" formatCode="#,##0_);[Red]\(#,##0\)">
                  <c:v>67</c:v>
                </c:pt>
                <c:pt idx="31" formatCode="#,##0_);[Red]\(#,##0\)">
                  <c:v>77</c:v>
                </c:pt>
                <c:pt idx="32" formatCode="#,##0_);[Red]\(#,##0\)">
                  <c:v>83</c:v>
                </c:pt>
                <c:pt idx="33" formatCode="#,##0_);[Red]\(#,##0\)">
                  <c:v>108</c:v>
                </c:pt>
                <c:pt idx="34" formatCode="#,##0_);[Red]\(#,##0\)">
                  <c:v>134</c:v>
                </c:pt>
                <c:pt idx="35" formatCode="#,##0_);[Red]\(#,##0\)">
                  <c:v>158</c:v>
                </c:pt>
                <c:pt idx="36" formatCode="#,##0_);[Red]\(#,##0\)">
                  <c:v>176</c:v>
                </c:pt>
                <c:pt idx="37" formatCode="#,##0_);[Red]\(#,##0\)">
                  <c:v>199</c:v>
                </c:pt>
                <c:pt idx="38" formatCode="#,##0_);[Red]\(#,##0\)">
                  <c:v>231</c:v>
                </c:pt>
                <c:pt idx="39" formatCode="#,##0_);[Red]\(#,##0\)">
                  <c:v>258</c:v>
                </c:pt>
                <c:pt idx="40" formatCode="#,##0_);[Red]\(#,##0\)">
                  <c:v>280</c:v>
                </c:pt>
                <c:pt idx="41" formatCode="#,##0_);[Red]\(#,##0\)">
                  <c:v>288</c:v>
                </c:pt>
                <c:pt idx="42" formatCode="#,##0_);[Red]\(#,##0\)">
                  <c:v>305</c:v>
                </c:pt>
                <c:pt idx="43" formatCode="#,##0_);[Red]\(#,##0\)">
                  <c:v>321</c:v>
                </c:pt>
                <c:pt idx="44" formatCode="#,##0_);[Red]\(#,##0\)">
                  <c:v>356</c:v>
                </c:pt>
                <c:pt idx="45" formatCode="#,##0_);[Red]\(#,##0\)">
                  <c:v>390</c:v>
                </c:pt>
                <c:pt idx="46" formatCode="#,##0_);[Red]\(#,##0\)">
                  <c:v>411</c:v>
                </c:pt>
                <c:pt idx="47" formatCode="#,##0_);[Red]\(#,##0\)">
                  <c:v>445</c:v>
                </c:pt>
                <c:pt idx="48" formatCode="#,##0_);[Red]\(#,##0\)">
                  <c:v>477</c:v>
                </c:pt>
                <c:pt idx="49" formatCode="#,##0_);[Red]\(#,##0\)">
                  <c:v>506</c:v>
                </c:pt>
                <c:pt idx="50" formatCode="#,##0_);[Red]\(#,##0\)">
                  <c:v>534</c:v>
                </c:pt>
                <c:pt idx="51" formatCode="#,##0_);[Red]\(#,##0\)">
                  <c:v>555</c:v>
                </c:pt>
                <c:pt idx="52" formatCode="#,##0_);[Red]\(#,##0\)">
                  <c:v>579</c:v>
                </c:pt>
                <c:pt idx="53" formatCode="#,##0_);[Red]\(#,##0\)">
                  <c:v>598</c:v>
                </c:pt>
                <c:pt idx="54" formatCode="#,##0_);[Red]\(#,##0\)">
                  <c:v>608</c:v>
                </c:pt>
                <c:pt idx="55" formatCode="#,##0_);[Red]\(#,##0\)">
                  <c:v>657</c:v>
                </c:pt>
                <c:pt idx="56" formatCode="#,##0_);[Red]\(#,##0\)">
                  <c:v>699</c:v>
                </c:pt>
                <c:pt idx="57" formatCode="#,##0_);[Red]\(#,##0\)">
                  <c:v>730</c:v>
                </c:pt>
                <c:pt idx="58" formatCode="#,##0_);[Red]\(#,##0\)">
                  <c:v>752</c:v>
                </c:pt>
                <c:pt idx="59" formatCode="#,##0_);[Red]\(#,##0\)">
                  <c:v>771</c:v>
                </c:pt>
                <c:pt idx="60" formatCode="#,##0_);[Red]\(#,##0\)">
                  <c:v>820</c:v>
                </c:pt>
                <c:pt idx="61" formatCode="#,##0_);[Red]\(#,##0\)">
                  <c:v>829</c:v>
                </c:pt>
              </c:numCache>
            </c:numRef>
          </c:val>
          <c:extLst>
            <c:ext xmlns:c16="http://schemas.microsoft.com/office/drawing/2014/chart" uri="{C3380CC4-5D6E-409C-BE32-E72D297353CC}">
              <c16:uniqueId val="{00000006-A7C2-4304-B380-73CBC789367E}"/>
            </c:ext>
          </c:extLst>
        </c:ser>
        <c:ser>
          <c:idx val="1"/>
          <c:order val="1"/>
          <c:tx>
            <c:strRef>
              <c:f>Sheet1!$C$1</c:f>
              <c:strCache>
                <c:ptCount val="1"/>
                <c:pt idx="0">
                  <c:v>建設公債残高</c:v>
                </c:pt>
              </c:strCache>
            </c:strRef>
          </c:tx>
          <c:spPr>
            <a:solidFill>
              <a:srgbClr val="EDC227"/>
            </a:solidFill>
            <a:ln>
              <a:noFill/>
            </a:ln>
            <a:effectLst/>
          </c:spPr>
          <c:invertIfNegative val="0"/>
          <c:cat>
            <c:numRef>
              <c:f>Sheet1!$A$2:$A$63</c:f>
              <c:numCache>
                <c:formatCode>General</c:formatCode>
                <c:ptCount val="62"/>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pt idx="56">
                  <c:v>2021</c:v>
                </c:pt>
                <c:pt idx="57">
                  <c:v>2022</c:v>
                </c:pt>
                <c:pt idx="58">
                  <c:v>2023</c:v>
                </c:pt>
                <c:pt idx="59">
                  <c:v>2024</c:v>
                </c:pt>
                <c:pt idx="60">
                  <c:v>2025</c:v>
                </c:pt>
                <c:pt idx="61">
                  <c:v>2026</c:v>
                </c:pt>
              </c:numCache>
            </c:numRef>
          </c:cat>
          <c:val>
            <c:numRef>
              <c:f>Sheet1!$C$2:$C$63</c:f>
              <c:numCache>
                <c:formatCode>#,##0_);[Red]\(#,##0\)</c:formatCode>
                <c:ptCount val="62"/>
                <c:pt idx="0" formatCode="General">
                  <c:v>0</c:v>
                </c:pt>
                <c:pt idx="1">
                  <c:v>1</c:v>
                </c:pt>
                <c:pt idx="2">
                  <c:v>2</c:v>
                </c:pt>
                <c:pt idx="3">
                  <c:v>2</c:v>
                </c:pt>
                <c:pt idx="4">
                  <c:v>2</c:v>
                </c:pt>
                <c:pt idx="5">
                  <c:v>3</c:v>
                </c:pt>
                <c:pt idx="6">
                  <c:v>4</c:v>
                </c:pt>
                <c:pt idx="7">
                  <c:v>6</c:v>
                </c:pt>
                <c:pt idx="8">
                  <c:v>8</c:v>
                </c:pt>
                <c:pt idx="9">
                  <c:v>10</c:v>
                </c:pt>
                <c:pt idx="10" formatCode="General">
                  <c:v>13</c:v>
                </c:pt>
                <c:pt idx="11" formatCode="General">
                  <c:v>17</c:v>
                </c:pt>
                <c:pt idx="12">
                  <c:v>22</c:v>
                </c:pt>
                <c:pt idx="13">
                  <c:v>28</c:v>
                </c:pt>
                <c:pt idx="14">
                  <c:v>35</c:v>
                </c:pt>
                <c:pt idx="15">
                  <c:v>42</c:v>
                </c:pt>
                <c:pt idx="16">
                  <c:v>49</c:v>
                </c:pt>
                <c:pt idx="17">
                  <c:v>56</c:v>
                </c:pt>
                <c:pt idx="18">
                  <c:v>63</c:v>
                </c:pt>
                <c:pt idx="19">
                  <c:v>69</c:v>
                </c:pt>
                <c:pt idx="20">
                  <c:v>75</c:v>
                </c:pt>
                <c:pt idx="21">
                  <c:v>81</c:v>
                </c:pt>
                <c:pt idx="22">
                  <c:v>87</c:v>
                </c:pt>
                <c:pt idx="23">
                  <c:v>91</c:v>
                </c:pt>
                <c:pt idx="24">
                  <c:v>97</c:v>
                </c:pt>
                <c:pt idx="25">
                  <c:v>102</c:v>
                </c:pt>
                <c:pt idx="26">
                  <c:v>108</c:v>
                </c:pt>
                <c:pt idx="27">
                  <c:v>116</c:v>
                </c:pt>
                <c:pt idx="28">
                  <c:v>131</c:v>
                </c:pt>
                <c:pt idx="29">
                  <c:v>142</c:v>
                </c:pt>
                <c:pt idx="30">
                  <c:v>158</c:v>
                </c:pt>
                <c:pt idx="31">
                  <c:v>168</c:v>
                </c:pt>
                <c:pt idx="32">
                  <c:v>175</c:v>
                </c:pt>
                <c:pt idx="33">
                  <c:v>187</c:v>
                </c:pt>
                <c:pt idx="34">
                  <c:v>197</c:v>
                </c:pt>
                <c:pt idx="35">
                  <c:v>209</c:v>
                </c:pt>
                <c:pt idx="36">
                  <c:v>216</c:v>
                </c:pt>
                <c:pt idx="37">
                  <c:v>222</c:v>
                </c:pt>
                <c:pt idx="38">
                  <c:v>226</c:v>
                </c:pt>
                <c:pt idx="39">
                  <c:v>241</c:v>
                </c:pt>
                <c:pt idx="40">
                  <c:v>247</c:v>
                </c:pt>
                <c:pt idx="41">
                  <c:v>243</c:v>
                </c:pt>
                <c:pt idx="42">
                  <c:v>237</c:v>
                </c:pt>
                <c:pt idx="43">
                  <c:v>225</c:v>
                </c:pt>
                <c:pt idx="44">
                  <c:v>238</c:v>
                </c:pt>
                <c:pt idx="45">
                  <c:v>246</c:v>
                </c:pt>
                <c:pt idx="46">
                  <c:v>248</c:v>
                </c:pt>
                <c:pt idx="47">
                  <c:v>250</c:v>
                </c:pt>
                <c:pt idx="48">
                  <c:v>258</c:v>
                </c:pt>
                <c:pt idx="49">
                  <c:v>260</c:v>
                </c:pt>
                <c:pt idx="50">
                  <c:v>266</c:v>
                </c:pt>
                <c:pt idx="51">
                  <c:v>268</c:v>
                </c:pt>
                <c:pt idx="52">
                  <c:v>269</c:v>
                </c:pt>
                <c:pt idx="53">
                  <c:v>270</c:v>
                </c:pt>
                <c:pt idx="54">
                  <c:v>273</c:v>
                </c:pt>
                <c:pt idx="55">
                  <c:v>283</c:v>
                </c:pt>
                <c:pt idx="56">
                  <c:v>287</c:v>
                </c:pt>
                <c:pt idx="57">
                  <c:v>291</c:v>
                </c:pt>
                <c:pt idx="58">
                  <c:v>297</c:v>
                </c:pt>
                <c:pt idx="59">
                  <c:v>304</c:v>
                </c:pt>
                <c:pt idx="60">
                  <c:v>312</c:v>
                </c:pt>
                <c:pt idx="61">
                  <c:v>312</c:v>
                </c:pt>
              </c:numCache>
            </c:numRef>
          </c:val>
          <c:extLst>
            <c:ext xmlns:c16="http://schemas.microsoft.com/office/drawing/2014/chart" uri="{C3380CC4-5D6E-409C-BE32-E72D297353CC}">
              <c16:uniqueId val="{00000008-B609-47A4-B1DE-D4568D7DF784}"/>
            </c:ext>
          </c:extLst>
        </c:ser>
        <c:ser>
          <c:idx val="2"/>
          <c:order val="2"/>
          <c:tx>
            <c:strRef>
              <c:f>Sheet1!$D$1</c:f>
              <c:strCache>
                <c:ptCount val="1"/>
                <c:pt idx="0">
                  <c:v>復興債残高</c:v>
                </c:pt>
              </c:strCache>
            </c:strRef>
          </c:tx>
          <c:spPr>
            <a:solidFill>
              <a:srgbClr val="9ED2ED"/>
            </a:solidFill>
            <a:ln>
              <a:noFill/>
            </a:ln>
            <a:effectLst/>
          </c:spPr>
          <c:invertIfNegative val="0"/>
          <c:cat>
            <c:numRef>
              <c:f>Sheet1!$A$2:$A$63</c:f>
              <c:numCache>
                <c:formatCode>General</c:formatCode>
                <c:ptCount val="62"/>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pt idx="56">
                  <c:v>2021</c:v>
                </c:pt>
                <c:pt idx="57">
                  <c:v>2022</c:v>
                </c:pt>
                <c:pt idx="58">
                  <c:v>2023</c:v>
                </c:pt>
                <c:pt idx="59">
                  <c:v>2024</c:v>
                </c:pt>
                <c:pt idx="60">
                  <c:v>2025</c:v>
                </c:pt>
                <c:pt idx="61">
                  <c:v>2026</c:v>
                </c:pt>
              </c:numCache>
            </c:numRef>
          </c:cat>
          <c:val>
            <c:numRef>
              <c:f>Sheet1!$D$2:$D$63</c:f>
              <c:numCache>
                <c:formatCode>General</c:formatCode>
                <c:ptCount val="6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11</c:v>
                </c:pt>
                <c:pt idx="47">
                  <c:v>10</c:v>
                </c:pt>
                <c:pt idx="48">
                  <c:v>9</c:v>
                </c:pt>
                <c:pt idx="49">
                  <c:v>8</c:v>
                </c:pt>
                <c:pt idx="50">
                  <c:v>6</c:v>
                </c:pt>
                <c:pt idx="51">
                  <c:v>7</c:v>
                </c:pt>
                <c:pt idx="52">
                  <c:v>5</c:v>
                </c:pt>
                <c:pt idx="53">
                  <c:v>5</c:v>
                </c:pt>
                <c:pt idx="54">
                  <c:v>6</c:v>
                </c:pt>
                <c:pt idx="55">
                  <c:v>7</c:v>
                </c:pt>
                <c:pt idx="56">
                  <c:v>5</c:v>
                </c:pt>
                <c:pt idx="57">
                  <c:v>5</c:v>
                </c:pt>
                <c:pt idx="58">
                  <c:v>5</c:v>
                </c:pt>
                <c:pt idx="59">
                  <c:v>5</c:v>
                </c:pt>
                <c:pt idx="60">
                  <c:v>4</c:v>
                </c:pt>
                <c:pt idx="61">
                  <c:v>4</c:v>
                </c:pt>
              </c:numCache>
            </c:numRef>
          </c:val>
          <c:extLst>
            <c:ext xmlns:c16="http://schemas.microsoft.com/office/drawing/2014/chart" uri="{C3380CC4-5D6E-409C-BE32-E72D297353CC}">
              <c16:uniqueId val="{00000009-B609-47A4-B1DE-D4568D7DF784}"/>
            </c:ext>
          </c:extLst>
        </c:ser>
        <c:dLbls>
          <c:showLegendKey val="0"/>
          <c:showVal val="0"/>
          <c:showCatName val="0"/>
          <c:showSerName val="0"/>
          <c:showPercent val="0"/>
          <c:showBubbleSize val="0"/>
        </c:dLbls>
        <c:gapWidth val="0"/>
        <c:overlap val="100"/>
        <c:axId val="1163601176"/>
        <c:axId val="1163600816"/>
      </c:barChart>
      <c:catAx>
        <c:axId val="1163601176"/>
        <c:scaling>
          <c:orientation val="minMax"/>
        </c:scaling>
        <c:delete val="1"/>
        <c:axPos val="b"/>
        <c:numFmt formatCode="General" sourceLinked="0"/>
        <c:majorTickMark val="out"/>
        <c:minorTickMark val="none"/>
        <c:tickLblPos val="nextTo"/>
        <c:crossAx val="1163600816"/>
        <c:crosses val="autoZero"/>
        <c:auto val="1"/>
        <c:lblAlgn val="ctr"/>
        <c:lblOffset val="100"/>
        <c:noMultiLvlLbl val="0"/>
      </c:catAx>
      <c:valAx>
        <c:axId val="1163600816"/>
        <c:scaling>
          <c:orientation val="minMax"/>
          <c:max val="1200"/>
          <c:min val="0"/>
        </c:scaling>
        <c:delete val="0"/>
        <c:axPos val="l"/>
        <c:numFmt formatCode="#,##0_);[Red]\(#,##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97" b="1" i="0" u="none" strike="noStrike" kern="1200" baseline="0">
                <a:solidFill>
                  <a:schemeClr val="bg1">
                    <a:lumMod val="50000"/>
                  </a:schemeClr>
                </a:solidFill>
                <a:latin typeface="BIZ UDPゴシック" panose="020B0400000000000000" pitchFamily="50" charset="-128"/>
                <a:ea typeface="BIZ UDPゴシック" panose="020B0400000000000000" pitchFamily="50" charset="-128"/>
                <a:cs typeface="+mn-cs"/>
              </a:defRPr>
            </a:pPr>
            <a:endParaRPr lang="ja-JP"/>
          </a:p>
        </c:txPr>
        <c:crossAx val="1163601176"/>
        <c:crosses val="autoZero"/>
        <c:crossBetween val="between"/>
        <c:majorUnit val="100"/>
        <c:minorUnit val="1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長崎県の歳入</c:v>
                </c:pt>
              </c:strCache>
            </c:strRef>
          </c:tx>
          <c:spPr>
            <a:ln w="6350"/>
          </c:spPr>
          <c:dPt>
            <c:idx val="0"/>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1-6EC6-42A4-BB9B-383473324EF3}"/>
              </c:ext>
            </c:extLst>
          </c:dPt>
          <c:dPt>
            <c:idx val="1"/>
            <c:bubble3D val="0"/>
            <c:spPr>
              <a:solidFill>
                <a:srgbClr val="FCC4D4"/>
              </a:solidFill>
              <a:ln w="6350">
                <a:solidFill>
                  <a:schemeClr val="lt1"/>
                </a:solidFill>
              </a:ln>
              <a:effectLst/>
            </c:spPr>
            <c:extLst>
              <c:ext xmlns:c16="http://schemas.microsoft.com/office/drawing/2014/chart" uri="{C3380CC4-5D6E-409C-BE32-E72D297353CC}">
                <c16:uniqueId val="{00000003-6EC6-42A4-BB9B-383473324EF3}"/>
              </c:ext>
            </c:extLst>
          </c:dPt>
          <c:dPt>
            <c:idx val="2"/>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05-6EC6-42A4-BB9B-383473324EF3}"/>
              </c:ext>
            </c:extLst>
          </c:dPt>
          <c:dPt>
            <c:idx val="3"/>
            <c:bubble3D val="0"/>
            <c:spPr>
              <a:solidFill>
                <a:srgbClr val="FFE48F"/>
              </a:solidFill>
              <a:ln w="6350">
                <a:solidFill>
                  <a:schemeClr val="lt1"/>
                </a:solidFill>
              </a:ln>
              <a:effectLst/>
            </c:spPr>
            <c:extLst>
              <c:ext xmlns:c16="http://schemas.microsoft.com/office/drawing/2014/chart" uri="{C3380CC4-5D6E-409C-BE32-E72D297353CC}">
                <c16:uniqueId val="{00000007-6EC6-42A4-BB9B-383473324EF3}"/>
              </c:ext>
            </c:extLst>
          </c:dPt>
          <c:dPt>
            <c:idx val="4"/>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09-6EC6-42A4-BB9B-383473324EF3}"/>
              </c:ext>
            </c:extLst>
          </c:dPt>
          <c:dPt>
            <c:idx val="5"/>
            <c:bubble3D val="0"/>
            <c:spPr>
              <a:solidFill>
                <a:srgbClr val="B4E5A2"/>
              </a:solidFill>
              <a:ln w="6350">
                <a:solidFill>
                  <a:schemeClr val="lt1"/>
                </a:solidFill>
              </a:ln>
              <a:effectLst/>
            </c:spPr>
            <c:extLst>
              <c:ext xmlns:c16="http://schemas.microsoft.com/office/drawing/2014/chart" uri="{C3380CC4-5D6E-409C-BE32-E72D297353CC}">
                <c16:uniqueId val="{0000000B-6EC6-42A4-BB9B-383473324EF3}"/>
              </c:ext>
            </c:extLst>
          </c:dPt>
          <c:dPt>
            <c:idx val="6"/>
            <c:bubble3D val="0"/>
            <c:spPr>
              <a:solidFill>
                <a:srgbClr val="F7F4CB"/>
              </a:solidFill>
              <a:ln w="6350">
                <a:solidFill>
                  <a:schemeClr val="lt1"/>
                </a:solidFill>
              </a:ln>
              <a:effectLst/>
            </c:spPr>
            <c:extLst>
              <c:ext xmlns:c16="http://schemas.microsoft.com/office/drawing/2014/chart" uri="{C3380CC4-5D6E-409C-BE32-E72D297353CC}">
                <c16:uniqueId val="{0000000D-6EC6-42A4-BB9B-383473324EF3}"/>
              </c:ext>
            </c:extLst>
          </c:dPt>
          <c:dPt>
            <c:idx val="7"/>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0F-6EC6-42A4-BB9B-383473324EF3}"/>
              </c:ext>
            </c:extLst>
          </c:dPt>
          <c:cat>
            <c:strRef>
              <c:f>Sheet1!$A$2:$A$9</c:f>
              <c:strCache>
                <c:ptCount val="8"/>
                <c:pt idx="0">
                  <c:v>地方交付税</c:v>
                </c:pt>
                <c:pt idx="1">
                  <c:v>国庫支出金</c:v>
                </c:pt>
                <c:pt idx="2">
                  <c:v>県債</c:v>
                </c:pt>
                <c:pt idx="3">
                  <c:v>地方譲与税</c:v>
                </c:pt>
                <c:pt idx="4">
                  <c:v>その他依存財源</c:v>
                </c:pt>
                <c:pt idx="5">
                  <c:v>県税</c:v>
                </c:pt>
                <c:pt idx="6">
                  <c:v>諸収入</c:v>
                </c:pt>
                <c:pt idx="7">
                  <c:v>その他自主財源</c:v>
                </c:pt>
              </c:strCache>
            </c:strRef>
          </c:cat>
          <c:val>
            <c:numRef>
              <c:f>Sheet1!$B$2:$B$9</c:f>
              <c:numCache>
                <c:formatCode>0.00%</c:formatCode>
                <c:ptCount val="8"/>
                <c:pt idx="0">
                  <c:v>0.3246</c:v>
                </c:pt>
                <c:pt idx="1">
                  <c:v>0.1343</c:v>
                </c:pt>
                <c:pt idx="2">
                  <c:v>6.9400000000000003E-2</c:v>
                </c:pt>
                <c:pt idx="3">
                  <c:v>4.3900000000000002E-2</c:v>
                </c:pt>
                <c:pt idx="4">
                  <c:v>7.0000000000000001E-3</c:v>
                </c:pt>
                <c:pt idx="5">
                  <c:v>0.19040000000000001</c:v>
                </c:pt>
                <c:pt idx="6">
                  <c:v>6.0299999999999999E-2</c:v>
                </c:pt>
                <c:pt idx="7">
                  <c:v>0.17019999999999999</c:v>
                </c:pt>
              </c:numCache>
            </c:numRef>
          </c:val>
          <c:extLst>
            <c:ext xmlns:c16="http://schemas.microsoft.com/office/drawing/2014/chart" uri="{C3380CC4-5D6E-409C-BE32-E72D297353CC}">
              <c16:uniqueId val="{00000018-6EC6-42A4-BB9B-383473324EF3}"/>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長崎県の歳出</c:v>
                </c:pt>
              </c:strCache>
            </c:strRef>
          </c:tx>
          <c:spPr>
            <a:ln w="6350"/>
          </c:spPr>
          <c:dPt>
            <c:idx val="0"/>
            <c:bubble3D val="0"/>
            <c:spPr>
              <a:solidFill>
                <a:srgbClr val="FCC4D4"/>
              </a:solidFill>
              <a:ln w="6350">
                <a:solidFill>
                  <a:schemeClr val="lt1"/>
                </a:solidFill>
              </a:ln>
              <a:effectLst/>
            </c:spPr>
            <c:extLst>
              <c:ext xmlns:c16="http://schemas.microsoft.com/office/drawing/2014/chart" uri="{C3380CC4-5D6E-409C-BE32-E72D297353CC}">
                <c16:uniqueId val="{00000001-8C6B-489E-9E38-6337E2DB7C1C}"/>
              </c:ext>
            </c:extLst>
          </c:dPt>
          <c:dPt>
            <c:idx val="1"/>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03-8C6B-489E-9E38-6337E2DB7C1C}"/>
              </c:ext>
            </c:extLst>
          </c:dPt>
          <c:dPt>
            <c:idx val="2"/>
            <c:bubble3D val="0"/>
            <c:spPr>
              <a:solidFill>
                <a:schemeClr val="accent6">
                  <a:lumMod val="40000"/>
                  <a:lumOff val="60000"/>
                </a:schemeClr>
              </a:solidFill>
              <a:ln w="6350">
                <a:solidFill>
                  <a:schemeClr val="lt1"/>
                </a:solidFill>
              </a:ln>
              <a:effectLst/>
            </c:spPr>
            <c:extLst>
              <c:ext xmlns:c16="http://schemas.microsoft.com/office/drawing/2014/chart" uri="{C3380CC4-5D6E-409C-BE32-E72D297353CC}">
                <c16:uniqueId val="{00000005-8C6B-489E-9E38-6337E2DB7C1C}"/>
              </c:ext>
            </c:extLst>
          </c:dPt>
          <c:dPt>
            <c:idx val="3"/>
            <c:bubble3D val="0"/>
            <c:spPr>
              <a:solidFill>
                <a:srgbClr val="FFFFCC"/>
              </a:solidFill>
              <a:ln w="6350">
                <a:solidFill>
                  <a:schemeClr val="lt1"/>
                </a:solidFill>
              </a:ln>
              <a:effectLst/>
            </c:spPr>
            <c:extLst>
              <c:ext xmlns:c16="http://schemas.microsoft.com/office/drawing/2014/chart" uri="{C3380CC4-5D6E-409C-BE32-E72D297353CC}">
                <c16:uniqueId val="{00000007-8C6B-489E-9E38-6337E2DB7C1C}"/>
              </c:ext>
            </c:extLst>
          </c:dPt>
          <c:dPt>
            <c:idx val="4"/>
            <c:bubble3D val="0"/>
            <c:spPr>
              <a:solidFill>
                <a:srgbClr val="FCC4D4"/>
              </a:solidFill>
              <a:ln w="6350">
                <a:solidFill>
                  <a:schemeClr val="lt1"/>
                </a:solidFill>
              </a:ln>
              <a:effectLst/>
            </c:spPr>
            <c:extLst>
              <c:ext xmlns:c16="http://schemas.microsoft.com/office/drawing/2014/chart" uri="{C3380CC4-5D6E-409C-BE32-E72D297353CC}">
                <c16:uniqueId val="{00000009-8C6B-489E-9E38-6337E2DB7C1C}"/>
              </c:ext>
            </c:extLst>
          </c:dPt>
          <c:dPt>
            <c:idx val="5"/>
            <c:bubble3D val="0"/>
            <c:spPr>
              <a:solidFill>
                <a:srgbClr val="FFCC99"/>
              </a:solidFill>
              <a:ln w="6350">
                <a:solidFill>
                  <a:schemeClr val="lt1"/>
                </a:solidFill>
              </a:ln>
              <a:effectLst/>
            </c:spPr>
            <c:extLst>
              <c:ext xmlns:c16="http://schemas.microsoft.com/office/drawing/2014/chart" uri="{C3380CC4-5D6E-409C-BE32-E72D297353CC}">
                <c16:uniqueId val="{0000000B-8C6B-489E-9E38-6337E2DB7C1C}"/>
              </c:ext>
            </c:extLst>
          </c:dPt>
          <c:dPt>
            <c:idx val="6"/>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D-8C6B-489E-9E38-6337E2DB7C1C}"/>
              </c:ext>
            </c:extLst>
          </c:dPt>
          <c:dPt>
            <c:idx val="7"/>
            <c:bubble3D val="0"/>
            <c:spPr>
              <a:solidFill>
                <a:srgbClr val="FBE3D6"/>
              </a:solidFill>
              <a:ln w="6350">
                <a:solidFill>
                  <a:schemeClr val="lt1"/>
                </a:solidFill>
              </a:ln>
              <a:effectLst/>
            </c:spPr>
            <c:extLst>
              <c:ext xmlns:c16="http://schemas.microsoft.com/office/drawing/2014/chart" uri="{C3380CC4-5D6E-409C-BE32-E72D297353CC}">
                <c16:uniqueId val="{0000000F-8C6B-489E-9E38-6337E2DB7C1C}"/>
              </c:ext>
            </c:extLst>
          </c:dPt>
          <c:dPt>
            <c:idx val="8"/>
            <c:bubble3D val="0"/>
            <c:spPr>
              <a:solidFill>
                <a:srgbClr val="F7F4CB"/>
              </a:solidFill>
              <a:ln w="6350">
                <a:solidFill>
                  <a:schemeClr val="lt1"/>
                </a:solidFill>
              </a:ln>
              <a:effectLst/>
            </c:spPr>
            <c:extLst>
              <c:ext xmlns:c16="http://schemas.microsoft.com/office/drawing/2014/chart" uri="{C3380CC4-5D6E-409C-BE32-E72D297353CC}">
                <c16:uniqueId val="{00000011-8C6B-489E-9E38-6337E2DB7C1C}"/>
              </c:ext>
            </c:extLst>
          </c:dPt>
          <c:dPt>
            <c:idx val="9"/>
            <c:bubble3D val="0"/>
            <c:spPr>
              <a:solidFill>
                <a:srgbClr val="0070C0"/>
              </a:solidFill>
              <a:ln w="6350">
                <a:solidFill>
                  <a:schemeClr val="lt1"/>
                </a:solidFill>
              </a:ln>
              <a:effectLst/>
            </c:spPr>
            <c:extLst>
              <c:ext xmlns:c16="http://schemas.microsoft.com/office/drawing/2014/chart" uri="{C3380CC4-5D6E-409C-BE32-E72D297353CC}">
                <c16:uniqueId val="{00000013-8C6B-489E-9E38-6337E2DB7C1C}"/>
              </c:ext>
            </c:extLst>
          </c:dPt>
          <c:dPt>
            <c:idx val="10"/>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15-8C6B-489E-9E38-6337E2DB7C1C}"/>
              </c:ext>
            </c:extLst>
          </c:dPt>
          <c:dPt>
            <c:idx val="11"/>
            <c:bubble3D val="0"/>
            <c:spPr>
              <a:solidFill>
                <a:schemeClr val="accent6">
                  <a:lumMod val="60000"/>
                </a:schemeClr>
              </a:solidFill>
              <a:ln w="6350">
                <a:solidFill>
                  <a:schemeClr val="lt1"/>
                </a:solidFill>
              </a:ln>
              <a:effectLst/>
            </c:spPr>
            <c:extLst>
              <c:ext xmlns:c16="http://schemas.microsoft.com/office/drawing/2014/chart" uri="{C3380CC4-5D6E-409C-BE32-E72D297353CC}">
                <c16:uniqueId val="{00000017-E62C-455D-BAD7-7FE8E0F38216}"/>
              </c:ext>
            </c:extLst>
          </c:dPt>
          <c:dPt>
            <c:idx val="12"/>
            <c:bubble3D val="0"/>
            <c:spPr>
              <a:solidFill>
                <a:schemeClr val="accent1">
                  <a:lumMod val="80000"/>
                  <a:lumOff val="20000"/>
                </a:schemeClr>
              </a:solidFill>
              <a:ln w="6350">
                <a:solidFill>
                  <a:schemeClr val="lt1"/>
                </a:solidFill>
              </a:ln>
              <a:effectLst/>
            </c:spPr>
            <c:extLst>
              <c:ext xmlns:c16="http://schemas.microsoft.com/office/drawing/2014/chart" uri="{C3380CC4-5D6E-409C-BE32-E72D297353CC}">
                <c16:uniqueId val="{00000019-E62C-455D-BAD7-7FE8E0F38216}"/>
              </c:ext>
            </c:extLst>
          </c:dPt>
          <c:dPt>
            <c:idx val="13"/>
            <c:bubble3D val="0"/>
            <c:spPr>
              <a:solidFill>
                <a:schemeClr val="accent2">
                  <a:lumMod val="80000"/>
                  <a:lumOff val="20000"/>
                </a:schemeClr>
              </a:solidFill>
              <a:ln w="6350">
                <a:solidFill>
                  <a:schemeClr val="lt1"/>
                </a:solidFill>
              </a:ln>
              <a:effectLst/>
            </c:spPr>
            <c:extLst>
              <c:ext xmlns:c16="http://schemas.microsoft.com/office/drawing/2014/chart" uri="{C3380CC4-5D6E-409C-BE32-E72D297353CC}">
                <c16:uniqueId val="{0000001B-E62C-455D-BAD7-7FE8E0F38216}"/>
              </c:ext>
            </c:extLst>
          </c:dPt>
          <c:cat>
            <c:strRef>
              <c:f>Sheet1!$A$2:$A$15</c:f>
              <c:strCache>
                <c:ptCount val="14"/>
                <c:pt idx="0">
                  <c:v>教育費</c:v>
                </c:pt>
                <c:pt idx="1">
                  <c:v>生活福祉費</c:v>
                </c:pt>
                <c:pt idx="2">
                  <c:v>公債費</c:v>
                </c:pt>
                <c:pt idx="3">
                  <c:v>諸支出金</c:v>
                </c:pt>
                <c:pt idx="4">
                  <c:v>土木費</c:v>
                </c:pt>
                <c:pt idx="5">
                  <c:v>総務費</c:v>
                </c:pt>
                <c:pt idx="6">
                  <c:v>警察費</c:v>
                </c:pt>
                <c:pt idx="7">
                  <c:v>農林水産業費</c:v>
                </c:pt>
                <c:pt idx="8">
                  <c:v>商工費</c:v>
                </c:pt>
                <c:pt idx="9">
                  <c:v>環境保健費</c:v>
                </c:pt>
                <c:pt idx="10">
                  <c:v>災害復旧費</c:v>
                </c:pt>
                <c:pt idx="11">
                  <c:v>労働費</c:v>
                </c:pt>
                <c:pt idx="12">
                  <c:v>議会費</c:v>
                </c:pt>
                <c:pt idx="13">
                  <c:v>予備費</c:v>
                </c:pt>
              </c:strCache>
            </c:strRef>
          </c:cat>
          <c:val>
            <c:numRef>
              <c:f>Sheet1!$B$2:$B$15</c:f>
              <c:numCache>
                <c:formatCode>0.00</c:formatCode>
                <c:ptCount val="14"/>
                <c:pt idx="0">
                  <c:v>22.008416430849302</c:v>
                </c:pt>
                <c:pt idx="1">
                  <c:v>15.747440808742649</c:v>
                </c:pt>
                <c:pt idx="2">
                  <c:v>14.490418071470366</c:v>
                </c:pt>
                <c:pt idx="3">
                  <c:v>11.326251010225171</c:v>
                </c:pt>
                <c:pt idx="4">
                  <c:v>7.6780910062148076</c:v>
                </c:pt>
                <c:pt idx="5">
                  <c:v>6.7888285264103194</c:v>
                </c:pt>
                <c:pt idx="6">
                  <c:v>6.1034192139978831</c:v>
                </c:pt>
                <c:pt idx="7">
                  <c:v>5.9528661310121818</c:v>
                </c:pt>
                <c:pt idx="8">
                  <c:v>4.9994144266127885</c:v>
                </c:pt>
                <c:pt idx="9">
                  <c:v>3.4410512375938027</c:v>
                </c:pt>
                <c:pt idx="10">
                  <c:v>0.93565219172227032</c:v>
                </c:pt>
                <c:pt idx="11">
                  <c:v>0.31775865160171984</c:v>
                </c:pt>
                <c:pt idx="12">
                  <c:v>0.18218208580436532</c:v>
                </c:pt>
                <c:pt idx="13">
                  <c:v>2.8210207742367686E-2</c:v>
                </c:pt>
              </c:numCache>
            </c:numRef>
          </c:val>
          <c:extLst>
            <c:ext xmlns:c16="http://schemas.microsoft.com/office/drawing/2014/chart" uri="{C3380CC4-5D6E-409C-BE32-E72D297353CC}">
              <c16:uniqueId val="{00000016-8C6B-489E-9E38-6337E2DB7C1C}"/>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長崎県の歳入</c:v>
                </c:pt>
              </c:strCache>
            </c:strRef>
          </c:tx>
          <c:spPr>
            <a:ln w="6350"/>
          </c:spPr>
          <c:dPt>
            <c:idx val="0"/>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1-6EC6-42A4-BB9B-383473324EF3}"/>
              </c:ext>
            </c:extLst>
          </c:dPt>
          <c:dPt>
            <c:idx val="1"/>
            <c:bubble3D val="0"/>
            <c:spPr>
              <a:solidFill>
                <a:srgbClr val="FCC4D4"/>
              </a:solidFill>
              <a:ln w="6350">
                <a:solidFill>
                  <a:schemeClr val="lt1"/>
                </a:solidFill>
              </a:ln>
              <a:effectLst/>
            </c:spPr>
            <c:extLst>
              <c:ext xmlns:c16="http://schemas.microsoft.com/office/drawing/2014/chart" uri="{C3380CC4-5D6E-409C-BE32-E72D297353CC}">
                <c16:uniqueId val="{00000003-6EC6-42A4-BB9B-383473324EF3}"/>
              </c:ext>
            </c:extLst>
          </c:dPt>
          <c:dPt>
            <c:idx val="2"/>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05-6EC6-42A4-BB9B-383473324EF3}"/>
              </c:ext>
            </c:extLst>
          </c:dPt>
          <c:dPt>
            <c:idx val="3"/>
            <c:bubble3D val="0"/>
            <c:spPr>
              <a:solidFill>
                <a:srgbClr val="FFE48F"/>
              </a:solidFill>
              <a:ln w="6350">
                <a:solidFill>
                  <a:schemeClr val="lt1"/>
                </a:solidFill>
              </a:ln>
              <a:effectLst/>
            </c:spPr>
            <c:extLst>
              <c:ext xmlns:c16="http://schemas.microsoft.com/office/drawing/2014/chart" uri="{C3380CC4-5D6E-409C-BE32-E72D297353CC}">
                <c16:uniqueId val="{00000007-6EC6-42A4-BB9B-383473324EF3}"/>
              </c:ext>
            </c:extLst>
          </c:dPt>
          <c:dPt>
            <c:idx val="4"/>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09-6EC6-42A4-BB9B-383473324EF3}"/>
              </c:ext>
            </c:extLst>
          </c:dPt>
          <c:dPt>
            <c:idx val="5"/>
            <c:bubble3D val="0"/>
            <c:spPr>
              <a:solidFill>
                <a:srgbClr val="B4E5A2"/>
              </a:solidFill>
              <a:ln w="6350">
                <a:solidFill>
                  <a:schemeClr val="lt1"/>
                </a:solidFill>
              </a:ln>
              <a:effectLst/>
            </c:spPr>
            <c:extLst>
              <c:ext xmlns:c16="http://schemas.microsoft.com/office/drawing/2014/chart" uri="{C3380CC4-5D6E-409C-BE32-E72D297353CC}">
                <c16:uniqueId val="{0000000B-6EC6-42A4-BB9B-383473324EF3}"/>
              </c:ext>
            </c:extLst>
          </c:dPt>
          <c:dPt>
            <c:idx val="6"/>
            <c:bubble3D val="0"/>
            <c:spPr>
              <a:solidFill>
                <a:srgbClr val="F7F4CB"/>
              </a:solidFill>
              <a:ln w="6350">
                <a:solidFill>
                  <a:schemeClr val="lt1"/>
                </a:solidFill>
              </a:ln>
              <a:effectLst/>
            </c:spPr>
            <c:extLst>
              <c:ext xmlns:c16="http://schemas.microsoft.com/office/drawing/2014/chart" uri="{C3380CC4-5D6E-409C-BE32-E72D297353CC}">
                <c16:uniqueId val="{0000000D-6EC6-42A4-BB9B-383473324EF3}"/>
              </c:ext>
            </c:extLst>
          </c:dPt>
          <c:dPt>
            <c:idx val="7"/>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0F-6EC6-42A4-BB9B-383473324EF3}"/>
              </c:ext>
            </c:extLst>
          </c:dPt>
          <c:cat>
            <c:strRef>
              <c:f>Sheet1!$A$2:$A$9</c:f>
              <c:strCache>
                <c:ptCount val="8"/>
                <c:pt idx="0">
                  <c:v>地方交付税</c:v>
                </c:pt>
                <c:pt idx="1">
                  <c:v>国庫支出金</c:v>
                </c:pt>
                <c:pt idx="2">
                  <c:v>県債</c:v>
                </c:pt>
                <c:pt idx="3">
                  <c:v>地方譲与税</c:v>
                </c:pt>
                <c:pt idx="4">
                  <c:v>その他依存財源</c:v>
                </c:pt>
                <c:pt idx="5">
                  <c:v>県税</c:v>
                </c:pt>
                <c:pt idx="6">
                  <c:v>諸収入</c:v>
                </c:pt>
                <c:pt idx="7">
                  <c:v>その他自主財源</c:v>
                </c:pt>
              </c:strCache>
            </c:strRef>
          </c:cat>
          <c:val>
            <c:numRef>
              <c:f>Sheet1!$B$2:$B$9</c:f>
              <c:numCache>
                <c:formatCode>0.00%</c:formatCode>
                <c:ptCount val="8"/>
                <c:pt idx="0">
                  <c:v>0.3246</c:v>
                </c:pt>
                <c:pt idx="1">
                  <c:v>0.1343</c:v>
                </c:pt>
                <c:pt idx="2">
                  <c:v>6.9400000000000003E-2</c:v>
                </c:pt>
                <c:pt idx="3">
                  <c:v>4.3900000000000002E-2</c:v>
                </c:pt>
                <c:pt idx="4">
                  <c:v>7.0000000000000001E-3</c:v>
                </c:pt>
                <c:pt idx="5">
                  <c:v>0.19040000000000001</c:v>
                </c:pt>
                <c:pt idx="6">
                  <c:v>6.0299999999999999E-2</c:v>
                </c:pt>
                <c:pt idx="7">
                  <c:v>0.17019999999999999</c:v>
                </c:pt>
              </c:numCache>
            </c:numRef>
          </c:val>
          <c:extLst>
            <c:ext xmlns:c16="http://schemas.microsoft.com/office/drawing/2014/chart" uri="{C3380CC4-5D6E-409C-BE32-E72D297353CC}">
              <c16:uniqueId val="{00000018-6EC6-42A4-BB9B-383473324EF3}"/>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dPt>
            <c:idx val="0"/>
            <c:bubble3D val="0"/>
            <c:spPr>
              <a:solidFill>
                <a:srgbClr val="E89090">
                  <a:alpha val="0"/>
                </a:srgbClr>
              </a:solidFill>
              <a:ln w="19050">
                <a:solidFill>
                  <a:srgbClr val="DE5C5C">
                    <a:alpha val="0"/>
                  </a:srgbClr>
                </a:solidFill>
              </a:ln>
              <a:effectLst/>
            </c:spPr>
            <c:extLst>
              <c:ext xmlns:c16="http://schemas.microsoft.com/office/drawing/2014/chart" uri="{C3380CC4-5D6E-409C-BE32-E72D297353CC}">
                <c16:uniqueId val="{00000001-6AA2-4543-8189-BB36CD8CDEEC}"/>
              </c:ext>
            </c:extLst>
          </c:dPt>
          <c:dPt>
            <c:idx val="1"/>
            <c:bubble3D val="0"/>
            <c:spPr>
              <a:solidFill>
                <a:srgbClr val="80B2E4"/>
              </a:solidFill>
              <a:ln w="19050">
                <a:solidFill>
                  <a:schemeClr val="lt1"/>
                </a:solidFill>
              </a:ln>
              <a:effectLst/>
            </c:spPr>
            <c:extLst>
              <c:ext xmlns:c16="http://schemas.microsoft.com/office/drawing/2014/chart" uri="{C3380CC4-5D6E-409C-BE32-E72D297353CC}">
                <c16:uniqueId val="{00000003-6AA2-4543-8189-BB36CD8CDEEC}"/>
              </c:ext>
            </c:extLst>
          </c:dPt>
          <c:cat>
            <c:strRef>
              <c:f>Sheet1!$A$2:$A$3</c:f>
              <c:strCache>
                <c:ptCount val="2"/>
                <c:pt idx="0">
                  <c:v>依存財源</c:v>
                </c:pt>
                <c:pt idx="1">
                  <c:v>自主財源</c:v>
                </c:pt>
              </c:strCache>
            </c:strRef>
          </c:cat>
          <c:val>
            <c:numRef>
              <c:f>Sheet1!$B$2:$B$3</c:f>
              <c:numCache>
                <c:formatCode>0.00%</c:formatCode>
                <c:ptCount val="2"/>
                <c:pt idx="0">
                  <c:v>0.57909999999999995</c:v>
                </c:pt>
                <c:pt idx="1">
                  <c:v>0.4209</c:v>
                </c:pt>
              </c:numCache>
            </c:numRef>
          </c:val>
          <c:extLst>
            <c:ext xmlns:c16="http://schemas.microsoft.com/office/drawing/2014/chart" uri="{C3380CC4-5D6E-409C-BE32-E72D297353CC}">
              <c16:uniqueId val="{00000004-6AA2-4543-8189-BB36CD8CDEEC}"/>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長崎県の歳入</c:v>
                </c:pt>
              </c:strCache>
            </c:strRef>
          </c:tx>
          <c:spPr>
            <a:ln w="6350"/>
          </c:spPr>
          <c:dPt>
            <c:idx val="0"/>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1-6EC6-42A4-BB9B-383473324EF3}"/>
              </c:ext>
            </c:extLst>
          </c:dPt>
          <c:dPt>
            <c:idx val="1"/>
            <c:bubble3D val="0"/>
            <c:spPr>
              <a:solidFill>
                <a:srgbClr val="FCC4D4"/>
              </a:solidFill>
              <a:ln w="6350">
                <a:solidFill>
                  <a:schemeClr val="lt1"/>
                </a:solidFill>
              </a:ln>
              <a:effectLst/>
            </c:spPr>
            <c:extLst>
              <c:ext xmlns:c16="http://schemas.microsoft.com/office/drawing/2014/chart" uri="{C3380CC4-5D6E-409C-BE32-E72D297353CC}">
                <c16:uniqueId val="{00000003-6EC6-42A4-BB9B-383473324EF3}"/>
              </c:ext>
            </c:extLst>
          </c:dPt>
          <c:dPt>
            <c:idx val="2"/>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05-6EC6-42A4-BB9B-383473324EF3}"/>
              </c:ext>
            </c:extLst>
          </c:dPt>
          <c:dPt>
            <c:idx val="3"/>
            <c:bubble3D val="0"/>
            <c:spPr>
              <a:solidFill>
                <a:srgbClr val="FFE48F"/>
              </a:solidFill>
              <a:ln w="6350">
                <a:solidFill>
                  <a:schemeClr val="lt1"/>
                </a:solidFill>
              </a:ln>
              <a:effectLst/>
            </c:spPr>
            <c:extLst>
              <c:ext xmlns:c16="http://schemas.microsoft.com/office/drawing/2014/chart" uri="{C3380CC4-5D6E-409C-BE32-E72D297353CC}">
                <c16:uniqueId val="{00000007-6EC6-42A4-BB9B-383473324EF3}"/>
              </c:ext>
            </c:extLst>
          </c:dPt>
          <c:dPt>
            <c:idx val="4"/>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09-6EC6-42A4-BB9B-383473324EF3}"/>
              </c:ext>
            </c:extLst>
          </c:dPt>
          <c:dPt>
            <c:idx val="5"/>
            <c:bubble3D val="0"/>
            <c:spPr>
              <a:solidFill>
                <a:srgbClr val="B4E5A2"/>
              </a:solidFill>
              <a:ln w="6350">
                <a:solidFill>
                  <a:schemeClr val="lt1"/>
                </a:solidFill>
              </a:ln>
              <a:effectLst/>
            </c:spPr>
            <c:extLst>
              <c:ext xmlns:c16="http://schemas.microsoft.com/office/drawing/2014/chart" uri="{C3380CC4-5D6E-409C-BE32-E72D297353CC}">
                <c16:uniqueId val="{0000000B-6EC6-42A4-BB9B-383473324EF3}"/>
              </c:ext>
            </c:extLst>
          </c:dPt>
          <c:dPt>
            <c:idx val="6"/>
            <c:bubble3D val="0"/>
            <c:spPr>
              <a:solidFill>
                <a:srgbClr val="F7F4CB"/>
              </a:solidFill>
              <a:ln w="6350">
                <a:solidFill>
                  <a:schemeClr val="lt1"/>
                </a:solidFill>
              </a:ln>
              <a:effectLst/>
            </c:spPr>
            <c:extLst>
              <c:ext xmlns:c16="http://schemas.microsoft.com/office/drawing/2014/chart" uri="{C3380CC4-5D6E-409C-BE32-E72D297353CC}">
                <c16:uniqueId val="{0000000D-6EC6-42A4-BB9B-383473324EF3}"/>
              </c:ext>
            </c:extLst>
          </c:dPt>
          <c:dPt>
            <c:idx val="7"/>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0F-6EC6-42A4-BB9B-383473324EF3}"/>
              </c:ext>
            </c:extLst>
          </c:dPt>
          <c:cat>
            <c:strRef>
              <c:f>Sheet1!$A$2:$A$9</c:f>
              <c:strCache>
                <c:ptCount val="8"/>
                <c:pt idx="0">
                  <c:v>地方交付税</c:v>
                </c:pt>
                <c:pt idx="1">
                  <c:v>国庫支出金</c:v>
                </c:pt>
                <c:pt idx="2">
                  <c:v>県債</c:v>
                </c:pt>
                <c:pt idx="3">
                  <c:v>地方譲与税</c:v>
                </c:pt>
                <c:pt idx="4">
                  <c:v>その他依存財源</c:v>
                </c:pt>
                <c:pt idx="5">
                  <c:v>県税</c:v>
                </c:pt>
                <c:pt idx="6">
                  <c:v>諸収入</c:v>
                </c:pt>
                <c:pt idx="7">
                  <c:v>その他自主財源</c:v>
                </c:pt>
              </c:strCache>
            </c:strRef>
          </c:cat>
          <c:val>
            <c:numRef>
              <c:f>Sheet1!$B$2:$B$9</c:f>
              <c:numCache>
                <c:formatCode>0.00%</c:formatCode>
                <c:ptCount val="8"/>
                <c:pt idx="0">
                  <c:v>0.3246</c:v>
                </c:pt>
                <c:pt idx="1">
                  <c:v>0.1343</c:v>
                </c:pt>
                <c:pt idx="2">
                  <c:v>6.9400000000000003E-2</c:v>
                </c:pt>
                <c:pt idx="3">
                  <c:v>4.3900000000000002E-2</c:v>
                </c:pt>
                <c:pt idx="4">
                  <c:v>7.0000000000000001E-3</c:v>
                </c:pt>
                <c:pt idx="5">
                  <c:v>0.19040000000000001</c:v>
                </c:pt>
                <c:pt idx="6">
                  <c:v>6.0299999999999999E-2</c:v>
                </c:pt>
                <c:pt idx="7">
                  <c:v>0.17019999999999999</c:v>
                </c:pt>
              </c:numCache>
            </c:numRef>
          </c:val>
          <c:extLst>
            <c:ext xmlns:c16="http://schemas.microsoft.com/office/drawing/2014/chart" uri="{C3380CC4-5D6E-409C-BE32-E72D297353CC}">
              <c16:uniqueId val="{00000018-6EC6-42A4-BB9B-383473324EF3}"/>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dPt>
            <c:idx val="0"/>
            <c:bubble3D val="0"/>
            <c:spPr>
              <a:solidFill>
                <a:srgbClr val="E89090"/>
              </a:solidFill>
              <a:ln w="19050">
                <a:solidFill>
                  <a:schemeClr val="lt1"/>
                </a:solidFill>
              </a:ln>
              <a:effectLst/>
            </c:spPr>
            <c:extLst>
              <c:ext xmlns:c16="http://schemas.microsoft.com/office/drawing/2014/chart" uri="{C3380CC4-5D6E-409C-BE32-E72D297353CC}">
                <c16:uniqueId val="{00000001-6AA2-4543-8189-BB36CD8CDEEC}"/>
              </c:ext>
            </c:extLst>
          </c:dPt>
          <c:dPt>
            <c:idx val="1"/>
            <c:bubble3D val="0"/>
            <c:spPr>
              <a:solidFill>
                <a:srgbClr val="80B2E4"/>
              </a:solidFill>
              <a:ln w="19050">
                <a:solidFill>
                  <a:schemeClr val="lt1"/>
                </a:solidFill>
              </a:ln>
              <a:effectLst/>
            </c:spPr>
            <c:extLst>
              <c:ext xmlns:c16="http://schemas.microsoft.com/office/drawing/2014/chart" uri="{C3380CC4-5D6E-409C-BE32-E72D297353CC}">
                <c16:uniqueId val="{00000003-6AA2-4543-8189-BB36CD8CDEEC}"/>
              </c:ext>
            </c:extLst>
          </c:dPt>
          <c:cat>
            <c:strRef>
              <c:f>Sheet1!$A$2:$A$3</c:f>
              <c:strCache>
                <c:ptCount val="2"/>
                <c:pt idx="0">
                  <c:v>依存財源</c:v>
                </c:pt>
                <c:pt idx="1">
                  <c:v>自主財源</c:v>
                </c:pt>
              </c:strCache>
            </c:strRef>
          </c:cat>
          <c:val>
            <c:numRef>
              <c:f>Sheet1!$B$2:$B$3</c:f>
              <c:numCache>
                <c:formatCode>0.00%</c:formatCode>
                <c:ptCount val="2"/>
                <c:pt idx="0">
                  <c:v>0.57909999999999995</c:v>
                </c:pt>
                <c:pt idx="1">
                  <c:v>0.4209</c:v>
                </c:pt>
              </c:numCache>
            </c:numRef>
          </c:val>
          <c:extLst>
            <c:ext xmlns:c16="http://schemas.microsoft.com/office/drawing/2014/chart" uri="{C3380CC4-5D6E-409C-BE32-E72D297353CC}">
              <c16:uniqueId val="{00000004-6AA2-4543-8189-BB36CD8CDEEC}"/>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国の歳入</c:v>
                </c:pt>
              </c:strCache>
            </c:strRef>
          </c:tx>
          <c:spPr>
            <a:ln w="6350"/>
          </c:spPr>
          <c:dPt>
            <c:idx val="0"/>
            <c:bubble3D val="0"/>
            <c:spPr>
              <a:solidFill>
                <a:srgbClr val="FCC4D4"/>
              </a:solidFill>
              <a:ln w="6350">
                <a:solidFill>
                  <a:schemeClr val="lt1"/>
                </a:solidFill>
              </a:ln>
              <a:effectLst/>
            </c:spPr>
            <c:extLst>
              <c:ext xmlns:c16="http://schemas.microsoft.com/office/drawing/2014/chart" uri="{C3380CC4-5D6E-409C-BE32-E72D297353CC}">
                <c16:uniqueId val="{00000001-8FA5-4325-8B05-AAFBB3A1B584}"/>
              </c:ext>
            </c:extLst>
          </c:dPt>
          <c:dPt>
            <c:idx val="1"/>
            <c:bubble3D val="0"/>
            <c:spPr>
              <a:solidFill>
                <a:srgbClr val="F7F4CB"/>
              </a:solidFill>
              <a:ln w="6350">
                <a:solidFill>
                  <a:schemeClr val="lt1"/>
                </a:solidFill>
              </a:ln>
              <a:effectLst/>
            </c:spPr>
            <c:extLst>
              <c:ext xmlns:c16="http://schemas.microsoft.com/office/drawing/2014/chart" uri="{C3380CC4-5D6E-409C-BE32-E72D297353CC}">
                <c16:uniqueId val="{00000003-8FA5-4325-8B05-AAFBB3A1B584}"/>
              </c:ext>
            </c:extLst>
          </c:dPt>
          <c:dPt>
            <c:idx val="2"/>
            <c:bubble3D val="0"/>
            <c:spPr>
              <a:solidFill>
                <a:srgbClr val="80B2E4"/>
              </a:solidFill>
              <a:ln w="6350">
                <a:solidFill>
                  <a:schemeClr val="lt1"/>
                </a:solidFill>
              </a:ln>
              <a:effectLst/>
            </c:spPr>
            <c:extLst>
              <c:ext xmlns:c16="http://schemas.microsoft.com/office/drawing/2014/chart" uri="{C3380CC4-5D6E-409C-BE32-E72D297353CC}">
                <c16:uniqueId val="{00000005-8FA5-4325-8B05-AAFBB3A1B584}"/>
              </c:ext>
            </c:extLst>
          </c:dPt>
          <c:dPt>
            <c:idx val="3"/>
            <c:bubble3D val="0"/>
            <c:spPr>
              <a:solidFill>
                <a:srgbClr val="B4E5A2"/>
              </a:solidFill>
              <a:ln w="6350">
                <a:solidFill>
                  <a:schemeClr val="lt1"/>
                </a:solidFill>
              </a:ln>
              <a:effectLst/>
            </c:spPr>
            <c:extLst>
              <c:ext xmlns:c16="http://schemas.microsoft.com/office/drawing/2014/chart" uri="{C3380CC4-5D6E-409C-BE32-E72D297353CC}">
                <c16:uniqueId val="{00000007-8FA5-4325-8B05-AAFBB3A1B584}"/>
              </c:ext>
            </c:extLst>
          </c:dPt>
          <c:dPt>
            <c:idx val="4"/>
            <c:bubble3D val="0"/>
            <c:spPr>
              <a:solidFill>
                <a:srgbClr val="FFCC99"/>
              </a:solidFill>
              <a:ln w="6350">
                <a:solidFill>
                  <a:schemeClr val="lt1"/>
                </a:solidFill>
              </a:ln>
              <a:effectLst/>
            </c:spPr>
            <c:extLst>
              <c:ext xmlns:c16="http://schemas.microsoft.com/office/drawing/2014/chart" uri="{C3380CC4-5D6E-409C-BE32-E72D297353CC}">
                <c16:uniqueId val="{00000009-8FA5-4325-8B05-AAFBB3A1B584}"/>
              </c:ext>
            </c:extLst>
          </c:dPt>
          <c:dPt>
            <c:idx val="5"/>
            <c:bubble3D val="0"/>
            <c:spPr>
              <a:solidFill>
                <a:schemeClr val="accent2">
                  <a:lumMod val="20000"/>
                  <a:lumOff val="80000"/>
                </a:schemeClr>
              </a:solidFill>
              <a:ln w="6350">
                <a:solidFill>
                  <a:schemeClr val="lt1"/>
                </a:solidFill>
              </a:ln>
              <a:effectLst/>
            </c:spPr>
            <c:extLst>
              <c:ext xmlns:c16="http://schemas.microsoft.com/office/drawing/2014/chart" uri="{C3380CC4-5D6E-409C-BE32-E72D297353CC}">
                <c16:uniqueId val="{0000000B-8FA5-4325-8B05-AAFBB3A1B584}"/>
              </c:ext>
            </c:extLst>
          </c:dPt>
          <c:dPt>
            <c:idx val="6"/>
            <c:bubble3D val="0"/>
            <c:spPr>
              <a:solidFill>
                <a:schemeClr val="accent5">
                  <a:lumMod val="20000"/>
                  <a:lumOff val="80000"/>
                </a:schemeClr>
              </a:solidFill>
              <a:ln w="6350">
                <a:solidFill>
                  <a:schemeClr val="lt1"/>
                </a:solidFill>
              </a:ln>
              <a:effectLst/>
            </c:spPr>
            <c:extLst>
              <c:ext xmlns:c16="http://schemas.microsoft.com/office/drawing/2014/chart" uri="{C3380CC4-5D6E-409C-BE32-E72D297353CC}">
                <c16:uniqueId val="{0000000D-8FA5-4325-8B05-AAFBB3A1B584}"/>
              </c:ext>
            </c:extLst>
          </c:dPt>
          <c:dPt>
            <c:idx val="7"/>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F-8FA5-4325-8B05-AAFBB3A1B584}"/>
              </c:ext>
            </c:extLst>
          </c:dPt>
          <c:dPt>
            <c:idx val="8"/>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11-8FA5-4325-8B05-AAFBB3A1B584}"/>
              </c:ext>
            </c:extLst>
          </c:dPt>
          <c:dPt>
            <c:idx val="9"/>
            <c:bubble3D val="0"/>
            <c:spPr>
              <a:solidFill>
                <a:srgbClr val="FFCC99"/>
              </a:solidFill>
              <a:ln w="6350">
                <a:solidFill>
                  <a:schemeClr val="lt1"/>
                </a:solidFill>
              </a:ln>
              <a:effectLst/>
            </c:spPr>
            <c:extLst>
              <c:ext xmlns:c16="http://schemas.microsoft.com/office/drawing/2014/chart" uri="{C3380CC4-5D6E-409C-BE32-E72D297353CC}">
                <c16:uniqueId val="{00000013-8FA5-4325-8B05-AAFBB3A1B584}"/>
              </c:ext>
            </c:extLst>
          </c:dPt>
          <c:dPt>
            <c:idx val="10"/>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15-8FA5-4325-8B05-AAFBB3A1B584}"/>
              </c:ext>
            </c:extLst>
          </c:dPt>
          <c:cat>
            <c:strRef>
              <c:f>Sheet1!$A$2:$A$12</c:f>
              <c:strCache>
                <c:ptCount val="11"/>
                <c:pt idx="0">
                  <c:v>所得税</c:v>
                </c:pt>
                <c:pt idx="1">
                  <c:v>法人税</c:v>
                </c:pt>
                <c:pt idx="2">
                  <c:v>相続税</c:v>
                </c:pt>
                <c:pt idx="3">
                  <c:v>消費税</c:v>
                </c:pt>
                <c:pt idx="4">
                  <c:v>酒税</c:v>
                </c:pt>
                <c:pt idx="5">
                  <c:v>印紙収入</c:v>
                </c:pt>
                <c:pt idx="6">
                  <c:v>たばこ税</c:v>
                </c:pt>
                <c:pt idx="7">
                  <c:v>揮発油税</c:v>
                </c:pt>
                <c:pt idx="8">
                  <c:v>その他の税</c:v>
                </c:pt>
                <c:pt idx="9">
                  <c:v>公債金</c:v>
                </c:pt>
                <c:pt idx="10">
                  <c:v>その他の収入</c:v>
                </c:pt>
              </c:strCache>
            </c:strRef>
          </c:cat>
          <c:val>
            <c:numRef>
              <c:f>Sheet1!$B$2:$B$12</c:f>
              <c:numCache>
                <c:formatCode>0.00%</c:formatCode>
                <c:ptCount val="11"/>
                <c:pt idx="0">
                  <c:v>0.20699999999999999</c:v>
                </c:pt>
                <c:pt idx="1">
                  <c:v>0.16900000000000001</c:v>
                </c:pt>
                <c:pt idx="2">
                  <c:v>3.1E-2</c:v>
                </c:pt>
                <c:pt idx="3">
                  <c:v>0.218</c:v>
                </c:pt>
                <c:pt idx="4">
                  <c:v>8.9999999999999993E-3</c:v>
                </c:pt>
                <c:pt idx="5">
                  <c:v>8.9999999999999993E-3</c:v>
                </c:pt>
                <c:pt idx="6">
                  <c:v>8.0000000000000002E-3</c:v>
                </c:pt>
                <c:pt idx="7">
                  <c:v>8.0000000000000002E-3</c:v>
                </c:pt>
                <c:pt idx="8">
                  <c:v>2.5999999999999999E-2</c:v>
                </c:pt>
                <c:pt idx="9">
                  <c:v>0.24199999999999999</c:v>
                </c:pt>
                <c:pt idx="10">
                  <c:v>7.3999999999999996E-2</c:v>
                </c:pt>
              </c:numCache>
            </c:numRef>
          </c:val>
          <c:extLst>
            <c:ext xmlns:c16="http://schemas.microsoft.com/office/drawing/2014/chart" uri="{C3380CC4-5D6E-409C-BE32-E72D297353CC}">
              <c16:uniqueId val="{00000016-8FA5-4325-8B05-AAFBB3A1B584}"/>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年金</c:v>
                </c:pt>
              </c:strCache>
            </c:strRef>
          </c:tx>
          <c:spPr>
            <a:solidFill>
              <a:srgbClr val="F7D4A1"/>
            </a:solidFill>
            <a:ln>
              <a:noFill/>
            </a:ln>
            <a:effectLst/>
          </c:spPr>
          <c:invertIfNegative val="0"/>
          <c:cat>
            <c:strRef>
              <c:f>Sheet1!$A$2:$A$3</c:f>
              <c:strCache>
                <c:ptCount val="2"/>
                <c:pt idx="0">
                  <c:v>2012年度</c:v>
                </c:pt>
                <c:pt idx="1">
                  <c:v>2025年度</c:v>
                </c:pt>
              </c:strCache>
            </c:strRef>
          </c:cat>
          <c:val>
            <c:numRef>
              <c:f>Sheet1!$B$2:$B$3</c:f>
              <c:numCache>
                <c:formatCode>General</c:formatCode>
                <c:ptCount val="2"/>
                <c:pt idx="0">
                  <c:v>53.8</c:v>
                </c:pt>
                <c:pt idx="1">
                  <c:v>60.4</c:v>
                </c:pt>
              </c:numCache>
            </c:numRef>
          </c:val>
          <c:extLst>
            <c:ext xmlns:c16="http://schemas.microsoft.com/office/drawing/2014/chart" uri="{C3380CC4-5D6E-409C-BE32-E72D297353CC}">
              <c16:uniqueId val="{00000000-BA9A-4C7A-A9EC-1D16F697D223}"/>
            </c:ext>
          </c:extLst>
        </c:ser>
        <c:ser>
          <c:idx val="1"/>
          <c:order val="1"/>
          <c:tx>
            <c:strRef>
              <c:f>Sheet1!$C$1</c:f>
              <c:strCache>
                <c:ptCount val="1"/>
                <c:pt idx="0">
                  <c:v>医療</c:v>
                </c:pt>
              </c:strCache>
            </c:strRef>
          </c:tx>
          <c:spPr>
            <a:solidFill>
              <a:srgbClr val="EFBED5"/>
            </a:solidFill>
            <a:ln>
              <a:noFill/>
            </a:ln>
            <a:effectLst/>
          </c:spPr>
          <c:invertIfNegative val="0"/>
          <c:cat>
            <c:strRef>
              <c:f>Sheet1!$A$2:$A$3</c:f>
              <c:strCache>
                <c:ptCount val="2"/>
                <c:pt idx="0">
                  <c:v>2012年度</c:v>
                </c:pt>
                <c:pt idx="1">
                  <c:v>2025年度</c:v>
                </c:pt>
              </c:strCache>
            </c:strRef>
          </c:cat>
          <c:val>
            <c:numRef>
              <c:f>Sheet1!$C$2:$C$3</c:f>
              <c:numCache>
                <c:formatCode>General</c:formatCode>
                <c:ptCount val="2"/>
                <c:pt idx="0">
                  <c:v>35.1</c:v>
                </c:pt>
                <c:pt idx="1">
                  <c:v>54</c:v>
                </c:pt>
              </c:numCache>
            </c:numRef>
          </c:val>
          <c:extLst>
            <c:ext xmlns:c16="http://schemas.microsoft.com/office/drawing/2014/chart" uri="{C3380CC4-5D6E-409C-BE32-E72D297353CC}">
              <c16:uniqueId val="{00000001-BA9A-4C7A-A9EC-1D16F697D223}"/>
            </c:ext>
          </c:extLst>
        </c:ser>
        <c:ser>
          <c:idx val="2"/>
          <c:order val="2"/>
          <c:tx>
            <c:strRef>
              <c:f>Sheet1!$D$1</c:f>
              <c:strCache>
                <c:ptCount val="1"/>
                <c:pt idx="0">
                  <c:v>介護</c:v>
                </c:pt>
              </c:strCache>
            </c:strRef>
          </c:tx>
          <c:spPr>
            <a:solidFill>
              <a:schemeClr val="accent6">
                <a:lumMod val="40000"/>
                <a:lumOff val="60000"/>
              </a:schemeClr>
            </a:solidFill>
            <a:ln>
              <a:noFill/>
            </a:ln>
            <a:effectLst/>
          </c:spPr>
          <c:invertIfNegative val="0"/>
          <c:cat>
            <c:strRef>
              <c:f>Sheet1!$A$2:$A$3</c:f>
              <c:strCache>
                <c:ptCount val="2"/>
                <c:pt idx="0">
                  <c:v>2012年度</c:v>
                </c:pt>
                <c:pt idx="1">
                  <c:v>2025年度</c:v>
                </c:pt>
              </c:strCache>
            </c:strRef>
          </c:cat>
          <c:val>
            <c:numRef>
              <c:f>Sheet1!$D$2:$D$3</c:f>
              <c:numCache>
                <c:formatCode>General</c:formatCode>
                <c:ptCount val="2"/>
                <c:pt idx="0">
                  <c:v>8.4</c:v>
                </c:pt>
                <c:pt idx="1">
                  <c:v>19.8</c:v>
                </c:pt>
              </c:numCache>
            </c:numRef>
          </c:val>
          <c:extLst>
            <c:ext xmlns:c16="http://schemas.microsoft.com/office/drawing/2014/chart" uri="{C3380CC4-5D6E-409C-BE32-E72D297353CC}">
              <c16:uniqueId val="{00000003-BA9A-4C7A-A9EC-1D16F697D223}"/>
            </c:ext>
          </c:extLst>
        </c:ser>
        <c:ser>
          <c:idx val="3"/>
          <c:order val="3"/>
          <c:tx>
            <c:strRef>
              <c:f>Sheet1!$E$1</c:f>
              <c:strCache>
                <c:ptCount val="1"/>
                <c:pt idx="0">
                  <c:v>子供・子育て</c:v>
                </c:pt>
              </c:strCache>
            </c:strRef>
          </c:tx>
          <c:spPr>
            <a:solidFill>
              <a:schemeClr val="accent4">
                <a:lumMod val="40000"/>
                <a:lumOff val="60000"/>
              </a:schemeClr>
            </a:solidFill>
            <a:ln>
              <a:noFill/>
            </a:ln>
            <a:effectLst/>
          </c:spPr>
          <c:invertIfNegative val="0"/>
          <c:cat>
            <c:strRef>
              <c:f>Sheet1!$A$2:$A$3</c:f>
              <c:strCache>
                <c:ptCount val="2"/>
                <c:pt idx="0">
                  <c:v>2012年度</c:v>
                </c:pt>
                <c:pt idx="1">
                  <c:v>2025年度</c:v>
                </c:pt>
              </c:strCache>
            </c:strRef>
          </c:cat>
          <c:val>
            <c:numRef>
              <c:f>Sheet1!$E$2:$E$3</c:f>
              <c:numCache>
                <c:formatCode>General</c:formatCode>
                <c:ptCount val="2"/>
                <c:pt idx="0">
                  <c:v>4.8</c:v>
                </c:pt>
                <c:pt idx="1">
                  <c:v>5.6</c:v>
                </c:pt>
              </c:numCache>
            </c:numRef>
          </c:val>
          <c:extLst>
            <c:ext xmlns:c16="http://schemas.microsoft.com/office/drawing/2014/chart" uri="{C3380CC4-5D6E-409C-BE32-E72D297353CC}">
              <c16:uniqueId val="{00000006-BA9A-4C7A-A9EC-1D16F697D223}"/>
            </c:ext>
          </c:extLst>
        </c:ser>
        <c:ser>
          <c:idx val="4"/>
          <c:order val="4"/>
          <c:tx>
            <c:strRef>
              <c:f>Sheet1!$F$1</c:f>
              <c:strCache>
                <c:ptCount val="1"/>
                <c:pt idx="0">
                  <c:v>その他</c:v>
                </c:pt>
              </c:strCache>
            </c:strRef>
          </c:tx>
          <c:spPr>
            <a:solidFill>
              <a:schemeClr val="bg2">
                <a:lumMod val="90000"/>
              </a:schemeClr>
            </a:solidFill>
            <a:ln>
              <a:noFill/>
            </a:ln>
            <a:effectLst/>
          </c:spPr>
          <c:invertIfNegative val="0"/>
          <c:cat>
            <c:strRef>
              <c:f>Sheet1!$A$2:$A$3</c:f>
              <c:strCache>
                <c:ptCount val="2"/>
                <c:pt idx="0">
                  <c:v>2012年度</c:v>
                </c:pt>
                <c:pt idx="1">
                  <c:v>2025年度</c:v>
                </c:pt>
              </c:strCache>
            </c:strRef>
          </c:cat>
          <c:val>
            <c:numRef>
              <c:f>Sheet1!$F$2:$F$3</c:f>
              <c:numCache>
                <c:formatCode>General</c:formatCode>
                <c:ptCount val="2"/>
                <c:pt idx="0">
                  <c:v>7.4</c:v>
                </c:pt>
                <c:pt idx="1">
                  <c:v>9</c:v>
                </c:pt>
              </c:numCache>
            </c:numRef>
          </c:val>
          <c:extLst>
            <c:ext xmlns:c16="http://schemas.microsoft.com/office/drawing/2014/chart" uri="{C3380CC4-5D6E-409C-BE32-E72D297353CC}">
              <c16:uniqueId val="{00000007-BA9A-4C7A-A9EC-1D16F697D223}"/>
            </c:ext>
          </c:extLst>
        </c:ser>
        <c:dLbls>
          <c:showLegendKey val="0"/>
          <c:showVal val="0"/>
          <c:showCatName val="0"/>
          <c:showSerName val="0"/>
          <c:showPercent val="0"/>
          <c:showBubbleSize val="0"/>
        </c:dLbls>
        <c:gapWidth val="109"/>
        <c:overlap val="100"/>
        <c:axId val="1432739359"/>
        <c:axId val="1432740799"/>
      </c:barChart>
      <c:catAx>
        <c:axId val="1432739359"/>
        <c:scaling>
          <c:orientation val="minMax"/>
        </c:scaling>
        <c:delete val="1"/>
        <c:axPos val="b"/>
        <c:numFmt formatCode="General" sourceLinked="1"/>
        <c:majorTickMark val="none"/>
        <c:minorTickMark val="none"/>
        <c:tickLblPos val="nextTo"/>
        <c:crossAx val="1432740799"/>
        <c:crosses val="autoZero"/>
        <c:auto val="1"/>
        <c:lblAlgn val="ctr"/>
        <c:lblOffset val="100"/>
        <c:noMultiLvlLbl val="0"/>
      </c:catAx>
      <c:valAx>
        <c:axId val="1432740799"/>
        <c:scaling>
          <c:orientation val="minMax"/>
        </c:scaling>
        <c:delete val="1"/>
        <c:axPos val="l"/>
        <c:numFmt formatCode="General" sourceLinked="1"/>
        <c:majorTickMark val="none"/>
        <c:minorTickMark val="none"/>
        <c:tickLblPos val="nextTo"/>
        <c:crossAx val="143273935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租税負担率</c:v>
                </c:pt>
              </c:strCache>
            </c:strRef>
          </c:tx>
          <c:spPr>
            <a:solidFill>
              <a:srgbClr val="83AFD6"/>
            </a:solidFill>
            <a:ln>
              <a:noFill/>
            </a:ln>
            <a:effectLst/>
          </c:spPr>
          <c:invertIfNegative val="0"/>
          <c:cat>
            <c:strRef>
              <c:f>Sheet1!$A$2:$A$7</c:f>
              <c:strCache>
                <c:ptCount val="6"/>
                <c:pt idx="0">
                  <c:v>日本</c:v>
                </c:pt>
                <c:pt idx="1">
                  <c:v>アメリカ</c:v>
                </c:pt>
                <c:pt idx="2">
                  <c:v>イギリス</c:v>
                </c:pt>
                <c:pt idx="3">
                  <c:v>ドイツ</c:v>
                </c:pt>
                <c:pt idx="4">
                  <c:v>フランス</c:v>
                </c:pt>
                <c:pt idx="5">
                  <c:v>スウェーデン</c:v>
                </c:pt>
              </c:strCache>
            </c:strRef>
          </c:cat>
          <c:val>
            <c:numRef>
              <c:f>Sheet1!$B$2:$B$7</c:f>
              <c:numCache>
                <c:formatCode>General</c:formatCode>
                <c:ptCount val="6"/>
                <c:pt idx="0">
                  <c:v>29.4</c:v>
                </c:pt>
                <c:pt idx="1">
                  <c:v>27.8</c:v>
                </c:pt>
                <c:pt idx="2">
                  <c:v>37.799999999999997</c:v>
                </c:pt>
                <c:pt idx="3">
                  <c:v>33.1</c:v>
                </c:pt>
                <c:pt idx="4">
                  <c:v>44.3</c:v>
                </c:pt>
                <c:pt idx="5">
                  <c:v>50.5</c:v>
                </c:pt>
              </c:numCache>
            </c:numRef>
          </c:val>
          <c:extLst>
            <c:ext xmlns:c16="http://schemas.microsoft.com/office/drawing/2014/chart" uri="{C3380CC4-5D6E-409C-BE32-E72D297353CC}">
              <c16:uniqueId val="{00000000-94FD-4F87-BA81-2714B5F4D925}"/>
            </c:ext>
          </c:extLst>
        </c:ser>
        <c:ser>
          <c:idx val="1"/>
          <c:order val="1"/>
          <c:tx>
            <c:strRef>
              <c:f>Sheet1!$C$1</c:f>
              <c:strCache>
                <c:ptCount val="1"/>
                <c:pt idx="0">
                  <c:v>社会保障負担率</c:v>
                </c:pt>
              </c:strCache>
            </c:strRef>
          </c:tx>
          <c:spPr>
            <a:solidFill>
              <a:srgbClr val="DF9DC0"/>
            </a:solidFill>
            <a:ln>
              <a:noFill/>
            </a:ln>
            <a:effectLst/>
          </c:spPr>
          <c:invertIfNegative val="0"/>
          <c:cat>
            <c:strRef>
              <c:f>Sheet1!$A$2:$A$7</c:f>
              <c:strCache>
                <c:ptCount val="6"/>
                <c:pt idx="0">
                  <c:v>日本</c:v>
                </c:pt>
                <c:pt idx="1">
                  <c:v>アメリカ</c:v>
                </c:pt>
                <c:pt idx="2">
                  <c:v>イギリス</c:v>
                </c:pt>
                <c:pt idx="3">
                  <c:v>ドイツ</c:v>
                </c:pt>
                <c:pt idx="4">
                  <c:v>フランス</c:v>
                </c:pt>
                <c:pt idx="5">
                  <c:v>スウェーデン</c:v>
                </c:pt>
              </c:strCache>
            </c:strRef>
          </c:cat>
          <c:val>
            <c:numRef>
              <c:f>Sheet1!$C$2:$C$7</c:f>
              <c:numCache>
                <c:formatCode>General</c:formatCode>
                <c:ptCount val="6"/>
                <c:pt idx="0">
                  <c:v>19</c:v>
                </c:pt>
                <c:pt idx="1">
                  <c:v>8.6</c:v>
                </c:pt>
                <c:pt idx="2">
                  <c:v>12</c:v>
                </c:pt>
                <c:pt idx="3">
                  <c:v>22.8</c:v>
                </c:pt>
                <c:pt idx="4">
                  <c:v>23.8</c:v>
                </c:pt>
                <c:pt idx="5">
                  <c:v>5</c:v>
                </c:pt>
              </c:numCache>
            </c:numRef>
          </c:val>
          <c:extLst>
            <c:ext xmlns:c16="http://schemas.microsoft.com/office/drawing/2014/chart" uri="{C3380CC4-5D6E-409C-BE32-E72D297353CC}">
              <c16:uniqueId val="{00000001-94FD-4F87-BA81-2714B5F4D925}"/>
            </c:ext>
          </c:extLst>
        </c:ser>
        <c:dLbls>
          <c:showLegendKey val="0"/>
          <c:showVal val="0"/>
          <c:showCatName val="0"/>
          <c:showSerName val="0"/>
          <c:showPercent val="0"/>
          <c:showBubbleSize val="0"/>
        </c:dLbls>
        <c:gapWidth val="100"/>
        <c:overlap val="100"/>
        <c:axId val="1978369199"/>
        <c:axId val="1978366319"/>
      </c:barChart>
      <c:catAx>
        <c:axId val="1978369199"/>
        <c:scaling>
          <c:orientation val="minMax"/>
        </c:scaling>
        <c:delete val="1"/>
        <c:axPos val="b"/>
        <c:numFmt formatCode="General" sourceLinked="1"/>
        <c:majorTickMark val="none"/>
        <c:minorTickMark val="none"/>
        <c:tickLblPos val="nextTo"/>
        <c:crossAx val="1978366319"/>
        <c:crosses val="autoZero"/>
        <c:auto val="1"/>
        <c:lblAlgn val="ctr"/>
        <c:lblOffset val="100"/>
        <c:noMultiLvlLbl val="0"/>
      </c:catAx>
      <c:valAx>
        <c:axId val="1978366319"/>
        <c:scaling>
          <c:orientation val="minMax"/>
          <c:max val="70"/>
        </c:scaling>
        <c:delete val="0"/>
        <c:axPos val="l"/>
        <c:numFmt formatCode="General"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97" b="0" i="0" u="none" strike="noStrike" kern="1200" baseline="0">
                <a:solidFill>
                  <a:schemeClr val="bg1">
                    <a:lumMod val="50000"/>
                  </a:schemeClr>
                </a:solidFill>
                <a:latin typeface="UD デジタル 教科書体 NP-R" panose="02020400000000000000" pitchFamily="18" charset="-128"/>
                <a:ea typeface="UD デジタル 教科書体 NP-R" panose="02020400000000000000" pitchFamily="18" charset="-128"/>
                <a:cs typeface="+mn-cs"/>
              </a:defRPr>
            </a:pPr>
            <a:endParaRPr lang="ja-JP"/>
          </a:p>
        </c:txPr>
        <c:crossAx val="19783691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83AFD6"/>
            </a:solidFill>
            <a:ln>
              <a:noFill/>
            </a:ln>
            <a:effectLst/>
          </c:spPr>
          <c:invertIfNegative val="0"/>
          <c:dPt>
            <c:idx val="4"/>
            <c:invertIfNegative val="0"/>
            <c:bubble3D val="0"/>
            <c:spPr>
              <a:solidFill>
                <a:srgbClr val="DE5C5C"/>
              </a:solidFill>
              <a:ln>
                <a:noFill/>
              </a:ln>
              <a:effectLst/>
            </c:spPr>
            <c:extLst>
              <c:ext xmlns:c16="http://schemas.microsoft.com/office/drawing/2014/chart" uri="{C3380CC4-5D6E-409C-BE32-E72D297353CC}">
                <c16:uniqueId val="{00000003-AC6D-4D63-93D3-628AB48D99E3}"/>
              </c:ext>
            </c:extLst>
          </c:dPt>
          <c:dPt>
            <c:idx val="8"/>
            <c:invertIfNegative val="0"/>
            <c:bubble3D val="0"/>
            <c:spPr>
              <a:solidFill>
                <a:srgbClr val="83AFD6"/>
              </a:solidFill>
              <a:ln>
                <a:noFill/>
              </a:ln>
              <a:effectLst/>
            </c:spPr>
            <c:extLst>
              <c:ext xmlns:c16="http://schemas.microsoft.com/office/drawing/2014/chart" uri="{C3380CC4-5D6E-409C-BE32-E72D297353CC}">
                <c16:uniqueId val="{00000001-AC6D-4D63-93D3-628AB48D99E3}"/>
              </c:ext>
            </c:extLst>
          </c:dPt>
          <c:cat>
            <c:strRef>
              <c:f>Sheet1!$A$2:$A$22</c:f>
              <c:strCache>
                <c:ptCount val="21"/>
                <c:pt idx="0">
                  <c:v>中国</c:v>
                </c:pt>
                <c:pt idx="1">
                  <c:v>フィリピン</c:v>
                </c:pt>
                <c:pt idx="2">
                  <c:v>韓国</c:v>
                </c:pt>
                <c:pt idx="3">
                  <c:v>インドネシア</c:v>
                </c:pt>
                <c:pt idx="4">
                  <c:v>日本</c:v>
                </c:pt>
                <c:pt idx="5">
                  <c:v>シンガポール</c:v>
                </c:pt>
                <c:pt idx="6">
                  <c:v>タイ</c:v>
                </c:pt>
                <c:pt idx="7">
                  <c:v>台湾</c:v>
                </c:pt>
                <c:pt idx="8">
                  <c:v>ハンガリー</c:v>
                </c:pt>
                <c:pt idx="9">
                  <c:v>デンマーク</c:v>
                </c:pt>
                <c:pt idx="10">
                  <c:v>スウェーデン</c:v>
                </c:pt>
                <c:pt idx="11">
                  <c:v>ノルウェー</c:v>
                </c:pt>
                <c:pt idx="12">
                  <c:v>イタリア</c:v>
                </c:pt>
                <c:pt idx="13">
                  <c:v>ベルギー</c:v>
                </c:pt>
                <c:pt idx="14">
                  <c:v>オランダ</c:v>
                </c:pt>
                <c:pt idx="15">
                  <c:v>オーストリア</c:v>
                </c:pt>
                <c:pt idx="16">
                  <c:v>フランス</c:v>
                </c:pt>
                <c:pt idx="17">
                  <c:v>イギリス</c:v>
                </c:pt>
                <c:pt idx="18">
                  <c:v>ドイツ</c:v>
                </c:pt>
                <c:pt idx="19">
                  <c:v>カナダ</c:v>
                </c:pt>
                <c:pt idx="20">
                  <c:v>ニュージーランド</c:v>
                </c:pt>
              </c:strCache>
            </c:strRef>
          </c:cat>
          <c:val>
            <c:numRef>
              <c:f>Sheet1!$B$2:$B$22</c:f>
              <c:numCache>
                <c:formatCode>General</c:formatCode>
                <c:ptCount val="21"/>
                <c:pt idx="0">
                  <c:v>13</c:v>
                </c:pt>
                <c:pt idx="1">
                  <c:v>12</c:v>
                </c:pt>
                <c:pt idx="2">
                  <c:v>10</c:v>
                </c:pt>
                <c:pt idx="3">
                  <c:v>12</c:v>
                </c:pt>
                <c:pt idx="4">
                  <c:v>10</c:v>
                </c:pt>
                <c:pt idx="5">
                  <c:v>9</c:v>
                </c:pt>
                <c:pt idx="6">
                  <c:v>7</c:v>
                </c:pt>
                <c:pt idx="7">
                  <c:v>5</c:v>
                </c:pt>
                <c:pt idx="8">
                  <c:v>24</c:v>
                </c:pt>
                <c:pt idx="9">
                  <c:v>25</c:v>
                </c:pt>
                <c:pt idx="10">
                  <c:v>25</c:v>
                </c:pt>
                <c:pt idx="11">
                  <c:v>25</c:v>
                </c:pt>
                <c:pt idx="12">
                  <c:v>22</c:v>
                </c:pt>
                <c:pt idx="13">
                  <c:v>21</c:v>
                </c:pt>
                <c:pt idx="14">
                  <c:v>21</c:v>
                </c:pt>
                <c:pt idx="15">
                  <c:v>20</c:v>
                </c:pt>
                <c:pt idx="16">
                  <c:v>20</c:v>
                </c:pt>
                <c:pt idx="17">
                  <c:v>20</c:v>
                </c:pt>
                <c:pt idx="18">
                  <c:v>19</c:v>
                </c:pt>
                <c:pt idx="19">
                  <c:v>13</c:v>
                </c:pt>
                <c:pt idx="20">
                  <c:v>15</c:v>
                </c:pt>
              </c:numCache>
            </c:numRef>
          </c:val>
          <c:extLst>
            <c:ext xmlns:c16="http://schemas.microsoft.com/office/drawing/2014/chart" uri="{C3380CC4-5D6E-409C-BE32-E72D297353CC}">
              <c16:uniqueId val="{00000002-AC6D-4D63-93D3-628AB48D99E3}"/>
            </c:ext>
          </c:extLst>
        </c:ser>
        <c:dLbls>
          <c:showLegendKey val="0"/>
          <c:showVal val="0"/>
          <c:showCatName val="0"/>
          <c:showSerName val="0"/>
          <c:showPercent val="0"/>
          <c:showBubbleSize val="0"/>
        </c:dLbls>
        <c:gapWidth val="14"/>
        <c:axId val="1457348480"/>
        <c:axId val="1457348960"/>
      </c:barChart>
      <c:catAx>
        <c:axId val="1457348480"/>
        <c:scaling>
          <c:orientation val="minMax"/>
        </c:scaling>
        <c:delete val="1"/>
        <c:axPos val="b"/>
        <c:numFmt formatCode="General" sourceLinked="1"/>
        <c:majorTickMark val="none"/>
        <c:minorTickMark val="none"/>
        <c:tickLblPos val="nextTo"/>
        <c:crossAx val="1457348960"/>
        <c:crosses val="autoZero"/>
        <c:auto val="1"/>
        <c:lblAlgn val="ctr"/>
        <c:lblOffset val="100"/>
        <c:noMultiLvlLbl val="0"/>
      </c:catAx>
      <c:valAx>
        <c:axId val="1457348960"/>
        <c:scaling>
          <c:orientation val="minMax"/>
        </c:scaling>
        <c:delete val="0"/>
        <c:axPos val="l"/>
        <c:numFmt formatCode="General" sourceLinked="0"/>
        <c:majorTickMark val="in"/>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97" b="0" i="0" u="none" strike="noStrike" kern="1200" baseline="0">
                <a:solidFill>
                  <a:schemeClr val="bg1">
                    <a:lumMod val="50000"/>
                  </a:schemeClr>
                </a:solidFill>
                <a:latin typeface="BIZ UDPゴシック" panose="020B0400000000000000" pitchFamily="50" charset="-128"/>
                <a:ea typeface="BIZ UDPゴシック" panose="020B0400000000000000" pitchFamily="50" charset="-128"/>
                <a:cs typeface="+mn-cs"/>
              </a:defRPr>
            </a:pPr>
            <a:endParaRPr lang="ja-JP"/>
          </a:p>
        </c:txPr>
        <c:crossAx val="14573484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solidFill>
                <a:schemeClr val="bg1"/>
              </a:solidFill>
            </a:ln>
          </c:spPr>
          <c:dPt>
            <c:idx val="0"/>
            <c:bubble3D val="0"/>
            <c:spPr>
              <a:solidFill>
                <a:srgbClr val="A6E8BA"/>
              </a:solidFill>
              <a:ln w="6350">
                <a:solidFill>
                  <a:schemeClr val="bg1"/>
                </a:solidFill>
              </a:ln>
              <a:effectLst/>
            </c:spPr>
            <c:extLst>
              <c:ext xmlns:c16="http://schemas.microsoft.com/office/drawing/2014/chart" uri="{C3380CC4-5D6E-409C-BE32-E72D297353CC}">
                <c16:uniqueId val="{00000001-C92B-47E0-B55C-B5FEDB796155}"/>
              </c:ext>
            </c:extLst>
          </c:dPt>
          <c:dPt>
            <c:idx val="1"/>
            <c:bubble3D val="0"/>
            <c:spPr>
              <a:solidFill>
                <a:srgbClr val="72DA92"/>
              </a:solidFill>
              <a:ln w="6350">
                <a:solidFill>
                  <a:schemeClr val="bg1"/>
                </a:solidFill>
              </a:ln>
              <a:effectLst/>
            </c:spPr>
            <c:extLst>
              <c:ext xmlns:c16="http://schemas.microsoft.com/office/drawing/2014/chart" uri="{C3380CC4-5D6E-409C-BE32-E72D297353CC}">
                <c16:uniqueId val="{00000003-C92B-47E0-B55C-B5FEDB796155}"/>
              </c:ext>
            </c:extLst>
          </c:dPt>
          <c:dPt>
            <c:idx val="2"/>
            <c:bubble3D val="0"/>
            <c:spPr>
              <a:noFill/>
              <a:ln w="19050">
                <a:noFill/>
              </a:ln>
              <a:effectLst/>
            </c:spPr>
            <c:extLst>
              <c:ext xmlns:c16="http://schemas.microsoft.com/office/drawing/2014/chart" uri="{C3380CC4-5D6E-409C-BE32-E72D297353CC}">
                <c16:uniqueId val="{00000005-C92B-47E0-B55C-B5FEDB796155}"/>
              </c:ext>
            </c:extLst>
          </c:dPt>
          <c:cat>
            <c:strRef>
              <c:f>Sheet1!$A$2:$A$4</c:f>
              <c:strCache>
                <c:ptCount val="3"/>
                <c:pt idx="0">
                  <c:v>直接税</c:v>
                </c:pt>
                <c:pt idx="1">
                  <c:v>間接税</c:v>
                </c:pt>
                <c:pt idx="2">
                  <c:v>その他</c:v>
                </c:pt>
              </c:strCache>
            </c:strRef>
          </c:cat>
          <c:val>
            <c:numRef>
              <c:f>Sheet1!$B$2:$B$4</c:f>
              <c:numCache>
                <c:formatCode>0.00%</c:formatCode>
                <c:ptCount val="3"/>
                <c:pt idx="0">
                  <c:v>0.40699999999999997</c:v>
                </c:pt>
                <c:pt idx="1">
                  <c:v>0.27800000000000002</c:v>
                </c:pt>
                <c:pt idx="2">
                  <c:v>0.316</c:v>
                </c:pt>
              </c:numCache>
            </c:numRef>
          </c:val>
          <c:extLst>
            <c:ext xmlns:c16="http://schemas.microsoft.com/office/drawing/2014/chart" uri="{C3380CC4-5D6E-409C-BE32-E72D297353CC}">
              <c16:uniqueId val="{00000006-C92B-47E0-B55C-B5FEDB796155}"/>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国の歳出</c:v>
                </c:pt>
              </c:strCache>
            </c:strRef>
          </c:tx>
          <c:spPr>
            <a:ln w="6350"/>
          </c:spPr>
          <c:dPt>
            <c:idx val="0"/>
            <c:bubble3D val="0"/>
            <c:spPr>
              <a:solidFill>
                <a:srgbClr val="F7F4CB"/>
              </a:solidFill>
              <a:ln w="6350">
                <a:solidFill>
                  <a:schemeClr val="lt1"/>
                </a:solidFill>
              </a:ln>
              <a:effectLst/>
            </c:spPr>
            <c:extLst>
              <c:ext xmlns:c16="http://schemas.microsoft.com/office/drawing/2014/chart" uri="{C3380CC4-5D6E-409C-BE32-E72D297353CC}">
                <c16:uniqueId val="{00000001-E135-4167-9BA6-8264EF499C1F}"/>
              </c:ext>
            </c:extLst>
          </c:dPt>
          <c:dPt>
            <c:idx val="1"/>
            <c:bubble3D val="0"/>
            <c:spPr>
              <a:solidFill>
                <a:srgbClr val="FCC4D4"/>
              </a:solidFill>
              <a:ln w="6350">
                <a:solidFill>
                  <a:schemeClr val="lt1"/>
                </a:solidFill>
              </a:ln>
              <a:effectLst/>
            </c:spPr>
            <c:extLst>
              <c:ext xmlns:c16="http://schemas.microsoft.com/office/drawing/2014/chart" uri="{C3380CC4-5D6E-409C-BE32-E72D297353CC}">
                <c16:uniqueId val="{00000003-E135-4167-9BA6-8264EF499C1F}"/>
              </c:ext>
            </c:extLst>
          </c:dPt>
          <c:dPt>
            <c:idx val="2"/>
            <c:bubble3D val="0"/>
            <c:spPr>
              <a:solidFill>
                <a:schemeClr val="accent6">
                  <a:lumMod val="40000"/>
                  <a:lumOff val="60000"/>
                </a:schemeClr>
              </a:solidFill>
              <a:ln w="6350">
                <a:solidFill>
                  <a:schemeClr val="lt1"/>
                </a:solidFill>
              </a:ln>
              <a:effectLst/>
            </c:spPr>
            <c:extLst>
              <c:ext xmlns:c16="http://schemas.microsoft.com/office/drawing/2014/chart" uri="{C3380CC4-5D6E-409C-BE32-E72D297353CC}">
                <c16:uniqueId val="{00000005-E135-4167-9BA6-8264EF499C1F}"/>
              </c:ext>
            </c:extLst>
          </c:dPt>
          <c:dPt>
            <c:idx val="3"/>
            <c:bubble3D val="0"/>
            <c:spPr>
              <a:solidFill>
                <a:schemeClr val="accent2">
                  <a:lumMod val="40000"/>
                  <a:lumOff val="60000"/>
                </a:schemeClr>
              </a:solidFill>
              <a:ln w="6350">
                <a:solidFill>
                  <a:schemeClr val="lt1"/>
                </a:solidFill>
              </a:ln>
              <a:effectLst/>
            </c:spPr>
            <c:extLst>
              <c:ext xmlns:c16="http://schemas.microsoft.com/office/drawing/2014/chart" uri="{C3380CC4-5D6E-409C-BE32-E72D297353CC}">
                <c16:uniqueId val="{00000007-E135-4167-9BA6-8264EF499C1F}"/>
              </c:ext>
            </c:extLst>
          </c:dPt>
          <c:dPt>
            <c:idx val="4"/>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09-E135-4167-9BA6-8264EF499C1F}"/>
              </c:ext>
            </c:extLst>
          </c:dPt>
          <c:dPt>
            <c:idx val="5"/>
            <c:bubble3D val="0"/>
            <c:spPr>
              <a:solidFill>
                <a:schemeClr val="accent4">
                  <a:lumMod val="40000"/>
                  <a:lumOff val="60000"/>
                </a:schemeClr>
              </a:solidFill>
              <a:ln w="6350">
                <a:solidFill>
                  <a:schemeClr val="lt1"/>
                </a:solidFill>
              </a:ln>
              <a:effectLst/>
            </c:spPr>
            <c:extLst>
              <c:ext xmlns:c16="http://schemas.microsoft.com/office/drawing/2014/chart" uri="{C3380CC4-5D6E-409C-BE32-E72D297353CC}">
                <c16:uniqueId val="{0000000B-E135-4167-9BA6-8264EF499C1F}"/>
              </c:ext>
            </c:extLst>
          </c:dPt>
          <c:dPt>
            <c:idx val="6"/>
            <c:bubble3D val="0"/>
            <c:spPr>
              <a:solidFill>
                <a:schemeClr val="accent2">
                  <a:lumMod val="40000"/>
                  <a:lumOff val="60000"/>
                </a:schemeClr>
              </a:solidFill>
              <a:ln w="6350">
                <a:solidFill>
                  <a:schemeClr val="lt1"/>
                </a:solidFill>
              </a:ln>
              <a:effectLst/>
            </c:spPr>
            <c:extLst>
              <c:ext xmlns:c16="http://schemas.microsoft.com/office/drawing/2014/chart" uri="{C3380CC4-5D6E-409C-BE32-E72D297353CC}">
                <c16:uniqueId val="{0000000D-E135-4167-9BA6-8264EF499C1F}"/>
              </c:ext>
            </c:extLst>
          </c:dPt>
          <c:dPt>
            <c:idx val="7"/>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0F-E135-4167-9BA6-8264EF499C1F}"/>
              </c:ext>
            </c:extLst>
          </c:dPt>
          <c:cat>
            <c:strRef>
              <c:f>Sheet1!$A$2:$A$9</c:f>
              <c:strCache>
                <c:ptCount val="8"/>
                <c:pt idx="0">
                  <c:v>社会保障関係費</c:v>
                </c:pt>
                <c:pt idx="1">
                  <c:v>国債費</c:v>
                </c:pt>
                <c:pt idx="2">
                  <c:v>地方交付税交付金</c:v>
                </c:pt>
                <c:pt idx="3">
                  <c:v>防衛関係費</c:v>
                </c:pt>
                <c:pt idx="4">
                  <c:v>公共事業関係費</c:v>
                </c:pt>
                <c:pt idx="5">
                  <c:v>文教及び科学振興費</c:v>
                </c:pt>
                <c:pt idx="6">
                  <c:v>経済協力費</c:v>
                </c:pt>
                <c:pt idx="7">
                  <c:v>その他</c:v>
                </c:pt>
              </c:strCache>
            </c:strRef>
          </c:cat>
          <c:val>
            <c:numRef>
              <c:f>Sheet1!$B$2:$B$9</c:f>
              <c:numCache>
                <c:formatCode>0.00%</c:formatCode>
                <c:ptCount val="8"/>
                <c:pt idx="0">
                  <c:v>0.31900000000000001</c:v>
                </c:pt>
                <c:pt idx="1">
                  <c:v>0.25600000000000001</c:v>
                </c:pt>
                <c:pt idx="2">
                  <c:v>0.17100000000000001</c:v>
                </c:pt>
                <c:pt idx="3">
                  <c:v>7.2999999999999995E-2</c:v>
                </c:pt>
                <c:pt idx="4">
                  <c:v>0.05</c:v>
                </c:pt>
                <c:pt idx="5">
                  <c:v>4.9000000000000002E-2</c:v>
                </c:pt>
                <c:pt idx="6">
                  <c:v>4.0000000000000001E-3</c:v>
                </c:pt>
                <c:pt idx="7">
                  <c:v>7.6999999999999999E-2</c:v>
                </c:pt>
              </c:numCache>
            </c:numRef>
          </c:val>
          <c:extLst>
            <c:ext xmlns:c16="http://schemas.microsoft.com/office/drawing/2014/chart" uri="{C3380CC4-5D6E-409C-BE32-E72D297353CC}">
              <c16:uniqueId val="{00000010-E135-4167-9BA6-8264EF499C1F}"/>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国の歳入</c:v>
                </c:pt>
              </c:strCache>
            </c:strRef>
          </c:tx>
          <c:spPr>
            <a:ln w="6350"/>
          </c:spPr>
          <c:dPt>
            <c:idx val="0"/>
            <c:bubble3D val="0"/>
            <c:spPr>
              <a:solidFill>
                <a:srgbClr val="FCC4D4"/>
              </a:solidFill>
              <a:ln w="6350">
                <a:solidFill>
                  <a:schemeClr val="lt1"/>
                </a:solidFill>
              </a:ln>
              <a:effectLst/>
            </c:spPr>
            <c:extLst>
              <c:ext xmlns:c16="http://schemas.microsoft.com/office/drawing/2014/chart" uri="{C3380CC4-5D6E-409C-BE32-E72D297353CC}">
                <c16:uniqueId val="{00000001-ADA3-441B-9A5A-2C285D95E469}"/>
              </c:ext>
            </c:extLst>
          </c:dPt>
          <c:dPt>
            <c:idx val="1"/>
            <c:bubble3D val="0"/>
            <c:spPr>
              <a:solidFill>
                <a:srgbClr val="F7F4CB"/>
              </a:solidFill>
              <a:ln w="6350">
                <a:solidFill>
                  <a:schemeClr val="lt1"/>
                </a:solidFill>
              </a:ln>
              <a:effectLst/>
            </c:spPr>
            <c:extLst>
              <c:ext xmlns:c16="http://schemas.microsoft.com/office/drawing/2014/chart" uri="{C3380CC4-5D6E-409C-BE32-E72D297353CC}">
                <c16:uniqueId val="{00000003-ADA3-441B-9A5A-2C285D95E469}"/>
              </c:ext>
            </c:extLst>
          </c:dPt>
          <c:dPt>
            <c:idx val="2"/>
            <c:bubble3D val="0"/>
            <c:spPr>
              <a:solidFill>
                <a:srgbClr val="80B2E4"/>
              </a:solidFill>
              <a:ln w="6350">
                <a:solidFill>
                  <a:schemeClr val="lt1"/>
                </a:solidFill>
              </a:ln>
              <a:effectLst/>
            </c:spPr>
            <c:extLst>
              <c:ext xmlns:c16="http://schemas.microsoft.com/office/drawing/2014/chart" uri="{C3380CC4-5D6E-409C-BE32-E72D297353CC}">
                <c16:uniqueId val="{00000005-ADA3-441B-9A5A-2C285D95E469}"/>
              </c:ext>
            </c:extLst>
          </c:dPt>
          <c:dPt>
            <c:idx val="3"/>
            <c:bubble3D val="0"/>
            <c:spPr>
              <a:solidFill>
                <a:srgbClr val="B4E5A2"/>
              </a:solidFill>
              <a:ln w="6350">
                <a:solidFill>
                  <a:schemeClr val="lt1"/>
                </a:solidFill>
              </a:ln>
              <a:effectLst/>
            </c:spPr>
            <c:extLst>
              <c:ext xmlns:c16="http://schemas.microsoft.com/office/drawing/2014/chart" uri="{C3380CC4-5D6E-409C-BE32-E72D297353CC}">
                <c16:uniqueId val="{00000007-ADA3-441B-9A5A-2C285D95E469}"/>
              </c:ext>
            </c:extLst>
          </c:dPt>
          <c:dPt>
            <c:idx val="4"/>
            <c:bubble3D val="0"/>
            <c:spPr>
              <a:solidFill>
                <a:srgbClr val="FFCC99"/>
              </a:solidFill>
              <a:ln w="6350">
                <a:solidFill>
                  <a:schemeClr val="lt1"/>
                </a:solidFill>
              </a:ln>
              <a:effectLst/>
            </c:spPr>
            <c:extLst>
              <c:ext xmlns:c16="http://schemas.microsoft.com/office/drawing/2014/chart" uri="{C3380CC4-5D6E-409C-BE32-E72D297353CC}">
                <c16:uniqueId val="{00000009-ADA3-441B-9A5A-2C285D95E469}"/>
              </c:ext>
            </c:extLst>
          </c:dPt>
          <c:dPt>
            <c:idx val="5"/>
            <c:bubble3D val="0"/>
            <c:spPr>
              <a:solidFill>
                <a:schemeClr val="accent2">
                  <a:lumMod val="20000"/>
                  <a:lumOff val="80000"/>
                </a:schemeClr>
              </a:solidFill>
              <a:ln w="6350">
                <a:solidFill>
                  <a:schemeClr val="lt1"/>
                </a:solidFill>
              </a:ln>
              <a:effectLst/>
            </c:spPr>
            <c:extLst>
              <c:ext xmlns:c16="http://schemas.microsoft.com/office/drawing/2014/chart" uri="{C3380CC4-5D6E-409C-BE32-E72D297353CC}">
                <c16:uniqueId val="{0000000B-ADA3-441B-9A5A-2C285D95E469}"/>
              </c:ext>
            </c:extLst>
          </c:dPt>
          <c:dPt>
            <c:idx val="6"/>
            <c:bubble3D val="0"/>
            <c:spPr>
              <a:solidFill>
                <a:schemeClr val="accent5">
                  <a:lumMod val="20000"/>
                  <a:lumOff val="80000"/>
                </a:schemeClr>
              </a:solidFill>
              <a:ln w="6350">
                <a:solidFill>
                  <a:schemeClr val="lt1"/>
                </a:solidFill>
              </a:ln>
              <a:effectLst/>
            </c:spPr>
            <c:extLst>
              <c:ext xmlns:c16="http://schemas.microsoft.com/office/drawing/2014/chart" uri="{C3380CC4-5D6E-409C-BE32-E72D297353CC}">
                <c16:uniqueId val="{0000000D-ADA3-441B-9A5A-2C285D95E469}"/>
              </c:ext>
            </c:extLst>
          </c:dPt>
          <c:dPt>
            <c:idx val="7"/>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F-ADA3-441B-9A5A-2C285D95E469}"/>
              </c:ext>
            </c:extLst>
          </c:dPt>
          <c:dPt>
            <c:idx val="8"/>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11-ADA3-441B-9A5A-2C285D95E469}"/>
              </c:ext>
            </c:extLst>
          </c:dPt>
          <c:dPt>
            <c:idx val="9"/>
            <c:bubble3D val="0"/>
            <c:spPr>
              <a:solidFill>
                <a:srgbClr val="FFCC99"/>
              </a:solidFill>
              <a:ln w="6350">
                <a:solidFill>
                  <a:schemeClr val="lt1"/>
                </a:solidFill>
              </a:ln>
              <a:effectLst/>
            </c:spPr>
            <c:extLst>
              <c:ext xmlns:c16="http://schemas.microsoft.com/office/drawing/2014/chart" uri="{C3380CC4-5D6E-409C-BE32-E72D297353CC}">
                <c16:uniqueId val="{00000013-ADA3-441B-9A5A-2C285D95E469}"/>
              </c:ext>
            </c:extLst>
          </c:dPt>
          <c:dPt>
            <c:idx val="10"/>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15-ADA3-441B-9A5A-2C285D95E469}"/>
              </c:ext>
            </c:extLst>
          </c:dPt>
          <c:cat>
            <c:strRef>
              <c:f>Sheet1!$A$2:$A$12</c:f>
              <c:strCache>
                <c:ptCount val="11"/>
                <c:pt idx="0">
                  <c:v>所得税</c:v>
                </c:pt>
                <c:pt idx="1">
                  <c:v>法人税</c:v>
                </c:pt>
                <c:pt idx="2">
                  <c:v>相続税</c:v>
                </c:pt>
                <c:pt idx="3">
                  <c:v>消費税</c:v>
                </c:pt>
                <c:pt idx="4">
                  <c:v>酒税</c:v>
                </c:pt>
                <c:pt idx="5">
                  <c:v>印紙収入</c:v>
                </c:pt>
                <c:pt idx="6">
                  <c:v>たばこ税</c:v>
                </c:pt>
                <c:pt idx="7">
                  <c:v>揮発油税</c:v>
                </c:pt>
                <c:pt idx="8">
                  <c:v>その他の税</c:v>
                </c:pt>
                <c:pt idx="9">
                  <c:v>公債金</c:v>
                </c:pt>
                <c:pt idx="10">
                  <c:v>その他の収入</c:v>
                </c:pt>
              </c:strCache>
            </c:strRef>
          </c:cat>
          <c:val>
            <c:numRef>
              <c:f>Sheet1!$B$2:$B$12</c:f>
              <c:numCache>
                <c:formatCode>0.00%</c:formatCode>
                <c:ptCount val="11"/>
                <c:pt idx="0">
                  <c:v>0.20699999999999999</c:v>
                </c:pt>
                <c:pt idx="1">
                  <c:v>0.16900000000000001</c:v>
                </c:pt>
                <c:pt idx="2">
                  <c:v>3.1E-2</c:v>
                </c:pt>
                <c:pt idx="3">
                  <c:v>0.218</c:v>
                </c:pt>
                <c:pt idx="4">
                  <c:v>8.9999999999999993E-3</c:v>
                </c:pt>
                <c:pt idx="5">
                  <c:v>8.9999999999999993E-3</c:v>
                </c:pt>
                <c:pt idx="6">
                  <c:v>8.0000000000000002E-3</c:v>
                </c:pt>
                <c:pt idx="7">
                  <c:v>8.0000000000000002E-3</c:v>
                </c:pt>
                <c:pt idx="8">
                  <c:v>2.5999999999999999E-2</c:v>
                </c:pt>
                <c:pt idx="9">
                  <c:v>0.24199999999999999</c:v>
                </c:pt>
                <c:pt idx="10">
                  <c:v>7.3999999999999996E-2</c:v>
                </c:pt>
              </c:numCache>
            </c:numRef>
          </c:val>
          <c:extLst>
            <c:ext xmlns:c16="http://schemas.microsoft.com/office/drawing/2014/chart" uri="{C3380CC4-5D6E-409C-BE32-E72D297353CC}">
              <c16:uniqueId val="{00000016-ADA3-441B-9A5A-2C285D95E469}"/>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solidFill>
                <a:schemeClr val="bg1"/>
              </a:solidFill>
            </a:ln>
          </c:spPr>
          <c:dPt>
            <c:idx val="0"/>
            <c:bubble3D val="0"/>
            <c:spPr>
              <a:solidFill>
                <a:srgbClr val="F991AF"/>
              </a:solidFill>
              <a:ln w="19050">
                <a:solidFill>
                  <a:schemeClr val="bg1"/>
                </a:solidFill>
              </a:ln>
              <a:effectLst/>
            </c:spPr>
            <c:extLst>
              <c:ext xmlns:c16="http://schemas.microsoft.com/office/drawing/2014/chart" uri="{C3380CC4-5D6E-409C-BE32-E72D297353CC}">
                <c16:uniqueId val="{00000001-21F0-45DD-9699-6A03FB0B6D41}"/>
              </c:ext>
            </c:extLst>
          </c:dPt>
          <c:dPt>
            <c:idx val="1"/>
            <c:bubble3D val="0"/>
            <c:spPr>
              <a:solidFill>
                <a:srgbClr val="E89090">
                  <a:alpha val="0"/>
                </a:srgbClr>
              </a:solidFill>
              <a:ln w="19050">
                <a:noFill/>
              </a:ln>
              <a:effectLst/>
            </c:spPr>
            <c:extLst>
              <c:ext xmlns:c16="http://schemas.microsoft.com/office/drawing/2014/chart" uri="{C3380CC4-5D6E-409C-BE32-E72D297353CC}">
                <c16:uniqueId val="{00000003-21F0-45DD-9699-6A03FB0B6D41}"/>
              </c:ext>
            </c:extLst>
          </c:dPt>
          <c:cat>
            <c:strRef>
              <c:f>Sheet1!$A$2:$A$3</c:f>
              <c:strCache>
                <c:ptCount val="1"/>
                <c:pt idx="0">
                  <c:v>租税・印紙収入</c:v>
                </c:pt>
              </c:strCache>
            </c:strRef>
          </c:cat>
          <c:val>
            <c:numRef>
              <c:f>Sheet1!$B$2:$B$3</c:f>
              <c:numCache>
                <c:formatCode>0.00%</c:formatCode>
                <c:ptCount val="2"/>
                <c:pt idx="0">
                  <c:v>0.68500000000000005</c:v>
                </c:pt>
                <c:pt idx="1">
                  <c:v>0.316</c:v>
                </c:pt>
              </c:numCache>
            </c:numRef>
          </c:val>
          <c:extLst>
            <c:ext xmlns:c16="http://schemas.microsoft.com/office/drawing/2014/chart" uri="{C3380CC4-5D6E-409C-BE32-E72D297353CC}">
              <c16:uniqueId val="{00000004-21F0-45DD-9699-6A03FB0B6D41}"/>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solidFill>
                <a:schemeClr val="bg1"/>
              </a:solidFill>
            </a:ln>
          </c:spPr>
          <c:dPt>
            <c:idx val="0"/>
            <c:bubble3D val="0"/>
            <c:spPr>
              <a:solidFill>
                <a:srgbClr val="A6E8BA"/>
              </a:solidFill>
              <a:ln w="6350">
                <a:solidFill>
                  <a:schemeClr val="bg1"/>
                </a:solidFill>
              </a:ln>
              <a:effectLst/>
            </c:spPr>
            <c:extLst>
              <c:ext xmlns:c16="http://schemas.microsoft.com/office/drawing/2014/chart" uri="{C3380CC4-5D6E-409C-BE32-E72D297353CC}">
                <c16:uniqueId val="{00000001-4590-40BC-9E5B-D33517211B18}"/>
              </c:ext>
            </c:extLst>
          </c:dPt>
          <c:dPt>
            <c:idx val="1"/>
            <c:bubble3D val="0"/>
            <c:spPr>
              <a:solidFill>
                <a:srgbClr val="72DA92"/>
              </a:solidFill>
              <a:ln w="6350">
                <a:solidFill>
                  <a:schemeClr val="bg1"/>
                </a:solidFill>
              </a:ln>
              <a:effectLst/>
            </c:spPr>
            <c:extLst>
              <c:ext xmlns:c16="http://schemas.microsoft.com/office/drawing/2014/chart" uri="{C3380CC4-5D6E-409C-BE32-E72D297353CC}">
                <c16:uniqueId val="{00000003-4590-40BC-9E5B-D33517211B18}"/>
              </c:ext>
            </c:extLst>
          </c:dPt>
          <c:dPt>
            <c:idx val="2"/>
            <c:bubble3D val="0"/>
            <c:spPr>
              <a:noFill/>
              <a:ln w="19050">
                <a:noFill/>
              </a:ln>
              <a:effectLst/>
            </c:spPr>
            <c:extLst>
              <c:ext xmlns:c16="http://schemas.microsoft.com/office/drawing/2014/chart" uri="{C3380CC4-5D6E-409C-BE32-E72D297353CC}">
                <c16:uniqueId val="{00000005-4590-40BC-9E5B-D33517211B18}"/>
              </c:ext>
            </c:extLst>
          </c:dPt>
          <c:cat>
            <c:strRef>
              <c:f>Sheet1!$A$2:$A$4</c:f>
              <c:strCache>
                <c:ptCount val="3"/>
                <c:pt idx="0">
                  <c:v>直接税</c:v>
                </c:pt>
                <c:pt idx="1">
                  <c:v>間接税</c:v>
                </c:pt>
                <c:pt idx="2">
                  <c:v>その他</c:v>
                </c:pt>
              </c:strCache>
            </c:strRef>
          </c:cat>
          <c:val>
            <c:numRef>
              <c:f>Sheet1!$B$2:$B$4</c:f>
              <c:numCache>
                <c:formatCode>0.00%</c:formatCode>
                <c:ptCount val="3"/>
                <c:pt idx="0">
                  <c:v>0.40699999999999997</c:v>
                </c:pt>
                <c:pt idx="1">
                  <c:v>0.27800000000000002</c:v>
                </c:pt>
                <c:pt idx="2">
                  <c:v>0.316</c:v>
                </c:pt>
              </c:numCache>
            </c:numRef>
          </c:val>
          <c:extLst>
            <c:ext xmlns:c16="http://schemas.microsoft.com/office/drawing/2014/chart" uri="{C3380CC4-5D6E-409C-BE32-E72D297353CC}">
              <c16:uniqueId val="{00000006-4590-40BC-9E5B-D33517211B18}"/>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国の歳入</c:v>
                </c:pt>
              </c:strCache>
            </c:strRef>
          </c:tx>
          <c:spPr>
            <a:ln w="6350"/>
          </c:spPr>
          <c:dPt>
            <c:idx val="0"/>
            <c:bubble3D val="0"/>
            <c:spPr>
              <a:solidFill>
                <a:srgbClr val="FCC4D4"/>
              </a:solidFill>
              <a:ln w="6350">
                <a:solidFill>
                  <a:schemeClr val="lt1"/>
                </a:solidFill>
              </a:ln>
              <a:effectLst/>
            </c:spPr>
            <c:extLst>
              <c:ext xmlns:c16="http://schemas.microsoft.com/office/drawing/2014/chart" uri="{C3380CC4-5D6E-409C-BE32-E72D297353CC}">
                <c16:uniqueId val="{00000001-E091-4879-A0EA-9A074C40AB00}"/>
              </c:ext>
            </c:extLst>
          </c:dPt>
          <c:dPt>
            <c:idx val="1"/>
            <c:bubble3D val="0"/>
            <c:spPr>
              <a:solidFill>
                <a:srgbClr val="F7F4CB"/>
              </a:solidFill>
              <a:ln w="6350">
                <a:solidFill>
                  <a:schemeClr val="lt1"/>
                </a:solidFill>
              </a:ln>
              <a:effectLst/>
            </c:spPr>
            <c:extLst>
              <c:ext xmlns:c16="http://schemas.microsoft.com/office/drawing/2014/chart" uri="{C3380CC4-5D6E-409C-BE32-E72D297353CC}">
                <c16:uniqueId val="{00000003-E091-4879-A0EA-9A074C40AB00}"/>
              </c:ext>
            </c:extLst>
          </c:dPt>
          <c:dPt>
            <c:idx val="2"/>
            <c:bubble3D val="0"/>
            <c:spPr>
              <a:solidFill>
                <a:srgbClr val="80B2E4"/>
              </a:solidFill>
              <a:ln w="6350">
                <a:solidFill>
                  <a:schemeClr val="lt1"/>
                </a:solidFill>
              </a:ln>
              <a:effectLst/>
            </c:spPr>
            <c:extLst>
              <c:ext xmlns:c16="http://schemas.microsoft.com/office/drawing/2014/chart" uri="{C3380CC4-5D6E-409C-BE32-E72D297353CC}">
                <c16:uniqueId val="{00000005-E091-4879-A0EA-9A074C40AB00}"/>
              </c:ext>
            </c:extLst>
          </c:dPt>
          <c:dPt>
            <c:idx val="3"/>
            <c:bubble3D val="0"/>
            <c:spPr>
              <a:solidFill>
                <a:srgbClr val="B4E5A2"/>
              </a:solidFill>
              <a:ln w="6350">
                <a:solidFill>
                  <a:schemeClr val="lt1"/>
                </a:solidFill>
              </a:ln>
              <a:effectLst/>
            </c:spPr>
            <c:extLst>
              <c:ext xmlns:c16="http://schemas.microsoft.com/office/drawing/2014/chart" uri="{C3380CC4-5D6E-409C-BE32-E72D297353CC}">
                <c16:uniqueId val="{00000007-E091-4879-A0EA-9A074C40AB00}"/>
              </c:ext>
            </c:extLst>
          </c:dPt>
          <c:dPt>
            <c:idx val="4"/>
            <c:bubble3D val="0"/>
            <c:spPr>
              <a:solidFill>
                <a:srgbClr val="FFCC99"/>
              </a:solidFill>
              <a:ln w="6350">
                <a:solidFill>
                  <a:schemeClr val="lt1"/>
                </a:solidFill>
              </a:ln>
              <a:effectLst/>
            </c:spPr>
            <c:extLst>
              <c:ext xmlns:c16="http://schemas.microsoft.com/office/drawing/2014/chart" uri="{C3380CC4-5D6E-409C-BE32-E72D297353CC}">
                <c16:uniqueId val="{00000009-E091-4879-A0EA-9A074C40AB00}"/>
              </c:ext>
            </c:extLst>
          </c:dPt>
          <c:dPt>
            <c:idx val="5"/>
            <c:bubble3D val="0"/>
            <c:spPr>
              <a:solidFill>
                <a:schemeClr val="accent2">
                  <a:lumMod val="20000"/>
                  <a:lumOff val="80000"/>
                </a:schemeClr>
              </a:solidFill>
              <a:ln w="6350">
                <a:solidFill>
                  <a:schemeClr val="lt1"/>
                </a:solidFill>
              </a:ln>
              <a:effectLst/>
            </c:spPr>
            <c:extLst>
              <c:ext xmlns:c16="http://schemas.microsoft.com/office/drawing/2014/chart" uri="{C3380CC4-5D6E-409C-BE32-E72D297353CC}">
                <c16:uniqueId val="{0000000B-E091-4879-A0EA-9A074C40AB00}"/>
              </c:ext>
            </c:extLst>
          </c:dPt>
          <c:dPt>
            <c:idx val="6"/>
            <c:bubble3D val="0"/>
            <c:spPr>
              <a:solidFill>
                <a:schemeClr val="accent5">
                  <a:lumMod val="20000"/>
                  <a:lumOff val="80000"/>
                </a:schemeClr>
              </a:solidFill>
              <a:ln w="6350">
                <a:solidFill>
                  <a:schemeClr val="lt1"/>
                </a:solidFill>
              </a:ln>
              <a:effectLst/>
            </c:spPr>
            <c:extLst>
              <c:ext xmlns:c16="http://schemas.microsoft.com/office/drawing/2014/chart" uri="{C3380CC4-5D6E-409C-BE32-E72D297353CC}">
                <c16:uniqueId val="{0000000D-E091-4879-A0EA-9A074C40AB00}"/>
              </c:ext>
            </c:extLst>
          </c:dPt>
          <c:dPt>
            <c:idx val="7"/>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F-E091-4879-A0EA-9A074C40AB00}"/>
              </c:ext>
            </c:extLst>
          </c:dPt>
          <c:dPt>
            <c:idx val="8"/>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11-E091-4879-A0EA-9A074C40AB00}"/>
              </c:ext>
            </c:extLst>
          </c:dPt>
          <c:dPt>
            <c:idx val="9"/>
            <c:bubble3D val="0"/>
            <c:spPr>
              <a:solidFill>
                <a:srgbClr val="FFCC99"/>
              </a:solidFill>
              <a:ln w="6350">
                <a:solidFill>
                  <a:schemeClr val="lt1"/>
                </a:solidFill>
              </a:ln>
              <a:effectLst/>
            </c:spPr>
            <c:extLst>
              <c:ext xmlns:c16="http://schemas.microsoft.com/office/drawing/2014/chart" uri="{C3380CC4-5D6E-409C-BE32-E72D297353CC}">
                <c16:uniqueId val="{00000013-E091-4879-A0EA-9A074C40AB00}"/>
              </c:ext>
            </c:extLst>
          </c:dPt>
          <c:dPt>
            <c:idx val="10"/>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15-E091-4879-A0EA-9A074C40AB00}"/>
              </c:ext>
            </c:extLst>
          </c:dPt>
          <c:cat>
            <c:strRef>
              <c:f>Sheet1!$A$2:$A$12</c:f>
              <c:strCache>
                <c:ptCount val="11"/>
                <c:pt idx="0">
                  <c:v>所得税</c:v>
                </c:pt>
                <c:pt idx="1">
                  <c:v>法人税</c:v>
                </c:pt>
                <c:pt idx="2">
                  <c:v>相続税</c:v>
                </c:pt>
                <c:pt idx="3">
                  <c:v>消費税</c:v>
                </c:pt>
                <c:pt idx="4">
                  <c:v>酒税</c:v>
                </c:pt>
                <c:pt idx="5">
                  <c:v>印紙収入</c:v>
                </c:pt>
                <c:pt idx="6">
                  <c:v>たばこ税</c:v>
                </c:pt>
                <c:pt idx="7">
                  <c:v>揮発油税</c:v>
                </c:pt>
                <c:pt idx="8">
                  <c:v>その他の税</c:v>
                </c:pt>
                <c:pt idx="9">
                  <c:v>公債金</c:v>
                </c:pt>
                <c:pt idx="10">
                  <c:v>その他の収入</c:v>
                </c:pt>
              </c:strCache>
            </c:strRef>
          </c:cat>
          <c:val>
            <c:numRef>
              <c:f>Sheet1!$B$2:$B$12</c:f>
              <c:numCache>
                <c:formatCode>0.00%</c:formatCode>
                <c:ptCount val="11"/>
                <c:pt idx="0">
                  <c:v>0.20699999999999999</c:v>
                </c:pt>
                <c:pt idx="1">
                  <c:v>0.16900000000000001</c:v>
                </c:pt>
                <c:pt idx="2">
                  <c:v>3.1E-2</c:v>
                </c:pt>
                <c:pt idx="3">
                  <c:v>0.218</c:v>
                </c:pt>
                <c:pt idx="4">
                  <c:v>8.9999999999999993E-3</c:v>
                </c:pt>
                <c:pt idx="5">
                  <c:v>8.9999999999999993E-3</c:v>
                </c:pt>
                <c:pt idx="6">
                  <c:v>8.0000000000000002E-3</c:v>
                </c:pt>
                <c:pt idx="7">
                  <c:v>8.0000000000000002E-3</c:v>
                </c:pt>
                <c:pt idx="8">
                  <c:v>2.5999999999999999E-2</c:v>
                </c:pt>
                <c:pt idx="9">
                  <c:v>0.24199999999999999</c:v>
                </c:pt>
                <c:pt idx="10">
                  <c:v>7.3999999999999996E-2</c:v>
                </c:pt>
              </c:numCache>
            </c:numRef>
          </c:val>
          <c:extLst>
            <c:ext xmlns:c16="http://schemas.microsoft.com/office/drawing/2014/chart" uri="{C3380CC4-5D6E-409C-BE32-E72D297353CC}">
              <c16:uniqueId val="{00000016-E091-4879-A0EA-9A074C40AB00}"/>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solidFill>
                <a:schemeClr val="bg1"/>
              </a:solidFill>
            </a:ln>
          </c:spPr>
          <c:dPt>
            <c:idx val="0"/>
            <c:bubble3D val="0"/>
            <c:spPr>
              <a:solidFill>
                <a:srgbClr val="F991AF"/>
              </a:solidFill>
              <a:ln w="19050">
                <a:solidFill>
                  <a:schemeClr val="bg1"/>
                </a:solidFill>
              </a:ln>
              <a:effectLst/>
            </c:spPr>
            <c:extLst>
              <c:ext xmlns:c16="http://schemas.microsoft.com/office/drawing/2014/chart" uri="{C3380CC4-5D6E-409C-BE32-E72D297353CC}">
                <c16:uniqueId val="{00000001-DBC1-41E0-AA0C-C15E4B903912}"/>
              </c:ext>
            </c:extLst>
          </c:dPt>
          <c:dPt>
            <c:idx val="1"/>
            <c:bubble3D val="0"/>
            <c:spPr>
              <a:solidFill>
                <a:srgbClr val="E89090">
                  <a:alpha val="0"/>
                </a:srgbClr>
              </a:solidFill>
              <a:ln w="19050">
                <a:noFill/>
              </a:ln>
              <a:effectLst/>
            </c:spPr>
            <c:extLst>
              <c:ext xmlns:c16="http://schemas.microsoft.com/office/drawing/2014/chart" uri="{C3380CC4-5D6E-409C-BE32-E72D297353CC}">
                <c16:uniqueId val="{00000003-DBC1-41E0-AA0C-C15E4B903912}"/>
              </c:ext>
            </c:extLst>
          </c:dPt>
          <c:cat>
            <c:strRef>
              <c:f>Sheet1!$A$2:$A$3</c:f>
              <c:strCache>
                <c:ptCount val="1"/>
                <c:pt idx="0">
                  <c:v>租税・印紙収入</c:v>
                </c:pt>
              </c:strCache>
            </c:strRef>
          </c:cat>
          <c:val>
            <c:numRef>
              <c:f>Sheet1!$B$2:$B$3</c:f>
              <c:numCache>
                <c:formatCode>0.00%</c:formatCode>
                <c:ptCount val="2"/>
                <c:pt idx="0">
                  <c:v>0.68500000000000005</c:v>
                </c:pt>
                <c:pt idx="1">
                  <c:v>0.316</c:v>
                </c:pt>
              </c:numCache>
            </c:numRef>
          </c:val>
          <c:extLst>
            <c:ext xmlns:c16="http://schemas.microsoft.com/office/drawing/2014/chart" uri="{C3380CC4-5D6E-409C-BE32-E72D297353CC}">
              <c16:uniqueId val="{00000004-DBC1-41E0-AA0C-C15E4B903912}"/>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E3773-3511-4F3B-954C-310B6F32866C}" type="datetimeFigureOut">
              <a:rPr kumimoji="1" lang="ja-JP" altLang="en-US" smtClean="0"/>
              <a:t>2026/6/24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27019-59E1-4062-8304-00D42EA0AF8F}" type="slidenum">
              <a:rPr kumimoji="1" lang="ja-JP" altLang="en-US" smtClean="0"/>
              <a:t>‹#›</a:t>
            </a:fld>
            <a:endParaRPr kumimoji="1" lang="ja-JP" altLang="en-US"/>
          </a:p>
        </p:txBody>
      </p:sp>
    </p:spTree>
    <p:extLst>
      <p:ext uri="{BB962C8B-B14F-4D97-AF65-F5344CB8AC3E}">
        <p14:creationId xmlns:p14="http://schemas.microsoft.com/office/powerpoint/2010/main" val="16688534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D5459-2538-5107-9F19-248F7693D2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FC7916-505A-E57F-D754-06C4F59C5D5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736971-CC24-4464-2D2F-0B793461063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50BE42A-019B-F2A1-11C3-36BA17ECBEAD}"/>
              </a:ext>
            </a:extLst>
          </p:cNvPr>
          <p:cNvSpPr>
            <a:spLocks noGrp="1"/>
          </p:cNvSpPr>
          <p:nvPr>
            <p:ph type="sldNum" sz="quarter" idx="5"/>
          </p:nvPr>
        </p:nvSpPr>
        <p:spPr/>
        <p:txBody>
          <a:bodyPr/>
          <a:lstStyle/>
          <a:p>
            <a:fld id="{4E927019-59E1-4062-8304-00D42EA0AF8F}" type="slidenum">
              <a:rPr kumimoji="1" lang="ja-JP" altLang="en-US" smtClean="0"/>
              <a:t>2</a:t>
            </a:fld>
            <a:endParaRPr kumimoji="1" lang="ja-JP" altLang="en-US"/>
          </a:p>
        </p:txBody>
      </p:sp>
    </p:spTree>
    <p:extLst>
      <p:ext uri="{BB962C8B-B14F-4D97-AF65-F5344CB8AC3E}">
        <p14:creationId xmlns:p14="http://schemas.microsoft.com/office/powerpoint/2010/main" val="1862358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763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7AAFE15-4BF4-087A-0717-38C108AD376C}"/>
              </a:ext>
            </a:extLst>
          </p:cNvPr>
          <p:cNvGrpSpPr/>
          <p:nvPr userDrawn="1"/>
        </p:nvGrpSpPr>
        <p:grpSpPr>
          <a:xfrm>
            <a:off x="426000" y="1257005"/>
            <a:ext cx="11340000" cy="5316069"/>
            <a:chOff x="426000" y="1257005"/>
            <a:chExt cx="11340000" cy="5316069"/>
          </a:xfrm>
        </p:grpSpPr>
        <p:sp>
          <p:nvSpPr>
            <p:cNvPr id="3" name="正方形/長方形 2">
              <a:extLst>
                <a:ext uri="{FF2B5EF4-FFF2-40B4-BE49-F238E27FC236}">
                  <a16:creationId xmlns:a16="http://schemas.microsoft.com/office/drawing/2014/main" id="{E4023301-F891-154C-F65C-9239940FAF5B}"/>
                </a:ext>
              </a:extLst>
            </p:cNvPr>
            <p:cNvSpPr/>
            <p:nvPr/>
          </p:nvSpPr>
          <p:spPr>
            <a:xfrm>
              <a:off x="426000" y="1257007"/>
              <a:ext cx="3735236" cy="10191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C5622C3D-C825-9803-EF6C-DA3888752EA5}"/>
                </a:ext>
              </a:extLst>
            </p:cNvPr>
            <p:cNvSpPr/>
            <p:nvPr/>
          </p:nvSpPr>
          <p:spPr>
            <a:xfrm>
              <a:off x="426000" y="3405449"/>
              <a:ext cx="3735236" cy="10191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BE13154-DA65-8AA9-1C9F-9930281B2A1B}"/>
                </a:ext>
              </a:extLst>
            </p:cNvPr>
            <p:cNvSpPr/>
            <p:nvPr/>
          </p:nvSpPr>
          <p:spPr>
            <a:xfrm>
              <a:off x="426000" y="4479669"/>
              <a:ext cx="3735236" cy="10191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B4E528B3-2AA6-3655-F565-13ED315DA325}"/>
                </a:ext>
              </a:extLst>
            </p:cNvPr>
            <p:cNvSpPr/>
            <p:nvPr/>
          </p:nvSpPr>
          <p:spPr>
            <a:xfrm>
              <a:off x="426000" y="5553888"/>
              <a:ext cx="3735236" cy="10191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FC5C853E-9F32-D7E4-D334-49C5D590DC3D}"/>
                </a:ext>
              </a:extLst>
            </p:cNvPr>
            <p:cNvSpPr/>
            <p:nvPr/>
          </p:nvSpPr>
          <p:spPr>
            <a:xfrm>
              <a:off x="426000" y="2331228"/>
              <a:ext cx="3735236" cy="10191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B87670A-FE4B-E593-AAE4-CEBB32CF135B}"/>
                </a:ext>
              </a:extLst>
            </p:cNvPr>
            <p:cNvSpPr/>
            <p:nvPr/>
          </p:nvSpPr>
          <p:spPr>
            <a:xfrm>
              <a:off x="8030764" y="1257005"/>
              <a:ext cx="3735236" cy="10191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4B44877-24C3-C594-0AAA-129F4F189282}"/>
                </a:ext>
              </a:extLst>
            </p:cNvPr>
            <p:cNvSpPr/>
            <p:nvPr/>
          </p:nvSpPr>
          <p:spPr>
            <a:xfrm>
              <a:off x="8030764" y="3405447"/>
              <a:ext cx="3735236" cy="10191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2B1DF54-E310-787C-6C1E-B61DB2699FF7}"/>
                </a:ext>
              </a:extLst>
            </p:cNvPr>
            <p:cNvSpPr/>
            <p:nvPr/>
          </p:nvSpPr>
          <p:spPr>
            <a:xfrm>
              <a:off x="8030764" y="4479667"/>
              <a:ext cx="3735236" cy="10191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C57DE490-CFA8-705E-A4F6-1C4611C7A47F}"/>
                </a:ext>
              </a:extLst>
            </p:cNvPr>
            <p:cNvSpPr/>
            <p:nvPr/>
          </p:nvSpPr>
          <p:spPr>
            <a:xfrm>
              <a:off x="8030764" y="2331226"/>
              <a:ext cx="3735236" cy="10191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DB2A397F-A6A3-BC1F-992D-0417A1DCFEEA}"/>
                </a:ext>
              </a:extLst>
            </p:cNvPr>
            <p:cNvSpPr/>
            <p:nvPr/>
          </p:nvSpPr>
          <p:spPr>
            <a:xfrm>
              <a:off x="4228382" y="1257007"/>
              <a:ext cx="3735236" cy="10191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262941AC-6E4F-C5CF-3393-27052AC1AF4C}"/>
                </a:ext>
              </a:extLst>
            </p:cNvPr>
            <p:cNvSpPr/>
            <p:nvPr/>
          </p:nvSpPr>
          <p:spPr>
            <a:xfrm>
              <a:off x="4228382" y="3405449"/>
              <a:ext cx="3735236" cy="10191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8AE4E72-90EE-EA24-D0F4-FAD77D8EF318}"/>
                </a:ext>
              </a:extLst>
            </p:cNvPr>
            <p:cNvSpPr/>
            <p:nvPr/>
          </p:nvSpPr>
          <p:spPr>
            <a:xfrm>
              <a:off x="4228382" y="4479669"/>
              <a:ext cx="3735236" cy="10191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a:extLst>
                <a:ext uri="{FF2B5EF4-FFF2-40B4-BE49-F238E27FC236}">
                  <a16:creationId xmlns:a16="http://schemas.microsoft.com/office/drawing/2014/main" id="{99D5048E-F452-8943-CB1E-EF11B7CD7941}"/>
                </a:ext>
              </a:extLst>
            </p:cNvPr>
            <p:cNvSpPr/>
            <p:nvPr/>
          </p:nvSpPr>
          <p:spPr>
            <a:xfrm>
              <a:off x="4228382" y="2331228"/>
              <a:ext cx="3735236" cy="10191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14053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C92834D-9C4B-44FD-90ED-E31A054EB254}"/>
              </a:ext>
            </a:extLst>
          </p:cNvPr>
          <p:cNvSpPr>
            <a:spLocks noGrp="1"/>
          </p:cNvSpPr>
          <p:nvPr>
            <p:ph type="dt" sz="half" idx="10"/>
          </p:nvPr>
        </p:nvSpPr>
        <p:spPr>
          <a:xfrm>
            <a:off x="838200" y="6356350"/>
            <a:ext cx="2743200" cy="365125"/>
          </a:xfrm>
          <a:prstGeom prst="rect">
            <a:avLst/>
          </a:prstGeom>
        </p:spPr>
        <p:txBody>
          <a:bodyPr/>
          <a:lstStyle/>
          <a:p>
            <a:fld id="{24B4BAF1-3CC2-47A8-946C-2A3D558A26F0}" type="datetimeFigureOut">
              <a:rPr kumimoji="1" lang="ja-JP" altLang="en-US" smtClean="0"/>
              <a:t>2026/6/24</a:t>
            </a:fld>
            <a:endParaRPr kumimoji="1" lang="ja-JP" altLang="en-US"/>
          </a:p>
        </p:txBody>
      </p:sp>
      <p:sp>
        <p:nvSpPr>
          <p:cNvPr id="3" name="フッター プレースホルダー 2">
            <a:extLst>
              <a:ext uri="{FF2B5EF4-FFF2-40B4-BE49-F238E27FC236}">
                <a16:creationId xmlns:a16="http://schemas.microsoft.com/office/drawing/2014/main" id="{7C4875A9-0223-45F1-BF8B-9D8D2008F875}"/>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5377FD4-61A2-4DBF-BCF9-B58BB1AFC066}"/>
              </a:ext>
            </a:extLst>
          </p:cNvPr>
          <p:cNvSpPr>
            <a:spLocks noGrp="1"/>
          </p:cNvSpPr>
          <p:nvPr>
            <p:ph type="sldNum" sz="quarter" idx="12"/>
          </p:nvPr>
        </p:nvSpPr>
        <p:spPr>
          <a:xfrm>
            <a:off x="8610600" y="6356350"/>
            <a:ext cx="2743200" cy="365125"/>
          </a:xfrm>
          <a:prstGeom prst="rect">
            <a:avLst/>
          </a:prstGeom>
        </p:spPr>
        <p:txBody>
          <a:bodyPr/>
          <a:lstStyle/>
          <a:p>
            <a:fld id="{CD31825E-4732-4FE6-87DE-44DF885157C5}" type="slidenum">
              <a:rPr kumimoji="1" lang="ja-JP" altLang="en-US" smtClean="0"/>
              <a:t>‹#›</a:t>
            </a:fld>
            <a:endParaRPr kumimoji="1" lang="ja-JP" altLang="en-US"/>
          </a:p>
        </p:txBody>
      </p:sp>
    </p:spTree>
    <p:extLst>
      <p:ext uri="{BB962C8B-B14F-4D97-AF65-F5344CB8AC3E}">
        <p14:creationId xmlns:p14="http://schemas.microsoft.com/office/powerpoint/2010/main" val="352934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付き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33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8716D7-39E8-42D5-AB94-803CC1D5E9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E24EB15-59F8-41A4-A29F-ADE5DFCDAF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F652B7F-27D3-4623-ACD9-90CEC71B16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001BA1E-454E-48C4-BFA6-5EED0C1D8E34}"/>
              </a:ext>
            </a:extLst>
          </p:cNvPr>
          <p:cNvSpPr>
            <a:spLocks noGrp="1"/>
          </p:cNvSpPr>
          <p:nvPr>
            <p:ph type="dt" sz="half" idx="10"/>
          </p:nvPr>
        </p:nvSpPr>
        <p:spPr>
          <a:xfrm>
            <a:off x="838200" y="6356350"/>
            <a:ext cx="2743200" cy="365125"/>
          </a:xfrm>
          <a:prstGeom prst="rect">
            <a:avLst/>
          </a:prstGeom>
        </p:spPr>
        <p:txBody>
          <a:bodyPr/>
          <a:lstStyle/>
          <a:p>
            <a:fld id="{24B4BAF1-3CC2-47A8-946C-2A3D558A26F0}" type="datetimeFigureOut">
              <a:rPr kumimoji="1" lang="ja-JP" altLang="en-US" smtClean="0"/>
              <a:t>2026/6/24</a:t>
            </a:fld>
            <a:endParaRPr kumimoji="1" lang="ja-JP" altLang="en-US"/>
          </a:p>
        </p:txBody>
      </p:sp>
      <p:sp>
        <p:nvSpPr>
          <p:cNvPr id="6" name="フッター プレースホルダー 5">
            <a:extLst>
              <a:ext uri="{FF2B5EF4-FFF2-40B4-BE49-F238E27FC236}">
                <a16:creationId xmlns:a16="http://schemas.microsoft.com/office/drawing/2014/main" id="{2C348BFB-3707-4F02-92D8-B5A03D557B27}"/>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A878B0B-078E-4399-8566-7200637DDDDC}"/>
              </a:ext>
            </a:extLst>
          </p:cNvPr>
          <p:cNvSpPr>
            <a:spLocks noGrp="1"/>
          </p:cNvSpPr>
          <p:nvPr>
            <p:ph type="sldNum" sz="quarter" idx="12"/>
          </p:nvPr>
        </p:nvSpPr>
        <p:spPr>
          <a:xfrm>
            <a:off x="8610600" y="6356350"/>
            <a:ext cx="2743200" cy="365125"/>
          </a:xfrm>
          <a:prstGeom prst="rect">
            <a:avLst/>
          </a:prstGeom>
        </p:spPr>
        <p:txBody>
          <a:bodyPr/>
          <a:lstStyle/>
          <a:p>
            <a:fld id="{CD31825E-4732-4FE6-87DE-44DF885157C5}" type="slidenum">
              <a:rPr kumimoji="1" lang="ja-JP" altLang="en-US" smtClean="0"/>
              <a:t>‹#›</a:t>
            </a:fld>
            <a:endParaRPr kumimoji="1" lang="ja-JP" altLang="en-US"/>
          </a:p>
        </p:txBody>
      </p:sp>
    </p:spTree>
    <p:extLst>
      <p:ext uri="{BB962C8B-B14F-4D97-AF65-F5344CB8AC3E}">
        <p14:creationId xmlns:p14="http://schemas.microsoft.com/office/powerpoint/2010/main" val="1033577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8B5249-F445-44FE-A905-852A6E8E5991}"/>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E20B1D8-A446-41C3-BE6D-CFFCABA05FF8}"/>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A14F03-EE6B-4D79-AD54-DFCA3EA234D8}"/>
              </a:ext>
            </a:extLst>
          </p:cNvPr>
          <p:cNvSpPr>
            <a:spLocks noGrp="1"/>
          </p:cNvSpPr>
          <p:nvPr>
            <p:ph type="dt" sz="half" idx="10"/>
          </p:nvPr>
        </p:nvSpPr>
        <p:spPr>
          <a:xfrm>
            <a:off x="838200" y="6356350"/>
            <a:ext cx="2743200" cy="365125"/>
          </a:xfrm>
          <a:prstGeom prst="rect">
            <a:avLst/>
          </a:prstGeom>
        </p:spPr>
        <p:txBody>
          <a:bodyPr/>
          <a:lstStyle/>
          <a:p>
            <a:fld id="{24B4BAF1-3CC2-47A8-946C-2A3D558A26F0}" type="datetimeFigureOut">
              <a:rPr kumimoji="1" lang="ja-JP" altLang="en-US" smtClean="0"/>
              <a:t>2026/6/24</a:t>
            </a:fld>
            <a:endParaRPr kumimoji="1" lang="ja-JP" altLang="en-US"/>
          </a:p>
        </p:txBody>
      </p:sp>
      <p:sp>
        <p:nvSpPr>
          <p:cNvPr id="5" name="フッター プレースホルダー 4">
            <a:extLst>
              <a:ext uri="{FF2B5EF4-FFF2-40B4-BE49-F238E27FC236}">
                <a16:creationId xmlns:a16="http://schemas.microsoft.com/office/drawing/2014/main" id="{223DE3A4-CDC6-4510-B39D-62293BDD7CC6}"/>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7B723E-345C-4258-9FD1-BC4BF2CBD2CE}"/>
              </a:ext>
            </a:extLst>
          </p:cNvPr>
          <p:cNvSpPr>
            <a:spLocks noGrp="1"/>
          </p:cNvSpPr>
          <p:nvPr>
            <p:ph type="sldNum" sz="quarter" idx="12"/>
          </p:nvPr>
        </p:nvSpPr>
        <p:spPr>
          <a:xfrm>
            <a:off x="8610600" y="6356350"/>
            <a:ext cx="2743200" cy="365125"/>
          </a:xfrm>
          <a:prstGeom prst="rect">
            <a:avLst/>
          </a:prstGeom>
        </p:spPr>
        <p:txBody>
          <a:bodyPr/>
          <a:lstStyle/>
          <a:p>
            <a:fld id="{CD31825E-4732-4FE6-87DE-44DF885157C5}" type="slidenum">
              <a:rPr kumimoji="1" lang="ja-JP" altLang="en-US" smtClean="0"/>
              <a:t>‹#›</a:t>
            </a:fld>
            <a:endParaRPr kumimoji="1" lang="ja-JP" altLang="en-US"/>
          </a:p>
        </p:txBody>
      </p:sp>
    </p:spTree>
    <p:extLst>
      <p:ext uri="{BB962C8B-B14F-4D97-AF65-F5344CB8AC3E}">
        <p14:creationId xmlns:p14="http://schemas.microsoft.com/office/powerpoint/2010/main" val="3928256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25C958E-4344-4CF1-8912-E86FCCECDABA}"/>
              </a:ext>
            </a:extLst>
          </p:cNvPr>
          <p:cNvSpPr>
            <a:spLocks noGrp="1"/>
          </p:cNvSpPr>
          <p:nvPr>
            <p:ph type="title" orient="vert"/>
          </p:nvPr>
        </p:nvSpPr>
        <p:spPr>
          <a:xfrm>
            <a:off x="8724900" y="365125"/>
            <a:ext cx="2628900"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41F437D-FF31-41B3-855E-9CAD6476AF9E}"/>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3C95FE3-FA1E-4C0B-B361-D50A01C80E25}"/>
              </a:ext>
            </a:extLst>
          </p:cNvPr>
          <p:cNvSpPr>
            <a:spLocks noGrp="1"/>
          </p:cNvSpPr>
          <p:nvPr>
            <p:ph type="dt" sz="half" idx="10"/>
          </p:nvPr>
        </p:nvSpPr>
        <p:spPr>
          <a:xfrm>
            <a:off x="838200" y="6356350"/>
            <a:ext cx="2743200" cy="365125"/>
          </a:xfrm>
          <a:prstGeom prst="rect">
            <a:avLst/>
          </a:prstGeom>
        </p:spPr>
        <p:txBody>
          <a:bodyPr/>
          <a:lstStyle/>
          <a:p>
            <a:fld id="{24B4BAF1-3CC2-47A8-946C-2A3D558A26F0}" type="datetimeFigureOut">
              <a:rPr kumimoji="1" lang="ja-JP" altLang="en-US" smtClean="0"/>
              <a:t>2026/6/24</a:t>
            </a:fld>
            <a:endParaRPr kumimoji="1" lang="ja-JP" altLang="en-US"/>
          </a:p>
        </p:txBody>
      </p:sp>
      <p:sp>
        <p:nvSpPr>
          <p:cNvPr id="5" name="フッター プレースホルダー 4">
            <a:extLst>
              <a:ext uri="{FF2B5EF4-FFF2-40B4-BE49-F238E27FC236}">
                <a16:creationId xmlns:a16="http://schemas.microsoft.com/office/drawing/2014/main" id="{EAD71224-BFB1-453B-83EB-A1F482F250E3}"/>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6D51F51-1E23-4696-B3DE-B104779678A0}"/>
              </a:ext>
            </a:extLst>
          </p:cNvPr>
          <p:cNvSpPr>
            <a:spLocks noGrp="1"/>
          </p:cNvSpPr>
          <p:nvPr>
            <p:ph type="sldNum" sz="quarter" idx="12"/>
          </p:nvPr>
        </p:nvSpPr>
        <p:spPr>
          <a:xfrm>
            <a:off x="8610600" y="6356350"/>
            <a:ext cx="2743200" cy="365125"/>
          </a:xfrm>
          <a:prstGeom prst="rect">
            <a:avLst/>
          </a:prstGeom>
        </p:spPr>
        <p:txBody>
          <a:bodyPr/>
          <a:lstStyle/>
          <a:p>
            <a:fld id="{CD31825E-4732-4FE6-87DE-44DF885157C5}" type="slidenum">
              <a:rPr kumimoji="1" lang="ja-JP" altLang="en-US" smtClean="0"/>
              <a:t>‹#›</a:t>
            </a:fld>
            <a:endParaRPr kumimoji="1" lang="ja-JP" altLang="en-US"/>
          </a:p>
        </p:txBody>
      </p:sp>
    </p:spTree>
    <p:extLst>
      <p:ext uri="{BB962C8B-B14F-4D97-AF65-F5344CB8AC3E}">
        <p14:creationId xmlns:p14="http://schemas.microsoft.com/office/powerpoint/2010/main" val="1580065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14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59" r:id="rId7"/>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userDrawn="1">
          <p15:clr>
            <a:srgbClr val="F26B43"/>
          </p15:clr>
        </p15:guide>
        <p15:guide id="4" pos="7680" userDrawn="1">
          <p15:clr>
            <a:srgbClr val="F26B43"/>
          </p15:clr>
        </p15:guide>
        <p15:guide id="5" orient="horz" pos="4320" userDrawn="1">
          <p15:clr>
            <a:srgbClr val="F26B43"/>
          </p15:clr>
        </p15:guide>
        <p15:guide id="6" orient="horz" userDrawn="1">
          <p15:clr>
            <a:srgbClr val="F26B43"/>
          </p15:clr>
        </p15:guide>
        <p15:guide id="7" pos="5110" userDrawn="1">
          <p15:clr>
            <a:srgbClr val="A4A3A4"/>
          </p15:clr>
        </p15:guide>
        <p15:guide id="8" pos="2570" userDrawn="1">
          <p15:clr>
            <a:srgbClr val="A4A3A4"/>
          </p15:clr>
        </p15:guide>
        <p15:guide id="9" orient="horz" pos="2886" userDrawn="1">
          <p15:clr>
            <a:srgbClr val="A4A3A4"/>
          </p15:clr>
        </p15:guide>
        <p15:guide id="10" orient="horz" pos="143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xml"/><Relationship Id="rId5" Type="http://schemas.openxmlformats.org/officeDocument/2006/relationships/chart" Target="../charts/chart11.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3.xml"/><Relationship Id="rId7" Type="http://schemas.openxmlformats.org/officeDocument/2006/relationships/slide" Target="slide1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slide" Target="slide6.xml"/><Relationship Id="rId4" Type="http://schemas.openxmlformats.org/officeDocument/2006/relationships/slide" Target="slide5.xml"/><Relationship Id="rId9" Type="http://schemas.openxmlformats.org/officeDocument/2006/relationships/slide" Target="slide27.xml"/></Relationships>
</file>

<file path=ppt/slides/_rels/slide2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hyperlink" Target="https://www.city.hirado.nagasaki.jp/" TargetMode="External"/><Relationship Id="rId13" Type="http://schemas.openxmlformats.org/officeDocument/2006/relationships/hyperlink" Target="https://www.kawatana.jp/" TargetMode="External"/><Relationship Id="rId18" Type="http://schemas.openxmlformats.org/officeDocument/2006/relationships/hyperlink" Target="https://www.city.nagasaki.lg.jp/" TargetMode="External"/><Relationship Id="rId3" Type="http://schemas.openxmlformats.org/officeDocument/2006/relationships/hyperlink" Target="https://www.city.tsushima.nagasaki.jp/gyousei/index.html" TargetMode="External"/><Relationship Id="rId21" Type="http://schemas.openxmlformats.org/officeDocument/2006/relationships/hyperlink" Target="https://www.city.unzen.nagasaki.jp/" TargetMode="External"/><Relationship Id="rId7" Type="http://schemas.openxmlformats.org/officeDocument/2006/relationships/hyperlink" Target="https://www.town.ojika.lg.jp/" TargetMode="External"/><Relationship Id="rId12" Type="http://schemas.openxmlformats.org/officeDocument/2006/relationships/hyperlink" Target="https://www.town.hasami.lg.jp/" TargetMode="External"/><Relationship Id="rId17" Type="http://schemas.openxmlformats.org/officeDocument/2006/relationships/hyperlink" Target="https://www.town.togitsu.nagasaki.jp/" TargetMode="External"/><Relationship Id="rId2" Type="http://schemas.openxmlformats.org/officeDocument/2006/relationships/image" Target="../media/image47.png"/><Relationship Id="rId16" Type="http://schemas.openxmlformats.org/officeDocument/2006/relationships/hyperlink" Target="https://www.city.saikai.nagasaki.jp/" TargetMode="External"/><Relationship Id="rId20" Type="http://schemas.openxmlformats.org/officeDocument/2006/relationships/hyperlink" Target="https://www.city.isahaya.nagasaki.jp/" TargetMode="External"/><Relationship Id="rId1" Type="http://schemas.openxmlformats.org/officeDocument/2006/relationships/slideLayout" Target="../slideLayouts/slideLayout1.xml"/><Relationship Id="rId6" Type="http://schemas.openxmlformats.org/officeDocument/2006/relationships/hyperlink" Target="https://official.shinkamigoto.net/" TargetMode="External"/><Relationship Id="rId11" Type="http://schemas.openxmlformats.org/officeDocument/2006/relationships/hyperlink" Target="https://www.city.sasebo.lg.jp/" TargetMode="External"/><Relationship Id="rId24" Type="http://schemas.openxmlformats.org/officeDocument/2006/relationships/slide" Target="slide2.xml"/><Relationship Id="rId5" Type="http://schemas.openxmlformats.org/officeDocument/2006/relationships/hyperlink" Target="https://www.city.goto.nagasaki.jp/" TargetMode="External"/><Relationship Id="rId15" Type="http://schemas.openxmlformats.org/officeDocument/2006/relationships/hyperlink" Target="https://www.city.omura.nagasaki.jp/" TargetMode="External"/><Relationship Id="rId23" Type="http://schemas.openxmlformats.org/officeDocument/2006/relationships/hyperlink" Target="https://www.city.minamishimabara.lg.jp/" TargetMode="External"/><Relationship Id="rId10" Type="http://schemas.openxmlformats.org/officeDocument/2006/relationships/hyperlink" Target="https://www.sazacho-nagasaki.jp/" TargetMode="External"/><Relationship Id="rId19" Type="http://schemas.openxmlformats.org/officeDocument/2006/relationships/hyperlink" Target="https://webtown.nagayo.jp/" TargetMode="External"/><Relationship Id="rId4" Type="http://schemas.openxmlformats.org/officeDocument/2006/relationships/hyperlink" Target="https://www.city.iki.nagasaki.jp/" TargetMode="External"/><Relationship Id="rId9" Type="http://schemas.openxmlformats.org/officeDocument/2006/relationships/hyperlink" Target="https://www.city-matsuura.jp/" TargetMode="External"/><Relationship Id="rId14" Type="http://schemas.openxmlformats.org/officeDocument/2006/relationships/hyperlink" Target="https://www.town.higashisonogi.lg.jp/" TargetMode="External"/><Relationship Id="rId22" Type="http://schemas.openxmlformats.org/officeDocument/2006/relationships/hyperlink" Target="https://www.city.shimabara.lg.jp/"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chart" Target="../charts/chart21.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59.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chart" Target="../charts/chart22.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3.svg"/><Relationship Id="rId5" Type="http://schemas.openxmlformats.org/officeDocument/2006/relationships/hyperlink" Target="https://www.nta.go.jp/" TargetMode="External"/><Relationship Id="rId4" Type="http://schemas.openxmlformats.org/officeDocument/2006/relationships/image" Target="../media/image82.svg"/></Relationships>
</file>

<file path=ppt/slides/_rels/slide3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7.png"/><Relationship Id="rId7" Type="http://schemas.openxmlformats.org/officeDocument/2006/relationships/hyperlink" Target="https://www.pref.nagasaki.jp/" TargetMode="External"/><Relationship Id="rId2"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svg"/></Relationships>
</file>

<file path=ppt/slides/_rels/slide33.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hyperlink" Target="https://www.pref.nagasaki.jp/doc/page-739515.html" TargetMode="External"/><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hyperlink" Target="https://www.pref.nagasaki.jp/gikai/kids/about03/index.html" TargetMode="External"/><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hyperlink" Target="https://www.mof.go.jp/tax_policy/publication/brochure/zeisei0707_pdf/index.html" TargetMode="External"/><Relationship Id="rId5" Type="http://schemas.openxmlformats.org/officeDocument/2006/relationships/image" Target="../media/image94.png"/><Relationship Id="rId15" Type="http://schemas.openxmlformats.org/officeDocument/2006/relationships/hyperlink" Target="https://www.pref.nagasaki.jp/kids/" TargetMode="External"/><Relationship Id="rId10" Type="http://schemas.openxmlformats.org/officeDocument/2006/relationships/hyperlink" Target="https://www.sangiin.go.jp/japanese/kids/main/side_a/index.html" TargetMode="External"/><Relationship Id="rId4" Type="http://schemas.openxmlformats.org/officeDocument/2006/relationships/image" Target="../media/image93.png"/><Relationship Id="rId9" Type="http://schemas.openxmlformats.org/officeDocument/2006/relationships/hyperlink" Target="https://www.kantei.go.jp/jp/kids/index.html" TargetMode="External"/><Relationship Id="rId14" Type="http://schemas.openxmlformats.org/officeDocument/2006/relationships/hyperlink" Target="https://furusato.news.ed.jp/"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sv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01.svg"/><Relationship Id="rId4" Type="http://schemas.openxmlformats.org/officeDocument/2006/relationships/image" Target="../media/image100.svg"/></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1268415-8443-6232-5405-98E01237E4EC}"/>
              </a:ext>
            </a:extLst>
          </p:cNvPr>
          <p:cNvPicPr>
            <a:picLocks noChangeAspect="1"/>
          </p:cNvPicPr>
          <p:nvPr/>
        </p:nvPicPr>
        <p:blipFill>
          <a:blip r:embed="rId2">
            <a:extLst>
              <a:ext uri="{28A0092B-C50C-407E-A947-70E740481C1C}">
                <a14:useLocalDpi xmlns:a14="http://schemas.microsoft.com/office/drawing/2010/main"/>
              </a:ext>
            </a:extLst>
          </a:blip>
          <a:srcRect t="10213" b="6348"/>
          <a:stretch>
            <a:fillRect/>
          </a:stretch>
        </p:blipFill>
        <p:spPr>
          <a:xfrm>
            <a:off x="0" y="0"/>
            <a:ext cx="12192000" cy="6858000"/>
          </a:xfrm>
          <a:prstGeom prst="rect">
            <a:avLst/>
          </a:prstGeom>
        </p:spPr>
      </p:pic>
      <p:sp>
        <p:nvSpPr>
          <p:cNvPr id="7" name="正方形/長方形 6">
            <a:extLst>
              <a:ext uri="{FF2B5EF4-FFF2-40B4-BE49-F238E27FC236}">
                <a16:creationId xmlns:a16="http://schemas.microsoft.com/office/drawing/2014/main" id="{871C26B6-ACAC-A45E-58E2-461CE7FA2663}"/>
              </a:ext>
            </a:extLst>
          </p:cNvPr>
          <p:cNvSpPr/>
          <p:nvPr/>
        </p:nvSpPr>
        <p:spPr>
          <a:xfrm>
            <a:off x="0" y="0"/>
            <a:ext cx="12193200" cy="506627"/>
          </a:xfrm>
          <a:prstGeom prst="rect">
            <a:avLst/>
          </a:prstGeom>
          <a:solidFill>
            <a:srgbClr val="0093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Google Shape;111;p1">
            <a:extLst>
              <a:ext uri="{FF2B5EF4-FFF2-40B4-BE49-F238E27FC236}">
                <a16:creationId xmlns:a16="http://schemas.microsoft.com/office/drawing/2014/main" id="{EB319722-169E-CB05-A214-C245BDDB0F92}"/>
              </a:ext>
            </a:extLst>
          </p:cNvPr>
          <p:cNvSpPr txBox="1"/>
          <p:nvPr/>
        </p:nvSpPr>
        <p:spPr>
          <a:xfrm>
            <a:off x="237349" y="49911"/>
            <a:ext cx="2110623" cy="451830"/>
          </a:xfrm>
          <a:prstGeom prst="rect">
            <a:avLst/>
          </a:prstGeom>
          <a:noFill/>
          <a:ln>
            <a:noFill/>
          </a:ln>
        </p:spPr>
        <p:txBody>
          <a:bodyPr spcFirstLastPara="1" wrap="square" lIns="91425" tIns="45700" rIns="91425" bIns="36000" anchor="t" anchorCtr="0">
            <a:spAutoFit/>
          </a:bodyPr>
          <a:lstStyle/>
          <a:p>
            <a:pPr marL="0" marR="0" lvl="0" indent="0" algn="ctr" rtl="0">
              <a:spcBef>
                <a:spcPts val="0"/>
              </a:spcBef>
              <a:spcAft>
                <a:spcPts val="0"/>
              </a:spcAft>
              <a:buNone/>
            </a:pPr>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rPr>
              <a:t>公民授業資料</a:t>
            </a:r>
            <a:endParaRPr sz="24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 name="Google Shape;111;p1">
            <a:extLst>
              <a:ext uri="{FF2B5EF4-FFF2-40B4-BE49-F238E27FC236}">
                <a16:creationId xmlns:a16="http://schemas.microsoft.com/office/drawing/2014/main" id="{699EC8CE-844D-A2C3-B320-613F30B410C3}"/>
              </a:ext>
            </a:extLst>
          </p:cNvPr>
          <p:cNvSpPr txBox="1"/>
          <p:nvPr/>
        </p:nvSpPr>
        <p:spPr>
          <a:xfrm>
            <a:off x="9344994" y="111466"/>
            <a:ext cx="2757489" cy="328719"/>
          </a:xfrm>
          <a:prstGeom prst="rect">
            <a:avLst/>
          </a:prstGeom>
          <a:noFill/>
          <a:ln>
            <a:noFill/>
          </a:ln>
        </p:spPr>
        <p:txBody>
          <a:bodyPr spcFirstLastPara="1" wrap="square" lIns="91425" tIns="45700" rIns="91425" bIns="36000" anchor="t" anchorCtr="0">
            <a:spAutoFit/>
          </a:bodyPr>
          <a:lstStyle/>
          <a:p>
            <a:pPr marL="0" marR="0" lvl="0" indent="0" algn="ctr" rtl="0">
              <a:spcBef>
                <a:spcPts val="0"/>
              </a:spcBef>
              <a:spcAft>
                <a:spcPts val="0"/>
              </a:spcAft>
              <a:buNone/>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中学校学習指導要領準拠</a:t>
            </a:r>
            <a:endParaRPr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pic>
        <p:nvPicPr>
          <p:cNvPr id="35" name="図 34">
            <a:extLst>
              <a:ext uri="{FF2B5EF4-FFF2-40B4-BE49-F238E27FC236}">
                <a16:creationId xmlns:a16="http://schemas.microsoft.com/office/drawing/2014/main" id="{2F784188-956A-F016-0800-18F6987ACD4D}"/>
              </a:ext>
            </a:extLst>
          </p:cNvPr>
          <p:cNvPicPr>
            <a:picLocks noChangeAspect="1"/>
          </p:cNvPicPr>
          <p:nvPr/>
        </p:nvPicPr>
        <p:blipFill>
          <a:blip r:embed="rId3"/>
          <a:stretch>
            <a:fillRect/>
          </a:stretch>
        </p:blipFill>
        <p:spPr>
          <a:xfrm>
            <a:off x="2063146" y="819517"/>
            <a:ext cx="8065707" cy="1926503"/>
          </a:xfrm>
          <a:prstGeom prst="rect">
            <a:avLst/>
          </a:prstGeom>
          <a:effectLst>
            <a:outerShdw blurRad="50800" dist="101600" dir="2700000" algn="tl" rotWithShape="0">
              <a:prstClr val="black">
                <a:alpha val="85000"/>
              </a:prstClr>
            </a:outerShdw>
          </a:effectLst>
        </p:spPr>
      </p:pic>
      <p:sp>
        <p:nvSpPr>
          <p:cNvPr id="11" name="正方形/長方形 10">
            <a:extLst>
              <a:ext uri="{FF2B5EF4-FFF2-40B4-BE49-F238E27FC236}">
                <a16:creationId xmlns:a16="http://schemas.microsoft.com/office/drawing/2014/main" id="{426D5E33-62EA-B887-0550-F25051AD0054}"/>
              </a:ext>
            </a:extLst>
          </p:cNvPr>
          <p:cNvSpPr/>
          <p:nvPr/>
        </p:nvSpPr>
        <p:spPr>
          <a:xfrm>
            <a:off x="4181610" y="2225565"/>
            <a:ext cx="568319" cy="569176"/>
          </a:xfrm>
          <a:prstGeom prst="rect">
            <a:avLst/>
          </a:prstGeom>
          <a:solidFill>
            <a:schemeClr val="tx1">
              <a:alpha val="4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14394F0F-6D14-1E80-5BA1-BF955D7DD100}"/>
              </a:ext>
            </a:extLst>
          </p:cNvPr>
          <p:cNvSpPr/>
          <p:nvPr/>
        </p:nvSpPr>
        <p:spPr>
          <a:xfrm>
            <a:off x="4153960" y="2199248"/>
            <a:ext cx="538118" cy="538118"/>
          </a:xfrm>
          <a:prstGeom prst="rect">
            <a:avLst/>
          </a:prstGeom>
          <a:solidFill>
            <a:schemeClr val="bg1"/>
          </a:solidFill>
          <a:ln>
            <a:solidFill>
              <a:srgbClr val="0093D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B72D3857-D7C3-5F44-F8D4-67D78954C79E}"/>
              </a:ext>
            </a:extLst>
          </p:cNvPr>
          <p:cNvSpPr txBox="1"/>
          <p:nvPr/>
        </p:nvSpPr>
        <p:spPr>
          <a:xfrm>
            <a:off x="4121434" y="2210073"/>
            <a:ext cx="595035" cy="584775"/>
          </a:xfrm>
          <a:prstGeom prst="rect">
            <a:avLst/>
          </a:prstGeom>
          <a:noFill/>
        </p:spPr>
        <p:txBody>
          <a:bodyPr wrap="none" rtlCol="0">
            <a:spAutoFit/>
          </a:bodyPr>
          <a:lstStyle/>
          <a:p>
            <a:pPr algn="ctr"/>
            <a:r>
              <a:rPr lang="ja-JP" altLang="en-US" sz="3200" b="1" dirty="0">
                <a:solidFill>
                  <a:srgbClr val="0093D7"/>
                </a:solidFill>
                <a:latin typeface="UD デジタル 教科書体 NP-R" panose="02020400000000000000" pitchFamily="18" charset="-128"/>
                <a:ea typeface="UD デジタル 教科書体 NP-R" panose="02020400000000000000" pitchFamily="18" charset="-128"/>
              </a:rPr>
              <a:t>令</a:t>
            </a:r>
            <a:endParaRPr kumimoji="1" lang="ja-JP" altLang="en-US" sz="3200" b="1" dirty="0">
              <a:solidFill>
                <a:srgbClr val="0093D7"/>
              </a:solidFill>
              <a:latin typeface="UD デジタル 教科書体 NP-R" panose="02020400000000000000" pitchFamily="18" charset="-128"/>
              <a:ea typeface="UD デジタル 教科書体 NP-R" panose="02020400000000000000" pitchFamily="18" charset="-128"/>
            </a:endParaRPr>
          </a:p>
        </p:txBody>
      </p:sp>
      <p:sp>
        <p:nvSpPr>
          <p:cNvPr id="46" name="正方形/長方形 45">
            <a:extLst>
              <a:ext uri="{FF2B5EF4-FFF2-40B4-BE49-F238E27FC236}">
                <a16:creationId xmlns:a16="http://schemas.microsoft.com/office/drawing/2014/main" id="{93A3BA6B-D1BC-4903-9DE6-6AC94306B6B0}"/>
              </a:ext>
            </a:extLst>
          </p:cNvPr>
          <p:cNvSpPr/>
          <p:nvPr/>
        </p:nvSpPr>
        <p:spPr>
          <a:xfrm>
            <a:off x="4847823" y="2225565"/>
            <a:ext cx="568319" cy="569176"/>
          </a:xfrm>
          <a:prstGeom prst="rect">
            <a:avLst/>
          </a:prstGeom>
          <a:solidFill>
            <a:schemeClr val="tx1">
              <a:alpha val="4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正方形/長方形 46">
            <a:extLst>
              <a:ext uri="{FF2B5EF4-FFF2-40B4-BE49-F238E27FC236}">
                <a16:creationId xmlns:a16="http://schemas.microsoft.com/office/drawing/2014/main" id="{2DC7A3BC-CB9A-2876-DDEC-FBA2B2FB9EFB}"/>
              </a:ext>
            </a:extLst>
          </p:cNvPr>
          <p:cNvSpPr/>
          <p:nvPr/>
        </p:nvSpPr>
        <p:spPr>
          <a:xfrm>
            <a:off x="4820173" y="2199248"/>
            <a:ext cx="538118" cy="538118"/>
          </a:xfrm>
          <a:prstGeom prst="rect">
            <a:avLst/>
          </a:prstGeom>
          <a:solidFill>
            <a:schemeClr val="bg1"/>
          </a:solidFill>
          <a:ln>
            <a:solidFill>
              <a:srgbClr val="0093D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677629F0-D8A0-EC19-D7BC-EBB9F7CD7F4E}"/>
              </a:ext>
            </a:extLst>
          </p:cNvPr>
          <p:cNvSpPr txBox="1"/>
          <p:nvPr/>
        </p:nvSpPr>
        <p:spPr>
          <a:xfrm>
            <a:off x="4787649" y="2210073"/>
            <a:ext cx="595035" cy="584775"/>
          </a:xfrm>
          <a:prstGeom prst="rect">
            <a:avLst/>
          </a:prstGeom>
          <a:noFill/>
        </p:spPr>
        <p:txBody>
          <a:bodyPr wrap="none" rtlCol="0">
            <a:spAutoFit/>
          </a:bodyPr>
          <a:lstStyle/>
          <a:p>
            <a:pPr algn="ctr"/>
            <a:r>
              <a:rPr lang="ja-JP" altLang="en-US" sz="3200" b="1" dirty="0">
                <a:solidFill>
                  <a:srgbClr val="0093D7"/>
                </a:solidFill>
                <a:latin typeface="UD デジタル 教科書体 NP-R" panose="02020400000000000000" pitchFamily="18" charset="-128"/>
                <a:ea typeface="UD デジタル 教科書体 NP-R" panose="02020400000000000000" pitchFamily="18" charset="-128"/>
              </a:rPr>
              <a:t>和</a:t>
            </a:r>
            <a:endParaRPr kumimoji="1" lang="ja-JP" altLang="en-US" sz="3200" b="1" dirty="0">
              <a:solidFill>
                <a:srgbClr val="0093D7"/>
              </a:solidFill>
              <a:latin typeface="UD デジタル 教科書体 NP-R" panose="02020400000000000000" pitchFamily="18" charset="-128"/>
              <a:ea typeface="UD デジタル 教科書体 NP-R" panose="02020400000000000000" pitchFamily="18" charset="-128"/>
            </a:endParaRPr>
          </a:p>
        </p:txBody>
      </p:sp>
      <p:sp>
        <p:nvSpPr>
          <p:cNvPr id="50" name="正方形/長方形 49">
            <a:extLst>
              <a:ext uri="{FF2B5EF4-FFF2-40B4-BE49-F238E27FC236}">
                <a16:creationId xmlns:a16="http://schemas.microsoft.com/office/drawing/2014/main" id="{54E39E31-FA0E-58DC-9EC2-B5B415EB5DC4}"/>
              </a:ext>
            </a:extLst>
          </p:cNvPr>
          <p:cNvSpPr/>
          <p:nvPr/>
        </p:nvSpPr>
        <p:spPr>
          <a:xfrm>
            <a:off x="5511221" y="2225565"/>
            <a:ext cx="568319" cy="569176"/>
          </a:xfrm>
          <a:prstGeom prst="rect">
            <a:avLst/>
          </a:prstGeom>
          <a:solidFill>
            <a:schemeClr val="tx1">
              <a:alpha val="4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正方形/長方形 50">
            <a:extLst>
              <a:ext uri="{FF2B5EF4-FFF2-40B4-BE49-F238E27FC236}">
                <a16:creationId xmlns:a16="http://schemas.microsoft.com/office/drawing/2014/main" id="{64D4437B-2D89-BDCB-6BB1-1830C8BFD176}"/>
              </a:ext>
            </a:extLst>
          </p:cNvPr>
          <p:cNvSpPr/>
          <p:nvPr/>
        </p:nvSpPr>
        <p:spPr>
          <a:xfrm>
            <a:off x="5483571" y="2199248"/>
            <a:ext cx="538118" cy="538118"/>
          </a:xfrm>
          <a:prstGeom prst="rect">
            <a:avLst/>
          </a:prstGeom>
          <a:solidFill>
            <a:schemeClr val="bg1"/>
          </a:solidFill>
          <a:ln>
            <a:solidFill>
              <a:srgbClr val="0093D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0BE665C6-4546-7B30-6C78-B4CD62A2785F}"/>
              </a:ext>
            </a:extLst>
          </p:cNvPr>
          <p:cNvSpPr txBox="1"/>
          <p:nvPr/>
        </p:nvSpPr>
        <p:spPr>
          <a:xfrm>
            <a:off x="5520778" y="2210073"/>
            <a:ext cx="455574" cy="584775"/>
          </a:xfrm>
          <a:prstGeom prst="rect">
            <a:avLst/>
          </a:prstGeom>
          <a:noFill/>
        </p:spPr>
        <p:txBody>
          <a:bodyPr wrap="none" rtlCol="0">
            <a:spAutoFit/>
          </a:bodyPr>
          <a:lstStyle/>
          <a:p>
            <a:pPr algn="ctr"/>
            <a:r>
              <a:rPr kumimoji="1" lang="en-US" altLang="ja-JP" sz="3200" b="1" dirty="0">
                <a:solidFill>
                  <a:srgbClr val="0093D7"/>
                </a:solidFill>
                <a:latin typeface="UD デジタル 教科書体 NP-R" panose="02020400000000000000" pitchFamily="18" charset="-128"/>
                <a:ea typeface="UD デジタル 教科書体 NP-R" panose="02020400000000000000" pitchFamily="18" charset="-128"/>
              </a:rPr>
              <a:t>8</a:t>
            </a:r>
            <a:endParaRPr kumimoji="1" lang="ja-JP" altLang="en-US" sz="3200" b="1" dirty="0">
              <a:solidFill>
                <a:srgbClr val="0093D7"/>
              </a:solidFill>
              <a:latin typeface="UD デジタル 教科書体 NP-R" panose="02020400000000000000" pitchFamily="18" charset="-128"/>
              <a:ea typeface="UD デジタル 教科書体 NP-R" panose="02020400000000000000" pitchFamily="18" charset="-128"/>
            </a:endParaRPr>
          </a:p>
        </p:txBody>
      </p:sp>
      <p:sp>
        <p:nvSpPr>
          <p:cNvPr id="54" name="正方形/長方形 53">
            <a:extLst>
              <a:ext uri="{FF2B5EF4-FFF2-40B4-BE49-F238E27FC236}">
                <a16:creationId xmlns:a16="http://schemas.microsoft.com/office/drawing/2014/main" id="{9D78FB73-F5B6-006F-633B-65544527A73D}"/>
              </a:ext>
            </a:extLst>
          </p:cNvPr>
          <p:cNvSpPr/>
          <p:nvPr/>
        </p:nvSpPr>
        <p:spPr>
          <a:xfrm>
            <a:off x="6177433" y="2225565"/>
            <a:ext cx="568319" cy="569176"/>
          </a:xfrm>
          <a:prstGeom prst="rect">
            <a:avLst/>
          </a:prstGeom>
          <a:solidFill>
            <a:schemeClr val="tx1">
              <a:alpha val="4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正方形/長方形 54">
            <a:extLst>
              <a:ext uri="{FF2B5EF4-FFF2-40B4-BE49-F238E27FC236}">
                <a16:creationId xmlns:a16="http://schemas.microsoft.com/office/drawing/2014/main" id="{85E04657-4C0E-3C50-4F52-2717DCBCFF37}"/>
              </a:ext>
            </a:extLst>
          </p:cNvPr>
          <p:cNvSpPr/>
          <p:nvPr/>
        </p:nvSpPr>
        <p:spPr>
          <a:xfrm>
            <a:off x="6149783" y="2199248"/>
            <a:ext cx="538118" cy="538118"/>
          </a:xfrm>
          <a:prstGeom prst="rect">
            <a:avLst/>
          </a:prstGeom>
          <a:solidFill>
            <a:schemeClr val="bg1"/>
          </a:solidFill>
          <a:ln>
            <a:solidFill>
              <a:srgbClr val="0093D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BCA91AD1-C448-C141-103B-22F401DB13A4}"/>
              </a:ext>
            </a:extLst>
          </p:cNvPr>
          <p:cNvSpPr txBox="1"/>
          <p:nvPr/>
        </p:nvSpPr>
        <p:spPr>
          <a:xfrm>
            <a:off x="6117259" y="2210073"/>
            <a:ext cx="595035" cy="584775"/>
          </a:xfrm>
          <a:prstGeom prst="rect">
            <a:avLst/>
          </a:prstGeom>
          <a:noFill/>
        </p:spPr>
        <p:txBody>
          <a:bodyPr wrap="none" rtlCol="0">
            <a:spAutoFit/>
          </a:bodyPr>
          <a:lstStyle/>
          <a:p>
            <a:pPr algn="ctr"/>
            <a:r>
              <a:rPr lang="ja-JP" altLang="en-US" sz="3200" b="1" dirty="0">
                <a:solidFill>
                  <a:srgbClr val="0093D7"/>
                </a:solidFill>
                <a:latin typeface="UD デジタル 教科書体 NP-R" panose="02020400000000000000" pitchFamily="18" charset="-128"/>
                <a:ea typeface="UD デジタル 教科書体 NP-R" panose="02020400000000000000" pitchFamily="18" charset="-128"/>
              </a:rPr>
              <a:t>年</a:t>
            </a:r>
            <a:endParaRPr kumimoji="1" lang="ja-JP" altLang="en-US" sz="3200" b="1" dirty="0">
              <a:solidFill>
                <a:srgbClr val="0093D7"/>
              </a:solidFill>
              <a:latin typeface="UD デジタル 教科書体 NP-R" panose="02020400000000000000" pitchFamily="18" charset="-128"/>
              <a:ea typeface="UD デジタル 教科書体 NP-R" panose="02020400000000000000" pitchFamily="18" charset="-128"/>
            </a:endParaRPr>
          </a:p>
        </p:txBody>
      </p:sp>
      <p:sp>
        <p:nvSpPr>
          <p:cNvPr id="58" name="正方形/長方形 57">
            <a:extLst>
              <a:ext uri="{FF2B5EF4-FFF2-40B4-BE49-F238E27FC236}">
                <a16:creationId xmlns:a16="http://schemas.microsoft.com/office/drawing/2014/main" id="{F34AC625-40EF-6B3B-220A-948D04DE3117}"/>
              </a:ext>
            </a:extLst>
          </p:cNvPr>
          <p:cNvSpPr/>
          <p:nvPr/>
        </p:nvSpPr>
        <p:spPr>
          <a:xfrm>
            <a:off x="6843646" y="2225565"/>
            <a:ext cx="568319" cy="569176"/>
          </a:xfrm>
          <a:prstGeom prst="rect">
            <a:avLst/>
          </a:prstGeom>
          <a:solidFill>
            <a:schemeClr val="tx1">
              <a:alpha val="4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正方形/長方形 58">
            <a:extLst>
              <a:ext uri="{FF2B5EF4-FFF2-40B4-BE49-F238E27FC236}">
                <a16:creationId xmlns:a16="http://schemas.microsoft.com/office/drawing/2014/main" id="{45B4984E-2D4D-4870-B767-E2ED7510E389}"/>
              </a:ext>
            </a:extLst>
          </p:cNvPr>
          <p:cNvSpPr/>
          <p:nvPr/>
        </p:nvSpPr>
        <p:spPr>
          <a:xfrm>
            <a:off x="6815996" y="2199248"/>
            <a:ext cx="538118" cy="538118"/>
          </a:xfrm>
          <a:prstGeom prst="rect">
            <a:avLst/>
          </a:prstGeom>
          <a:solidFill>
            <a:schemeClr val="bg1"/>
          </a:solidFill>
          <a:ln>
            <a:solidFill>
              <a:srgbClr val="0093D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B36D5271-5A4F-B1E9-1376-758CB21990F3}"/>
              </a:ext>
            </a:extLst>
          </p:cNvPr>
          <p:cNvSpPr txBox="1"/>
          <p:nvPr/>
        </p:nvSpPr>
        <p:spPr>
          <a:xfrm>
            <a:off x="6783472" y="2210073"/>
            <a:ext cx="595035" cy="584775"/>
          </a:xfrm>
          <a:prstGeom prst="rect">
            <a:avLst/>
          </a:prstGeom>
          <a:noFill/>
        </p:spPr>
        <p:txBody>
          <a:bodyPr wrap="none" rtlCol="0">
            <a:spAutoFit/>
          </a:bodyPr>
          <a:lstStyle/>
          <a:p>
            <a:pPr algn="ctr"/>
            <a:r>
              <a:rPr kumimoji="1" lang="ja-JP" altLang="en-US" sz="3200" b="1" dirty="0">
                <a:solidFill>
                  <a:srgbClr val="0093D7"/>
                </a:solidFill>
                <a:latin typeface="UD デジタル 教科書体 NP-R" panose="02020400000000000000" pitchFamily="18" charset="-128"/>
                <a:ea typeface="UD デジタル 教科書体 NP-R" panose="02020400000000000000" pitchFamily="18" charset="-128"/>
              </a:rPr>
              <a:t>度</a:t>
            </a:r>
          </a:p>
        </p:txBody>
      </p:sp>
      <p:sp>
        <p:nvSpPr>
          <p:cNvPr id="62" name="正方形/長方形 61">
            <a:extLst>
              <a:ext uri="{FF2B5EF4-FFF2-40B4-BE49-F238E27FC236}">
                <a16:creationId xmlns:a16="http://schemas.microsoft.com/office/drawing/2014/main" id="{2E3A4648-09A7-A85A-E7DC-5F4AADAF008E}"/>
              </a:ext>
            </a:extLst>
          </p:cNvPr>
          <p:cNvSpPr/>
          <p:nvPr/>
        </p:nvSpPr>
        <p:spPr>
          <a:xfrm>
            <a:off x="7509858" y="2225565"/>
            <a:ext cx="568319" cy="569176"/>
          </a:xfrm>
          <a:prstGeom prst="rect">
            <a:avLst/>
          </a:prstGeom>
          <a:solidFill>
            <a:schemeClr val="tx1">
              <a:alpha val="4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正方形/長方形 62">
            <a:extLst>
              <a:ext uri="{FF2B5EF4-FFF2-40B4-BE49-F238E27FC236}">
                <a16:creationId xmlns:a16="http://schemas.microsoft.com/office/drawing/2014/main" id="{40B9291D-739D-4532-9B37-05451C3F8F16}"/>
              </a:ext>
            </a:extLst>
          </p:cNvPr>
          <p:cNvSpPr/>
          <p:nvPr/>
        </p:nvSpPr>
        <p:spPr>
          <a:xfrm>
            <a:off x="7482208" y="2199248"/>
            <a:ext cx="538118" cy="538118"/>
          </a:xfrm>
          <a:prstGeom prst="rect">
            <a:avLst/>
          </a:prstGeom>
          <a:solidFill>
            <a:schemeClr val="bg1"/>
          </a:solidFill>
          <a:ln>
            <a:solidFill>
              <a:srgbClr val="0093D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A698008F-8A37-832D-CD7B-7FE45B88981F}"/>
              </a:ext>
            </a:extLst>
          </p:cNvPr>
          <p:cNvSpPr txBox="1"/>
          <p:nvPr/>
        </p:nvSpPr>
        <p:spPr>
          <a:xfrm>
            <a:off x="7449684" y="2210073"/>
            <a:ext cx="595035" cy="584775"/>
          </a:xfrm>
          <a:prstGeom prst="rect">
            <a:avLst/>
          </a:prstGeom>
          <a:noFill/>
        </p:spPr>
        <p:txBody>
          <a:bodyPr wrap="none" rtlCol="0">
            <a:spAutoFit/>
          </a:bodyPr>
          <a:lstStyle/>
          <a:p>
            <a:pPr algn="ctr"/>
            <a:r>
              <a:rPr lang="ja-JP" altLang="en-US" sz="3200" b="1" dirty="0">
                <a:solidFill>
                  <a:srgbClr val="0093D7"/>
                </a:solidFill>
                <a:latin typeface="UD デジタル 教科書体 NP-R" panose="02020400000000000000" pitchFamily="18" charset="-128"/>
                <a:ea typeface="UD デジタル 教科書体 NP-R" panose="02020400000000000000" pitchFamily="18" charset="-128"/>
              </a:rPr>
              <a:t>版</a:t>
            </a:r>
            <a:endParaRPr kumimoji="1" lang="ja-JP" altLang="en-US" sz="3200" b="1" dirty="0">
              <a:solidFill>
                <a:srgbClr val="0093D7"/>
              </a:solidFill>
              <a:latin typeface="UD デジタル 教科書体 NP-R" panose="02020400000000000000" pitchFamily="18" charset="-128"/>
              <a:ea typeface="UD デジタル 教科書体 NP-R" panose="02020400000000000000" pitchFamily="18" charset="-128"/>
            </a:endParaRPr>
          </a:p>
        </p:txBody>
      </p:sp>
      <p:sp>
        <p:nvSpPr>
          <p:cNvPr id="67" name="正方形/長方形 66">
            <a:extLst>
              <a:ext uri="{FF2B5EF4-FFF2-40B4-BE49-F238E27FC236}">
                <a16:creationId xmlns:a16="http://schemas.microsoft.com/office/drawing/2014/main" id="{C132C076-478C-1053-2890-D5FFC218FB64}"/>
              </a:ext>
            </a:extLst>
          </p:cNvPr>
          <p:cNvSpPr/>
          <p:nvPr/>
        </p:nvSpPr>
        <p:spPr>
          <a:xfrm>
            <a:off x="0" y="6351373"/>
            <a:ext cx="12193200" cy="506627"/>
          </a:xfrm>
          <a:prstGeom prst="rect">
            <a:avLst/>
          </a:prstGeom>
          <a:solidFill>
            <a:srgbClr val="0093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Google Shape;111;p1">
            <a:extLst>
              <a:ext uri="{FF2B5EF4-FFF2-40B4-BE49-F238E27FC236}">
                <a16:creationId xmlns:a16="http://schemas.microsoft.com/office/drawing/2014/main" id="{C1C9A62A-954D-EEAF-BE99-4AEC52496EF4}"/>
              </a:ext>
            </a:extLst>
          </p:cNvPr>
          <p:cNvSpPr txBox="1"/>
          <p:nvPr/>
        </p:nvSpPr>
        <p:spPr>
          <a:xfrm>
            <a:off x="10206892" y="5986990"/>
            <a:ext cx="1972642" cy="297941"/>
          </a:xfrm>
          <a:prstGeom prst="rect">
            <a:avLst/>
          </a:prstGeom>
          <a:noFill/>
          <a:ln>
            <a:noFill/>
          </a:ln>
        </p:spPr>
        <p:txBody>
          <a:bodyPr spcFirstLastPara="1" wrap="square" lIns="91425" tIns="45700" rIns="91425" bIns="36000" anchor="t" anchorCtr="0">
            <a:spAutoFit/>
          </a:bodyPr>
          <a:lstStyle/>
          <a:p>
            <a:pPr marL="0" marR="0" lvl="0" indent="0" algn="r" rtl="0">
              <a:spcBef>
                <a:spcPts val="0"/>
              </a:spcBef>
              <a:spcAft>
                <a:spcPts val="0"/>
              </a:spcAft>
              <a:buNone/>
            </a:pPr>
            <a:r>
              <a:rPr lang="ja-JP" altLang="en-US" sz="1400" b="1" dirty="0">
                <a:solidFill>
                  <a:schemeClr val="bg1"/>
                </a:solidFill>
                <a:latin typeface="UD デジタル 教科書体 NP-R" panose="02020400000000000000" pitchFamily="18" charset="-128"/>
                <a:ea typeface="UD デジタル 教科書体 NP-R" panose="02020400000000000000" pitchFamily="18" charset="-128"/>
              </a:rPr>
              <a:t>新幹線「かもめ」</a:t>
            </a:r>
            <a:endParaRPr sz="14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68" name="Google Shape;111;p1">
            <a:extLst>
              <a:ext uri="{FF2B5EF4-FFF2-40B4-BE49-F238E27FC236}">
                <a16:creationId xmlns:a16="http://schemas.microsoft.com/office/drawing/2014/main" id="{5F0EC8BB-F88C-4F33-BE01-E7831FEDC147}"/>
              </a:ext>
            </a:extLst>
          </p:cNvPr>
          <p:cNvSpPr txBox="1"/>
          <p:nvPr/>
        </p:nvSpPr>
        <p:spPr>
          <a:xfrm>
            <a:off x="3877638" y="6409549"/>
            <a:ext cx="4436724" cy="390274"/>
          </a:xfrm>
          <a:prstGeom prst="rect">
            <a:avLst/>
          </a:prstGeom>
          <a:noFill/>
          <a:ln>
            <a:noFill/>
          </a:ln>
        </p:spPr>
        <p:txBody>
          <a:bodyPr spcFirstLastPara="1" wrap="square" lIns="91425" tIns="45700" rIns="91425" bIns="36000" anchor="t" anchorCtr="0">
            <a:spAutoFit/>
          </a:bodyPr>
          <a:lstStyle/>
          <a:p>
            <a:pPr marL="0" marR="0" lvl="0" indent="0" algn="ctr" rtl="0">
              <a:spcBef>
                <a:spcPts val="0"/>
              </a:spcBef>
              <a:spcAft>
                <a:spcPts val="0"/>
              </a:spcAft>
              <a:buNone/>
            </a:pPr>
            <a:r>
              <a:rPr lang="zh-TW" altLang="en-US" sz="2000" b="1" dirty="0">
                <a:solidFill>
                  <a:schemeClr val="bg1"/>
                </a:solidFill>
                <a:latin typeface="UD デジタル 教科書体 NP-R" panose="02020400000000000000" pitchFamily="18" charset="-128"/>
                <a:ea typeface="UD デジタル 教科書体 NP-R" panose="02020400000000000000" pitchFamily="18" charset="-128"/>
              </a:rPr>
              <a:t>長崎県租税教育推進協議会</a:t>
            </a:r>
            <a:endParaRPr sz="20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719444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4D3C7-19D3-1E1B-4A17-39AE9F6BFB64}"/>
            </a:ext>
          </a:extLst>
        </p:cNvPr>
        <p:cNvGrpSpPr/>
        <p:nvPr/>
      </p:nvGrpSpPr>
      <p:grpSpPr>
        <a:xfrm>
          <a:off x="0" y="0"/>
          <a:ext cx="0" cy="0"/>
          <a:chOff x="0" y="0"/>
          <a:chExt cx="0" cy="0"/>
        </a:xfrm>
      </p:grpSpPr>
      <p:graphicFrame>
        <p:nvGraphicFramePr>
          <p:cNvPr id="34" name="表 33">
            <a:extLst>
              <a:ext uri="{FF2B5EF4-FFF2-40B4-BE49-F238E27FC236}">
                <a16:creationId xmlns:a16="http://schemas.microsoft.com/office/drawing/2014/main" id="{252C7CEC-6FF5-9E49-AC90-2C640580EDB2}"/>
              </a:ext>
            </a:extLst>
          </p:cNvPr>
          <p:cNvGraphicFramePr>
            <a:graphicFrameLocks noGrp="1"/>
          </p:cNvGraphicFramePr>
          <p:nvPr>
            <p:extLst>
              <p:ext uri="{D42A27DB-BD31-4B8C-83A1-F6EECF244321}">
                <p14:modId xmlns:p14="http://schemas.microsoft.com/office/powerpoint/2010/main" val="3398968303"/>
              </p:ext>
            </p:extLst>
          </p:nvPr>
        </p:nvGraphicFramePr>
        <p:xfrm>
          <a:off x="6380251" y="1539290"/>
          <a:ext cx="5289258" cy="2284271"/>
        </p:xfrm>
        <a:graphic>
          <a:graphicData uri="http://schemas.openxmlformats.org/drawingml/2006/table">
            <a:tbl>
              <a:tblPr firstRow="1" bandRow="1">
                <a:tableStyleId>{00A15C55-8517-42AA-B614-E9B94910E393}</a:tableStyleId>
              </a:tblPr>
              <a:tblGrid>
                <a:gridCol w="3004849">
                  <a:extLst>
                    <a:ext uri="{9D8B030D-6E8A-4147-A177-3AD203B41FA5}">
                      <a16:colId xmlns:a16="http://schemas.microsoft.com/office/drawing/2014/main" val="2843791493"/>
                    </a:ext>
                  </a:extLst>
                </a:gridCol>
                <a:gridCol w="823699">
                  <a:extLst>
                    <a:ext uri="{9D8B030D-6E8A-4147-A177-3AD203B41FA5}">
                      <a16:colId xmlns:a16="http://schemas.microsoft.com/office/drawing/2014/main" val="3054755465"/>
                    </a:ext>
                  </a:extLst>
                </a:gridCol>
                <a:gridCol w="1460710">
                  <a:extLst>
                    <a:ext uri="{9D8B030D-6E8A-4147-A177-3AD203B41FA5}">
                      <a16:colId xmlns:a16="http://schemas.microsoft.com/office/drawing/2014/main" val="2442037614"/>
                    </a:ext>
                  </a:extLst>
                </a:gridCol>
              </a:tblGrid>
              <a:tr h="364031">
                <a:tc>
                  <a:txBody>
                    <a:bodyPr/>
                    <a:lstStyle/>
                    <a:p>
                      <a:pPr algn="ctr"/>
                      <a:r>
                        <a:rPr kumimoji="1" lang="ja-JP" altLang="en-US" sz="1200" dirty="0">
                          <a:latin typeface="UD デジタル 教科書体 NP-R" panose="02020400000000000000" pitchFamily="18" charset="-128"/>
                          <a:ea typeface="UD デジタル 教科書体 NP-R" panose="02020400000000000000" pitchFamily="18" charset="-128"/>
                        </a:rPr>
                        <a:t>  課税される所得金額</a:t>
                      </a:r>
                    </a:p>
                  </a:txBody>
                  <a:tcPr anchor="ctr">
                    <a:solidFill>
                      <a:schemeClr val="accent2"/>
                    </a:solidFill>
                  </a:tcPr>
                </a:tc>
                <a:tc>
                  <a:txBody>
                    <a:bodyPr/>
                    <a:lstStyle/>
                    <a:p>
                      <a:pPr algn="ctr"/>
                      <a:r>
                        <a:rPr kumimoji="1" lang="ja-JP" altLang="en-US" sz="1200" dirty="0">
                          <a:latin typeface="UD デジタル 教科書体 NP-R" panose="02020400000000000000" pitchFamily="18" charset="-128"/>
                          <a:ea typeface="UD デジタル 教科書体 NP-R" panose="02020400000000000000" pitchFamily="18" charset="-128"/>
                        </a:rPr>
                        <a:t>  税率</a:t>
                      </a:r>
                    </a:p>
                  </a:txBody>
                  <a:tcPr anchor="ctr">
                    <a:solidFill>
                      <a:srgbClr val="0072BC"/>
                    </a:solidFill>
                  </a:tcPr>
                </a:tc>
                <a:tc>
                  <a:txBody>
                    <a:bodyPr/>
                    <a:lstStyle/>
                    <a:p>
                      <a:pPr algn="ctr"/>
                      <a:r>
                        <a:rPr kumimoji="1" lang="ja-JP" altLang="en-US" sz="1200" dirty="0">
                          <a:latin typeface="UD デジタル 教科書体 NP-R" panose="02020400000000000000" pitchFamily="18" charset="-128"/>
                          <a:ea typeface="UD デジタル 教科書体 NP-R" panose="02020400000000000000" pitchFamily="18" charset="-128"/>
                        </a:rPr>
                        <a:t>  控除額</a:t>
                      </a:r>
                    </a:p>
                  </a:txBody>
                  <a:tcPr anchor="ctr">
                    <a:solidFill>
                      <a:srgbClr val="0072BC"/>
                    </a:solidFill>
                  </a:tcPr>
                </a:tc>
                <a:extLst>
                  <a:ext uri="{0D108BD9-81ED-4DB2-BD59-A6C34878D82A}">
                    <a16:rowId xmlns:a16="http://schemas.microsoft.com/office/drawing/2014/main" val="1279933087"/>
                  </a:ext>
                </a:extLst>
              </a:tr>
              <a:tr h="263859">
                <a:tc>
                  <a:txBody>
                    <a:bodyPr/>
                    <a:lstStyle/>
                    <a:p>
                      <a:pPr algn="l"/>
                      <a:r>
                        <a:rPr kumimoji="1" lang="ja-JP" altLang="en-US" sz="1200"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en-US" altLang="ja-JP" sz="1200" dirty="0">
                          <a:solidFill>
                            <a:schemeClr val="tx1"/>
                          </a:solidFill>
                          <a:latin typeface="UD デジタル 教科書体 NP-R" panose="02020400000000000000" pitchFamily="18" charset="-128"/>
                          <a:ea typeface="UD デジタル 教科書体 NP-R" panose="02020400000000000000" pitchFamily="18" charset="-128"/>
                        </a:rPr>
                        <a:t>1,000</a:t>
                      </a:r>
                      <a:r>
                        <a:rPr kumimoji="1" lang="ja-JP" altLang="en-US" sz="1200" dirty="0">
                          <a:solidFill>
                            <a:schemeClr val="tx1"/>
                          </a:solidFill>
                          <a:latin typeface="UD デジタル 教科書体 NP-R" panose="02020400000000000000" pitchFamily="18" charset="-128"/>
                          <a:ea typeface="UD デジタル 教科書体 NP-R" panose="02020400000000000000" pitchFamily="18" charset="-128"/>
                        </a:rPr>
                        <a:t>円から　</a:t>
                      </a:r>
                      <a:r>
                        <a:rPr kumimoji="1" lang="en-US" altLang="ja-JP" sz="1200" dirty="0">
                          <a:solidFill>
                            <a:schemeClr val="tx1"/>
                          </a:solidFill>
                          <a:latin typeface="UD デジタル 教科書体 NP-R" panose="02020400000000000000" pitchFamily="18" charset="-128"/>
                          <a:ea typeface="UD デジタル 教科書体 NP-R" panose="02020400000000000000" pitchFamily="18" charset="-128"/>
                        </a:rPr>
                        <a:t>1,949,000</a:t>
                      </a:r>
                      <a:r>
                        <a:rPr kumimoji="1" lang="ja-JP" altLang="en-US" sz="1200" dirty="0">
                          <a:solidFill>
                            <a:schemeClr val="tx1"/>
                          </a:solidFill>
                          <a:latin typeface="UD デジタル 教科書体 NP-R" panose="02020400000000000000" pitchFamily="18" charset="-128"/>
                          <a:ea typeface="UD デジタル 教科書体 NP-R" panose="02020400000000000000" pitchFamily="18" charset="-128"/>
                        </a:rPr>
                        <a:t>円まで</a:t>
                      </a:r>
                    </a:p>
                  </a:txBody>
                  <a:tcPr>
                    <a:solidFill>
                      <a:schemeClr val="accent2">
                        <a:lumMod val="40000"/>
                        <a:lumOff val="60000"/>
                      </a:schemeClr>
                    </a:solidFill>
                  </a:tcPr>
                </a:tc>
                <a:tc>
                  <a:txBody>
                    <a:bodyPr/>
                    <a:lstStyle/>
                    <a:p>
                      <a:pPr algn="r"/>
                      <a:r>
                        <a:rPr kumimoji="1" lang="en-US" altLang="ja-JP" sz="1200" dirty="0">
                          <a:latin typeface="UD デジタル 教科書体 NP-R" panose="02020400000000000000" pitchFamily="18" charset="-128"/>
                          <a:ea typeface="UD デジタル 教科書体 NP-R" panose="02020400000000000000" pitchFamily="18" charset="-128"/>
                        </a:rPr>
                        <a:t>5%</a:t>
                      </a: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marR="216000"/>
                </a:tc>
                <a:tc>
                  <a:txBody>
                    <a:bodyPr/>
                    <a:lstStyle/>
                    <a:p>
                      <a:pPr marL="0" lvl="0" indent="0" algn="r">
                        <a:spcBef>
                          <a:spcPts val="0"/>
                        </a:spcBef>
                        <a:spcAft>
                          <a:spcPts val="0"/>
                        </a:spcAft>
                      </a:pPr>
                      <a:r>
                        <a:rPr kumimoji="1" lang="en-US" altLang="ja-JP" sz="1200" dirty="0">
                          <a:latin typeface="UD デジタル 教科書体 NP-R" panose="02020400000000000000" pitchFamily="18" charset="-128"/>
                          <a:ea typeface="UD デジタル 教科書体 NP-R" panose="02020400000000000000" pitchFamily="18" charset="-128"/>
                        </a:rPr>
                        <a:t>   0</a:t>
                      </a:r>
                      <a:r>
                        <a:rPr kumimoji="1" lang="ja-JP" altLang="en-US" sz="1200" dirty="0">
                          <a:latin typeface="UD デジタル 教科書体 NP-R" panose="02020400000000000000" pitchFamily="18" charset="-128"/>
                          <a:ea typeface="UD デジタル 教科書体 NP-R" panose="02020400000000000000" pitchFamily="18" charset="-128"/>
                        </a:rPr>
                        <a:t>円</a:t>
                      </a:r>
                      <a:endParaRPr kumimoji="1" lang="en-US" altLang="ja-JP" sz="1200" dirty="0">
                        <a:latin typeface="UD デジタル 教科書体 NP-R" panose="02020400000000000000" pitchFamily="18" charset="-128"/>
                        <a:ea typeface="UD デジタル 教科書体 NP-R" panose="02020400000000000000" pitchFamily="18" charset="-128"/>
                      </a:endParaRPr>
                    </a:p>
                  </a:txBody>
                  <a:tcPr marR="180000"/>
                </a:tc>
                <a:extLst>
                  <a:ext uri="{0D108BD9-81ED-4DB2-BD59-A6C34878D82A}">
                    <a16:rowId xmlns:a16="http://schemas.microsoft.com/office/drawing/2014/main" val="679087930"/>
                  </a:ext>
                </a:extLst>
              </a:tr>
              <a:tr h="263859">
                <a:tc>
                  <a:txBody>
                    <a:bodyPr/>
                    <a:lstStyle/>
                    <a:p>
                      <a:pPr lvl="0" algn="l"/>
                      <a:r>
                        <a:rPr kumimoji="1" lang="en-US" altLang="ja-JP" sz="1200" dirty="0">
                          <a:solidFill>
                            <a:schemeClr val="tx1"/>
                          </a:solidFill>
                          <a:latin typeface="UD デジタル 教科書体 NP-R" panose="02020400000000000000" pitchFamily="18" charset="-128"/>
                          <a:ea typeface="UD デジタル 教科書体 NP-R" panose="02020400000000000000" pitchFamily="18" charset="-128"/>
                        </a:rPr>
                        <a:t>  1,950,000</a:t>
                      </a:r>
                      <a:r>
                        <a:rPr kumimoji="1" lang="ja-JP" altLang="en-US" sz="1200" dirty="0">
                          <a:solidFill>
                            <a:schemeClr val="tx1"/>
                          </a:solidFill>
                          <a:latin typeface="UD デジタル 教科書体 NP-R" panose="02020400000000000000" pitchFamily="18" charset="-128"/>
                          <a:ea typeface="UD デジタル 教科書体 NP-R" panose="02020400000000000000" pitchFamily="18" charset="-128"/>
                        </a:rPr>
                        <a:t>円から   </a:t>
                      </a:r>
                      <a:r>
                        <a:rPr kumimoji="1" lang="en-US" altLang="ja-JP" sz="1200" dirty="0">
                          <a:solidFill>
                            <a:schemeClr val="tx1"/>
                          </a:solidFill>
                          <a:latin typeface="UD デジタル 教科書体 NP-R" panose="02020400000000000000" pitchFamily="18" charset="-128"/>
                          <a:ea typeface="UD デジタル 教科書体 NP-R" panose="02020400000000000000" pitchFamily="18" charset="-128"/>
                        </a:rPr>
                        <a:t>3,299,000</a:t>
                      </a:r>
                      <a:r>
                        <a:rPr kumimoji="1" lang="ja-JP" altLang="en-US" sz="1200" dirty="0">
                          <a:solidFill>
                            <a:schemeClr val="tx1"/>
                          </a:solidFill>
                          <a:latin typeface="UD デジタル 教科書体 NP-R" panose="02020400000000000000" pitchFamily="18" charset="-128"/>
                          <a:ea typeface="UD デジタル 教科書体 NP-R" panose="02020400000000000000" pitchFamily="18" charset="-128"/>
                        </a:rPr>
                        <a:t>円まで</a:t>
                      </a:r>
                    </a:p>
                  </a:txBody>
                  <a:tcPr>
                    <a:solidFill>
                      <a:schemeClr val="accent2">
                        <a:lumMod val="20000"/>
                        <a:lumOff val="80000"/>
                      </a:schemeClr>
                    </a:solidFill>
                  </a:tcPr>
                </a:tc>
                <a:tc>
                  <a:txBody>
                    <a:bodyPr/>
                    <a:lstStyle/>
                    <a:p>
                      <a:pPr algn="r"/>
                      <a:r>
                        <a:rPr kumimoji="1" lang="en-US" altLang="ja-JP" sz="1200" dirty="0">
                          <a:latin typeface="UD デジタル 教科書体 NP-R" panose="02020400000000000000" pitchFamily="18" charset="-128"/>
                          <a:ea typeface="UD デジタル 教科書体 NP-R" panose="02020400000000000000" pitchFamily="18" charset="-128"/>
                        </a:rPr>
                        <a:t>10%</a:t>
                      </a: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marR="216000"/>
                </a:tc>
                <a:tc>
                  <a:txBody>
                    <a:bodyPr/>
                    <a:lstStyle/>
                    <a:p>
                      <a:pPr marL="0" lvl="0" indent="0" algn="r">
                        <a:spcBef>
                          <a:spcPts val="0"/>
                        </a:spcBef>
                        <a:spcAft>
                          <a:spcPts val="0"/>
                        </a:spcAft>
                      </a:pPr>
                      <a:r>
                        <a:rPr kumimoji="1" lang="en-US" altLang="ja-JP" sz="1200" dirty="0">
                          <a:latin typeface="UD デジタル 教科書体 NP-R" panose="02020400000000000000" pitchFamily="18" charset="-128"/>
                          <a:ea typeface="UD デジタル 教科書体 NP-R" panose="02020400000000000000" pitchFamily="18" charset="-128"/>
                        </a:rPr>
                        <a:t>97,500</a:t>
                      </a:r>
                      <a:r>
                        <a:rPr kumimoji="1" lang="ja-JP" altLang="en-US" sz="1200">
                          <a:latin typeface="UD デジタル 教科書体 NP-R" panose="02020400000000000000" pitchFamily="18" charset="-128"/>
                          <a:ea typeface="UD デジタル 教科書体 NP-R" panose="02020400000000000000" pitchFamily="18" charset="-128"/>
                        </a:rPr>
                        <a:t>円</a:t>
                      </a: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marR="180000"/>
                </a:tc>
                <a:extLst>
                  <a:ext uri="{0D108BD9-81ED-4DB2-BD59-A6C34878D82A}">
                    <a16:rowId xmlns:a16="http://schemas.microsoft.com/office/drawing/2014/main" val="1991106183"/>
                  </a:ext>
                </a:extLst>
              </a:tr>
              <a:tr h="263859">
                <a:tc>
                  <a:txBody>
                    <a:bodyPr/>
                    <a:lstStyle/>
                    <a:p>
                      <a:pPr algn="l"/>
                      <a:r>
                        <a:rPr kumimoji="1" lang="en-US" altLang="ja-JP" sz="1200" dirty="0">
                          <a:solidFill>
                            <a:schemeClr val="tx1"/>
                          </a:solidFill>
                          <a:latin typeface="UD デジタル 教科書体 NP-R" panose="02020400000000000000" pitchFamily="18" charset="-128"/>
                          <a:ea typeface="UD デジタル 教科書体 NP-R" panose="02020400000000000000" pitchFamily="18" charset="-128"/>
                        </a:rPr>
                        <a:t>  3,300,000</a:t>
                      </a:r>
                      <a:r>
                        <a:rPr kumimoji="1" lang="ja-JP" altLang="en-US" sz="1200" dirty="0">
                          <a:solidFill>
                            <a:schemeClr val="tx1"/>
                          </a:solidFill>
                          <a:latin typeface="UD デジタル 教科書体 NP-R" panose="02020400000000000000" pitchFamily="18" charset="-128"/>
                          <a:ea typeface="UD デジタル 教科書体 NP-R" panose="02020400000000000000" pitchFamily="18" charset="-128"/>
                        </a:rPr>
                        <a:t>円から　</a:t>
                      </a:r>
                      <a:r>
                        <a:rPr kumimoji="1" lang="en-US" altLang="ja-JP" sz="1200" dirty="0">
                          <a:solidFill>
                            <a:schemeClr val="tx1"/>
                          </a:solidFill>
                          <a:latin typeface="UD デジタル 教科書体 NP-R" panose="02020400000000000000" pitchFamily="18" charset="-128"/>
                          <a:ea typeface="UD デジタル 教科書体 NP-R" panose="02020400000000000000" pitchFamily="18" charset="-128"/>
                        </a:rPr>
                        <a:t>6,949,000</a:t>
                      </a:r>
                      <a:r>
                        <a:rPr kumimoji="1" lang="ja-JP" altLang="en-US" sz="1200" dirty="0">
                          <a:solidFill>
                            <a:schemeClr val="tx1"/>
                          </a:solidFill>
                          <a:latin typeface="UD デジタル 教科書体 NP-R" panose="02020400000000000000" pitchFamily="18" charset="-128"/>
                          <a:ea typeface="UD デジタル 教科書体 NP-R" panose="02020400000000000000" pitchFamily="18" charset="-128"/>
                        </a:rPr>
                        <a:t>円まで</a:t>
                      </a:r>
                    </a:p>
                  </a:txBody>
                  <a:tcPr>
                    <a:solidFill>
                      <a:schemeClr val="accent2">
                        <a:lumMod val="40000"/>
                        <a:lumOff val="60000"/>
                      </a:schemeClr>
                    </a:solidFill>
                  </a:tcPr>
                </a:tc>
                <a:tc>
                  <a:txBody>
                    <a:bodyPr/>
                    <a:lstStyle/>
                    <a:p>
                      <a:pPr algn="r"/>
                      <a:r>
                        <a:rPr kumimoji="1" lang="en-US" altLang="ja-JP" sz="1200" dirty="0">
                          <a:latin typeface="UD デジタル 教科書体 NP-R" panose="02020400000000000000" pitchFamily="18" charset="-128"/>
                          <a:ea typeface="UD デジタル 教科書体 NP-R" panose="02020400000000000000" pitchFamily="18" charset="-128"/>
                        </a:rPr>
                        <a:t>20%</a:t>
                      </a: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marR="216000"/>
                </a:tc>
                <a:tc>
                  <a:txBody>
                    <a:bodyPr/>
                    <a:lstStyle/>
                    <a:p>
                      <a:pPr marL="0" lvl="0" indent="0" algn="r">
                        <a:spcBef>
                          <a:spcPts val="0"/>
                        </a:spcBef>
                        <a:spcAft>
                          <a:spcPts val="0"/>
                        </a:spcAft>
                      </a:pPr>
                      <a:r>
                        <a:rPr kumimoji="1" lang="en-US" altLang="ja-JP" sz="1200" dirty="0">
                          <a:latin typeface="UD デジタル 教科書体 NP-R" panose="02020400000000000000" pitchFamily="18" charset="-128"/>
                          <a:ea typeface="UD デジタル 教科書体 NP-R" panose="02020400000000000000" pitchFamily="18" charset="-128"/>
                        </a:rPr>
                        <a:t>427,500</a:t>
                      </a:r>
                      <a:r>
                        <a:rPr kumimoji="1" lang="ja-JP" altLang="en-US" sz="1200" dirty="0">
                          <a:latin typeface="UD デジタル 教科書体 NP-R" panose="02020400000000000000" pitchFamily="18" charset="-128"/>
                          <a:ea typeface="UD デジタル 教科書体 NP-R" panose="02020400000000000000" pitchFamily="18" charset="-128"/>
                        </a:rPr>
                        <a:t>円</a:t>
                      </a:r>
                    </a:p>
                  </a:txBody>
                  <a:tcPr marR="180000"/>
                </a:tc>
                <a:extLst>
                  <a:ext uri="{0D108BD9-81ED-4DB2-BD59-A6C34878D82A}">
                    <a16:rowId xmlns:a16="http://schemas.microsoft.com/office/drawing/2014/main" val="4014252202"/>
                  </a:ext>
                </a:extLst>
              </a:tr>
              <a:tr h="263859">
                <a:tc>
                  <a:txBody>
                    <a:bodyPr/>
                    <a:lstStyle/>
                    <a:p>
                      <a:pPr algn="l"/>
                      <a:r>
                        <a:rPr kumimoji="1" lang="en-US" altLang="ja-JP" sz="1200" dirty="0">
                          <a:solidFill>
                            <a:schemeClr val="tx1"/>
                          </a:solidFill>
                          <a:latin typeface="UD デジタル 教科書体 NP-R" panose="02020400000000000000" pitchFamily="18" charset="-128"/>
                          <a:ea typeface="UD デジタル 教科書体 NP-R" panose="02020400000000000000" pitchFamily="18" charset="-128"/>
                        </a:rPr>
                        <a:t>  6,950,000</a:t>
                      </a:r>
                      <a:r>
                        <a:rPr kumimoji="1" lang="ja-JP" altLang="en-US" sz="1200" dirty="0">
                          <a:solidFill>
                            <a:schemeClr val="tx1"/>
                          </a:solidFill>
                          <a:latin typeface="UD デジタル 教科書体 NP-R" panose="02020400000000000000" pitchFamily="18" charset="-128"/>
                          <a:ea typeface="UD デジタル 教科書体 NP-R" panose="02020400000000000000" pitchFamily="18" charset="-128"/>
                        </a:rPr>
                        <a:t>円から　</a:t>
                      </a:r>
                      <a:r>
                        <a:rPr kumimoji="1" lang="en-US" altLang="ja-JP" sz="1200" dirty="0">
                          <a:solidFill>
                            <a:schemeClr val="tx1"/>
                          </a:solidFill>
                          <a:latin typeface="UD デジタル 教科書体 NP-R" panose="02020400000000000000" pitchFamily="18" charset="-128"/>
                          <a:ea typeface="UD デジタル 教科書体 NP-R" panose="02020400000000000000" pitchFamily="18" charset="-128"/>
                        </a:rPr>
                        <a:t>8,999,000</a:t>
                      </a:r>
                      <a:r>
                        <a:rPr kumimoji="1" lang="ja-JP" altLang="en-US" sz="1200" dirty="0">
                          <a:solidFill>
                            <a:schemeClr val="tx1"/>
                          </a:solidFill>
                          <a:latin typeface="UD デジタル 教科書体 NP-R" panose="02020400000000000000" pitchFamily="18" charset="-128"/>
                          <a:ea typeface="UD デジタル 教科書体 NP-R" panose="02020400000000000000" pitchFamily="18" charset="-128"/>
                        </a:rPr>
                        <a:t>円まで</a:t>
                      </a:r>
                    </a:p>
                  </a:txBody>
                  <a:tcPr>
                    <a:solidFill>
                      <a:schemeClr val="accent2">
                        <a:lumMod val="20000"/>
                        <a:lumOff val="80000"/>
                      </a:schemeClr>
                    </a:solidFill>
                  </a:tcPr>
                </a:tc>
                <a:tc>
                  <a:txBody>
                    <a:bodyPr/>
                    <a:lstStyle/>
                    <a:p>
                      <a:pPr algn="r"/>
                      <a:r>
                        <a:rPr kumimoji="1" lang="en-US" altLang="ja-JP" sz="1200" dirty="0">
                          <a:latin typeface="UD デジタル 教科書体 NP-R" panose="02020400000000000000" pitchFamily="18" charset="-128"/>
                          <a:ea typeface="UD デジタル 教科書体 NP-R" panose="02020400000000000000" pitchFamily="18" charset="-128"/>
                        </a:rPr>
                        <a:t>23%</a:t>
                      </a: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marR="216000"/>
                </a:tc>
                <a:tc>
                  <a:txBody>
                    <a:bodyPr/>
                    <a:lstStyle/>
                    <a:p>
                      <a:pPr marL="0" lvl="0" indent="0" algn="r">
                        <a:spcBef>
                          <a:spcPts val="0"/>
                        </a:spcBef>
                        <a:spcAft>
                          <a:spcPts val="0"/>
                        </a:spcAft>
                      </a:pPr>
                      <a:r>
                        <a:rPr kumimoji="1" lang="en-US" altLang="ja-JP" sz="1200" dirty="0">
                          <a:latin typeface="UD デジタル 教科書体 NP-R" panose="02020400000000000000" pitchFamily="18" charset="-128"/>
                          <a:ea typeface="UD デジタル 教科書体 NP-R" panose="02020400000000000000" pitchFamily="18" charset="-128"/>
                        </a:rPr>
                        <a:t>636,000</a:t>
                      </a:r>
                      <a:r>
                        <a:rPr kumimoji="1" lang="ja-JP" altLang="en-US" sz="1200" dirty="0">
                          <a:latin typeface="UD デジタル 教科書体 NP-R" panose="02020400000000000000" pitchFamily="18" charset="-128"/>
                          <a:ea typeface="UD デジタル 教科書体 NP-R" panose="02020400000000000000" pitchFamily="18" charset="-128"/>
                        </a:rPr>
                        <a:t>円</a:t>
                      </a:r>
                    </a:p>
                  </a:txBody>
                  <a:tcPr marR="180000"/>
                </a:tc>
                <a:extLst>
                  <a:ext uri="{0D108BD9-81ED-4DB2-BD59-A6C34878D82A}">
                    <a16:rowId xmlns:a16="http://schemas.microsoft.com/office/drawing/2014/main" val="238607029"/>
                  </a:ext>
                </a:extLst>
              </a:tr>
              <a:tr h="263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UD デジタル 教科書体 NP-R" panose="02020400000000000000" pitchFamily="18" charset="-128"/>
                          <a:ea typeface="UD デジタル 教科書体 NP-R" panose="02020400000000000000" pitchFamily="18" charset="-128"/>
                        </a:rPr>
                        <a:t>  9,000,000</a:t>
                      </a:r>
                      <a:r>
                        <a:rPr kumimoji="1" lang="ja-JP" altLang="en-US" sz="1200" dirty="0">
                          <a:solidFill>
                            <a:schemeClr val="tx1"/>
                          </a:solidFill>
                          <a:latin typeface="UD デジタル 教科書体 NP-R" panose="02020400000000000000" pitchFamily="18" charset="-128"/>
                          <a:ea typeface="UD デジタル 教科書体 NP-R" panose="02020400000000000000" pitchFamily="18" charset="-128"/>
                        </a:rPr>
                        <a:t>円から </a:t>
                      </a:r>
                      <a:r>
                        <a:rPr kumimoji="1" lang="en-US" altLang="ja-JP" sz="1200" dirty="0">
                          <a:solidFill>
                            <a:schemeClr val="tx1"/>
                          </a:solidFill>
                          <a:latin typeface="UD デジタル 教科書体 NP-R" panose="02020400000000000000" pitchFamily="18" charset="-128"/>
                          <a:ea typeface="UD デジタル 教科書体 NP-R" panose="02020400000000000000" pitchFamily="18" charset="-128"/>
                        </a:rPr>
                        <a:t>17,999,000</a:t>
                      </a:r>
                      <a:r>
                        <a:rPr kumimoji="1" lang="ja-JP" altLang="en-US" sz="1200" dirty="0">
                          <a:solidFill>
                            <a:schemeClr val="tx1"/>
                          </a:solidFill>
                          <a:latin typeface="UD デジタル 教科書体 NP-R" panose="02020400000000000000" pitchFamily="18" charset="-128"/>
                          <a:ea typeface="UD デジタル 教科書体 NP-R" panose="02020400000000000000" pitchFamily="18" charset="-128"/>
                        </a:rPr>
                        <a:t>円まで</a:t>
                      </a:r>
                    </a:p>
                  </a:txBody>
                  <a:tcPr>
                    <a:solidFill>
                      <a:schemeClr val="accent2">
                        <a:lumMod val="40000"/>
                        <a:lumOff val="60000"/>
                      </a:schemeClr>
                    </a:solidFill>
                  </a:tcPr>
                </a:tc>
                <a:tc>
                  <a:txBody>
                    <a:bodyPr/>
                    <a:lstStyle/>
                    <a:p>
                      <a:pPr algn="r"/>
                      <a:r>
                        <a:rPr kumimoji="1" lang="en-US" altLang="ja-JP" sz="1200" dirty="0">
                          <a:latin typeface="UD デジタル 教科書体 NP-R" panose="02020400000000000000" pitchFamily="18" charset="-128"/>
                          <a:ea typeface="UD デジタル 教科書体 NP-R" panose="02020400000000000000" pitchFamily="18" charset="-128"/>
                        </a:rPr>
                        <a:t>33%</a:t>
                      </a: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marR="21600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UD デジタル 教科書体 NP-R" panose="02020400000000000000" pitchFamily="18" charset="-128"/>
                          <a:ea typeface="UD デジタル 教科書体 NP-R" panose="02020400000000000000" pitchFamily="18" charset="-128"/>
                        </a:rPr>
                        <a:t>1,536,000</a:t>
                      </a:r>
                      <a:r>
                        <a:rPr kumimoji="1" lang="ja-JP" altLang="en-US" sz="1200" dirty="0">
                          <a:latin typeface="UD デジタル 教科書体 NP-R" panose="02020400000000000000" pitchFamily="18" charset="-128"/>
                          <a:ea typeface="UD デジタル 教科書体 NP-R" panose="02020400000000000000" pitchFamily="18" charset="-128"/>
                        </a:rPr>
                        <a:t>円</a:t>
                      </a:r>
                    </a:p>
                  </a:txBody>
                  <a:tcPr marR="180000"/>
                </a:tc>
                <a:extLst>
                  <a:ext uri="{0D108BD9-81ED-4DB2-BD59-A6C34878D82A}">
                    <a16:rowId xmlns:a16="http://schemas.microsoft.com/office/drawing/2014/main" val="4176787250"/>
                  </a:ext>
                </a:extLst>
              </a:tr>
              <a:tr h="263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UD デジタル 教科書体 NP-R" panose="02020400000000000000" pitchFamily="18" charset="-128"/>
                          <a:ea typeface="UD デジタル 教科書体 NP-R" panose="02020400000000000000" pitchFamily="18" charset="-128"/>
                        </a:rPr>
                        <a:t>18,000,000</a:t>
                      </a:r>
                      <a:r>
                        <a:rPr kumimoji="1" lang="ja-JP" altLang="en-US" sz="1200" dirty="0">
                          <a:solidFill>
                            <a:schemeClr val="tx1"/>
                          </a:solidFill>
                          <a:latin typeface="UD デジタル 教科書体 NP-R" panose="02020400000000000000" pitchFamily="18" charset="-128"/>
                          <a:ea typeface="UD デジタル 教科書体 NP-R" panose="02020400000000000000" pitchFamily="18" charset="-128"/>
                        </a:rPr>
                        <a:t>円から </a:t>
                      </a:r>
                      <a:r>
                        <a:rPr kumimoji="1" lang="en-US" altLang="ja-JP" sz="1200" dirty="0">
                          <a:solidFill>
                            <a:schemeClr val="tx1"/>
                          </a:solidFill>
                          <a:latin typeface="UD デジタル 教科書体 NP-R" panose="02020400000000000000" pitchFamily="18" charset="-128"/>
                          <a:ea typeface="UD デジタル 教科書体 NP-R" panose="02020400000000000000" pitchFamily="18" charset="-128"/>
                        </a:rPr>
                        <a:t>39,999,000</a:t>
                      </a:r>
                      <a:r>
                        <a:rPr kumimoji="1" lang="ja-JP" altLang="en-US" sz="1200" dirty="0">
                          <a:solidFill>
                            <a:schemeClr val="tx1"/>
                          </a:solidFill>
                          <a:latin typeface="UD デジタル 教科書体 NP-R" panose="02020400000000000000" pitchFamily="18" charset="-128"/>
                          <a:ea typeface="UD デジタル 教科書体 NP-R" panose="02020400000000000000" pitchFamily="18" charset="-128"/>
                        </a:rPr>
                        <a:t>円まで</a:t>
                      </a:r>
                    </a:p>
                  </a:txBody>
                  <a:tcPr>
                    <a:solidFill>
                      <a:schemeClr val="accent2">
                        <a:lumMod val="20000"/>
                        <a:lumOff val="80000"/>
                      </a:schemeClr>
                    </a:solidFill>
                  </a:tcPr>
                </a:tc>
                <a:tc>
                  <a:txBody>
                    <a:bodyPr/>
                    <a:lstStyle/>
                    <a:p>
                      <a:pPr algn="r"/>
                      <a:r>
                        <a:rPr kumimoji="1" lang="en-US" altLang="ja-JP" sz="1200" dirty="0">
                          <a:latin typeface="UD デジタル 教科書体 NP-R" panose="02020400000000000000" pitchFamily="18" charset="-128"/>
                          <a:ea typeface="UD デジタル 教科書体 NP-R" panose="02020400000000000000" pitchFamily="18" charset="-128"/>
                        </a:rPr>
                        <a:t>40%</a:t>
                      </a: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marR="21600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UD デジタル 教科書体 NP-R" panose="02020400000000000000" pitchFamily="18" charset="-128"/>
                          <a:ea typeface="UD デジタル 教科書体 NP-R" panose="02020400000000000000" pitchFamily="18" charset="-128"/>
                        </a:rPr>
                        <a:t>2,796,000</a:t>
                      </a:r>
                      <a:r>
                        <a:rPr kumimoji="1" lang="ja-JP" altLang="en-US" sz="1200" dirty="0">
                          <a:latin typeface="UD デジタル 教科書体 NP-R" panose="02020400000000000000" pitchFamily="18" charset="-128"/>
                          <a:ea typeface="UD デジタル 教科書体 NP-R" panose="02020400000000000000" pitchFamily="18" charset="-128"/>
                        </a:rPr>
                        <a:t>円</a:t>
                      </a:r>
                    </a:p>
                  </a:txBody>
                  <a:tcPr marR="180000"/>
                </a:tc>
                <a:extLst>
                  <a:ext uri="{0D108BD9-81ED-4DB2-BD59-A6C34878D82A}">
                    <a16:rowId xmlns:a16="http://schemas.microsoft.com/office/drawing/2014/main" val="1992613421"/>
                  </a:ext>
                </a:extLst>
              </a:tr>
              <a:tr h="263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UD デジタル 教科書体 NP-R" panose="02020400000000000000" pitchFamily="18" charset="-128"/>
                          <a:ea typeface="UD デジタル 教科書体 NP-R" panose="02020400000000000000" pitchFamily="18" charset="-128"/>
                        </a:rPr>
                        <a:t>40,000,000</a:t>
                      </a:r>
                      <a:r>
                        <a:rPr kumimoji="1" lang="ja-JP" altLang="en-US" sz="1200" dirty="0">
                          <a:solidFill>
                            <a:schemeClr val="tx1"/>
                          </a:solidFill>
                          <a:latin typeface="UD デジタル 教科書体 NP-R" panose="02020400000000000000" pitchFamily="18" charset="-128"/>
                          <a:ea typeface="UD デジタル 教科書体 NP-R" panose="02020400000000000000" pitchFamily="18" charset="-128"/>
                        </a:rPr>
                        <a:t>円以上　</a:t>
                      </a:r>
                    </a:p>
                  </a:txBody>
                  <a:tcPr>
                    <a:solidFill>
                      <a:schemeClr val="accent2">
                        <a:lumMod val="40000"/>
                        <a:lumOff val="60000"/>
                      </a:schemeClr>
                    </a:solidFill>
                  </a:tcPr>
                </a:tc>
                <a:tc>
                  <a:txBody>
                    <a:bodyPr/>
                    <a:lstStyle/>
                    <a:p>
                      <a:pPr algn="r"/>
                      <a:r>
                        <a:rPr kumimoji="1" lang="en-US" altLang="ja-JP" sz="1200" dirty="0">
                          <a:latin typeface="UD デジタル 教科書体 NP-R" panose="02020400000000000000" pitchFamily="18" charset="-128"/>
                          <a:ea typeface="UD デジタル 教科書体 NP-R" panose="02020400000000000000" pitchFamily="18" charset="-128"/>
                        </a:rPr>
                        <a:t>45%</a:t>
                      </a: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marR="21600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UD デジタル 教科書体 NP-R" panose="02020400000000000000" pitchFamily="18" charset="-128"/>
                          <a:ea typeface="UD デジタル 教科書体 NP-R" panose="02020400000000000000" pitchFamily="18" charset="-128"/>
                        </a:rPr>
                        <a:t>4,796,000</a:t>
                      </a:r>
                      <a:r>
                        <a:rPr kumimoji="1" lang="ja-JP" altLang="en-US" sz="1200" dirty="0">
                          <a:latin typeface="UD デジタル 教科書体 NP-R" panose="02020400000000000000" pitchFamily="18" charset="-128"/>
                          <a:ea typeface="UD デジタル 教科書体 NP-R" panose="02020400000000000000" pitchFamily="18" charset="-128"/>
                        </a:rPr>
                        <a:t>円</a:t>
                      </a:r>
                    </a:p>
                  </a:txBody>
                  <a:tcPr marR="180000"/>
                </a:tc>
                <a:extLst>
                  <a:ext uri="{0D108BD9-81ED-4DB2-BD59-A6C34878D82A}">
                    <a16:rowId xmlns:a16="http://schemas.microsoft.com/office/drawing/2014/main" val="2936271330"/>
                  </a:ext>
                </a:extLst>
              </a:tr>
            </a:tbl>
          </a:graphicData>
        </a:graphic>
      </p:graphicFrame>
      <p:sp>
        <p:nvSpPr>
          <p:cNvPr id="15" name="四角形: 角を丸くする 14">
            <a:extLst>
              <a:ext uri="{FF2B5EF4-FFF2-40B4-BE49-F238E27FC236}">
                <a16:creationId xmlns:a16="http://schemas.microsoft.com/office/drawing/2014/main" id="{8D6A82A0-E198-A5B0-181B-B01361ABA041}"/>
              </a:ext>
            </a:extLst>
          </p:cNvPr>
          <p:cNvSpPr/>
          <p:nvPr/>
        </p:nvSpPr>
        <p:spPr>
          <a:xfrm>
            <a:off x="426001" y="1684500"/>
            <a:ext cx="5502528" cy="3619020"/>
          </a:xfrm>
          <a:prstGeom prst="roundRect">
            <a:avLst>
              <a:gd name="adj" fmla="val 2541"/>
            </a:avLst>
          </a:prstGeom>
          <a:solidFill>
            <a:srgbClr val="E5F4FF"/>
          </a:solidFill>
          <a:ln>
            <a:solidFill>
              <a:srgbClr val="0072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39" name="四角形: 角を丸くする 38">
            <a:extLst>
              <a:ext uri="{FF2B5EF4-FFF2-40B4-BE49-F238E27FC236}">
                <a16:creationId xmlns:a16="http://schemas.microsoft.com/office/drawing/2014/main" id="{718DB421-490A-0110-20BB-77781BF45946}"/>
              </a:ext>
            </a:extLst>
          </p:cNvPr>
          <p:cNvSpPr/>
          <p:nvPr/>
        </p:nvSpPr>
        <p:spPr>
          <a:xfrm>
            <a:off x="1772529" y="1445358"/>
            <a:ext cx="2799471" cy="478284"/>
          </a:xfrm>
          <a:prstGeom prst="roundRect">
            <a:avLst/>
          </a:prstGeom>
          <a:solidFill>
            <a:schemeClr val="bg1"/>
          </a:solidFill>
          <a:ln>
            <a:solidFill>
              <a:srgbClr val="0072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2BC"/>
              </a:solidFill>
            </a:endParaRPr>
          </a:p>
        </p:txBody>
      </p:sp>
      <p:sp>
        <p:nvSpPr>
          <p:cNvPr id="2" name="Google Shape;111;p1">
            <a:extLst>
              <a:ext uri="{FF2B5EF4-FFF2-40B4-BE49-F238E27FC236}">
                <a16:creationId xmlns:a16="http://schemas.microsoft.com/office/drawing/2014/main" id="{2519C024-7410-26B0-0DF8-29ED3E2AE6D8}"/>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dirty="0">
                <a:solidFill>
                  <a:srgbClr val="0072BC"/>
                </a:solidFill>
                <a:latin typeface="UD デジタル 教科書体 NP-R" panose="02020400000000000000" pitchFamily="18" charset="-128"/>
                <a:ea typeface="UD デジタル 教科書体 NP-R" panose="02020400000000000000" pitchFamily="18" charset="-128"/>
                <a:cs typeface="Arial"/>
                <a:sym typeface="Arial"/>
              </a:rPr>
              <a:t>4</a:t>
            </a:r>
            <a:r>
              <a:rPr lang="en-US" altLang="ja-JP" sz="2800" b="1" i="0" u="none" strike="noStrike" cap="none" dirty="0">
                <a:solidFill>
                  <a:srgbClr val="0072BC"/>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800" b="1" dirty="0">
                <a:solidFill>
                  <a:srgbClr val="0072BC"/>
                </a:solidFill>
                <a:latin typeface="UD デジタル 教科書体 NP-R" panose="02020400000000000000" pitchFamily="18" charset="-128"/>
                <a:ea typeface="UD デジタル 教科書体 NP-R" panose="02020400000000000000" pitchFamily="18" charset="-128"/>
                <a:cs typeface="Arial"/>
                <a:sym typeface="Arial"/>
              </a:rPr>
              <a:t>私たちの生活と身近な税金</a:t>
            </a:r>
          </a:p>
        </p:txBody>
      </p:sp>
      <p:cxnSp>
        <p:nvCxnSpPr>
          <p:cNvPr id="5" name="直線コネクタ 4">
            <a:extLst>
              <a:ext uri="{FF2B5EF4-FFF2-40B4-BE49-F238E27FC236}">
                <a16:creationId xmlns:a16="http://schemas.microsoft.com/office/drawing/2014/main" id="{5E0C6F46-CC06-8B40-69D2-B3E3B339789C}"/>
              </a:ext>
            </a:extLst>
          </p:cNvPr>
          <p:cNvCxnSpPr>
            <a:cxnSpLocks/>
          </p:cNvCxnSpPr>
          <p:nvPr/>
        </p:nvCxnSpPr>
        <p:spPr>
          <a:xfrm>
            <a:off x="426000" y="756126"/>
            <a:ext cx="11340000" cy="0"/>
          </a:xfrm>
          <a:prstGeom prst="line">
            <a:avLst/>
          </a:prstGeom>
          <a:ln w="44450" cmpd="dbl">
            <a:solidFill>
              <a:srgbClr val="0072BC"/>
            </a:solidFill>
          </a:ln>
        </p:spPr>
        <p:style>
          <a:lnRef idx="1">
            <a:schemeClr val="accent1"/>
          </a:lnRef>
          <a:fillRef idx="0">
            <a:schemeClr val="accent1"/>
          </a:fillRef>
          <a:effectRef idx="0">
            <a:schemeClr val="accent1"/>
          </a:effectRef>
          <a:fontRef idx="minor">
            <a:schemeClr val="tx1"/>
          </a:fontRef>
        </p:style>
      </p:cxnSp>
      <p:sp>
        <p:nvSpPr>
          <p:cNvPr id="16" name="楕円 15">
            <a:extLst>
              <a:ext uri="{FF2B5EF4-FFF2-40B4-BE49-F238E27FC236}">
                <a16:creationId xmlns:a16="http://schemas.microsoft.com/office/drawing/2014/main" id="{638D2B0B-1838-5B05-45B9-FBC95FDDB40C}"/>
              </a:ext>
            </a:extLst>
          </p:cNvPr>
          <p:cNvSpPr/>
          <p:nvPr/>
        </p:nvSpPr>
        <p:spPr>
          <a:xfrm>
            <a:off x="493821" y="1375011"/>
            <a:ext cx="618978" cy="618978"/>
          </a:xfrm>
          <a:prstGeom prst="ellipse">
            <a:avLst/>
          </a:prstGeom>
          <a:solidFill>
            <a:srgbClr val="007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7" name="テキスト ボックス 16">
            <a:extLst>
              <a:ext uri="{FF2B5EF4-FFF2-40B4-BE49-F238E27FC236}">
                <a16:creationId xmlns:a16="http://schemas.microsoft.com/office/drawing/2014/main" id="{9B045401-C482-B61D-3986-37821E7A925C}"/>
              </a:ext>
            </a:extLst>
          </p:cNvPr>
          <p:cNvSpPr txBox="1"/>
          <p:nvPr/>
        </p:nvSpPr>
        <p:spPr>
          <a:xfrm>
            <a:off x="572593" y="1465973"/>
            <a:ext cx="461434" cy="461665"/>
          </a:xfrm>
          <a:prstGeom prst="rect">
            <a:avLst/>
          </a:prstGeom>
          <a:noFill/>
        </p:spPr>
        <p:txBody>
          <a:bodyPr wrap="square" rtlCol="0">
            <a:spAutoFit/>
          </a:bodyPr>
          <a:lstStyle/>
          <a:p>
            <a:pPr algn="ctr"/>
            <a:r>
              <a:rPr lang="ja-JP" altLang="en-US" sz="2400" b="1" spc="100" dirty="0">
                <a:solidFill>
                  <a:schemeClr val="bg1"/>
                </a:solidFill>
                <a:latin typeface="UD デジタル 教科書体 NP-R" panose="02020400000000000000" pitchFamily="18" charset="-128"/>
                <a:ea typeface="UD デジタル 教科書体 NP-R" panose="02020400000000000000" pitchFamily="18" charset="-128"/>
              </a:rPr>
              <a:t>豆</a:t>
            </a:r>
          </a:p>
        </p:txBody>
      </p:sp>
      <p:sp>
        <p:nvSpPr>
          <p:cNvPr id="18" name="楕円 17">
            <a:extLst>
              <a:ext uri="{FF2B5EF4-FFF2-40B4-BE49-F238E27FC236}">
                <a16:creationId xmlns:a16="http://schemas.microsoft.com/office/drawing/2014/main" id="{367A3704-3331-5BF4-0D61-9D4160525C1A}"/>
              </a:ext>
            </a:extLst>
          </p:cNvPr>
          <p:cNvSpPr/>
          <p:nvPr/>
        </p:nvSpPr>
        <p:spPr>
          <a:xfrm>
            <a:off x="973571" y="1375011"/>
            <a:ext cx="618978" cy="618978"/>
          </a:xfrm>
          <a:prstGeom prst="ellipse">
            <a:avLst/>
          </a:prstGeom>
          <a:solidFill>
            <a:srgbClr val="007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9" name="テキスト ボックス 18">
            <a:extLst>
              <a:ext uri="{FF2B5EF4-FFF2-40B4-BE49-F238E27FC236}">
                <a16:creationId xmlns:a16="http://schemas.microsoft.com/office/drawing/2014/main" id="{8BB247A8-FC7F-D835-1DD9-F3E1C17EEDD5}"/>
              </a:ext>
            </a:extLst>
          </p:cNvPr>
          <p:cNvSpPr txBox="1"/>
          <p:nvPr/>
        </p:nvSpPr>
        <p:spPr>
          <a:xfrm>
            <a:off x="1052343" y="1465973"/>
            <a:ext cx="461434" cy="461665"/>
          </a:xfrm>
          <a:prstGeom prst="rect">
            <a:avLst/>
          </a:prstGeom>
          <a:noFill/>
        </p:spPr>
        <p:txBody>
          <a:bodyPr wrap="square" rtlCol="0">
            <a:spAutoFit/>
          </a:bodyPr>
          <a:lstStyle/>
          <a:p>
            <a:pPr algn="ctr"/>
            <a:r>
              <a:rPr lang="ja-JP" altLang="en-US" sz="2400" b="1" spc="100" dirty="0">
                <a:solidFill>
                  <a:schemeClr val="bg1"/>
                </a:solidFill>
                <a:latin typeface="UD デジタル 教科書体 NP-R" panose="02020400000000000000" pitchFamily="18" charset="-128"/>
                <a:ea typeface="UD デジタル 教科書体 NP-R" panose="02020400000000000000" pitchFamily="18" charset="-128"/>
              </a:rPr>
              <a:t>知</a:t>
            </a:r>
          </a:p>
        </p:txBody>
      </p:sp>
      <p:sp>
        <p:nvSpPr>
          <p:cNvPr id="20" name="楕円 19">
            <a:extLst>
              <a:ext uri="{FF2B5EF4-FFF2-40B4-BE49-F238E27FC236}">
                <a16:creationId xmlns:a16="http://schemas.microsoft.com/office/drawing/2014/main" id="{7FAFE62B-E5B7-B3F0-0BBB-AD215D1E2FAC}"/>
              </a:ext>
            </a:extLst>
          </p:cNvPr>
          <p:cNvSpPr/>
          <p:nvPr/>
        </p:nvSpPr>
        <p:spPr>
          <a:xfrm>
            <a:off x="1453321" y="1375011"/>
            <a:ext cx="618978" cy="618978"/>
          </a:xfrm>
          <a:prstGeom prst="ellipse">
            <a:avLst/>
          </a:prstGeom>
          <a:solidFill>
            <a:srgbClr val="007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21" name="テキスト ボックス 20">
            <a:extLst>
              <a:ext uri="{FF2B5EF4-FFF2-40B4-BE49-F238E27FC236}">
                <a16:creationId xmlns:a16="http://schemas.microsoft.com/office/drawing/2014/main" id="{F8CA38F1-EB8F-C792-00DE-4BBFC413B866}"/>
              </a:ext>
            </a:extLst>
          </p:cNvPr>
          <p:cNvSpPr txBox="1"/>
          <p:nvPr/>
        </p:nvSpPr>
        <p:spPr>
          <a:xfrm>
            <a:off x="1532093" y="1465973"/>
            <a:ext cx="461434" cy="461665"/>
          </a:xfrm>
          <a:prstGeom prst="rect">
            <a:avLst/>
          </a:prstGeom>
          <a:noFill/>
        </p:spPr>
        <p:txBody>
          <a:bodyPr wrap="square" rtlCol="0">
            <a:spAutoFit/>
          </a:bodyPr>
          <a:lstStyle/>
          <a:p>
            <a:pPr algn="ctr"/>
            <a:r>
              <a:rPr lang="ja-JP" altLang="en-US" sz="2400" b="1" spc="100" dirty="0">
                <a:solidFill>
                  <a:schemeClr val="bg1"/>
                </a:solidFill>
                <a:latin typeface="UD デジタル 教科書体 NP-R" panose="02020400000000000000" pitchFamily="18" charset="-128"/>
                <a:ea typeface="UD デジタル 教科書体 NP-R" panose="02020400000000000000" pitchFamily="18" charset="-128"/>
              </a:rPr>
              <a:t>識</a:t>
            </a:r>
          </a:p>
        </p:txBody>
      </p:sp>
      <p:sp>
        <p:nvSpPr>
          <p:cNvPr id="37" name="テキスト ボックス 36">
            <a:extLst>
              <a:ext uri="{FF2B5EF4-FFF2-40B4-BE49-F238E27FC236}">
                <a16:creationId xmlns:a16="http://schemas.microsoft.com/office/drawing/2014/main" id="{30F8E81A-32F3-CD8B-C16C-037C1C571C73}"/>
              </a:ext>
            </a:extLst>
          </p:cNvPr>
          <p:cNvSpPr txBox="1"/>
          <p:nvPr/>
        </p:nvSpPr>
        <p:spPr>
          <a:xfrm>
            <a:off x="572594" y="2237127"/>
            <a:ext cx="5215257" cy="2710101"/>
          </a:xfrm>
          <a:prstGeom prst="rect">
            <a:avLst/>
          </a:prstGeom>
          <a:noFill/>
        </p:spPr>
        <p:txBody>
          <a:bodyPr wrap="square">
            <a:spAutoFit/>
          </a:bodyPr>
          <a:lstStyle/>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累進課税制度は、所得が多いほどより税率が高くなるしくみで、日本では、所得税のほか相続税もこのしくみです。</a:t>
            </a:r>
            <a:endParaRPr lang="en-US" altLang="ja-JP" dirty="0">
              <a:latin typeface="UD デジタル 教科書体 NP-R" panose="02020400000000000000" pitchFamily="18" charset="-128"/>
              <a:ea typeface="UD デジタル 教科書体 NP-R" panose="02020400000000000000" pitchFamily="18" charset="-128"/>
            </a:endParaRPr>
          </a:p>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この制度は、支払い能力に応じて税金を負担してもらおうとするものです。</a:t>
            </a:r>
            <a:endParaRPr lang="en-US" altLang="ja-JP" dirty="0">
              <a:latin typeface="UD デジタル 教科書体 NP-R" panose="02020400000000000000" pitchFamily="18" charset="-128"/>
              <a:ea typeface="UD デジタル 教科書体 NP-R" panose="02020400000000000000" pitchFamily="18" charset="-128"/>
            </a:endParaRPr>
          </a:p>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これとは逆に、消費税のように税率が一定のものもあります。</a:t>
            </a:r>
          </a:p>
        </p:txBody>
      </p:sp>
      <p:sp>
        <p:nvSpPr>
          <p:cNvPr id="25" name="テキスト ボックス 24">
            <a:extLst>
              <a:ext uri="{FF2B5EF4-FFF2-40B4-BE49-F238E27FC236}">
                <a16:creationId xmlns:a16="http://schemas.microsoft.com/office/drawing/2014/main" id="{3E6546E9-1B92-F26B-EDB7-3892E490429A}"/>
              </a:ext>
            </a:extLst>
          </p:cNvPr>
          <p:cNvSpPr txBox="1"/>
          <p:nvPr/>
        </p:nvSpPr>
        <p:spPr>
          <a:xfrm>
            <a:off x="2228022" y="1467746"/>
            <a:ext cx="2108269" cy="461665"/>
          </a:xfrm>
          <a:prstGeom prst="rect">
            <a:avLst/>
          </a:prstGeom>
          <a:noFill/>
        </p:spPr>
        <p:txBody>
          <a:bodyPr wrap="none" rtlCol="0">
            <a:spAutoFit/>
          </a:bodyPr>
          <a:lstStyle/>
          <a:p>
            <a:r>
              <a:rPr lang="ja-JP" altLang="en-US" sz="2400" b="1" spc="100" dirty="0">
                <a:solidFill>
                  <a:srgbClr val="0072BC"/>
                </a:solidFill>
                <a:latin typeface="UD デジタル 教科書体 NP-R" panose="02020400000000000000" pitchFamily="18" charset="-128"/>
                <a:ea typeface="UD デジタル 教科書体 NP-R" panose="02020400000000000000" pitchFamily="18" charset="-128"/>
              </a:rPr>
              <a:t>累進課税制度</a:t>
            </a:r>
            <a:endParaRPr kumimoji="1" lang="ja-JP" altLang="en-US" sz="2400" b="1" spc="100" dirty="0">
              <a:solidFill>
                <a:srgbClr val="0072BC"/>
              </a:solidFill>
              <a:latin typeface="UD デジタル 教科書体 NP-R" panose="02020400000000000000" pitchFamily="18" charset="-128"/>
              <a:ea typeface="UD デジタル 教科書体 NP-R" panose="02020400000000000000" pitchFamily="18" charset="-128"/>
            </a:endParaRPr>
          </a:p>
        </p:txBody>
      </p:sp>
      <p:sp>
        <p:nvSpPr>
          <p:cNvPr id="65" name="テキスト ボックス 64">
            <a:extLst>
              <a:ext uri="{FF2B5EF4-FFF2-40B4-BE49-F238E27FC236}">
                <a16:creationId xmlns:a16="http://schemas.microsoft.com/office/drawing/2014/main" id="{2C88CC27-B927-EA7C-0260-456645F2C65F}"/>
              </a:ext>
            </a:extLst>
          </p:cNvPr>
          <p:cNvSpPr txBox="1"/>
          <p:nvPr/>
        </p:nvSpPr>
        <p:spPr>
          <a:xfrm>
            <a:off x="6286396" y="887673"/>
            <a:ext cx="2723823" cy="369332"/>
          </a:xfrm>
          <a:prstGeom prst="rect">
            <a:avLst/>
          </a:prstGeom>
          <a:noFill/>
        </p:spPr>
        <p:txBody>
          <a:bodyPr wrap="none" rtlCol="0">
            <a:spAutoFit/>
          </a:bodyPr>
          <a:lstStyle/>
          <a:p>
            <a:r>
              <a:rPr lang="ja-JP" altLang="en-US" dirty="0">
                <a:latin typeface="UD デジタル 教科書体 NP-R" panose="02020400000000000000" pitchFamily="18" charset="-128"/>
                <a:ea typeface="UD デジタル 教科書体 NP-R" panose="02020400000000000000" pitchFamily="18" charset="-128"/>
              </a:rPr>
              <a:t>＜所得税の累進課税率＞</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7" name="楕円 6">
            <a:extLst>
              <a:ext uri="{FF2B5EF4-FFF2-40B4-BE49-F238E27FC236}">
                <a16:creationId xmlns:a16="http://schemas.microsoft.com/office/drawing/2014/main" id="{3315AC58-086A-9721-C89B-C1CE6FFC6415}"/>
              </a:ext>
            </a:extLst>
          </p:cNvPr>
          <p:cNvSpPr/>
          <p:nvPr/>
        </p:nvSpPr>
        <p:spPr>
          <a:xfrm>
            <a:off x="7001480" y="1625287"/>
            <a:ext cx="176899" cy="17689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8000" rIns="0" bIns="0" rtlCol="0" anchor="ctr"/>
          <a:lstStyle/>
          <a:p>
            <a:pPr algn="ctr"/>
            <a:r>
              <a:rPr kumimoji="1" lang="en-US" altLang="ja-JP" sz="1200" dirty="0">
                <a:solidFill>
                  <a:srgbClr val="E97132"/>
                </a:solidFill>
                <a:latin typeface="UD デジタル 教科書体 NP-R" panose="02020400000000000000" pitchFamily="18" charset="-128"/>
                <a:ea typeface="UD デジタル 教科書体 NP-R" panose="02020400000000000000" pitchFamily="18" charset="-128"/>
              </a:rPr>
              <a:t>A</a:t>
            </a:r>
            <a:endParaRPr kumimoji="1" lang="ja-JP" altLang="en-US" sz="1200" dirty="0">
              <a:solidFill>
                <a:srgbClr val="E97132"/>
              </a:solidFill>
              <a:latin typeface="UD デジタル 教科書体 NP-R" panose="02020400000000000000" pitchFamily="18" charset="-128"/>
              <a:ea typeface="UD デジタル 教科書体 NP-R" panose="02020400000000000000" pitchFamily="18" charset="-128"/>
            </a:endParaRPr>
          </a:p>
        </p:txBody>
      </p:sp>
      <p:sp>
        <p:nvSpPr>
          <p:cNvPr id="8" name="楕円 7">
            <a:extLst>
              <a:ext uri="{FF2B5EF4-FFF2-40B4-BE49-F238E27FC236}">
                <a16:creationId xmlns:a16="http://schemas.microsoft.com/office/drawing/2014/main" id="{3C7D8048-E800-82AC-05C5-12952EB5FDAA}"/>
              </a:ext>
            </a:extLst>
          </p:cNvPr>
          <p:cNvSpPr/>
          <p:nvPr/>
        </p:nvSpPr>
        <p:spPr>
          <a:xfrm>
            <a:off x="9478593" y="1625287"/>
            <a:ext cx="176899" cy="17689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8000" rIns="0" bIns="0" rtlCol="0" anchor="ctr"/>
          <a:lstStyle/>
          <a:p>
            <a:pPr algn="ctr"/>
            <a:r>
              <a:rPr kumimoji="1" lang="en-US" altLang="ja-JP" sz="1200" dirty="0">
                <a:solidFill>
                  <a:srgbClr val="0072BC"/>
                </a:solidFill>
                <a:latin typeface="UD デジタル 教科書体 NP-R" panose="02020400000000000000" pitchFamily="18" charset="-128"/>
                <a:ea typeface="UD デジタル 教科書体 NP-R" panose="02020400000000000000" pitchFamily="18" charset="-128"/>
              </a:rPr>
              <a:t>B</a:t>
            </a:r>
            <a:endParaRPr kumimoji="1" lang="ja-JP" altLang="en-US" sz="1200" dirty="0">
              <a:solidFill>
                <a:srgbClr val="0072BC"/>
              </a:solidFill>
              <a:latin typeface="UD デジタル 教科書体 NP-R" panose="02020400000000000000" pitchFamily="18" charset="-128"/>
              <a:ea typeface="UD デジタル 教科書体 NP-R" panose="02020400000000000000" pitchFamily="18" charset="-128"/>
            </a:endParaRPr>
          </a:p>
        </p:txBody>
      </p:sp>
      <p:sp>
        <p:nvSpPr>
          <p:cNvPr id="9" name="楕円 8">
            <a:extLst>
              <a:ext uri="{FF2B5EF4-FFF2-40B4-BE49-F238E27FC236}">
                <a16:creationId xmlns:a16="http://schemas.microsoft.com/office/drawing/2014/main" id="{61737FBD-8144-91B8-ADB7-543C5849EB55}"/>
              </a:ext>
            </a:extLst>
          </p:cNvPr>
          <p:cNvSpPr/>
          <p:nvPr/>
        </p:nvSpPr>
        <p:spPr>
          <a:xfrm>
            <a:off x="10542895" y="1625287"/>
            <a:ext cx="176899" cy="17689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8000" rIns="0" bIns="0" rtlCol="0" anchor="ctr"/>
          <a:lstStyle/>
          <a:p>
            <a:pPr algn="ctr"/>
            <a:r>
              <a:rPr kumimoji="1" lang="en-US" altLang="ja-JP" sz="1200" dirty="0">
                <a:solidFill>
                  <a:srgbClr val="0072BC"/>
                </a:solidFill>
                <a:latin typeface="UD デジタル 教科書体 NP-R" panose="02020400000000000000" pitchFamily="18" charset="-128"/>
                <a:ea typeface="UD デジタル 教科書体 NP-R" panose="02020400000000000000" pitchFamily="18" charset="-128"/>
              </a:rPr>
              <a:t>C</a:t>
            </a:r>
            <a:endParaRPr kumimoji="1" lang="ja-JP" altLang="en-US" sz="1200" dirty="0">
              <a:solidFill>
                <a:srgbClr val="0072BC"/>
              </a:solidFill>
              <a:latin typeface="UD デジタル 教科書体 NP-R" panose="02020400000000000000" pitchFamily="18" charset="-128"/>
              <a:ea typeface="UD デジタル 教科書体 NP-R" panose="02020400000000000000" pitchFamily="18" charset="-128"/>
            </a:endParaRPr>
          </a:p>
        </p:txBody>
      </p:sp>
      <p:sp>
        <p:nvSpPr>
          <p:cNvPr id="6" name="テキスト ボックス 5">
            <a:extLst>
              <a:ext uri="{FF2B5EF4-FFF2-40B4-BE49-F238E27FC236}">
                <a16:creationId xmlns:a16="http://schemas.microsoft.com/office/drawing/2014/main" id="{B254BC97-5319-7410-4A9F-969260C7849F}"/>
              </a:ext>
            </a:extLst>
          </p:cNvPr>
          <p:cNvSpPr txBox="1"/>
          <p:nvPr/>
        </p:nvSpPr>
        <p:spPr>
          <a:xfrm>
            <a:off x="6286396" y="1245010"/>
            <a:ext cx="4670529" cy="276999"/>
          </a:xfrm>
          <a:prstGeom prst="rect">
            <a:avLst/>
          </a:prstGeom>
          <a:noFill/>
        </p:spPr>
        <p:txBody>
          <a:bodyPr wrap="square">
            <a:spAutoFit/>
          </a:bodyPr>
          <a:lstStyle/>
          <a:p>
            <a:r>
              <a:rPr lang="en-US" altLang="ja-JP" sz="1200" dirty="0">
                <a:latin typeface="UD デジタル 教科書体 NP-R" panose="02020400000000000000" pitchFamily="18" charset="-128"/>
                <a:ea typeface="UD デジタル 教科書体 NP-R" panose="02020400000000000000" pitchFamily="18" charset="-128"/>
              </a:rPr>
              <a:t>【</a:t>
            </a:r>
            <a:r>
              <a:rPr lang="ja-JP" altLang="en-US" sz="1200" dirty="0">
                <a:latin typeface="UD デジタル 教科書体 NP-R" panose="02020400000000000000" pitchFamily="18" charset="-128"/>
                <a:ea typeface="UD デジタル 教科書体 NP-R" panose="02020400000000000000" pitchFamily="18" charset="-128"/>
              </a:rPr>
              <a:t>参考</a:t>
            </a:r>
            <a:r>
              <a:rPr lang="en-US" altLang="ja-JP" sz="1200" dirty="0">
                <a:latin typeface="UD デジタル 教科書体 NP-R" panose="02020400000000000000" pitchFamily="18" charset="-128"/>
                <a:ea typeface="UD デジタル 教科書体 NP-R" panose="02020400000000000000" pitchFamily="18" charset="-128"/>
              </a:rPr>
              <a:t>】</a:t>
            </a:r>
            <a:r>
              <a:rPr lang="ja-JP" altLang="en-US" sz="1200" dirty="0">
                <a:latin typeface="UD デジタル 教科書体 NP-R" panose="02020400000000000000" pitchFamily="18" charset="-128"/>
                <a:ea typeface="UD デジタル 教科書体 NP-R" panose="02020400000000000000" pitchFamily="18" charset="-128"/>
              </a:rPr>
              <a:t>令和７年分の所得税の税額表</a:t>
            </a:r>
            <a:r>
              <a:rPr lang="en-US" altLang="ja-JP" sz="1200" dirty="0">
                <a:latin typeface="UD デジタル 教科書体 NP-R" panose="02020400000000000000" pitchFamily="18" charset="-128"/>
                <a:ea typeface="UD デジタル 教科書体 NP-R" panose="02020400000000000000" pitchFamily="18" charset="-128"/>
              </a:rPr>
              <a:t>〔</a:t>
            </a:r>
            <a:r>
              <a:rPr lang="ja-JP" altLang="en-US" sz="1200" dirty="0">
                <a:latin typeface="UD デジタル 教科書体 NP-R" panose="02020400000000000000" pitchFamily="18" charset="-128"/>
                <a:ea typeface="UD デジタル 教科書体 NP-R" panose="02020400000000000000" pitchFamily="18" charset="-128"/>
              </a:rPr>
              <a:t>求める税額＝ 　 </a:t>
            </a:r>
            <a:r>
              <a:rPr lang="en-US" altLang="ja-JP" sz="1200" dirty="0">
                <a:latin typeface="UD デジタル 教科書体 NP-R" panose="02020400000000000000" pitchFamily="18" charset="-128"/>
                <a:ea typeface="UD デジタル 教科書体 NP-R" panose="02020400000000000000" pitchFamily="18" charset="-128"/>
              </a:rPr>
              <a:t>× </a:t>
            </a:r>
            <a:r>
              <a:rPr lang="ja-JP" altLang="en-US" sz="1200" dirty="0">
                <a:latin typeface="UD デジタル 教科書体 NP-R" panose="02020400000000000000" pitchFamily="18" charset="-128"/>
                <a:ea typeface="UD デジタル 教科書体 NP-R" panose="02020400000000000000" pitchFamily="18" charset="-128"/>
              </a:rPr>
              <a:t>　 </a:t>
            </a:r>
            <a:r>
              <a:rPr lang="en-US" altLang="ja-JP" sz="1200" dirty="0">
                <a:latin typeface="UD デジタル 教科書体 NP-R" panose="02020400000000000000" pitchFamily="18" charset="-128"/>
                <a:ea typeface="UD デジタル 教科書体 NP-R" panose="02020400000000000000" pitchFamily="18" charset="-128"/>
              </a:rPr>
              <a:t>-      </a:t>
            </a:r>
          </a:p>
        </p:txBody>
      </p:sp>
      <p:sp>
        <p:nvSpPr>
          <p:cNvPr id="10" name="楕円 9">
            <a:extLst>
              <a:ext uri="{FF2B5EF4-FFF2-40B4-BE49-F238E27FC236}">
                <a16:creationId xmlns:a16="http://schemas.microsoft.com/office/drawing/2014/main" id="{A13F429E-4FF5-A122-FEDD-4819B90711E2}"/>
              </a:ext>
            </a:extLst>
          </p:cNvPr>
          <p:cNvSpPr/>
          <p:nvPr/>
        </p:nvSpPr>
        <p:spPr>
          <a:xfrm>
            <a:off x="10079610" y="1282162"/>
            <a:ext cx="176899" cy="176899"/>
          </a:xfrm>
          <a:prstGeom prst="ellipse">
            <a:avLst/>
          </a:prstGeom>
          <a:solidFill>
            <a:srgbClr val="E97132"/>
          </a:solidFill>
          <a:ln>
            <a:solidFill>
              <a:srgbClr val="E97132"/>
            </a:solidFill>
          </a:ln>
        </p:spPr>
        <p:style>
          <a:lnRef idx="2">
            <a:schemeClr val="accent1">
              <a:shade val="15000"/>
            </a:schemeClr>
          </a:lnRef>
          <a:fillRef idx="1">
            <a:schemeClr val="accent1"/>
          </a:fillRef>
          <a:effectRef idx="0">
            <a:schemeClr val="accent1"/>
          </a:effectRef>
          <a:fontRef idx="minor">
            <a:schemeClr val="lt1"/>
          </a:fontRef>
        </p:style>
        <p:txBody>
          <a:bodyPr lIns="0" tIns="18000" rIns="0" bIns="0" rtlCol="0" anchor="ctr"/>
          <a:lstStyle/>
          <a:p>
            <a:pPr algn="ctr"/>
            <a:r>
              <a:rPr kumimoji="1" lang="en-US" altLang="ja-JP" sz="1200" dirty="0">
                <a:solidFill>
                  <a:schemeClr val="bg1"/>
                </a:solidFill>
                <a:latin typeface="UD デジタル 教科書体 NP-R" panose="02020400000000000000" pitchFamily="18" charset="-128"/>
                <a:ea typeface="UD デジタル 教科書体 NP-R" panose="02020400000000000000" pitchFamily="18" charset="-128"/>
              </a:rPr>
              <a:t>A</a:t>
            </a:r>
            <a:endParaRPr kumimoji="1" lang="ja-JP" altLang="en-US" sz="12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1" name="楕円 10">
            <a:extLst>
              <a:ext uri="{FF2B5EF4-FFF2-40B4-BE49-F238E27FC236}">
                <a16:creationId xmlns:a16="http://schemas.microsoft.com/office/drawing/2014/main" id="{FE75A1C0-5F3D-C7F2-7830-F0878349A77F}"/>
              </a:ext>
            </a:extLst>
          </p:cNvPr>
          <p:cNvSpPr/>
          <p:nvPr/>
        </p:nvSpPr>
        <p:spPr>
          <a:xfrm>
            <a:off x="10442561" y="1282162"/>
            <a:ext cx="176899" cy="176899"/>
          </a:xfrm>
          <a:prstGeom prst="ellipse">
            <a:avLst/>
          </a:prstGeom>
          <a:solidFill>
            <a:srgbClr val="0072BC"/>
          </a:solidFill>
          <a:ln>
            <a:solidFill>
              <a:srgbClr val="0072BC"/>
            </a:solidFill>
          </a:ln>
        </p:spPr>
        <p:style>
          <a:lnRef idx="2">
            <a:schemeClr val="accent1">
              <a:shade val="15000"/>
            </a:schemeClr>
          </a:lnRef>
          <a:fillRef idx="1">
            <a:schemeClr val="accent1"/>
          </a:fillRef>
          <a:effectRef idx="0">
            <a:schemeClr val="accent1"/>
          </a:effectRef>
          <a:fontRef idx="minor">
            <a:schemeClr val="lt1"/>
          </a:fontRef>
        </p:style>
        <p:txBody>
          <a:bodyPr lIns="0" tIns="18000" rIns="0" bIns="0" rtlCol="0" anchor="ctr"/>
          <a:lstStyle/>
          <a:p>
            <a:pPr algn="ctr"/>
            <a:r>
              <a:rPr kumimoji="1" lang="en-US" altLang="ja-JP" sz="1200" dirty="0">
                <a:solidFill>
                  <a:schemeClr val="bg1"/>
                </a:solidFill>
                <a:latin typeface="UD デジタル 教科書体 NP-R" panose="02020400000000000000" pitchFamily="18" charset="-128"/>
                <a:ea typeface="UD デジタル 教科書体 NP-R" panose="02020400000000000000" pitchFamily="18" charset="-128"/>
              </a:rPr>
              <a:t>B</a:t>
            </a:r>
            <a:endParaRPr kumimoji="1" lang="ja-JP" altLang="en-US" sz="12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2" name="楕円 11">
            <a:extLst>
              <a:ext uri="{FF2B5EF4-FFF2-40B4-BE49-F238E27FC236}">
                <a16:creationId xmlns:a16="http://schemas.microsoft.com/office/drawing/2014/main" id="{D275D155-3728-0D90-305F-12FEF7044312}"/>
              </a:ext>
            </a:extLst>
          </p:cNvPr>
          <p:cNvSpPr/>
          <p:nvPr/>
        </p:nvSpPr>
        <p:spPr>
          <a:xfrm>
            <a:off x="10805511" y="1282162"/>
            <a:ext cx="176899" cy="176899"/>
          </a:xfrm>
          <a:prstGeom prst="ellipse">
            <a:avLst/>
          </a:prstGeom>
          <a:solidFill>
            <a:srgbClr val="0072BC"/>
          </a:solidFill>
          <a:ln>
            <a:solidFill>
              <a:srgbClr val="0072BC"/>
            </a:solidFill>
          </a:ln>
        </p:spPr>
        <p:style>
          <a:lnRef idx="2">
            <a:schemeClr val="accent1">
              <a:shade val="15000"/>
            </a:schemeClr>
          </a:lnRef>
          <a:fillRef idx="1">
            <a:schemeClr val="accent1"/>
          </a:fillRef>
          <a:effectRef idx="0">
            <a:schemeClr val="accent1"/>
          </a:effectRef>
          <a:fontRef idx="minor">
            <a:schemeClr val="lt1"/>
          </a:fontRef>
        </p:style>
        <p:txBody>
          <a:bodyPr lIns="0" tIns="18000" rIns="0" bIns="0" rtlCol="0" anchor="ctr"/>
          <a:lstStyle/>
          <a:p>
            <a:pPr algn="ctr"/>
            <a:r>
              <a:rPr kumimoji="1" lang="en-US" altLang="ja-JP" sz="1200" dirty="0">
                <a:solidFill>
                  <a:schemeClr val="bg1"/>
                </a:solidFill>
                <a:latin typeface="UD デジタル 教科書体 NP-R" panose="02020400000000000000" pitchFamily="18" charset="-128"/>
                <a:ea typeface="UD デジタル 教科書体 NP-R" panose="02020400000000000000" pitchFamily="18" charset="-128"/>
              </a:rPr>
              <a:t>C</a:t>
            </a:r>
            <a:endParaRPr kumimoji="1" lang="ja-JP" altLang="en-US" sz="12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4" name="テキスト ボックス 13">
            <a:extLst>
              <a:ext uri="{FF2B5EF4-FFF2-40B4-BE49-F238E27FC236}">
                <a16:creationId xmlns:a16="http://schemas.microsoft.com/office/drawing/2014/main" id="{2917E8B1-9040-9563-27A7-F8452D373A46}"/>
              </a:ext>
            </a:extLst>
          </p:cNvPr>
          <p:cNvSpPr txBox="1"/>
          <p:nvPr/>
        </p:nvSpPr>
        <p:spPr>
          <a:xfrm>
            <a:off x="10964489" y="1245010"/>
            <a:ext cx="451723" cy="276999"/>
          </a:xfrm>
          <a:prstGeom prst="rect">
            <a:avLst/>
          </a:prstGeom>
          <a:noFill/>
        </p:spPr>
        <p:txBody>
          <a:bodyPr wrap="square">
            <a:spAutoFit/>
          </a:bodyPr>
          <a:lstStyle/>
          <a:p>
            <a:r>
              <a:rPr lang="en-US" altLang="ja-JP" sz="1200" dirty="0">
                <a:latin typeface="UD デジタル 教科書体 NP-R" panose="02020400000000000000" pitchFamily="18" charset="-128"/>
                <a:ea typeface="UD デジタル 教科書体 NP-R" panose="02020400000000000000" pitchFamily="18" charset="-128"/>
              </a:rPr>
              <a:t>〕</a:t>
            </a:r>
            <a:endParaRPr lang="ja-JP" altLang="en-US" sz="1200" dirty="0"/>
          </a:p>
        </p:txBody>
      </p:sp>
      <p:sp>
        <p:nvSpPr>
          <p:cNvPr id="24" name="テキスト ボックス 23">
            <a:extLst>
              <a:ext uri="{FF2B5EF4-FFF2-40B4-BE49-F238E27FC236}">
                <a16:creationId xmlns:a16="http://schemas.microsoft.com/office/drawing/2014/main" id="{DD33126F-23C6-EC0A-4426-80AB9DBE2A18}"/>
              </a:ext>
            </a:extLst>
          </p:cNvPr>
          <p:cNvSpPr txBox="1"/>
          <p:nvPr/>
        </p:nvSpPr>
        <p:spPr>
          <a:xfrm>
            <a:off x="8317778" y="6519225"/>
            <a:ext cx="1655502" cy="261610"/>
          </a:xfrm>
          <a:prstGeom prst="rect">
            <a:avLst/>
          </a:prstGeom>
          <a:noFill/>
        </p:spPr>
        <p:txBody>
          <a:bodyPr wrap="square">
            <a:spAutoFit/>
          </a:bodyPr>
          <a:lstStyle/>
          <a:p>
            <a:pPr algn="ctr"/>
            <a:r>
              <a:rPr lang="ja-JP" altLang="en-US" sz="1100" dirty="0">
                <a:latin typeface="UD デジタル 教科書体 NP-R" panose="02020400000000000000" pitchFamily="18" charset="-128"/>
                <a:ea typeface="UD デジタル 教科書体 NP-R" panose="02020400000000000000" pitchFamily="18" charset="-128"/>
              </a:rPr>
              <a:t>課税される所得金額</a:t>
            </a:r>
          </a:p>
        </p:txBody>
      </p:sp>
      <p:grpSp>
        <p:nvGrpSpPr>
          <p:cNvPr id="45" name="グループ化 44">
            <a:extLst>
              <a:ext uri="{FF2B5EF4-FFF2-40B4-BE49-F238E27FC236}">
                <a16:creationId xmlns:a16="http://schemas.microsoft.com/office/drawing/2014/main" id="{7CD11D7F-858F-2D5E-88C8-0C8C1D026137}"/>
              </a:ext>
            </a:extLst>
          </p:cNvPr>
          <p:cNvGrpSpPr/>
          <p:nvPr/>
        </p:nvGrpSpPr>
        <p:grpSpPr>
          <a:xfrm>
            <a:off x="6202706" y="3592177"/>
            <a:ext cx="5596384" cy="2963469"/>
            <a:chOff x="6286396" y="858524"/>
            <a:chExt cx="5596384" cy="2963469"/>
          </a:xfrm>
        </p:grpSpPr>
        <p:grpSp>
          <p:nvGrpSpPr>
            <p:cNvPr id="46" name="グループ化 45">
              <a:extLst>
                <a:ext uri="{FF2B5EF4-FFF2-40B4-BE49-F238E27FC236}">
                  <a16:creationId xmlns:a16="http://schemas.microsoft.com/office/drawing/2014/main" id="{875CBD33-5619-417D-D314-2722962BC2C8}"/>
                </a:ext>
              </a:extLst>
            </p:cNvPr>
            <p:cNvGrpSpPr/>
            <p:nvPr/>
          </p:nvGrpSpPr>
          <p:grpSpPr>
            <a:xfrm>
              <a:off x="6286396" y="858524"/>
              <a:ext cx="5596384" cy="2963469"/>
              <a:chOff x="6286396" y="858524"/>
              <a:chExt cx="5596384" cy="2963469"/>
            </a:xfrm>
          </p:grpSpPr>
          <p:grpSp>
            <p:nvGrpSpPr>
              <p:cNvPr id="48" name="グループ化 47">
                <a:extLst>
                  <a:ext uri="{FF2B5EF4-FFF2-40B4-BE49-F238E27FC236}">
                    <a16:creationId xmlns:a16="http://schemas.microsoft.com/office/drawing/2014/main" id="{87AFDFB6-B86A-713D-A19C-FE35E3F22352}"/>
                  </a:ext>
                </a:extLst>
              </p:cNvPr>
              <p:cNvGrpSpPr/>
              <p:nvPr/>
            </p:nvGrpSpPr>
            <p:grpSpPr>
              <a:xfrm>
                <a:off x="6286396" y="858524"/>
                <a:ext cx="5596384" cy="2963469"/>
                <a:chOff x="6286396" y="858524"/>
                <a:chExt cx="5596384" cy="2963469"/>
              </a:xfrm>
            </p:grpSpPr>
            <p:sp>
              <p:nvSpPr>
                <p:cNvPr id="51" name="テキスト ボックス 50">
                  <a:extLst>
                    <a:ext uri="{FF2B5EF4-FFF2-40B4-BE49-F238E27FC236}">
                      <a16:creationId xmlns:a16="http://schemas.microsoft.com/office/drawing/2014/main" id="{597C027E-F2D1-4681-AD24-BCCDD7BCF9BA}"/>
                    </a:ext>
                  </a:extLst>
                </p:cNvPr>
                <p:cNvSpPr txBox="1"/>
                <p:nvPr/>
              </p:nvSpPr>
              <p:spPr>
                <a:xfrm>
                  <a:off x="9846742" y="3575772"/>
                  <a:ext cx="828000" cy="246221"/>
                </a:xfrm>
                <a:prstGeom prst="rect">
                  <a:avLst/>
                </a:prstGeom>
                <a:noFill/>
              </p:spPr>
              <p:txBody>
                <a:bodyPr wrap="none" rtlCol="0">
                  <a:spAutoFit/>
                </a:bodyPr>
                <a:lstStyle/>
                <a:p>
                  <a:pPr algn="ctr"/>
                  <a:r>
                    <a:rPr kumimoji="1" lang="en-US" altLang="ja-JP" sz="1000" dirty="0">
                      <a:latin typeface="UD デジタル 教科書体 NP-R" panose="02020400000000000000" pitchFamily="18" charset="-128"/>
                      <a:ea typeface="UD デジタル 教科書体 NP-R" panose="02020400000000000000" pitchFamily="18" charset="-128"/>
                    </a:rPr>
                    <a:t>1,800</a:t>
                  </a:r>
                  <a:r>
                    <a:rPr kumimoji="1" lang="ja-JP" altLang="en-US" sz="1000" dirty="0">
                      <a:latin typeface="UD デジタル 教科書体 NP-R" panose="02020400000000000000" pitchFamily="18" charset="-128"/>
                      <a:ea typeface="UD デジタル 教科書体 NP-R" panose="02020400000000000000" pitchFamily="18" charset="-128"/>
                    </a:rPr>
                    <a:t>万円</a:t>
                  </a:r>
                </a:p>
              </p:txBody>
            </p:sp>
            <p:grpSp>
              <p:nvGrpSpPr>
                <p:cNvPr id="55" name="グループ化 54">
                  <a:extLst>
                    <a:ext uri="{FF2B5EF4-FFF2-40B4-BE49-F238E27FC236}">
                      <a16:creationId xmlns:a16="http://schemas.microsoft.com/office/drawing/2014/main" id="{55BE4FB0-270F-EDDF-4867-24DB989F1207}"/>
                    </a:ext>
                  </a:extLst>
                </p:cNvPr>
                <p:cNvGrpSpPr/>
                <p:nvPr/>
              </p:nvGrpSpPr>
              <p:grpSpPr>
                <a:xfrm>
                  <a:off x="6286396" y="858524"/>
                  <a:ext cx="5596384" cy="2963469"/>
                  <a:chOff x="6286396" y="858524"/>
                  <a:chExt cx="5596384" cy="2963469"/>
                </a:xfrm>
              </p:grpSpPr>
              <p:sp>
                <p:nvSpPr>
                  <p:cNvPr id="57" name="テキスト ボックス 56">
                    <a:extLst>
                      <a:ext uri="{FF2B5EF4-FFF2-40B4-BE49-F238E27FC236}">
                        <a16:creationId xmlns:a16="http://schemas.microsoft.com/office/drawing/2014/main" id="{BA79C1F6-9127-3FA4-CE35-FDCFD241FE19}"/>
                      </a:ext>
                    </a:extLst>
                  </p:cNvPr>
                  <p:cNvSpPr txBox="1"/>
                  <p:nvPr/>
                </p:nvSpPr>
                <p:spPr>
                  <a:xfrm>
                    <a:off x="7619089" y="3575772"/>
                    <a:ext cx="828000" cy="246221"/>
                  </a:xfrm>
                  <a:prstGeom prst="rect">
                    <a:avLst/>
                  </a:prstGeom>
                  <a:noFill/>
                </p:spPr>
                <p:txBody>
                  <a:bodyPr wrap="none" rtlCol="0">
                    <a:spAutoFit/>
                  </a:bodyPr>
                  <a:lstStyle/>
                  <a:p>
                    <a:pPr algn="ctr"/>
                    <a:r>
                      <a:rPr lang="en-US" altLang="ja-JP" sz="1000" dirty="0">
                        <a:latin typeface="UD デジタル 教科書体 NP-R" panose="02020400000000000000" pitchFamily="18" charset="-128"/>
                        <a:ea typeface="UD デジタル 教科書体 NP-R" panose="02020400000000000000" pitchFamily="18" charset="-128"/>
                      </a:rPr>
                      <a:t>330</a:t>
                    </a:r>
                    <a:r>
                      <a:rPr kumimoji="1" lang="ja-JP" altLang="en-US" sz="1000" dirty="0">
                        <a:latin typeface="UD デジタル 教科書体 NP-R" panose="02020400000000000000" pitchFamily="18" charset="-128"/>
                        <a:ea typeface="UD デジタル 教科書体 NP-R" panose="02020400000000000000" pitchFamily="18" charset="-128"/>
                      </a:rPr>
                      <a:t>万円</a:t>
                    </a:r>
                  </a:p>
                </p:txBody>
              </p:sp>
              <p:grpSp>
                <p:nvGrpSpPr>
                  <p:cNvPr id="59" name="グループ化 58">
                    <a:extLst>
                      <a:ext uri="{FF2B5EF4-FFF2-40B4-BE49-F238E27FC236}">
                        <a16:creationId xmlns:a16="http://schemas.microsoft.com/office/drawing/2014/main" id="{B853F7D4-9FBB-F4A9-B641-84C2A190774E}"/>
                      </a:ext>
                    </a:extLst>
                  </p:cNvPr>
                  <p:cNvGrpSpPr/>
                  <p:nvPr/>
                </p:nvGrpSpPr>
                <p:grpSpPr>
                  <a:xfrm>
                    <a:off x="6286396" y="858524"/>
                    <a:ext cx="5596384" cy="2963469"/>
                    <a:chOff x="6286396" y="858524"/>
                    <a:chExt cx="5596384" cy="2963469"/>
                  </a:xfrm>
                </p:grpSpPr>
                <p:sp>
                  <p:nvSpPr>
                    <p:cNvPr id="60" name="テキスト ボックス 59">
                      <a:extLst>
                        <a:ext uri="{FF2B5EF4-FFF2-40B4-BE49-F238E27FC236}">
                          <a16:creationId xmlns:a16="http://schemas.microsoft.com/office/drawing/2014/main" id="{6B5C80C1-3589-0749-DE7C-368AA07705B6}"/>
                        </a:ext>
                      </a:extLst>
                    </p:cNvPr>
                    <p:cNvSpPr txBox="1"/>
                    <p:nvPr/>
                  </p:nvSpPr>
                  <p:spPr>
                    <a:xfrm>
                      <a:off x="8361640" y="3575772"/>
                      <a:ext cx="828000" cy="246221"/>
                    </a:xfrm>
                    <a:prstGeom prst="rect">
                      <a:avLst/>
                    </a:prstGeom>
                    <a:noFill/>
                  </p:spPr>
                  <p:txBody>
                    <a:bodyPr wrap="none" rtlCol="0">
                      <a:spAutoFit/>
                    </a:bodyPr>
                    <a:lstStyle/>
                    <a:p>
                      <a:pPr algn="ctr"/>
                      <a:r>
                        <a:rPr kumimoji="1" lang="en-US" altLang="ja-JP" sz="1000" dirty="0">
                          <a:latin typeface="UD デジタル 教科書体 NP-R" panose="02020400000000000000" pitchFamily="18" charset="-128"/>
                          <a:ea typeface="UD デジタル 教科書体 NP-R" panose="02020400000000000000" pitchFamily="18" charset="-128"/>
                        </a:rPr>
                        <a:t>695</a:t>
                      </a:r>
                      <a:r>
                        <a:rPr kumimoji="1" lang="ja-JP" altLang="en-US" sz="1000" dirty="0">
                          <a:latin typeface="UD デジタル 教科書体 NP-R" panose="02020400000000000000" pitchFamily="18" charset="-128"/>
                          <a:ea typeface="UD デジタル 教科書体 NP-R" panose="02020400000000000000" pitchFamily="18" charset="-128"/>
                        </a:rPr>
                        <a:t>万円</a:t>
                      </a:r>
                    </a:p>
                  </p:txBody>
                </p:sp>
                <p:grpSp>
                  <p:nvGrpSpPr>
                    <p:cNvPr id="61" name="グループ化 60">
                      <a:extLst>
                        <a:ext uri="{FF2B5EF4-FFF2-40B4-BE49-F238E27FC236}">
                          <a16:creationId xmlns:a16="http://schemas.microsoft.com/office/drawing/2014/main" id="{6207E4B5-2EAA-1DE2-7CA5-F95880674247}"/>
                        </a:ext>
                      </a:extLst>
                    </p:cNvPr>
                    <p:cNvGrpSpPr/>
                    <p:nvPr/>
                  </p:nvGrpSpPr>
                  <p:grpSpPr>
                    <a:xfrm>
                      <a:off x="6286396" y="858524"/>
                      <a:ext cx="5596384" cy="2963469"/>
                      <a:chOff x="6286396" y="858524"/>
                      <a:chExt cx="5596384" cy="2963469"/>
                    </a:xfrm>
                  </p:grpSpPr>
                  <p:grpSp>
                    <p:nvGrpSpPr>
                      <p:cNvPr id="66" name="グループ化 65">
                        <a:extLst>
                          <a:ext uri="{FF2B5EF4-FFF2-40B4-BE49-F238E27FC236}">
                            <a16:creationId xmlns:a16="http://schemas.microsoft.com/office/drawing/2014/main" id="{36E77E71-C32B-1FE4-DC9B-EBBA8AB6D05A}"/>
                          </a:ext>
                        </a:extLst>
                      </p:cNvPr>
                      <p:cNvGrpSpPr/>
                      <p:nvPr/>
                    </p:nvGrpSpPr>
                    <p:grpSpPr>
                      <a:xfrm>
                        <a:off x="6286396" y="858524"/>
                        <a:ext cx="5596384" cy="2963469"/>
                        <a:chOff x="6286396" y="858524"/>
                        <a:chExt cx="5596384" cy="2963469"/>
                      </a:xfrm>
                    </p:grpSpPr>
                    <p:graphicFrame>
                      <p:nvGraphicFramePr>
                        <p:cNvPr id="74" name="グラフ 73">
                          <a:extLst>
                            <a:ext uri="{FF2B5EF4-FFF2-40B4-BE49-F238E27FC236}">
                              <a16:creationId xmlns:a16="http://schemas.microsoft.com/office/drawing/2014/main" id="{21F86313-0DE8-A001-918E-C3086AB7E772}"/>
                            </a:ext>
                          </a:extLst>
                        </p:cNvPr>
                        <p:cNvGraphicFramePr/>
                        <p:nvPr/>
                      </p:nvGraphicFramePr>
                      <p:xfrm>
                        <a:off x="6408279" y="858524"/>
                        <a:ext cx="5474501" cy="2743186"/>
                      </p:xfrm>
                      <a:graphic>
                        <a:graphicData uri="http://schemas.openxmlformats.org/drawingml/2006/chart">
                          <c:chart xmlns:c="http://schemas.openxmlformats.org/drawingml/2006/chart" xmlns:r="http://schemas.openxmlformats.org/officeDocument/2006/relationships" r:id="rId2"/>
                        </a:graphicData>
                      </a:graphic>
                    </p:graphicFrame>
                    <p:sp>
                      <p:nvSpPr>
                        <p:cNvPr id="75" name="テキスト ボックス 74">
                          <a:extLst>
                            <a:ext uri="{FF2B5EF4-FFF2-40B4-BE49-F238E27FC236}">
                              <a16:creationId xmlns:a16="http://schemas.microsoft.com/office/drawing/2014/main" id="{5F92B327-E892-AF2A-51C1-D39491814783}"/>
                            </a:ext>
                          </a:extLst>
                        </p:cNvPr>
                        <p:cNvSpPr txBox="1"/>
                        <p:nvPr/>
                      </p:nvSpPr>
                      <p:spPr>
                        <a:xfrm>
                          <a:off x="6581487" y="3188620"/>
                          <a:ext cx="665567" cy="276999"/>
                        </a:xfrm>
                        <a:prstGeom prst="rect">
                          <a:avLst/>
                        </a:prstGeom>
                        <a:noFill/>
                      </p:spPr>
                      <p:txBody>
                        <a:bodyPr wrap="none" rtlCol="0">
                          <a:spAutoFit/>
                        </a:bodyPr>
                        <a:lstStyle/>
                        <a:p>
                          <a:pPr algn="ctr"/>
                          <a:r>
                            <a:rPr kumimoji="1" lang="ja-JP" altLang="en-US" sz="1000" dirty="0">
                              <a:latin typeface="UD デジタル 教科書体 NP-R" panose="02020400000000000000" pitchFamily="18" charset="-128"/>
                              <a:ea typeface="UD デジタル 教科書体 NP-R" panose="02020400000000000000" pitchFamily="18" charset="-128"/>
                            </a:rPr>
                            <a:t>税率</a:t>
                          </a:r>
                          <a:r>
                            <a:rPr kumimoji="1" lang="en-US" altLang="ja-JP" sz="1200" dirty="0">
                              <a:latin typeface="UD デジタル 教科書体 NP-R" panose="02020400000000000000" pitchFamily="18" charset="-128"/>
                              <a:ea typeface="UD デジタル 教科書体 NP-R" panose="02020400000000000000" pitchFamily="18" charset="-128"/>
                            </a:rPr>
                            <a:t>5</a:t>
                          </a:r>
                          <a:r>
                            <a:rPr kumimoji="1" lang="en-US" altLang="ja-JP" sz="1000" dirty="0">
                              <a:latin typeface="UD デジタル 教科書体 NP-R" panose="02020400000000000000" pitchFamily="18" charset="-128"/>
                              <a:ea typeface="UD デジタル 教科書体 NP-R" panose="02020400000000000000" pitchFamily="18" charset="-128"/>
                            </a:rPr>
                            <a:t>%</a:t>
                          </a:r>
                          <a:endParaRPr kumimoji="1" lang="ja-JP" altLang="en-US" sz="1000" dirty="0">
                            <a:latin typeface="UD デジタル 教科書体 NP-R" panose="02020400000000000000" pitchFamily="18" charset="-128"/>
                            <a:ea typeface="UD デジタル 教科書体 NP-R" panose="02020400000000000000" pitchFamily="18" charset="-128"/>
                          </a:endParaRPr>
                        </a:p>
                      </p:txBody>
                    </p:sp>
                    <p:sp>
                      <p:nvSpPr>
                        <p:cNvPr id="76" name="テキスト ボックス 75">
                          <a:extLst>
                            <a:ext uri="{FF2B5EF4-FFF2-40B4-BE49-F238E27FC236}">
                              <a16:creationId xmlns:a16="http://schemas.microsoft.com/office/drawing/2014/main" id="{D31B7FD0-502F-102A-22A8-C30119968234}"/>
                            </a:ext>
                          </a:extLst>
                        </p:cNvPr>
                        <p:cNvSpPr txBox="1"/>
                        <p:nvPr/>
                      </p:nvSpPr>
                      <p:spPr>
                        <a:xfrm>
                          <a:off x="7273601" y="3083307"/>
                          <a:ext cx="766555" cy="276999"/>
                        </a:xfrm>
                        <a:prstGeom prst="rect">
                          <a:avLst/>
                        </a:prstGeom>
                        <a:noFill/>
                      </p:spPr>
                      <p:txBody>
                        <a:bodyPr wrap="none" rtlCol="0">
                          <a:spAutoFit/>
                        </a:bodyPr>
                        <a:lstStyle/>
                        <a:p>
                          <a:pPr algn="ctr"/>
                          <a:r>
                            <a:rPr kumimoji="1" lang="ja-JP" altLang="en-US" sz="1000" dirty="0">
                              <a:latin typeface="UD デジタル 教科書体 NP-R" panose="02020400000000000000" pitchFamily="18" charset="-128"/>
                              <a:ea typeface="UD デジタル 教科書体 NP-R" panose="02020400000000000000" pitchFamily="18" charset="-128"/>
                            </a:rPr>
                            <a:t>税率</a:t>
                          </a:r>
                          <a:r>
                            <a:rPr lang="en-US" altLang="ja-JP" sz="1200" dirty="0">
                              <a:latin typeface="UD デジタル 教科書体 NP-R" panose="02020400000000000000" pitchFamily="18" charset="-128"/>
                              <a:ea typeface="UD デジタル 教科書体 NP-R" panose="02020400000000000000" pitchFamily="18" charset="-128"/>
                            </a:rPr>
                            <a:t>10</a:t>
                          </a:r>
                          <a:r>
                            <a:rPr kumimoji="1" lang="en-US" altLang="ja-JP" sz="1000" dirty="0">
                              <a:latin typeface="UD デジタル 教科書体 NP-R" panose="02020400000000000000" pitchFamily="18" charset="-128"/>
                              <a:ea typeface="UD デジタル 教科書体 NP-R" panose="02020400000000000000" pitchFamily="18" charset="-128"/>
                            </a:rPr>
                            <a:t>%</a:t>
                          </a:r>
                          <a:endParaRPr kumimoji="1" lang="ja-JP" altLang="en-US" sz="1000" dirty="0">
                            <a:latin typeface="UD デジタル 教科書体 NP-R" panose="02020400000000000000" pitchFamily="18" charset="-128"/>
                            <a:ea typeface="UD デジタル 教科書体 NP-R" panose="02020400000000000000" pitchFamily="18" charset="-128"/>
                          </a:endParaRPr>
                        </a:p>
                      </p:txBody>
                    </p:sp>
                    <p:sp>
                      <p:nvSpPr>
                        <p:cNvPr id="77" name="テキスト ボックス 76">
                          <a:extLst>
                            <a:ext uri="{FF2B5EF4-FFF2-40B4-BE49-F238E27FC236}">
                              <a16:creationId xmlns:a16="http://schemas.microsoft.com/office/drawing/2014/main" id="{CD0AE291-A90B-7182-3642-86F14678F3AE}"/>
                            </a:ext>
                          </a:extLst>
                        </p:cNvPr>
                        <p:cNvSpPr txBox="1"/>
                        <p:nvPr/>
                      </p:nvSpPr>
                      <p:spPr>
                        <a:xfrm>
                          <a:off x="8016209" y="2815368"/>
                          <a:ext cx="766555" cy="276999"/>
                        </a:xfrm>
                        <a:prstGeom prst="rect">
                          <a:avLst/>
                        </a:prstGeom>
                        <a:noFill/>
                      </p:spPr>
                      <p:txBody>
                        <a:bodyPr wrap="none" rtlCol="0">
                          <a:spAutoFit/>
                        </a:bodyPr>
                        <a:lstStyle/>
                        <a:p>
                          <a:pPr algn="ctr"/>
                          <a:r>
                            <a:rPr kumimoji="1" lang="ja-JP" altLang="en-US" sz="1000" dirty="0">
                              <a:latin typeface="UD デジタル 教科書体 NP-R" panose="02020400000000000000" pitchFamily="18" charset="-128"/>
                              <a:ea typeface="UD デジタル 教科書体 NP-R" panose="02020400000000000000" pitchFamily="18" charset="-128"/>
                            </a:rPr>
                            <a:t>税率</a:t>
                          </a:r>
                          <a:r>
                            <a:rPr kumimoji="1" lang="en-US" altLang="ja-JP" sz="1200" dirty="0">
                              <a:latin typeface="UD デジタル 教科書体 NP-R" panose="02020400000000000000" pitchFamily="18" charset="-128"/>
                              <a:ea typeface="UD デジタル 教科書体 NP-R" panose="02020400000000000000" pitchFamily="18" charset="-128"/>
                            </a:rPr>
                            <a:t>2</a:t>
                          </a:r>
                          <a:r>
                            <a:rPr lang="en-US" altLang="ja-JP" sz="1200" dirty="0">
                              <a:latin typeface="UD デジタル 教科書体 NP-R" panose="02020400000000000000" pitchFamily="18" charset="-128"/>
                              <a:ea typeface="UD デジタル 教科書体 NP-R" panose="02020400000000000000" pitchFamily="18" charset="-128"/>
                            </a:rPr>
                            <a:t>0</a:t>
                          </a:r>
                          <a:r>
                            <a:rPr kumimoji="1" lang="en-US" altLang="ja-JP" sz="1000" dirty="0">
                              <a:latin typeface="UD デジタル 教科書体 NP-R" panose="02020400000000000000" pitchFamily="18" charset="-128"/>
                              <a:ea typeface="UD デジタル 教科書体 NP-R" panose="02020400000000000000" pitchFamily="18" charset="-128"/>
                            </a:rPr>
                            <a:t>%</a:t>
                          </a:r>
                          <a:endParaRPr kumimoji="1" lang="ja-JP" altLang="en-US" sz="1000" dirty="0">
                            <a:latin typeface="UD デジタル 教科書体 NP-R" panose="02020400000000000000" pitchFamily="18" charset="-128"/>
                            <a:ea typeface="UD デジタル 教科書体 NP-R" panose="02020400000000000000" pitchFamily="18" charset="-128"/>
                          </a:endParaRPr>
                        </a:p>
                      </p:txBody>
                    </p:sp>
                    <p:sp>
                      <p:nvSpPr>
                        <p:cNvPr id="78" name="テキスト ボックス 77">
                          <a:extLst>
                            <a:ext uri="{FF2B5EF4-FFF2-40B4-BE49-F238E27FC236}">
                              <a16:creationId xmlns:a16="http://schemas.microsoft.com/office/drawing/2014/main" id="{89037AE1-9E96-DA9B-5C2B-148F86692729}"/>
                            </a:ext>
                          </a:extLst>
                        </p:cNvPr>
                        <p:cNvSpPr txBox="1"/>
                        <p:nvPr/>
                      </p:nvSpPr>
                      <p:spPr>
                        <a:xfrm>
                          <a:off x="8758817" y="2738791"/>
                          <a:ext cx="766555" cy="276999"/>
                        </a:xfrm>
                        <a:prstGeom prst="rect">
                          <a:avLst/>
                        </a:prstGeom>
                        <a:noFill/>
                      </p:spPr>
                      <p:txBody>
                        <a:bodyPr wrap="none" rtlCol="0">
                          <a:spAutoFit/>
                        </a:bodyPr>
                        <a:lstStyle/>
                        <a:p>
                          <a:pPr algn="ctr"/>
                          <a:r>
                            <a:rPr kumimoji="1" lang="ja-JP" altLang="en-US" sz="1000" dirty="0">
                              <a:latin typeface="UD デジタル 教科書体 NP-R" panose="02020400000000000000" pitchFamily="18" charset="-128"/>
                              <a:ea typeface="UD デジタル 教科書体 NP-R" panose="02020400000000000000" pitchFamily="18" charset="-128"/>
                            </a:rPr>
                            <a:t>税率</a:t>
                          </a:r>
                          <a:r>
                            <a:rPr kumimoji="1" lang="en-US" altLang="ja-JP" sz="1200" dirty="0">
                              <a:latin typeface="UD デジタル 教科書体 NP-R" panose="02020400000000000000" pitchFamily="18" charset="-128"/>
                              <a:ea typeface="UD デジタル 教科書体 NP-R" panose="02020400000000000000" pitchFamily="18" charset="-128"/>
                            </a:rPr>
                            <a:t>23</a:t>
                          </a:r>
                          <a:r>
                            <a:rPr kumimoji="1" lang="en-US" altLang="ja-JP" sz="1000" dirty="0">
                              <a:latin typeface="UD デジタル 教科書体 NP-R" panose="02020400000000000000" pitchFamily="18" charset="-128"/>
                              <a:ea typeface="UD デジタル 教科書体 NP-R" panose="02020400000000000000" pitchFamily="18" charset="-128"/>
                            </a:rPr>
                            <a:t>%</a:t>
                          </a:r>
                          <a:endParaRPr kumimoji="1" lang="ja-JP" altLang="en-US" sz="1000" dirty="0">
                            <a:latin typeface="UD デジタル 教科書体 NP-R" panose="02020400000000000000" pitchFamily="18" charset="-128"/>
                            <a:ea typeface="UD デジタル 教科書体 NP-R" panose="02020400000000000000" pitchFamily="18" charset="-128"/>
                          </a:endParaRPr>
                        </a:p>
                      </p:txBody>
                    </p:sp>
                    <p:sp>
                      <p:nvSpPr>
                        <p:cNvPr id="79" name="テキスト ボックス 78">
                          <a:extLst>
                            <a:ext uri="{FF2B5EF4-FFF2-40B4-BE49-F238E27FC236}">
                              <a16:creationId xmlns:a16="http://schemas.microsoft.com/office/drawing/2014/main" id="{0CD025DD-70F7-9A0B-DC5C-F6D426CF9C82}"/>
                            </a:ext>
                          </a:extLst>
                        </p:cNvPr>
                        <p:cNvSpPr txBox="1"/>
                        <p:nvPr/>
                      </p:nvSpPr>
                      <p:spPr>
                        <a:xfrm>
                          <a:off x="9501425" y="2492333"/>
                          <a:ext cx="766555" cy="276999"/>
                        </a:xfrm>
                        <a:prstGeom prst="rect">
                          <a:avLst/>
                        </a:prstGeom>
                        <a:noFill/>
                      </p:spPr>
                      <p:txBody>
                        <a:bodyPr wrap="none" rtlCol="0">
                          <a:spAutoFit/>
                        </a:bodyPr>
                        <a:lstStyle/>
                        <a:p>
                          <a:pPr algn="ctr"/>
                          <a:r>
                            <a:rPr kumimoji="1" lang="ja-JP" altLang="en-US" sz="1000" dirty="0">
                              <a:latin typeface="UD デジタル 教科書体 NP-R" panose="02020400000000000000" pitchFamily="18" charset="-128"/>
                              <a:ea typeface="UD デジタル 教科書体 NP-R" panose="02020400000000000000" pitchFamily="18" charset="-128"/>
                            </a:rPr>
                            <a:t>税率</a:t>
                          </a:r>
                          <a:r>
                            <a:rPr lang="en-US" altLang="ja-JP" sz="1200" dirty="0">
                              <a:latin typeface="UD デジタル 教科書体 NP-R" panose="02020400000000000000" pitchFamily="18" charset="-128"/>
                              <a:ea typeface="UD デジタル 教科書体 NP-R" panose="02020400000000000000" pitchFamily="18" charset="-128"/>
                            </a:rPr>
                            <a:t>3</a:t>
                          </a:r>
                          <a:r>
                            <a:rPr kumimoji="1" lang="en-US" altLang="ja-JP" sz="1200" dirty="0">
                              <a:latin typeface="UD デジタル 教科書体 NP-R" panose="02020400000000000000" pitchFamily="18" charset="-128"/>
                              <a:ea typeface="UD デジタル 教科書体 NP-R" panose="02020400000000000000" pitchFamily="18" charset="-128"/>
                            </a:rPr>
                            <a:t>3</a:t>
                          </a:r>
                          <a:r>
                            <a:rPr kumimoji="1" lang="en-US" altLang="ja-JP" sz="1000" dirty="0">
                              <a:latin typeface="UD デジタル 教科書体 NP-R" panose="02020400000000000000" pitchFamily="18" charset="-128"/>
                              <a:ea typeface="UD デジタル 教科書体 NP-R" panose="02020400000000000000" pitchFamily="18" charset="-128"/>
                            </a:rPr>
                            <a:t>%</a:t>
                          </a:r>
                          <a:endParaRPr kumimoji="1" lang="ja-JP" altLang="en-US" sz="1000" dirty="0">
                            <a:latin typeface="UD デジタル 教科書体 NP-R" panose="02020400000000000000" pitchFamily="18" charset="-128"/>
                            <a:ea typeface="UD デジタル 教科書体 NP-R" panose="02020400000000000000" pitchFamily="18" charset="-128"/>
                          </a:endParaRPr>
                        </a:p>
                      </p:txBody>
                    </p:sp>
                    <p:sp>
                      <p:nvSpPr>
                        <p:cNvPr id="81" name="テキスト ボックス 80">
                          <a:extLst>
                            <a:ext uri="{FF2B5EF4-FFF2-40B4-BE49-F238E27FC236}">
                              <a16:creationId xmlns:a16="http://schemas.microsoft.com/office/drawing/2014/main" id="{36284B40-54BB-94FD-77F5-9E849744F017}"/>
                            </a:ext>
                          </a:extLst>
                        </p:cNvPr>
                        <p:cNvSpPr txBox="1"/>
                        <p:nvPr/>
                      </p:nvSpPr>
                      <p:spPr>
                        <a:xfrm>
                          <a:off x="10244033" y="2320883"/>
                          <a:ext cx="766555" cy="276999"/>
                        </a:xfrm>
                        <a:prstGeom prst="rect">
                          <a:avLst/>
                        </a:prstGeom>
                        <a:noFill/>
                      </p:spPr>
                      <p:txBody>
                        <a:bodyPr wrap="none" rtlCol="0">
                          <a:spAutoFit/>
                        </a:bodyPr>
                        <a:lstStyle/>
                        <a:p>
                          <a:pPr algn="ctr"/>
                          <a:r>
                            <a:rPr kumimoji="1" lang="ja-JP" altLang="en-US" sz="1000" dirty="0">
                              <a:latin typeface="UD デジタル 教科書体 NP-R" panose="02020400000000000000" pitchFamily="18" charset="-128"/>
                              <a:ea typeface="UD デジタル 教科書体 NP-R" panose="02020400000000000000" pitchFamily="18" charset="-128"/>
                            </a:rPr>
                            <a:t>税率</a:t>
                          </a:r>
                          <a:r>
                            <a:rPr kumimoji="1" lang="en-US" altLang="ja-JP" sz="1200" dirty="0">
                              <a:latin typeface="UD デジタル 教科書体 NP-R" panose="02020400000000000000" pitchFamily="18" charset="-128"/>
                              <a:ea typeface="UD デジタル 教科書体 NP-R" panose="02020400000000000000" pitchFamily="18" charset="-128"/>
                            </a:rPr>
                            <a:t>40</a:t>
                          </a:r>
                          <a:r>
                            <a:rPr kumimoji="1" lang="en-US" altLang="ja-JP" sz="1000" dirty="0">
                              <a:latin typeface="UD デジタル 教科書体 NP-R" panose="02020400000000000000" pitchFamily="18" charset="-128"/>
                              <a:ea typeface="UD デジタル 教科書体 NP-R" panose="02020400000000000000" pitchFamily="18" charset="-128"/>
                            </a:rPr>
                            <a:t>%</a:t>
                          </a:r>
                          <a:endParaRPr kumimoji="1" lang="ja-JP" altLang="en-US" sz="1000" dirty="0">
                            <a:latin typeface="UD デジタル 教科書体 NP-R" panose="02020400000000000000" pitchFamily="18" charset="-128"/>
                            <a:ea typeface="UD デジタル 教科書体 NP-R" panose="02020400000000000000" pitchFamily="18" charset="-128"/>
                          </a:endParaRPr>
                        </a:p>
                      </p:txBody>
                    </p:sp>
                    <p:sp>
                      <p:nvSpPr>
                        <p:cNvPr id="82" name="テキスト ボックス 81">
                          <a:extLst>
                            <a:ext uri="{FF2B5EF4-FFF2-40B4-BE49-F238E27FC236}">
                              <a16:creationId xmlns:a16="http://schemas.microsoft.com/office/drawing/2014/main" id="{18F0D172-736D-B709-1611-5C5F385E7A26}"/>
                            </a:ext>
                          </a:extLst>
                        </p:cNvPr>
                        <p:cNvSpPr txBox="1"/>
                        <p:nvPr/>
                      </p:nvSpPr>
                      <p:spPr>
                        <a:xfrm>
                          <a:off x="10986643" y="2186535"/>
                          <a:ext cx="766555" cy="276999"/>
                        </a:xfrm>
                        <a:prstGeom prst="rect">
                          <a:avLst/>
                        </a:prstGeom>
                        <a:noFill/>
                      </p:spPr>
                      <p:txBody>
                        <a:bodyPr wrap="none" rtlCol="0">
                          <a:spAutoFit/>
                        </a:bodyPr>
                        <a:lstStyle/>
                        <a:p>
                          <a:pPr algn="ctr"/>
                          <a:r>
                            <a:rPr kumimoji="1" lang="ja-JP" altLang="en-US" sz="1000" dirty="0">
                              <a:latin typeface="UD デジタル 教科書体 NP-R" panose="02020400000000000000" pitchFamily="18" charset="-128"/>
                              <a:ea typeface="UD デジタル 教科書体 NP-R" panose="02020400000000000000" pitchFamily="18" charset="-128"/>
                            </a:rPr>
                            <a:t>税率</a:t>
                          </a:r>
                          <a:r>
                            <a:rPr kumimoji="1" lang="en-US" altLang="ja-JP" sz="1200" dirty="0">
                              <a:latin typeface="UD デジタル 教科書体 NP-R" panose="02020400000000000000" pitchFamily="18" charset="-128"/>
                              <a:ea typeface="UD デジタル 教科書体 NP-R" panose="02020400000000000000" pitchFamily="18" charset="-128"/>
                            </a:rPr>
                            <a:t>4</a:t>
                          </a:r>
                          <a:r>
                            <a:rPr lang="en-US" altLang="ja-JP" sz="1200" dirty="0">
                              <a:latin typeface="UD デジタル 教科書体 NP-R" panose="02020400000000000000" pitchFamily="18" charset="-128"/>
                              <a:ea typeface="UD デジタル 教科書体 NP-R" panose="02020400000000000000" pitchFamily="18" charset="-128"/>
                            </a:rPr>
                            <a:t>5</a:t>
                          </a:r>
                          <a:r>
                            <a:rPr kumimoji="1" lang="en-US" altLang="ja-JP" sz="1000" dirty="0">
                              <a:latin typeface="UD デジタル 教科書体 NP-R" panose="02020400000000000000" pitchFamily="18" charset="-128"/>
                              <a:ea typeface="UD デジタル 教科書体 NP-R" panose="02020400000000000000" pitchFamily="18" charset="-128"/>
                            </a:rPr>
                            <a:t>%</a:t>
                          </a:r>
                          <a:endParaRPr kumimoji="1" lang="ja-JP" altLang="en-US" sz="1000" dirty="0">
                            <a:latin typeface="UD デジタル 教科書体 NP-R" panose="02020400000000000000" pitchFamily="18" charset="-128"/>
                            <a:ea typeface="UD デジタル 教科書体 NP-R" panose="02020400000000000000" pitchFamily="18" charset="-128"/>
                          </a:endParaRPr>
                        </a:p>
                      </p:txBody>
                    </p:sp>
                    <p:sp>
                      <p:nvSpPr>
                        <p:cNvPr id="83" name="テキスト ボックス 82">
                          <a:extLst>
                            <a:ext uri="{FF2B5EF4-FFF2-40B4-BE49-F238E27FC236}">
                              <a16:creationId xmlns:a16="http://schemas.microsoft.com/office/drawing/2014/main" id="{86596727-B176-7F8A-362F-A54868178E73}"/>
                            </a:ext>
                          </a:extLst>
                        </p:cNvPr>
                        <p:cNvSpPr txBox="1"/>
                        <p:nvPr/>
                      </p:nvSpPr>
                      <p:spPr>
                        <a:xfrm>
                          <a:off x="6876538" y="3575772"/>
                          <a:ext cx="828000" cy="246221"/>
                        </a:xfrm>
                        <a:prstGeom prst="rect">
                          <a:avLst/>
                        </a:prstGeom>
                        <a:noFill/>
                      </p:spPr>
                      <p:txBody>
                        <a:bodyPr wrap="none" rtlCol="0">
                          <a:spAutoFit/>
                        </a:bodyPr>
                        <a:lstStyle/>
                        <a:p>
                          <a:pPr algn="ctr"/>
                          <a:r>
                            <a:rPr kumimoji="1" lang="en-US" altLang="ja-JP" sz="1000" dirty="0">
                              <a:latin typeface="UD デジタル 教科書体 NP-R" panose="02020400000000000000" pitchFamily="18" charset="-128"/>
                              <a:ea typeface="UD デジタル 教科書体 NP-R" panose="02020400000000000000" pitchFamily="18" charset="-128"/>
                            </a:rPr>
                            <a:t>195</a:t>
                          </a:r>
                          <a:r>
                            <a:rPr kumimoji="1" lang="ja-JP" altLang="en-US" sz="1000" dirty="0">
                              <a:latin typeface="UD デジタル 教科書体 NP-R" panose="02020400000000000000" pitchFamily="18" charset="-128"/>
                              <a:ea typeface="UD デジタル 教科書体 NP-R" panose="02020400000000000000" pitchFamily="18" charset="-128"/>
                            </a:rPr>
                            <a:t>万円</a:t>
                          </a:r>
                        </a:p>
                      </p:txBody>
                    </p:sp>
                    <p:sp>
                      <p:nvSpPr>
                        <p:cNvPr id="84" name="テキスト ボックス 83">
                          <a:extLst>
                            <a:ext uri="{FF2B5EF4-FFF2-40B4-BE49-F238E27FC236}">
                              <a16:creationId xmlns:a16="http://schemas.microsoft.com/office/drawing/2014/main" id="{48C9587C-CAB5-7026-D326-802835E4834C}"/>
                            </a:ext>
                          </a:extLst>
                        </p:cNvPr>
                        <p:cNvSpPr txBox="1"/>
                        <p:nvPr/>
                      </p:nvSpPr>
                      <p:spPr>
                        <a:xfrm>
                          <a:off x="9101810" y="3575772"/>
                          <a:ext cx="828000" cy="246221"/>
                        </a:xfrm>
                        <a:prstGeom prst="rect">
                          <a:avLst/>
                        </a:prstGeom>
                        <a:noFill/>
                      </p:spPr>
                      <p:txBody>
                        <a:bodyPr wrap="none" rtlCol="0">
                          <a:spAutoFit/>
                        </a:bodyPr>
                        <a:lstStyle/>
                        <a:p>
                          <a:pPr algn="ctr"/>
                          <a:r>
                            <a:rPr lang="en-US" altLang="ja-JP" sz="1000" dirty="0">
                              <a:latin typeface="UD デジタル 教科書体 NP-R" panose="02020400000000000000" pitchFamily="18" charset="-128"/>
                              <a:ea typeface="UD デジタル 教科書体 NP-R" panose="02020400000000000000" pitchFamily="18" charset="-128"/>
                            </a:rPr>
                            <a:t>900</a:t>
                          </a:r>
                          <a:r>
                            <a:rPr kumimoji="1" lang="ja-JP" altLang="en-US" sz="1000" dirty="0">
                              <a:latin typeface="UD デジタル 教科書体 NP-R" panose="02020400000000000000" pitchFamily="18" charset="-128"/>
                              <a:ea typeface="UD デジタル 教科書体 NP-R" panose="02020400000000000000" pitchFamily="18" charset="-128"/>
                            </a:rPr>
                            <a:t>万円</a:t>
                          </a:r>
                        </a:p>
                      </p:txBody>
                    </p:sp>
                    <p:sp>
                      <p:nvSpPr>
                        <p:cNvPr id="86" name="テキスト ボックス 85">
                          <a:extLst>
                            <a:ext uri="{FF2B5EF4-FFF2-40B4-BE49-F238E27FC236}">
                              <a16:creationId xmlns:a16="http://schemas.microsoft.com/office/drawing/2014/main" id="{7BBDF09E-9268-55DB-4B8A-6ABC439CFE22}"/>
                            </a:ext>
                          </a:extLst>
                        </p:cNvPr>
                        <p:cNvSpPr txBox="1"/>
                        <p:nvPr/>
                      </p:nvSpPr>
                      <p:spPr>
                        <a:xfrm>
                          <a:off x="10589293" y="3575772"/>
                          <a:ext cx="828000" cy="246221"/>
                        </a:xfrm>
                        <a:prstGeom prst="rect">
                          <a:avLst/>
                        </a:prstGeom>
                        <a:noFill/>
                      </p:spPr>
                      <p:txBody>
                        <a:bodyPr wrap="none" rtlCol="0">
                          <a:spAutoFit/>
                        </a:bodyPr>
                        <a:lstStyle/>
                        <a:p>
                          <a:pPr algn="ctr"/>
                          <a:r>
                            <a:rPr lang="en-US" altLang="ja-JP" sz="1000" dirty="0">
                              <a:latin typeface="UD デジタル 教科書体 NP-R" panose="02020400000000000000" pitchFamily="18" charset="-128"/>
                              <a:ea typeface="UD デジタル 教科書体 NP-R" panose="02020400000000000000" pitchFamily="18" charset="-128"/>
                            </a:rPr>
                            <a:t>4</a:t>
                          </a:r>
                          <a:r>
                            <a:rPr kumimoji="1" lang="en-US" altLang="ja-JP" sz="1000" dirty="0">
                              <a:latin typeface="UD デジタル 教科書体 NP-R" panose="02020400000000000000" pitchFamily="18" charset="-128"/>
                              <a:ea typeface="UD デジタル 教科書体 NP-R" panose="02020400000000000000" pitchFamily="18" charset="-128"/>
                            </a:rPr>
                            <a:t>,000</a:t>
                          </a:r>
                          <a:r>
                            <a:rPr kumimoji="1" lang="ja-JP" altLang="en-US" sz="1000" dirty="0">
                              <a:latin typeface="UD デジタル 教科書体 NP-R" panose="02020400000000000000" pitchFamily="18" charset="-128"/>
                              <a:ea typeface="UD デジタル 教科書体 NP-R" panose="02020400000000000000" pitchFamily="18" charset="-128"/>
                            </a:rPr>
                            <a:t>万円</a:t>
                          </a:r>
                        </a:p>
                      </p:txBody>
                    </p:sp>
                    <p:cxnSp>
                      <p:nvCxnSpPr>
                        <p:cNvPr id="87" name="直線コネクタ 86">
                          <a:extLst>
                            <a:ext uri="{FF2B5EF4-FFF2-40B4-BE49-F238E27FC236}">
                              <a16:creationId xmlns:a16="http://schemas.microsoft.com/office/drawing/2014/main" id="{CA9A2E7F-9335-D906-39F9-7EB85022081F}"/>
                            </a:ext>
                          </a:extLst>
                        </p:cNvPr>
                        <p:cNvCxnSpPr>
                          <a:cxnSpLocks/>
                        </p:cNvCxnSpPr>
                        <p:nvPr/>
                      </p:nvCxnSpPr>
                      <p:spPr>
                        <a:xfrm>
                          <a:off x="8033089" y="2476466"/>
                          <a:ext cx="0" cy="1101001"/>
                        </a:xfrm>
                        <a:prstGeom prst="line">
                          <a:avLst/>
                        </a:prstGeom>
                        <a:ln w="254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0822045B-FF45-29F9-20D9-B71B31C8DD35}"/>
                            </a:ext>
                          </a:extLst>
                        </p:cNvPr>
                        <p:cNvCxnSpPr>
                          <a:cxnSpLocks/>
                        </p:cNvCxnSpPr>
                        <p:nvPr/>
                      </p:nvCxnSpPr>
                      <p:spPr>
                        <a:xfrm>
                          <a:off x="8775640" y="2342118"/>
                          <a:ext cx="0" cy="1235349"/>
                        </a:xfrm>
                        <a:prstGeom prst="line">
                          <a:avLst/>
                        </a:prstGeom>
                        <a:ln w="254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D293330E-58E0-D269-FDA2-B79BFF16569A}"/>
                            </a:ext>
                          </a:extLst>
                        </p:cNvPr>
                        <p:cNvCxnSpPr>
                          <a:cxnSpLocks/>
                        </p:cNvCxnSpPr>
                        <p:nvPr/>
                      </p:nvCxnSpPr>
                      <p:spPr>
                        <a:xfrm>
                          <a:off x="10260742" y="1497914"/>
                          <a:ext cx="0" cy="2079553"/>
                        </a:xfrm>
                        <a:prstGeom prst="line">
                          <a:avLst/>
                        </a:prstGeom>
                        <a:ln w="254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749D8AA8-7E27-C861-C5EE-E70BA9920032}"/>
                            </a:ext>
                          </a:extLst>
                        </p:cNvPr>
                        <p:cNvSpPr txBox="1"/>
                        <p:nvPr/>
                      </p:nvSpPr>
                      <p:spPr>
                        <a:xfrm>
                          <a:off x="6286396" y="3575772"/>
                          <a:ext cx="526105" cy="246221"/>
                        </a:xfrm>
                        <a:prstGeom prst="rect">
                          <a:avLst/>
                        </a:prstGeom>
                        <a:noFill/>
                      </p:spPr>
                      <p:txBody>
                        <a:bodyPr wrap="none" rtlCol="0">
                          <a:spAutoFit/>
                        </a:bodyPr>
                        <a:lstStyle/>
                        <a:p>
                          <a:pPr algn="ctr"/>
                          <a:r>
                            <a:rPr kumimoji="1" lang="en-US" altLang="ja-JP" sz="1000" dirty="0">
                              <a:latin typeface="UD デジタル 教科書体 NP-R" panose="02020400000000000000" pitchFamily="18" charset="-128"/>
                              <a:ea typeface="UD デジタル 教科書体 NP-R" panose="02020400000000000000" pitchFamily="18" charset="-128"/>
                            </a:rPr>
                            <a:t>1</a:t>
                          </a:r>
                          <a:r>
                            <a:rPr kumimoji="1" lang="ja-JP" altLang="en-US" sz="1000" dirty="0">
                              <a:latin typeface="UD デジタル 教科書体 NP-R" panose="02020400000000000000" pitchFamily="18" charset="-128"/>
                              <a:ea typeface="UD デジタル 教科書体 NP-R" panose="02020400000000000000" pitchFamily="18" charset="-128"/>
                            </a:rPr>
                            <a:t>千円</a:t>
                          </a:r>
                        </a:p>
                      </p:txBody>
                    </p:sp>
                  </p:grpSp>
                  <p:cxnSp>
                    <p:nvCxnSpPr>
                      <p:cNvPr id="67" name="直線コネクタ 66">
                        <a:extLst>
                          <a:ext uri="{FF2B5EF4-FFF2-40B4-BE49-F238E27FC236}">
                            <a16:creationId xmlns:a16="http://schemas.microsoft.com/office/drawing/2014/main" id="{DA630AD2-188A-4ED4-544F-BAF3FF91D28C}"/>
                          </a:ext>
                        </a:extLst>
                      </p:cNvPr>
                      <p:cNvCxnSpPr>
                        <a:cxnSpLocks/>
                      </p:cNvCxnSpPr>
                      <p:nvPr/>
                    </p:nvCxnSpPr>
                    <p:spPr>
                      <a:xfrm>
                        <a:off x="9515810" y="1844868"/>
                        <a:ext cx="0" cy="1732599"/>
                      </a:xfrm>
                      <a:prstGeom prst="line">
                        <a:avLst/>
                      </a:prstGeom>
                      <a:ln w="254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grpSp>
              </p:grpSp>
            </p:grpSp>
          </p:grpSp>
          <p:cxnSp>
            <p:nvCxnSpPr>
              <p:cNvPr id="49" name="直線コネクタ 48">
                <a:extLst>
                  <a:ext uri="{FF2B5EF4-FFF2-40B4-BE49-F238E27FC236}">
                    <a16:creationId xmlns:a16="http://schemas.microsoft.com/office/drawing/2014/main" id="{8C633B10-D70B-6E44-5EB9-54959486F89E}"/>
                  </a:ext>
                </a:extLst>
              </p:cNvPr>
              <p:cNvCxnSpPr>
                <a:cxnSpLocks/>
              </p:cNvCxnSpPr>
              <p:nvPr/>
            </p:nvCxnSpPr>
            <p:spPr>
              <a:xfrm>
                <a:off x="11003293" y="1250264"/>
                <a:ext cx="0" cy="2327203"/>
              </a:xfrm>
              <a:prstGeom prst="line">
                <a:avLst/>
              </a:prstGeom>
              <a:ln w="254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grpSp>
        <p:cxnSp>
          <p:nvCxnSpPr>
            <p:cNvPr id="47" name="直線コネクタ 46">
              <a:extLst>
                <a:ext uri="{FF2B5EF4-FFF2-40B4-BE49-F238E27FC236}">
                  <a16:creationId xmlns:a16="http://schemas.microsoft.com/office/drawing/2014/main" id="{76AA5220-E19B-759E-73B4-9AB38F8FF3E6}"/>
                </a:ext>
              </a:extLst>
            </p:cNvPr>
            <p:cNvCxnSpPr>
              <a:cxnSpLocks/>
            </p:cNvCxnSpPr>
            <p:nvPr/>
          </p:nvCxnSpPr>
          <p:spPr>
            <a:xfrm>
              <a:off x="7290538" y="2970951"/>
              <a:ext cx="0" cy="606516"/>
            </a:xfrm>
            <a:prstGeom prst="line">
              <a:avLst/>
            </a:prstGeom>
            <a:ln w="254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361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par>
                                <p:cTn id="15" presetID="2" presetClass="entr" presetSubtype="8"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8" decel="10000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par>
                                <p:cTn id="23" presetID="2" presetClass="entr" presetSubtype="8" decel="10000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8" decel="10000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par>
                                <p:cTn id="31" presetID="2" presetClass="entr" presetSubtype="8" decel="10000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0-#ppt_w/2"/>
                                          </p:val>
                                        </p:tav>
                                        <p:tav tm="100000">
                                          <p:val>
                                            <p:strVal val="#ppt_x"/>
                                          </p:val>
                                        </p:tav>
                                      </p:tavLst>
                                    </p:anim>
                                    <p:anim calcmode="lin" valueType="num">
                                      <p:cBhvr additive="base">
                                        <p:cTn id="34" dur="500" fill="hold"/>
                                        <p:tgtEl>
                                          <p:spTgt spid="20"/>
                                        </p:tgtEl>
                                        <p:attrNameLst>
                                          <p:attrName>ppt_y</p:attrName>
                                        </p:attrNameLst>
                                      </p:cBhvr>
                                      <p:tavLst>
                                        <p:tav tm="0">
                                          <p:val>
                                            <p:strVal val="#ppt_y"/>
                                          </p:val>
                                        </p:tav>
                                        <p:tav tm="100000">
                                          <p:val>
                                            <p:strVal val="#ppt_y"/>
                                          </p:val>
                                        </p:tav>
                                      </p:tavLst>
                                    </p:anim>
                                  </p:childTnLst>
                                </p:cTn>
                              </p:par>
                              <p:par>
                                <p:cTn id="35" presetID="2" presetClass="entr" presetSubtype="8" decel="10000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0-#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par>
                                <p:cTn id="39" presetID="2" presetClass="entr" presetSubtype="8" decel="10000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0-#ppt_w/2"/>
                                          </p:val>
                                        </p:tav>
                                        <p:tav tm="100000">
                                          <p:val>
                                            <p:strVal val="#ppt_x"/>
                                          </p:val>
                                        </p:tav>
                                      </p:tavLst>
                                    </p:anim>
                                    <p:anim calcmode="lin" valueType="num">
                                      <p:cBhvr additive="base">
                                        <p:cTn id="42" dur="500" fill="hold"/>
                                        <p:tgtEl>
                                          <p:spTgt spid="25"/>
                                        </p:tgtEl>
                                        <p:attrNameLst>
                                          <p:attrName>ppt_y</p:attrName>
                                        </p:attrNameLst>
                                      </p:cBhvr>
                                      <p:tavLst>
                                        <p:tav tm="0">
                                          <p:val>
                                            <p:strVal val="#ppt_y"/>
                                          </p:val>
                                        </p:tav>
                                        <p:tav tm="100000">
                                          <p:val>
                                            <p:strVal val="#ppt_y"/>
                                          </p:val>
                                        </p:tav>
                                      </p:tavLst>
                                    </p:anim>
                                  </p:childTnLst>
                                </p:cTn>
                              </p:par>
                              <p:par>
                                <p:cTn id="43" presetID="2" presetClass="entr" presetSubtype="8" decel="10000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0-#ppt_w/2"/>
                                          </p:val>
                                        </p:tav>
                                        <p:tav tm="100000">
                                          <p:val>
                                            <p:strVal val="#ppt_x"/>
                                          </p:val>
                                        </p:tav>
                                      </p:tavLst>
                                    </p:anim>
                                    <p:anim calcmode="lin" valueType="num">
                                      <p:cBhvr additive="base">
                                        <p:cTn id="46" dur="500" fill="hold"/>
                                        <p:tgtEl>
                                          <p:spTgt spid="39"/>
                                        </p:tgtEl>
                                        <p:attrNameLst>
                                          <p:attrName>ppt_y</p:attrName>
                                        </p:attrNameLst>
                                      </p:cBhvr>
                                      <p:tavLst>
                                        <p:tav tm="0">
                                          <p:val>
                                            <p:strVal val="#ppt_y"/>
                                          </p:val>
                                        </p:tav>
                                        <p:tav tm="100000">
                                          <p:val>
                                            <p:strVal val="#ppt_y"/>
                                          </p:val>
                                        </p:tav>
                                      </p:tavLst>
                                    </p:anim>
                                  </p:childTnLst>
                                </p:cTn>
                              </p:par>
                              <p:par>
                                <p:cTn id="47" presetID="10" presetClass="entr" presetSubtype="0"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fade">
                                      <p:cBhvr>
                                        <p:cTn id="49" dur="500"/>
                                        <p:tgtEl>
                                          <p:spTgt spid="6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500"/>
                                        <p:tgtEl>
                                          <p:spTgt spid="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9" grpId="0" animBg="1"/>
      <p:bldP spid="16" grpId="0" animBg="1"/>
      <p:bldP spid="17" grpId="0"/>
      <p:bldP spid="18" grpId="0" animBg="1"/>
      <p:bldP spid="19" grpId="0"/>
      <p:bldP spid="20" grpId="0" animBg="1"/>
      <p:bldP spid="21" grpId="0"/>
      <p:bldP spid="37" grpId="0"/>
      <p:bldP spid="25" grpId="0"/>
      <p:bldP spid="65" grpId="0"/>
      <p:bldP spid="7" grpId="0" animBg="1"/>
      <p:bldP spid="8" grpId="0" animBg="1"/>
      <p:bldP spid="9" grpId="0" animBg="1"/>
      <p:bldP spid="6" grpId="0"/>
      <p:bldP spid="10" grpId="0" animBg="1"/>
      <p:bldP spid="11" grpId="0" animBg="1"/>
      <p:bldP spid="12" grpId="0" animBg="1"/>
      <p:bldP spid="14"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8CBBA-DEC9-A301-D8A0-0920FEC17E5C}"/>
            </a:ext>
          </a:extLst>
        </p:cNvPr>
        <p:cNvGrpSpPr/>
        <p:nvPr/>
      </p:nvGrpSpPr>
      <p:grpSpPr>
        <a:xfrm>
          <a:off x="0" y="0"/>
          <a:ext cx="0" cy="0"/>
          <a:chOff x="0" y="0"/>
          <a:chExt cx="0" cy="0"/>
        </a:xfrm>
      </p:grpSpPr>
      <p:sp>
        <p:nvSpPr>
          <p:cNvPr id="2" name="Google Shape;111;p1">
            <a:extLst>
              <a:ext uri="{FF2B5EF4-FFF2-40B4-BE49-F238E27FC236}">
                <a16:creationId xmlns:a16="http://schemas.microsoft.com/office/drawing/2014/main" id="{9754B9D4-2213-0987-D1A3-94CEC4B5C494}"/>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dirty="0">
                <a:solidFill>
                  <a:srgbClr val="0072BC"/>
                </a:solidFill>
                <a:latin typeface="UD デジタル 教科書体 NP-R" panose="02020400000000000000" pitchFamily="18" charset="-128"/>
                <a:ea typeface="UD デジタル 教科書体 NP-R" panose="02020400000000000000" pitchFamily="18" charset="-128"/>
                <a:cs typeface="Arial"/>
                <a:sym typeface="Arial"/>
              </a:rPr>
              <a:t>4</a:t>
            </a:r>
            <a:r>
              <a:rPr lang="en-US" altLang="ja-JP" sz="2800" b="1" i="0" u="none" strike="noStrike" cap="none" dirty="0">
                <a:solidFill>
                  <a:srgbClr val="0072BC"/>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800" b="1" dirty="0">
                <a:solidFill>
                  <a:srgbClr val="0072BC"/>
                </a:solidFill>
                <a:latin typeface="UD デジタル 教科書体 NP-R" panose="02020400000000000000" pitchFamily="18" charset="-128"/>
                <a:ea typeface="UD デジタル 教科書体 NP-R" panose="02020400000000000000" pitchFamily="18" charset="-128"/>
                <a:cs typeface="Arial"/>
                <a:sym typeface="Arial"/>
              </a:rPr>
              <a:t>私たちの生活と身近な税金</a:t>
            </a:r>
          </a:p>
        </p:txBody>
      </p:sp>
      <p:cxnSp>
        <p:nvCxnSpPr>
          <p:cNvPr id="5" name="直線コネクタ 4">
            <a:extLst>
              <a:ext uri="{FF2B5EF4-FFF2-40B4-BE49-F238E27FC236}">
                <a16:creationId xmlns:a16="http://schemas.microsoft.com/office/drawing/2014/main" id="{6369FD95-5598-8CDC-B854-A24A3B440437}"/>
              </a:ext>
            </a:extLst>
          </p:cNvPr>
          <p:cNvCxnSpPr>
            <a:cxnSpLocks/>
          </p:cNvCxnSpPr>
          <p:nvPr/>
        </p:nvCxnSpPr>
        <p:spPr>
          <a:xfrm>
            <a:off x="426000" y="756126"/>
            <a:ext cx="11340000" cy="0"/>
          </a:xfrm>
          <a:prstGeom prst="line">
            <a:avLst/>
          </a:prstGeom>
          <a:ln w="44450" cmpd="dbl">
            <a:solidFill>
              <a:srgbClr val="0072BC"/>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F438B44E-31FD-E216-0E9E-86384AC821F6}"/>
              </a:ext>
            </a:extLst>
          </p:cNvPr>
          <p:cNvSpPr txBox="1"/>
          <p:nvPr/>
        </p:nvSpPr>
        <p:spPr>
          <a:xfrm>
            <a:off x="384136" y="947001"/>
            <a:ext cx="2770382" cy="369332"/>
          </a:xfrm>
          <a:prstGeom prst="rect">
            <a:avLst/>
          </a:prstGeom>
          <a:noFill/>
        </p:spPr>
        <p:txBody>
          <a:bodyPr wrap="square" rtlCol="0">
            <a:spAutoFit/>
          </a:bodyPr>
          <a:lstStyle/>
          <a:p>
            <a:r>
              <a:rPr lang="ja-JP" altLang="en-US" b="1" dirty="0">
                <a:latin typeface="UD デジタル 教科書体 NP-R" panose="02020400000000000000" pitchFamily="18" charset="-128"/>
                <a:ea typeface="UD デジタル 教科書体 NP-R" panose="02020400000000000000" pitchFamily="18" charset="-128"/>
              </a:rPr>
              <a:t>◆ 消費税の納め方</a:t>
            </a:r>
          </a:p>
        </p:txBody>
      </p:sp>
      <p:sp>
        <p:nvSpPr>
          <p:cNvPr id="28" name="テキスト ボックス 27">
            <a:extLst>
              <a:ext uri="{FF2B5EF4-FFF2-40B4-BE49-F238E27FC236}">
                <a16:creationId xmlns:a16="http://schemas.microsoft.com/office/drawing/2014/main" id="{7234333E-3B7B-7887-0D42-9BC7CF7822F6}"/>
              </a:ext>
            </a:extLst>
          </p:cNvPr>
          <p:cNvSpPr txBox="1"/>
          <p:nvPr/>
        </p:nvSpPr>
        <p:spPr>
          <a:xfrm>
            <a:off x="2636835" y="863105"/>
            <a:ext cx="7514298" cy="668324"/>
          </a:xfrm>
          <a:prstGeom prst="rect">
            <a:avLst/>
          </a:prstGeom>
          <a:noFill/>
        </p:spPr>
        <p:txBody>
          <a:bodyPr wrap="square" rtlCol="0">
            <a:spAutoFit/>
          </a:bodyPr>
          <a:lstStyle/>
          <a:p>
            <a:pPr>
              <a:lnSpc>
                <a:spcPct val="120000"/>
              </a:lnSpc>
            </a:pPr>
            <a:r>
              <a:rPr lang="ja-JP" altLang="en-US" sz="1600" dirty="0">
                <a:latin typeface="UD デジタル 教科書体 NP-R" panose="02020400000000000000" pitchFamily="18" charset="-128"/>
                <a:ea typeface="UD デジタル 教科書体 NP-R" panose="02020400000000000000" pitchFamily="18" charset="-128"/>
              </a:rPr>
              <a:t>みなさんがお店で買い物をすると、</a:t>
            </a:r>
            <a:r>
              <a:rPr lang="en-US" altLang="ja-JP" sz="1600" dirty="0">
                <a:latin typeface="UD デジタル 教科書体 NP-R" panose="02020400000000000000" pitchFamily="18" charset="-128"/>
                <a:ea typeface="UD デジタル 教科書体 NP-R" panose="02020400000000000000" pitchFamily="18" charset="-128"/>
              </a:rPr>
              <a:t>10</a:t>
            </a:r>
            <a:r>
              <a:rPr lang="ja-JP" altLang="en-US" sz="1600" dirty="0">
                <a:latin typeface="UD デジタル 教科書体 NP-R" panose="02020400000000000000" pitchFamily="18" charset="-128"/>
                <a:ea typeface="UD デジタル 教科書体 NP-R" panose="02020400000000000000" pitchFamily="18" charset="-128"/>
              </a:rPr>
              <a:t>％の消費税がかかります。</a:t>
            </a:r>
            <a:endParaRPr lang="en-US" altLang="ja-JP" sz="160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600" dirty="0">
                <a:latin typeface="UD デジタル 教科書体 NP-R" panose="02020400000000000000" pitchFamily="18" charset="-128"/>
                <a:ea typeface="UD デジタル 教科書体 NP-R" panose="02020400000000000000" pitchFamily="18" charset="-128"/>
              </a:rPr>
              <a:t>そのうち</a:t>
            </a:r>
            <a:r>
              <a:rPr lang="en-US" altLang="ja-JP" sz="1600" dirty="0">
                <a:latin typeface="UD デジタル 教科書体 NP-R" panose="02020400000000000000" pitchFamily="18" charset="-128"/>
                <a:ea typeface="UD デジタル 教科書体 NP-R" panose="02020400000000000000" pitchFamily="18" charset="-128"/>
              </a:rPr>
              <a:t>7.8</a:t>
            </a:r>
            <a:r>
              <a:rPr lang="ja-JP" altLang="en-US" sz="1600" dirty="0">
                <a:latin typeface="UD デジタル 教科書体 NP-R" panose="02020400000000000000" pitchFamily="18" charset="-128"/>
                <a:ea typeface="UD デジタル 教科書体 NP-R" panose="02020400000000000000" pitchFamily="18" charset="-128"/>
              </a:rPr>
              <a:t>％は国税（消費税）、</a:t>
            </a:r>
            <a:r>
              <a:rPr lang="en-US" altLang="ja-JP" sz="1600" dirty="0">
                <a:latin typeface="UD デジタル 教科書体 NP-R" panose="02020400000000000000" pitchFamily="18" charset="-128"/>
                <a:ea typeface="UD デジタル 教科書体 NP-R" panose="02020400000000000000" pitchFamily="18" charset="-128"/>
              </a:rPr>
              <a:t>2.2</a:t>
            </a:r>
            <a:r>
              <a:rPr lang="ja-JP" altLang="en-US" sz="1600" dirty="0">
                <a:latin typeface="UD デジタル 教科書体 NP-R" panose="02020400000000000000" pitchFamily="18" charset="-128"/>
                <a:ea typeface="UD デジタル 教科書体 NP-R" panose="02020400000000000000" pitchFamily="18" charset="-128"/>
              </a:rPr>
              <a:t>％は地方税（地方消費税）です。</a:t>
            </a:r>
            <a:endParaRPr kumimoji="1" lang="ja-JP" altLang="en-US" sz="1600" dirty="0">
              <a:latin typeface="UD デジタル 教科書体 NP-R" panose="02020400000000000000" pitchFamily="18" charset="-128"/>
              <a:ea typeface="UD デジタル 教科書体 NP-R" panose="02020400000000000000" pitchFamily="18" charset="-128"/>
            </a:endParaRPr>
          </a:p>
        </p:txBody>
      </p:sp>
      <p:sp>
        <p:nvSpPr>
          <p:cNvPr id="15" name="正方形/長方形 14">
            <a:extLst>
              <a:ext uri="{FF2B5EF4-FFF2-40B4-BE49-F238E27FC236}">
                <a16:creationId xmlns:a16="http://schemas.microsoft.com/office/drawing/2014/main" id="{FB52954C-1FD2-18D5-7343-ED791511DAEC}"/>
              </a:ext>
            </a:extLst>
          </p:cNvPr>
          <p:cNvSpPr/>
          <p:nvPr/>
        </p:nvSpPr>
        <p:spPr>
          <a:xfrm>
            <a:off x="1736756" y="5141522"/>
            <a:ext cx="3653875" cy="1518380"/>
          </a:xfrm>
          <a:prstGeom prst="rect">
            <a:avLst/>
          </a:prstGeom>
          <a:solidFill>
            <a:schemeClr val="bg1">
              <a:alpha val="14118"/>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8588427-A4DE-4D61-D3CE-92FECD488323}"/>
              </a:ext>
            </a:extLst>
          </p:cNvPr>
          <p:cNvSpPr/>
          <p:nvPr/>
        </p:nvSpPr>
        <p:spPr>
          <a:xfrm>
            <a:off x="3046557" y="3574517"/>
            <a:ext cx="6098886" cy="1257671"/>
          </a:xfrm>
          <a:prstGeom prst="rect">
            <a:avLst/>
          </a:prstGeom>
          <a:solidFill>
            <a:srgbClr val="F1B5C6">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矢印: 上 36">
            <a:extLst>
              <a:ext uri="{FF2B5EF4-FFF2-40B4-BE49-F238E27FC236}">
                <a16:creationId xmlns:a16="http://schemas.microsoft.com/office/drawing/2014/main" id="{55AC84E8-4976-A4E4-8E82-93CE017FAEE4}"/>
              </a:ext>
            </a:extLst>
          </p:cNvPr>
          <p:cNvSpPr/>
          <p:nvPr/>
        </p:nvSpPr>
        <p:spPr>
          <a:xfrm rot="16200000">
            <a:off x="3099808" y="1897366"/>
            <a:ext cx="246468" cy="1227040"/>
          </a:xfrm>
          <a:prstGeom prst="upArrow">
            <a:avLst/>
          </a:prstGeom>
          <a:solidFill>
            <a:srgbClr val="61A8D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39" name="矢印: 上 38">
            <a:extLst>
              <a:ext uri="{FF2B5EF4-FFF2-40B4-BE49-F238E27FC236}">
                <a16:creationId xmlns:a16="http://schemas.microsoft.com/office/drawing/2014/main" id="{45764D5C-CD44-D982-4AFE-7E166B6B1162}"/>
              </a:ext>
            </a:extLst>
          </p:cNvPr>
          <p:cNvSpPr/>
          <p:nvPr/>
        </p:nvSpPr>
        <p:spPr>
          <a:xfrm rot="5400000">
            <a:off x="3159352" y="1675575"/>
            <a:ext cx="246468" cy="1227367"/>
          </a:xfrm>
          <a:prstGeom prst="upArrow">
            <a:avLst/>
          </a:prstGeom>
          <a:solidFill>
            <a:srgbClr val="61A8D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5B460FAF-D788-1431-E983-62AABC8B4057}"/>
              </a:ext>
            </a:extLst>
          </p:cNvPr>
          <p:cNvSpPr txBox="1"/>
          <p:nvPr/>
        </p:nvSpPr>
        <p:spPr>
          <a:xfrm>
            <a:off x="2647070" y="2574249"/>
            <a:ext cx="1259312" cy="415498"/>
          </a:xfrm>
          <a:prstGeom prst="rect">
            <a:avLst/>
          </a:prstGeom>
          <a:noFill/>
        </p:spPr>
        <p:txBody>
          <a:bodyPr wrap="square" rtlCol="0">
            <a:spAutoFit/>
          </a:bodyPr>
          <a:lstStyle/>
          <a:p>
            <a:pPr algn="ctr"/>
            <a:r>
              <a:rPr lang="en-US" altLang="ja-JP" sz="1050" dirty="0">
                <a:latin typeface="UD デジタル 教科書体 NP-R" panose="02020400000000000000" pitchFamily="18" charset="-128"/>
                <a:ea typeface="UD デジタル 教科書体 NP-R" panose="02020400000000000000" pitchFamily="18" charset="-128"/>
              </a:rPr>
              <a:t>(A)</a:t>
            </a:r>
            <a:r>
              <a:rPr lang="ja-JP" altLang="en-US" sz="1050" dirty="0">
                <a:latin typeface="UD デジタル 教科書体 NP-R" panose="02020400000000000000" pitchFamily="18" charset="-128"/>
                <a:ea typeface="UD デジタル 教科書体 NP-R" panose="02020400000000000000" pitchFamily="18" charset="-128"/>
              </a:rPr>
              <a:t>消費税</a:t>
            </a:r>
            <a:r>
              <a:rPr lang="en-US" altLang="ja-JP" sz="1050" dirty="0">
                <a:latin typeface="UD デジタル 教科書体 NP-R" panose="02020400000000000000" pitchFamily="18" charset="-128"/>
                <a:ea typeface="UD デジタル 教科書体 NP-R" panose="02020400000000000000" pitchFamily="18" charset="-128"/>
              </a:rPr>
              <a:t>(10</a:t>
            </a:r>
            <a:r>
              <a:rPr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a:t>
            </a:r>
          </a:p>
          <a:p>
            <a:pPr algn="ctr"/>
            <a:r>
              <a:rPr kumimoji="1" lang="en-US" altLang="ja-JP" sz="1050" dirty="0">
                <a:latin typeface="UD デジタル 教科書体 NP-R" panose="02020400000000000000" pitchFamily="18" charset="-128"/>
                <a:ea typeface="UD デジタル 教科書体 NP-R" panose="02020400000000000000" pitchFamily="18" charset="-128"/>
              </a:rPr>
              <a:t>500</a:t>
            </a:r>
            <a:r>
              <a:rPr kumimoji="1" lang="ja-JP" altLang="en-US" sz="1050" dirty="0">
                <a:latin typeface="UD デジタル 教科書体 NP-R" panose="02020400000000000000" pitchFamily="18" charset="-128"/>
                <a:ea typeface="UD デジタル 教科書体 NP-R" panose="02020400000000000000" pitchFamily="18" charset="-128"/>
              </a:rPr>
              <a:t>円</a:t>
            </a:r>
          </a:p>
        </p:txBody>
      </p:sp>
      <p:sp>
        <p:nvSpPr>
          <p:cNvPr id="43" name="テキスト ボックス 42">
            <a:extLst>
              <a:ext uri="{FF2B5EF4-FFF2-40B4-BE49-F238E27FC236}">
                <a16:creationId xmlns:a16="http://schemas.microsoft.com/office/drawing/2014/main" id="{AA3172A0-1F74-1AE9-94A5-2EAD1BC03A3A}"/>
              </a:ext>
            </a:extLst>
          </p:cNvPr>
          <p:cNvSpPr txBox="1"/>
          <p:nvPr/>
        </p:nvSpPr>
        <p:spPr>
          <a:xfrm>
            <a:off x="2776379" y="1829752"/>
            <a:ext cx="1000694" cy="415498"/>
          </a:xfrm>
          <a:prstGeom prst="rect">
            <a:avLst/>
          </a:prstGeom>
          <a:noFill/>
        </p:spPr>
        <p:txBody>
          <a:bodyPr wrap="square" rtlCol="0">
            <a:spAutoFit/>
          </a:bodyPr>
          <a:lstStyle/>
          <a:p>
            <a:pPr algn="ctr"/>
            <a:r>
              <a:rPr lang="ja-JP" altLang="en-US" sz="1050" dirty="0">
                <a:latin typeface="UD デジタル 教科書体 NP-R" panose="02020400000000000000" pitchFamily="18" charset="-128"/>
                <a:ea typeface="UD デジタル 教科書体 NP-R" panose="02020400000000000000" pitchFamily="18" charset="-128"/>
              </a:rPr>
              <a:t>売上げ</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5,000</a:t>
            </a:r>
            <a:r>
              <a:rPr kumimoji="1" lang="ja-JP" altLang="en-US" sz="1050" dirty="0">
                <a:latin typeface="UD デジタル 教科書体 NP-R" panose="02020400000000000000" pitchFamily="18" charset="-128"/>
                <a:ea typeface="UD デジタル 教科書体 NP-R" panose="02020400000000000000" pitchFamily="18" charset="-128"/>
              </a:rPr>
              <a:t>円</a:t>
            </a:r>
          </a:p>
        </p:txBody>
      </p:sp>
      <p:sp>
        <p:nvSpPr>
          <p:cNvPr id="41" name="矢印: 上 40">
            <a:extLst>
              <a:ext uri="{FF2B5EF4-FFF2-40B4-BE49-F238E27FC236}">
                <a16:creationId xmlns:a16="http://schemas.microsoft.com/office/drawing/2014/main" id="{57AA4037-315A-2167-9B4E-04FF57432960}"/>
              </a:ext>
            </a:extLst>
          </p:cNvPr>
          <p:cNvSpPr/>
          <p:nvPr/>
        </p:nvSpPr>
        <p:spPr>
          <a:xfrm rot="16200000">
            <a:off x="5938501" y="1897366"/>
            <a:ext cx="246468" cy="1227040"/>
          </a:xfrm>
          <a:prstGeom prst="upArrow">
            <a:avLst/>
          </a:prstGeom>
          <a:solidFill>
            <a:srgbClr val="61A8D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42" name="矢印: 上 41">
            <a:extLst>
              <a:ext uri="{FF2B5EF4-FFF2-40B4-BE49-F238E27FC236}">
                <a16:creationId xmlns:a16="http://schemas.microsoft.com/office/drawing/2014/main" id="{AE16CE6A-E7BD-6755-75C9-9EAC0C6F370A}"/>
              </a:ext>
            </a:extLst>
          </p:cNvPr>
          <p:cNvSpPr/>
          <p:nvPr/>
        </p:nvSpPr>
        <p:spPr>
          <a:xfrm rot="5400000">
            <a:off x="5998045" y="1675575"/>
            <a:ext cx="246468" cy="1227367"/>
          </a:xfrm>
          <a:prstGeom prst="upArrow">
            <a:avLst/>
          </a:prstGeom>
          <a:solidFill>
            <a:srgbClr val="61A8D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dirty="0">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2A001003-0872-170A-CE7D-46C79008CF79}"/>
              </a:ext>
            </a:extLst>
          </p:cNvPr>
          <p:cNvSpPr txBox="1"/>
          <p:nvPr/>
        </p:nvSpPr>
        <p:spPr>
          <a:xfrm>
            <a:off x="5485763" y="2574249"/>
            <a:ext cx="1259312" cy="415498"/>
          </a:xfrm>
          <a:prstGeom prst="rect">
            <a:avLst/>
          </a:prstGeom>
          <a:noFill/>
        </p:spPr>
        <p:txBody>
          <a:bodyPr wrap="square" rtlCol="0">
            <a:spAutoFit/>
          </a:bodyPr>
          <a:lstStyle/>
          <a:p>
            <a:pPr algn="ctr"/>
            <a:r>
              <a:rPr lang="en-US" altLang="ja-JP" sz="1050" dirty="0">
                <a:latin typeface="UD デジタル 教科書体 NP-R" panose="02020400000000000000" pitchFamily="18" charset="-128"/>
                <a:ea typeface="UD デジタル 教科書体 NP-R" panose="02020400000000000000" pitchFamily="18" charset="-128"/>
              </a:rPr>
              <a:t>(B)</a:t>
            </a:r>
            <a:r>
              <a:rPr lang="ja-JP" altLang="en-US" sz="1050" dirty="0">
                <a:latin typeface="UD デジタル 教科書体 NP-R" panose="02020400000000000000" pitchFamily="18" charset="-128"/>
                <a:ea typeface="UD デジタル 教科書体 NP-R" panose="02020400000000000000" pitchFamily="18" charset="-128"/>
              </a:rPr>
              <a:t>消費税</a:t>
            </a:r>
            <a:r>
              <a:rPr lang="en-US" altLang="ja-JP" sz="1050" dirty="0">
                <a:latin typeface="UD デジタル 教科書体 NP-R" panose="02020400000000000000" pitchFamily="18" charset="-128"/>
                <a:ea typeface="UD デジタル 教科書体 NP-R" panose="02020400000000000000" pitchFamily="18" charset="-128"/>
              </a:rPr>
              <a:t>(10</a:t>
            </a:r>
            <a:r>
              <a:rPr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a:t>
            </a:r>
          </a:p>
          <a:p>
            <a:pPr algn="ctr"/>
            <a:r>
              <a:rPr lang="en-US" altLang="ja-JP" sz="1050" dirty="0">
                <a:latin typeface="UD デジタル 教科書体 NP-R" panose="02020400000000000000" pitchFamily="18" charset="-128"/>
                <a:ea typeface="UD デジタル 教科書体 NP-R" panose="02020400000000000000" pitchFamily="18" charset="-128"/>
              </a:rPr>
              <a:t>8</a:t>
            </a:r>
            <a:r>
              <a:rPr kumimoji="1" lang="en-US" altLang="ja-JP" sz="1050" dirty="0">
                <a:latin typeface="UD デジタル 教科書体 NP-R" panose="02020400000000000000" pitchFamily="18" charset="-128"/>
                <a:ea typeface="UD デジタル 教科書体 NP-R" panose="02020400000000000000" pitchFamily="18" charset="-128"/>
              </a:rPr>
              <a:t>00</a:t>
            </a:r>
            <a:r>
              <a:rPr kumimoji="1" lang="ja-JP" altLang="en-US" sz="1050" dirty="0">
                <a:latin typeface="UD デジタル 教科書体 NP-R" panose="02020400000000000000" pitchFamily="18" charset="-128"/>
                <a:ea typeface="UD デジタル 教科書体 NP-R" panose="02020400000000000000" pitchFamily="18" charset="-128"/>
              </a:rPr>
              <a:t>円</a:t>
            </a:r>
          </a:p>
        </p:txBody>
      </p:sp>
      <p:sp>
        <p:nvSpPr>
          <p:cNvPr id="40" name="テキスト ボックス 39">
            <a:extLst>
              <a:ext uri="{FF2B5EF4-FFF2-40B4-BE49-F238E27FC236}">
                <a16:creationId xmlns:a16="http://schemas.microsoft.com/office/drawing/2014/main" id="{FA34EB2F-4901-2D00-66E3-2699FF194C1D}"/>
              </a:ext>
            </a:extLst>
          </p:cNvPr>
          <p:cNvSpPr txBox="1"/>
          <p:nvPr/>
        </p:nvSpPr>
        <p:spPr>
          <a:xfrm>
            <a:off x="5615072" y="1829752"/>
            <a:ext cx="1000694" cy="415498"/>
          </a:xfrm>
          <a:prstGeom prst="rect">
            <a:avLst/>
          </a:prstGeom>
          <a:noFill/>
        </p:spPr>
        <p:txBody>
          <a:bodyPr wrap="square" rtlCol="0">
            <a:spAutoFit/>
          </a:bodyPr>
          <a:lstStyle/>
          <a:p>
            <a:pPr algn="ctr"/>
            <a:r>
              <a:rPr lang="ja-JP" altLang="en-US" sz="1050" dirty="0">
                <a:latin typeface="UD デジタル 教科書体 NP-R" panose="02020400000000000000" pitchFamily="18" charset="-128"/>
                <a:ea typeface="UD デジタル 教科書体 NP-R" panose="02020400000000000000" pitchFamily="18" charset="-128"/>
              </a:rPr>
              <a:t>売上げ</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8,000</a:t>
            </a:r>
            <a:r>
              <a:rPr kumimoji="1" lang="ja-JP" altLang="en-US" sz="1050" dirty="0">
                <a:latin typeface="UD デジタル 教科書体 NP-R" panose="02020400000000000000" pitchFamily="18" charset="-128"/>
                <a:ea typeface="UD デジタル 教科書体 NP-R" panose="02020400000000000000" pitchFamily="18" charset="-128"/>
              </a:rPr>
              <a:t>円</a:t>
            </a:r>
          </a:p>
        </p:txBody>
      </p:sp>
      <p:sp>
        <p:nvSpPr>
          <p:cNvPr id="55" name="矢印: 上 54">
            <a:extLst>
              <a:ext uri="{FF2B5EF4-FFF2-40B4-BE49-F238E27FC236}">
                <a16:creationId xmlns:a16="http://schemas.microsoft.com/office/drawing/2014/main" id="{E53C12F9-CCC8-C08A-1F1B-0E30E9967634}"/>
              </a:ext>
            </a:extLst>
          </p:cNvPr>
          <p:cNvSpPr/>
          <p:nvPr/>
        </p:nvSpPr>
        <p:spPr>
          <a:xfrm rot="16200000">
            <a:off x="8777194" y="1897366"/>
            <a:ext cx="246468" cy="1227040"/>
          </a:xfrm>
          <a:prstGeom prst="upArrow">
            <a:avLst/>
          </a:prstGeom>
          <a:solidFill>
            <a:srgbClr val="61A8D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57" name="矢印: 上 56">
            <a:extLst>
              <a:ext uri="{FF2B5EF4-FFF2-40B4-BE49-F238E27FC236}">
                <a16:creationId xmlns:a16="http://schemas.microsoft.com/office/drawing/2014/main" id="{AA6B3289-F871-DD8A-0FA5-0C63346C111A}"/>
              </a:ext>
            </a:extLst>
          </p:cNvPr>
          <p:cNvSpPr/>
          <p:nvPr/>
        </p:nvSpPr>
        <p:spPr>
          <a:xfrm rot="5400000">
            <a:off x="8836738" y="1675575"/>
            <a:ext cx="246468" cy="1227367"/>
          </a:xfrm>
          <a:prstGeom prst="upArrow">
            <a:avLst/>
          </a:prstGeom>
          <a:solidFill>
            <a:srgbClr val="61A8D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dirty="0">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42070AA7-24D0-8954-E19A-E1155BB01064}"/>
              </a:ext>
            </a:extLst>
          </p:cNvPr>
          <p:cNvSpPr txBox="1"/>
          <p:nvPr/>
        </p:nvSpPr>
        <p:spPr>
          <a:xfrm>
            <a:off x="8324456" y="2574249"/>
            <a:ext cx="1259312" cy="415498"/>
          </a:xfrm>
          <a:prstGeom prst="rect">
            <a:avLst/>
          </a:prstGeom>
          <a:noFill/>
        </p:spPr>
        <p:txBody>
          <a:bodyPr wrap="square" rtlCol="0">
            <a:spAutoFit/>
          </a:bodyPr>
          <a:lstStyle/>
          <a:p>
            <a:pPr algn="ctr"/>
            <a:r>
              <a:rPr lang="en-US" altLang="ja-JP" sz="1050" dirty="0">
                <a:latin typeface="UD デジタル 教科書体 NP-R" panose="02020400000000000000" pitchFamily="18" charset="-128"/>
                <a:ea typeface="UD デジタル 教科書体 NP-R" panose="02020400000000000000" pitchFamily="18" charset="-128"/>
              </a:rPr>
              <a:t>(C)</a:t>
            </a:r>
            <a:r>
              <a:rPr lang="ja-JP" altLang="en-US" sz="1050" dirty="0">
                <a:latin typeface="UD デジタル 教科書体 NP-R" panose="02020400000000000000" pitchFamily="18" charset="-128"/>
                <a:ea typeface="UD デジタル 教科書体 NP-R" panose="02020400000000000000" pitchFamily="18" charset="-128"/>
              </a:rPr>
              <a:t>消費税</a:t>
            </a:r>
            <a:r>
              <a:rPr lang="en-US" altLang="ja-JP" sz="1050" dirty="0">
                <a:latin typeface="UD デジタル 教科書体 NP-R" panose="02020400000000000000" pitchFamily="18" charset="-128"/>
                <a:ea typeface="UD デジタル 教科書体 NP-R" panose="02020400000000000000" pitchFamily="18" charset="-128"/>
              </a:rPr>
              <a:t>(10</a:t>
            </a:r>
            <a:r>
              <a:rPr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a:t>
            </a:r>
          </a:p>
          <a:p>
            <a:pPr algn="ctr"/>
            <a:r>
              <a:rPr kumimoji="1" lang="en-US" altLang="ja-JP" sz="1050" dirty="0">
                <a:latin typeface="UD デジタル 教科書体 NP-R" panose="02020400000000000000" pitchFamily="18" charset="-128"/>
                <a:ea typeface="UD デジタル 教科書体 NP-R" panose="02020400000000000000" pitchFamily="18" charset="-128"/>
              </a:rPr>
              <a:t>1,000</a:t>
            </a:r>
            <a:r>
              <a:rPr kumimoji="1" lang="ja-JP" altLang="en-US" sz="1050" dirty="0">
                <a:latin typeface="UD デジタル 教科書体 NP-R" panose="02020400000000000000" pitchFamily="18" charset="-128"/>
                <a:ea typeface="UD デジタル 教科書体 NP-R" panose="02020400000000000000" pitchFamily="18" charset="-128"/>
              </a:rPr>
              <a:t>円</a:t>
            </a:r>
          </a:p>
        </p:txBody>
      </p:sp>
      <p:sp>
        <p:nvSpPr>
          <p:cNvPr id="50" name="テキスト ボックス 49">
            <a:extLst>
              <a:ext uri="{FF2B5EF4-FFF2-40B4-BE49-F238E27FC236}">
                <a16:creationId xmlns:a16="http://schemas.microsoft.com/office/drawing/2014/main" id="{60D39F57-458C-D28F-3DE8-6A8120516AF4}"/>
              </a:ext>
            </a:extLst>
          </p:cNvPr>
          <p:cNvSpPr txBox="1"/>
          <p:nvPr/>
        </p:nvSpPr>
        <p:spPr>
          <a:xfrm>
            <a:off x="8453765" y="1829752"/>
            <a:ext cx="1000694" cy="415498"/>
          </a:xfrm>
          <a:prstGeom prst="rect">
            <a:avLst/>
          </a:prstGeom>
          <a:noFill/>
        </p:spPr>
        <p:txBody>
          <a:bodyPr wrap="square" rtlCol="0">
            <a:spAutoFit/>
          </a:bodyPr>
          <a:lstStyle/>
          <a:p>
            <a:pPr algn="ctr"/>
            <a:r>
              <a:rPr lang="ja-JP" altLang="en-US" sz="1050" dirty="0">
                <a:latin typeface="UD デジタル 教科書体 NP-R" panose="02020400000000000000" pitchFamily="18" charset="-128"/>
                <a:ea typeface="UD デジタル 教科書体 NP-R" panose="02020400000000000000" pitchFamily="18" charset="-128"/>
              </a:rPr>
              <a:t>売上げ</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10,000</a:t>
            </a:r>
            <a:r>
              <a:rPr kumimoji="1" lang="ja-JP" altLang="en-US" sz="1050" dirty="0">
                <a:latin typeface="UD デジタル 教科書体 NP-R" panose="02020400000000000000" pitchFamily="18" charset="-128"/>
                <a:ea typeface="UD デジタル 教科書体 NP-R" panose="02020400000000000000" pitchFamily="18" charset="-128"/>
              </a:rPr>
              <a:t>円</a:t>
            </a:r>
          </a:p>
        </p:txBody>
      </p:sp>
      <p:sp>
        <p:nvSpPr>
          <p:cNvPr id="6" name="正方形/長方形 5">
            <a:extLst>
              <a:ext uri="{FF2B5EF4-FFF2-40B4-BE49-F238E27FC236}">
                <a16:creationId xmlns:a16="http://schemas.microsoft.com/office/drawing/2014/main" id="{DC33427E-AC29-CC70-72A3-702B0235DC12}"/>
              </a:ext>
            </a:extLst>
          </p:cNvPr>
          <p:cNvSpPr/>
          <p:nvPr/>
        </p:nvSpPr>
        <p:spPr>
          <a:xfrm>
            <a:off x="1090584" y="1788212"/>
            <a:ext cx="1494751" cy="1257671"/>
          </a:xfrm>
          <a:prstGeom prst="rect">
            <a:avLst/>
          </a:prstGeom>
          <a:solidFill>
            <a:srgbClr val="DE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3D7D5E06-288A-F736-4132-18D2856A9D7E}"/>
              </a:ext>
            </a:extLst>
          </p:cNvPr>
          <p:cNvSpPr/>
          <p:nvPr/>
        </p:nvSpPr>
        <p:spPr>
          <a:xfrm>
            <a:off x="1373526" y="1647364"/>
            <a:ext cx="928866" cy="28101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05193C05-D7DD-4BA4-2D10-21B7AF6F20F8}"/>
              </a:ext>
            </a:extLst>
          </p:cNvPr>
          <p:cNvSpPr txBox="1"/>
          <p:nvPr/>
        </p:nvSpPr>
        <p:spPr>
          <a:xfrm>
            <a:off x="1373526" y="1647333"/>
            <a:ext cx="928866" cy="307777"/>
          </a:xfrm>
          <a:prstGeom prst="rect">
            <a:avLst/>
          </a:prstGeom>
          <a:noFill/>
        </p:spPr>
        <p:txBody>
          <a:bodyPr wrap="square" rtlCol="0">
            <a:spAutoFit/>
          </a:bodyPr>
          <a:lstStyle/>
          <a:p>
            <a:pPr algn="ctr"/>
            <a:r>
              <a:rPr lang="ja-JP" altLang="en-US" sz="1400" b="1" dirty="0">
                <a:solidFill>
                  <a:schemeClr val="bg1"/>
                </a:solidFill>
                <a:latin typeface="UD デジタル 教科書体 NP-R" panose="02020400000000000000" pitchFamily="18" charset="-128"/>
                <a:ea typeface="UD デジタル 教科書体 NP-R" panose="02020400000000000000" pitchFamily="18" charset="-128"/>
              </a:rPr>
              <a:t>製造業者</a:t>
            </a:r>
          </a:p>
        </p:txBody>
      </p:sp>
      <p:pic>
        <p:nvPicPr>
          <p:cNvPr id="270" name="図 269">
            <a:extLst>
              <a:ext uri="{FF2B5EF4-FFF2-40B4-BE49-F238E27FC236}">
                <a16:creationId xmlns:a16="http://schemas.microsoft.com/office/drawing/2014/main" id="{F5DBBA6C-8E3F-002C-5A9D-298A8C2109A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30053" y="1941741"/>
            <a:ext cx="1044923" cy="1012439"/>
          </a:xfrm>
          <a:prstGeom prst="rect">
            <a:avLst/>
          </a:prstGeom>
        </p:spPr>
      </p:pic>
      <p:sp>
        <p:nvSpPr>
          <p:cNvPr id="19" name="正方形/長方形 18">
            <a:extLst>
              <a:ext uri="{FF2B5EF4-FFF2-40B4-BE49-F238E27FC236}">
                <a16:creationId xmlns:a16="http://schemas.microsoft.com/office/drawing/2014/main" id="{6F55AF85-465A-43B6-85CC-86638CCF3AFF}"/>
              </a:ext>
            </a:extLst>
          </p:cNvPr>
          <p:cNvSpPr/>
          <p:nvPr/>
        </p:nvSpPr>
        <p:spPr>
          <a:xfrm>
            <a:off x="3930570" y="1788213"/>
            <a:ext cx="1493458" cy="1257670"/>
          </a:xfrm>
          <a:prstGeom prst="rect">
            <a:avLst/>
          </a:prstGeom>
          <a:solidFill>
            <a:srgbClr val="DE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2" name="四角形: 角を丸くする 271">
            <a:extLst>
              <a:ext uri="{FF2B5EF4-FFF2-40B4-BE49-F238E27FC236}">
                <a16:creationId xmlns:a16="http://schemas.microsoft.com/office/drawing/2014/main" id="{63ACCABD-F010-D2C3-837E-90A40AA67492}"/>
              </a:ext>
            </a:extLst>
          </p:cNvPr>
          <p:cNvSpPr/>
          <p:nvPr/>
        </p:nvSpPr>
        <p:spPr>
          <a:xfrm>
            <a:off x="4212866" y="1647364"/>
            <a:ext cx="928866" cy="28101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テキスト ボックス 272">
            <a:extLst>
              <a:ext uri="{FF2B5EF4-FFF2-40B4-BE49-F238E27FC236}">
                <a16:creationId xmlns:a16="http://schemas.microsoft.com/office/drawing/2014/main" id="{230BDC3A-A060-80F3-1064-BA229EAC4D83}"/>
              </a:ext>
            </a:extLst>
          </p:cNvPr>
          <p:cNvSpPr txBox="1"/>
          <p:nvPr/>
        </p:nvSpPr>
        <p:spPr>
          <a:xfrm>
            <a:off x="4212866" y="1647333"/>
            <a:ext cx="928866" cy="307777"/>
          </a:xfrm>
          <a:prstGeom prst="rect">
            <a:avLst/>
          </a:prstGeom>
          <a:noFill/>
        </p:spPr>
        <p:txBody>
          <a:bodyPr wrap="square" rtlCol="0">
            <a:spAutoFit/>
          </a:bodyPr>
          <a:lstStyle/>
          <a:p>
            <a:pPr algn="ctr"/>
            <a:r>
              <a:rPr lang="ja-JP" altLang="en-US" sz="1400" b="1" dirty="0">
                <a:solidFill>
                  <a:schemeClr val="bg1"/>
                </a:solidFill>
                <a:latin typeface="UD デジタル 教科書体 NP-R" panose="02020400000000000000" pitchFamily="18" charset="-128"/>
                <a:ea typeface="UD デジタル 教科書体 NP-R" panose="02020400000000000000" pitchFamily="18" charset="-128"/>
              </a:rPr>
              <a:t>卸売業者</a:t>
            </a:r>
          </a:p>
        </p:txBody>
      </p:sp>
      <p:pic>
        <p:nvPicPr>
          <p:cNvPr id="13" name="図 12">
            <a:extLst>
              <a:ext uri="{FF2B5EF4-FFF2-40B4-BE49-F238E27FC236}">
                <a16:creationId xmlns:a16="http://schemas.microsoft.com/office/drawing/2014/main" id="{FE5CC7E3-E12B-5E3B-228E-041FB97F806F}"/>
              </a:ext>
            </a:extLst>
          </p:cNvPr>
          <p:cNvPicPr>
            <a:picLocks noChangeAspect="1"/>
          </p:cNvPicPr>
          <p:nvPr/>
        </p:nvPicPr>
        <p:blipFill>
          <a:blip r:embed="rId3"/>
          <a:stretch>
            <a:fillRect/>
          </a:stretch>
        </p:blipFill>
        <p:spPr>
          <a:xfrm>
            <a:off x="4188665" y="2021905"/>
            <a:ext cx="1072989" cy="890093"/>
          </a:xfrm>
          <a:prstGeom prst="rect">
            <a:avLst/>
          </a:prstGeom>
        </p:spPr>
      </p:pic>
      <p:sp>
        <p:nvSpPr>
          <p:cNvPr id="21" name="正方形/長方形 20">
            <a:extLst>
              <a:ext uri="{FF2B5EF4-FFF2-40B4-BE49-F238E27FC236}">
                <a16:creationId xmlns:a16="http://schemas.microsoft.com/office/drawing/2014/main" id="{72660B96-A7B2-7445-D5D0-BE427BEA060B}"/>
              </a:ext>
            </a:extLst>
          </p:cNvPr>
          <p:cNvSpPr/>
          <p:nvPr/>
        </p:nvSpPr>
        <p:spPr>
          <a:xfrm>
            <a:off x="6769263" y="1788212"/>
            <a:ext cx="1493458" cy="1257669"/>
          </a:xfrm>
          <a:prstGeom prst="rect">
            <a:avLst/>
          </a:prstGeom>
          <a:solidFill>
            <a:srgbClr val="DE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四角形: 角を丸くする 274">
            <a:extLst>
              <a:ext uri="{FF2B5EF4-FFF2-40B4-BE49-F238E27FC236}">
                <a16:creationId xmlns:a16="http://schemas.microsoft.com/office/drawing/2014/main" id="{E3250005-CCDA-F970-6F68-3CE3A428C659}"/>
              </a:ext>
            </a:extLst>
          </p:cNvPr>
          <p:cNvSpPr/>
          <p:nvPr/>
        </p:nvSpPr>
        <p:spPr>
          <a:xfrm>
            <a:off x="7051559" y="1647364"/>
            <a:ext cx="928866" cy="28101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テキスト ボックス 275">
            <a:extLst>
              <a:ext uri="{FF2B5EF4-FFF2-40B4-BE49-F238E27FC236}">
                <a16:creationId xmlns:a16="http://schemas.microsoft.com/office/drawing/2014/main" id="{E86AED73-C49B-DFC1-DDE3-7B4D92654BD1}"/>
              </a:ext>
            </a:extLst>
          </p:cNvPr>
          <p:cNvSpPr txBox="1"/>
          <p:nvPr/>
        </p:nvSpPr>
        <p:spPr>
          <a:xfrm>
            <a:off x="7051559" y="1647333"/>
            <a:ext cx="928866" cy="307777"/>
          </a:xfrm>
          <a:prstGeom prst="rect">
            <a:avLst/>
          </a:prstGeom>
          <a:noFill/>
        </p:spPr>
        <p:txBody>
          <a:bodyPr wrap="square" rtlCol="0">
            <a:spAutoFit/>
          </a:bodyPr>
          <a:lstStyle/>
          <a:p>
            <a:pPr algn="ctr"/>
            <a:r>
              <a:rPr lang="ja-JP" altLang="en-US" sz="1400" b="1" dirty="0">
                <a:solidFill>
                  <a:schemeClr val="bg1"/>
                </a:solidFill>
                <a:latin typeface="UD デジタル 教科書体 NP-R" panose="02020400000000000000" pitchFamily="18" charset="-128"/>
                <a:ea typeface="UD デジタル 教科書体 NP-R" panose="02020400000000000000" pitchFamily="18" charset="-128"/>
              </a:rPr>
              <a:t>小売業者</a:t>
            </a:r>
          </a:p>
        </p:txBody>
      </p:sp>
      <p:pic>
        <p:nvPicPr>
          <p:cNvPr id="20" name="図 19">
            <a:extLst>
              <a:ext uri="{FF2B5EF4-FFF2-40B4-BE49-F238E27FC236}">
                <a16:creationId xmlns:a16="http://schemas.microsoft.com/office/drawing/2014/main" id="{7FAAF581-80CE-A1CC-A381-925B19A5E7FF}"/>
              </a:ext>
            </a:extLst>
          </p:cNvPr>
          <p:cNvPicPr>
            <a:picLocks noChangeAspect="1"/>
          </p:cNvPicPr>
          <p:nvPr/>
        </p:nvPicPr>
        <p:blipFill>
          <a:blip r:embed="rId4" cstate="print">
            <a:extLst>
              <a:ext uri="{28A0092B-C50C-407E-A947-70E740481C1C}">
                <a14:useLocalDpi xmlns:a14="http://schemas.microsoft.com/office/drawing/2010/main"/>
              </a:ext>
            </a:extLst>
          </a:blip>
          <a:srcRect b="22483"/>
          <a:stretch>
            <a:fillRect/>
          </a:stretch>
        </p:blipFill>
        <p:spPr>
          <a:xfrm>
            <a:off x="7050904" y="1937227"/>
            <a:ext cx="1004701" cy="1025243"/>
          </a:xfrm>
          <a:prstGeom prst="rect">
            <a:avLst/>
          </a:prstGeom>
        </p:spPr>
      </p:pic>
      <p:sp>
        <p:nvSpPr>
          <p:cNvPr id="25" name="正方形/長方形 24">
            <a:extLst>
              <a:ext uri="{FF2B5EF4-FFF2-40B4-BE49-F238E27FC236}">
                <a16:creationId xmlns:a16="http://schemas.microsoft.com/office/drawing/2014/main" id="{5FBD7DD7-D1D4-DE59-1B8C-4093EDE16F50}"/>
              </a:ext>
            </a:extLst>
          </p:cNvPr>
          <p:cNvSpPr/>
          <p:nvPr/>
        </p:nvSpPr>
        <p:spPr>
          <a:xfrm>
            <a:off x="9607958" y="1788213"/>
            <a:ext cx="1493458" cy="1257668"/>
          </a:xfrm>
          <a:prstGeom prst="rect">
            <a:avLst/>
          </a:prstGeom>
          <a:solidFill>
            <a:srgbClr val="DEE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四角形: 角を丸くする 277">
            <a:extLst>
              <a:ext uri="{FF2B5EF4-FFF2-40B4-BE49-F238E27FC236}">
                <a16:creationId xmlns:a16="http://schemas.microsoft.com/office/drawing/2014/main" id="{70E370D5-2F27-1761-E673-AE263939288C}"/>
              </a:ext>
            </a:extLst>
          </p:cNvPr>
          <p:cNvSpPr/>
          <p:nvPr/>
        </p:nvSpPr>
        <p:spPr>
          <a:xfrm>
            <a:off x="9890254" y="1647364"/>
            <a:ext cx="928866" cy="28101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テキスト ボックス 278">
            <a:extLst>
              <a:ext uri="{FF2B5EF4-FFF2-40B4-BE49-F238E27FC236}">
                <a16:creationId xmlns:a16="http://schemas.microsoft.com/office/drawing/2014/main" id="{BABE6AF5-F396-2A85-3EEB-E14F00AF434F}"/>
              </a:ext>
            </a:extLst>
          </p:cNvPr>
          <p:cNvSpPr txBox="1"/>
          <p:nvPr/>
        </p:nvSpPr>
        <p:spPr>
          <a:xfrm>
            <a:off x="9890254" y="1647333"/>
            <a:ext cx="928866" cy="307777"/>
          </a:xfrm>
          <a:prstGeom prst="rect">
            <a:avLst/>
          </a:prstGeom>
          <a:noFill/>
        </p:spPr>
        <p:txBody>
          <a:bodyPr wrap="square" rtlCol="0">
            <a:spAutoFit/>
          </a:bodyPr>
          <a:lstStyle/>
          <a:p>
            <a:pPr algn="ctr"/>
            <a:r>
              <a:rPr lang="ja-JP" altLang="en-US" sz="1400" b="1" dirty="0">
                <a:solidFill>
                  <a:schemeClr val="bg1"/>
                </a:solidFill>
                <a:latin typeface="UD デジタル 教科書体 NP-R" panose="02020400000000000000" pitchFamily="18" charset="-128"/>
                <a:ea typeface="UD デジタル 教科書体 NP-R" panose="02020400000000000000" pitchFamily="18" charset="-128"/>
              </a:rPr>
              <a:t>消費者</a:t>
            </a:r>
          </a:p>
        </p:txBody>
      </p:sp>
      <p:pic>
        <p:nvPicPr>
          <p:cNvPr id="26" name="図 25">
            <a:extLst>
              <a:ext uri="{FF2B5EF4-FFF2-40B4-BE49-F238E27FC236}">
                <a16:creationId xmlns:a16="http://schemas.microsoft.com/office/drawing/2014/main" id="{04BC9D23-1A51-2118-B2DC-CA7046034D0C}"/>
              </a:ext>
            </a:extLst>
          </p:cNvPr>
          <p:cNvPicPr>
            <a:picLocks noChangeAspect="1"/>
          </p:cNvPicPr>
          <p:nvPr/>
        </p:nvPicPr>
        <p:blipFill>
          <a:blip r:embed="rId5" cstate="print">
            <a:extLst>
              <a:ext uri="{28A0092B-C50C-407E-A947-70E740481C1C}">
                <a14:useLocalDpi xmlns:a14="http://schemas.microsoft.com/office/drawing/2010/main"/>
              </a:ext>
            </a:extLst>
          </a:blip>
          <a:srcRect b="21396"/>
          <a:stretch>
            <a:fillRect/>
          </a:stretch>
        </p:blipFill>
        <p:spPr>
          <a:xfrm>
            <a:off x="10151133" y="1937228"/>
            <a:ext cx="471522" cy="1108653"/>
          </a:xfrm>
          <a:prstGeom prst="rect">
            <a:avLst/>
          </a:prstGeom>
        </p:spPr>
      </p:pic>
      <p:sp>
        <p:nvSpPr>
          <p:cNvPr id="60" name="四角形: 角を丸くする 59">
            <a:extLst>
              <a:ext uri="{FF2B5EF4-FFF2-40B4-BE49-F238E27FC236}">
                <a16:creationId xmlns:a16="http://schemas.microsoft.com/office/drawing/2014/main" id="{09874988-7723-B440-5C6B-6FC4474F080B}"/>
              </a:ext>
            </a:extLst>
          </p:cNvPr>
          <p:cNvSpPr/>
          <p:nvPr/>
        </p:nvSpPr>
        <p:spPr>
          <a:xfrm>
            <a:off x="4006031" y="2965768"/>
            <a:ext cx="1342537" cy="288699"/>
          </a:xfrm>
          <a:prstGeom prst="roundRect">
            <a:avLst/>
          </a:prstGeom>
          <a:solidFill>
            <a:srgbClr val="F1B5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9679A18E-9A6A-FBA3-50A1-BCAA546B46EB}"/>
              </a:ext>
            </a:extLst>
          </p:cNvPr>
          <p:cNvSpPr txBox="1"/>
          <p:nvPr/>
        </p:nvSpPr>
        <p:spPr>
          <a:xfrm>
            <a:off x="3994819" y="2962471"/>
            <a:ext cx="1364960" cy="302712"/>
          </a:xfrm>
          <a:prstGeom prst="rect">
            <a:avLst/>
          </a:prstGeom>
          <a:noFill/>
        </p:spPr>
        <p:txBody>
          <a:bodyPr wrap="square" rtlCol="0">
            <a:spAutoFit/>
          </a:bodyPr>
          <a:lstStyle/>
          <a:p>
            <a:pPr algn="ctr">
              <a:lnSpc>
                <a:spcPct val="120000"/>
              </a:lnSpc>
            </a:pPr>
            <a:r>
              <a:rPr lang="en-US" altLang="ja-JP" sz="1200" dirty="0">
                <a:latin typeface="UD デジタル 教科書体 NP-R" panose="02020400000000000000" pitchFamily="18" charset="-128"/>
                <a:ea typeface="UD デジタル 教科書体 NP-R" panose="02020400000000000000" pitchFamily="18" charset="-128"/>
              </a:rPr>
              <a:t>(B)-(A)</a:t>
            </a:r>
            <a:r>
              <a:rPr lang="ja-JP" altLang="en-US" sz="1200" dirty="0">
                <a:latin typeface="UD デジタル 教科書体 NP-R" panose="02020400000000000000" pitchFamily="18" charset="-128"/>
                <a:ea typeface="UD デジタル 教科書体 NP-R" panose="02020400000000000000" pitchFamily="18" charset="-128"/>
              </a:rPr>
              <a:t> </a:t>
            </a:r>
            <a:r>
              <a:rPr lang="en-US" altLang="ja-JP" sz="1200" dirty="0">
                <a:latin typeface="UD デジタル 教科書体 NP-R" panose="02020400000000000000" pitchFamily="18" charset="-128"/>
                <a:ea typeface="UD デジタル 教科書体 NP-R" panose="02020400000000000000" pitchFamily="18" charset="-128"/>
              </a:rPr>
              <a:t>300</a:t>
            </a:r>
            <a:r>
              <a:rPr lang="ja-JP" altLang="en-US" sz="1200" dirty="0">
                <a:latin typeface="UD デジタル 教科書体 NP-R" panose="02020400000000000000" pitchFamily="18" charset="-128"/>
                <a:ea typeface="UD デジタル 教科書体 NP-R" panose="02020400000000000000" pitchFamily="18" charset="-128"/>
              </a:rPr>
              <a:t>円</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59" name="四角形: 角を丸くする 58">
            <a:extLst>
              <a:ext uri="{FF2B5EF4-FFF2-40B4-BE49-F238E27FC236}">
                <a16:creationId xmlns:a16="http://schemas.microsoft.com/office/drawing/2014/main" id="{870C4D45-E70E-C944-E346-0A1AF5A77D06}"/>
              </a:ext>
            </a:extLst>
          </p:cNvPr>
          <p:cNvSpPr/>
          <p:nvPr/>
        </p:nvSpPr>
        <p:spPr>
          <a:xfrm>
            <a:off x="1166691" y="2965768"/>
            <a:ext cx="1342537" cy="288699"/>
          </a:xfrm>
          <a:prstGeom prst="roundRect">
            <a:avLst/>
          </a:prstGeom>
          <a:solidFill>
            <a:srgbClr val="F1B5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F5AAC690-FBCA-8E56-C20A-41344210FFBE}"/>
              </a:ext>
            </a:extLst>
          </p:cNvPr>
          <p:cNvSpPr txBox="1"/>
          <p:nvPr/>
        </p:nvSpPr>
        <p:spPr>
          <a:xfrm>
            <a:off x="1179074" y="2962471"/>
            <a:ext cx="1317771" cy="302712"/>
          </a:xfrm>
          <a:prstGeom prst="rect">
            <a:avLst/>
          </a:prstGeom>
          <a:noFill/>
        </p:spPr>
        <p:txBody>
          <a:bodyPr wrap="square" rtlCol="0">
            <a:spAutoFit/>
          </a:bodyPr>
          <a:lstStyle/>
          <a:p>
            <a:pPr algn="ctr">
              <a:lnSpc>
                <a:spcPct val="120000"/>
              </a:lnSpc>
            </a:pPr>
            <a:r>
              <a:rPr lang="en-US" altLang="ja-JP" sz="1200" dirty="0">
                <a:latin typeface="UD デジタル 教科書体 NP-R" panose="02020400000000000000" pitchFamily="18" charset="-128"/>
                <a:ea typeface="UD デジタル 教科書体 NP-R" panose="02020400000000000000" pitchFamily="18" charset="-128"/>
              </a:rPr>
              <a:t>(A) 500</a:t>
            </a:r>
            <a:r>
              <a:rPr lang="ja-JP" altLang="en-US" sz="1200" dirty="0">
                <a:latin typeface="UD デジタル 教科書体 NP-R" panose="02020400000000000000" pitchFamily="18" charset="-128"/>
                <a:ea typeface="UD デジタル 教科書体 NP-R" panose="02020400000000000000" pitchFamily="18" charset="-128"/>
              </a:rPr>
              <a:t>円</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61" name="四角形: 角を丸くする 60">
            <a:extLst>
              <a:ext uri="{FF2B5EF4-FFF2-40B4-BE49-F238E27FC236}">
                <a16:creationId xmlns:a16="http://schemas.microsoft.com/office/drawing/2014/main" id="{3942124E-557F-45EE-A2CE-5EA803DE70A9}"/>
              </a:ext>
            </a:extLst>
          </p:cNvPr>
          <p:cNvSpPr/>
          <p:nvPr/>
        </p:nvSpPr>
        <p:spPr>
          <a:xfrm>
            <a:off x="6844724" y="2965768"/>
            <a:ext cx="1342537" cy="288699"/>
          </a:xfrm>
          <a:prstGeom prst="roundRect">
            <a:avLst/>
          </a:prstGeom>
          <a:solidFill>
            <a:srgbClr val="F1B5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AA7F14AF-BFED-75E4-F737-2730BFCA8F1B}"/>
              </a:ext>
            </a:extLst>
          </p:cNvPr>
          <p:cNvSpPr txBox="1"/>
          <p:nvPr/>
        </p:nvSpPr>
        <p:spPr>
          <a:xfrm>
            <a:off x="6833512" y="2962471"/>
            <a:ext cx="1364960" cy="302712"/>
          </a:xfrm>
          <a:prstGeom prst="rect">
            <a:avLst/>
          </a:prstGeom>
          <a:noFill/>
        </p:spPr>
        <p:txBody>
          <a:bodyPr wrap="square" rtlCol="0">
            <a:spAutoFit/>
          </a:bodyPr>
          <a:lstStyle/>
          <a:p>
            <a:pPr algn="ctr">
              <a:lnSpc>
                <a:spcPct val="120000"/>
              </a:lnSpc>
            </a:pPr>
            <a:r>
              <a:rPr lang="en-US" altLang="ja-JP" sz="1200" dirty="0">
                <a:latin typeface="UD デジタル 教科書体 NP-R" panose="02020400000000000000" pitchFamily="18" charset="-128"/>
                <a:ea typeface="UD デジタル 教科書体 NP-R" panose="02020400000000000000" pitchFamily="18" charset="-128"/>
              </a:rPr>
              <a:t>(C)-(B)200</a:t>
            </a:r>
            <a:r>
              <a:rPr lang="ja-JP" altLang="en-US" sz="1200" dirty="0">
                <a:latin typeface="UD デジタル 教科書体 NP-R" panose="02020400000000000000" pitchFamily="18" charset="-128"/>
                <a:ea typeface="UD デジタル 教科書体 NP-R" panose="02020400000000000000" pitchFamily="18" charset="-128"/>
              </a:rPr>
              <a:t>円</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pic>
        <p:nvPicPr>
          <p:cNvPr id="10" name="図 9">
            <a:extLst>
              <a:ext uri="{FF2B5EF4-FFF2-40B4-BE49-F238E27FC236}">
                <a16:creationId xmlns:a16="http://schemas.microsoft.com/office/drawing/2014/main" id="{9C2ECB77-C98F-8890-7306-A2E0E2E8C678}"/>
              </a:ext>
            </a:extLst>
          </p:cNvPr>
          <p:cNvPicPr>
            <a:picLocks noChangeAspect="1"/>
          </p:cNvPicPr>
          <p:nvPr/>
        </p:nvPicPr>
        <p:blipFill>
          <a:blip r:embed="rId6"/>
          <a:stretch>
            <a:fillRect/>
          </a:stretch>
        </p:blipFill>
        <p:spPr>
          <a:xfrm>
            <a:off x="4872865" y="3711070"/>
            <a:ext cx="2089204" cy="1047983"/>
          </a:xfrm>
          <a:prstGeom prst="rect">
            <a:avLst/>
          </a:prstGeom>
        </p:spPr>
      </p:pic>
      <p:sp>
        <p:nvSpPr>
          <p:cNvPr id="14" name="矢印: 上 13">
            <a:extLst>
              <a:ext uri="{FF2B5EF4-FFF2-40B4-BE49-F238E27FC236}">
                <a16:creationId xmlns:a16="http://schemas.microsoft.com/office/drawing/2014/main" id="{95F74E19-C03A-37B6-86F9-89C7861A1200}"/>
              </a:ext>
            </a:extLst>
          </p:cNvPr>
          <p:cNvSpPr/>
          <p:nvPr/>
        </p:nvSpPr>
        <p:spPr>
          <a:xfrm rot="10800000">
            <a:off x="4435157" y="3254467"/>
            <a:ext cx="411445" cy="417815"/>
          </a:xfrm>
          <a:prstGeom prst="upArrow">
            <a:avLst/>
          </a:prstGeom>
          <a:solidFill>
            <a:srgbClr val="F1B5C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16" name="矢印: 上 15">
            <a:extLst>
              <a:ext uri="{FF2B5EF4-FFF2-40B4-BE49-F238E27FC236}">
                <a16:creationId xmlns:a16="http://schemas.microsoft.com/office/drawing/2014/main" id="{0C9283AF-0F27-ADBB-771A-31365655F848}"/>
              </a:ext>
            </a:extLst>
          </p:cNvPr>
          <p:cNvSpPr/>
          <p:nvPr/>
        </p:nvSpPr>
        <p:spPr>
          <a:xfrm rot="10800000">
            <a:off x="7345400" y="3254468"/>
            <a:ext cx="411445" cy="417815"/>
          </a:xfrm>
          <a:prstGeom prst="upArrow">
            <a:avLst/>
          </a:prstGeom>
          <a:solidFill>
            <a:srgbClr val="F1B5C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grpSp>
        <p:nvGrpSpPr>
          <p:cNvPr id="337" name="グループ化 336">
            <a:extLst>
              <a:ext uri="{FF2B5EF4-FFF2-40B4-BE49-F238E27FC236}">
                <a16:creationId xmlns:a16="http://schemas.microsoft.com/office/drawing/2014/main" id="{DED2706F-043A-BC26-DB93-0C9DCA7642A0}"/>
              </a:ext>
            </a:extLst>
          </p:cNvPr>
          <p:cNvGrpSpPr/>
          <p:nvPr/>
        </p:nvGrpSpPr>
        <p:grpSpPr>
          <a:xfrm>
            <a:off x="1736756" y="3254467"/>
            <a:ext cx="1372648" cy="985676"/>
            <a:chOff x="1736756" y="3254467"/>
            <a:chExt cx="1372648" cy="985676"/>
          </a:xfrm>
        </p:grpSpPr>
        <p:sp>
          <p:nvSpPr>
            <p:cNvPr id="18" name="正方形/長方形 17">
              <a:extLst>
                <a:ext uri="{FF2B5EF4-FFF2-40B4-BE49-F238E27FC236}">
                  <a16:creationId xmlns:a16="http://schemas.microsoft.com/office/drawing/2014/main" id="{90B71B4F-1C8B-1449-B16A-EA91D2666D85}"/>
                </a:ext>
              </a:extLst>
            </p:cNvPr>
            <p:cNvSpPr/>
            <p:nvPr/>
          </p:nvSpPr>
          <p:spPr>
            <a:xfrm>
              <a:off x="1736756" y="3254467"/>
              <a:ext cx="202406" cy="733992"/>
            </a:xfrm>
            <a:prstGeom prst="rect">
              <a:avLst/>
            </a:prstGeom>
            <a:solidFill>
              <a:srgbClr val="F1B5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F7CDD479-9BE5-4947-F041-DAC82E458A88}"/>
                </a:ext>
              </a:extLst>
            </p:cNvPr>
            <p:cNvSpPr/>
            <p:nvPr/>
          </p:nvSpPr>
          <p:spPr>
            <a:xfrm rot="16200000">
              <a:off x="2219003" y="3448104"/>
              <a:ext cx="202406" cy="1166897"/>
            </a:xfrm>
            <a:prstGeom prst="rect">
              <a:avLst/>
            </a:prstGeom>
            <a:solidFill>
              <a:srgbClr val="F1B5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a:extLst>
                <a:ext uri="{FF2B5EF4-FFF2-40B4-BE49-F238E27FC236}">
                  <a16:creationId xmlns:a16="http://schemas.microsoft.com/office/drawing/2014/main" id="{4D76BA8A-8B49-7A29-2C87-46A4A34CF789}"/>
                </a:ext>
              </a:extLst>
            </p:cNvPr>
            <p:cNvSpPr/>
            <p:nvPr/>
          </p:nvSpPr>
          <p:spPr>
            <a:xfrm rot="5400000">
              <a:off x="2800807" y="3931545"/>
              <a:ext cx="411446" cy="205749"/>
            </a:xfrm>
            <a:prstGeom prst="triangle">
              <a:avLst/>
            </a:prstGeom>
            <a:solidFill>
              <a:srgbClr val="F1B5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8" name="四角形: 角を丸くする 57">
            <a:extLst>
              <a:ext uri="{FF2B5EF4-FFF2-40B4-BE49-F238E27FC236}">
                <a16:creationId xmlns:a16="http://schemas.microsoft.com/office/drawing/2014/main" id="{51A3A1E3-6BAB-A8F5-B2F1-53B86C0CBF15}"/>
              </a:ext>
            </a:extLst>
          </p:cNvPr>
          <p:cNvSpPr/>
          <p:nvPr/>
        </p:nvSpPr>
        <p:spPr>
          <a:xfrm>
            <a:off x="7172992" y="3775565"/>
            <a:ext cx="1614867" cy="855575"/>
          </a:xfrm>
          <a:prstGeom prst="roundRect">
            <a:avLst>
              <a:gd name="adj" fmla="val 998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FF93C578-C279-5055-179A-6C6DDA1632B7}"/>
              </a:ext>
            </a:extLst>
          </p:cNvPr>
          <p:cNvSpPr txBox="1"/>
          <p:nvPr/>
        </p:nvSpPr>
        <p:spPr>
          <a:xfrm>
            <a:off x="7315018" y="3833187"/>
            <a:ext cx="1330814" cy="740331"/>
          </a:xfrm>
          <a:prstGeom prst="rect">
            <a:avLst/>
          </a:prstGeom>
          <a:noFill/>
        </p:spPr>
        <p:txBody>
          <a:bodyPr wrap="none" rtlCol="0">
            <a:spAutoFit/>
          </a:bodyPr>
          <a:lstStyle/>
          <a:p>
            <a:pPr algn="ctr">
              <a:lnSpc>
                <a:spcPct val="120000"/>
              </a:lnSpc>
            </a:pPr>
            <a:r>
              <a:rPr lang="ja-JP" altLang="en-US" dirty="0">
                <a:solidFill>
                  <a:schemeClr val="bg1"/>
                </a:solidFill>
                <a:latin typeface="UD デジタル 教科書体 NP-R" panose="02020400000000000000" pitchFamily="18" charset="-128"/>
                <a:ea typeface="UD デジタル 教科書体 NP-R" panose="02020400000000000000" pitchFamily="18" charset="-128"/>
              </a:rPr>
              <a:t>消費税</a:t>
            </a:r>
            <a:endParaRPr lang="en-US" altLang="ja-JP" dirty="0">
              <a:solidFill>
                <a:schemeClr val="bg1"/>
              </a:solidFill>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dirty="0">
                <a:solidFill>
                  <a:schemeClr val="bg1"/>
                </a:solidFill>
                <a:latin typeface="UD デジタル 教科書体 NP-R" panose="02020400000000000000" pitchFamily="18" charset="-128"/>
                <a:ea typeface="UD デジタル 教科書体 NP-R" panose="02020400000000000000" pitchFamily="18" charset="-128"/>
              </a:rPr>
              <a:t>計</a:t>
            </a:r>
            <a:r>
              <a:rPr lang="en-US" altLang="ja-JP" dirty="0">
                <a:solidFill>
                  <a:schemeClr val="bg1"/>
                </a:solidFill>
                <a:latin typeface="UD デジタル 教科書体 NP-R" panose="02020400000000000000" pitchFamily="18" charset="-128"/>
                <a:ea typeface="UD デジタル 教科書体 NP-R" panose="02020400000000000000" pitchFamily="18" charset="-128"/>
              </a:rPr>
              <a:t>1,000</a:t>
            </a:r>
            <a:r>
              <a:rPr lang="ja-JP" altLang="en-US" dirty="0">
                <a:solidFill>
                  <a:schemeClr val="bg1"/>
                </a:solidFill>
                <a:latin typeface="UD デジタル 教科書体 NP-R" panose="02020400000000000000" pitchFamily="18" charset="-128"/>
                <a:ea typeface="UD デジタル 教科書体 NP-R" panose="02020400000000000000" pitchFamily="18" charset="-128"/>
              </a:rPr>
              <a:t>円</a:t>
            </a:r>
            <a:endParaRPr kumimoji="1" lang="ja-JP" altLang="en-US"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63" name="四角形: 角を丸くする 62">
            <a:extLst>
              <a:ext uri="{FF2B5EF4-FFF2-40B4-BE49-F238E27FC236}">
                <a16:creationId xmlns:a16="http://schemas.microsoft.com/office/drawing/2014/main" id="{F1F61DDC-2168-47CC-20FD-678B22514D49}"/>
              </a:ext>
            </a:extLst>
          </p:cNvPr>
          <p:cNvSpPr/>
          <p:nvPr/>
        </p:nvSpPr>
        <p:spPr>
          <a:xfrm>
            <a:off x="3617080" y="4004279"/>
            <a:ext cx="1210962" cy="39814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EB844448-3828-F658-545D-3809B6FC7611}"/>
              </a:ext>
            </a:extLst>
          </p:cNvPr>
          <p:cNvSpPr txBox="1"/>
          <p:nvPr/>
        </p:nvSpPr>
        <p:spPr>
          <a:xfrm>
            <a:off x="3661903" y="4032918"/>
            <a:ext cx="1121316" cy="369332"/>
          </a:xfrm>
          <a:prstGeom prst="rect">
            <a:avLst/>
          </a:prstGeom>
          <a:noFill/>
        </p:spPr>
        <p:txBody>
          <a:bodyPr wrap="square" rtlCol="0">
            <a:spAutoFit/>
          </a:bodyPr>
          <a:lstStyle/>
          <a:p>
            <a:pPr algn="ct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税務署</a:t>
            </a:r>
          </a:p>
        </p:txBody>
      </p:sp>
      <p:sp>
        <p:nvSpPr>
          <p:cNvPr id="260" name="正方形/長方形 259">
            <a:extLst>
              <a:ext uri="{FF2B5EF4-FFF2-40B4-BE49-F238E27FC236}">
                <a16:creationId xmlns:a16="http://schemas.microsoft.com/office/drawing/2014/main" id="{FBE75E8E-78E9-7988-3BF5-E47209C972BD}"/>
              </a:ext>
            </a:extLst>
          </p:cNvPr>
          <p:cNvSpPr/>
          <p:nvPr/>
        </p:nvSpPr>
        <p:spPr>
          <a:xfrm>
            <a:off x="5878942" y="5141522"/>
            <a:ext cx="4743713" cy="1518380"/>
          </a:xfrm>
          <a:prstGeom prst="rect">
            <a:avLst/>
          </a:prstGeom>
          <a:solidFill>
            <a:schemeClr val="bg1">
              <a:alpha val="14118"/>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四角形: 角を丸くする 261">
            <a:extLst>
              <a:ext uri="{FF2B5EF4-FFF2-40B4-BE49-F238E27FC236}">
                <a16:creationId xmlns:a16="http://schemas.microsoft.com/office/drawing/2014/main" id="{DD063F01-9272-484F-1DAF-226351C85A75}"/>
              </a:ext>
            </a:extLst>
          </p:cNvPr>
          <p:cNvSpPr/>
          <p:nvPr/>
        </p:nvSpPr>
        <p:spPr>
          <a:xfrm>
            <a:off x="1965427" y="4946700"/>
            <a:ext cx="1210962" cy="39814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テキスト ボックス 262">
            <a:extLst>
              <a:ext uri="{FF2B5EF4-FFF2-40B4-BE49-F238E27FC236}">
                <a16:creationId xmlns:a16="http://schemas.microsoft.com/office/drawing/2014/main" id="{DFDD1118-D686-16F3-653B-E7A964BED168}"/>
              </a:ext>
            </a:extLst>
          </p:cNvPr>
          <p:cNvSpPr txBox="1"/>
          <p:nvPr/>
        </p:nvSpPr>
        <p:spPr>
          <a:xfrm>
            <a:off x="2010250" y="4975339"/>
            <a:ext cx="1121316" cy="369332"/>
          </a:xfrm>
          <a:prstGeom prst="rect">
            <a:avLst/>
          </a:prstGeom>
          <a:noFill/>
        </p:spPr>
        <p:txBody>
          <a:bodyPr wrap="square" rtlCol="0">
            <a:spAutoFit/>
          </a:bodyPr>
          <a:lstStyle/>
          <a:p>
            <a:pPr algn="ct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国</a:t>
            </a:r>
          </a:p>
        </p:txBody>
      </p:sp>
      <p:sp>
        <p:nvSpPr>
          <p:cNvPr id="265" name="四角形: 角を丸くする 264">
            <a:extLst>
              <a:ext uri="{FF2B5EF4-FFF2-40B4-BE49-F238E27FC236}">
                <a16:creationId xmlns:a16="http://schemas.microsoft.com/office/drawing/2014/main" id="{D445D59D-3C80-8179-DEC5-EC9072CB5B4A}"/>
              </a:ext>
            </a:extLst>
          </p:cNvPr>
          <p:cNvSpPr/>
          <p:nvPr/>
        </p:nvSpPr>
        <p:spPr>
          <a:xfrm>
            <a:off x="8799151" y="4960931"/>
            <a:ext cx="1624172" cy="39814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テキスト ボックス 265">
            <a:extLst>
              <a:ext uri="{FF2B5EF4-FFF2-40B4-BE49-F238E27FC236}">
                <a16:creationId xmlns:a16="http://schemas.microsoft.com/office/drawing/2014/main" id="{34F0C9FD-5762-49F8-71B3-41A528D2BD2D}"/>
              </a:ext>
            </a:extLst>
          </p:cNvPr>
          <p:cNvSpPr txBox="1"/>
          <p:nvPr/>
        </p:nvSpPr>
        <p:spPr>
          <a:xfrm>
            <a:off x="8821563" y="4989570"/>
            <a:ext cx="1579348" cy="369332"/>
          </a:xfrm>
          <a:prstGeom prst="rect">
            <a:avLst/>
          </a:prstGeom>
          <a:noFill/>
        </p:spPr>
        <p:txBody>
          <a:bodyPr wrap="square" rtlCol="0">
            <a:spAutoFit/>
          </a:bodyPr>
          <a:lstStyle/>
          <a:p>
            <a:pPr algn="ct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地方公共団体</a:t>
            </a:r>
          </a:p>
        </p:txBody>
      </p:sp>
      <p:cxnSp>
        <p:nvCxnSpPr>
          <p:cNvPr id="268" name="コネクタ: カギ線 267">
            <a:extLst>
              <a:ext uri="{FF2B5EF4-FFF2-40B4-BE49-F238E27FC236}">
                <a16:creationId xmlns:a16="http://schemas.microsoft.com/office/drawing/2014/main" id="{6A94DE10-E7D5-16E9-280C-9048CD500930}"/>
              </a:ext>
            </a:extLst>
          </p:cNvPr>
          <p:cNvCxnSpPr>
            <a:cxnSpLocks/>
            <a:stCxn id="269" idx="1"/>
            <a:endCxn id="262" idx="0"/>
          </p:cNvCxnSpPr>
          <p:nvPr/>
        </p:nvCxnSpPr>
        <p:spPr>
          <a:xfrm rot="10800000" flipV="1">
            <a:off x="2570909" y="4547080"/>
            <a:ext cx="475649" cy="399620"/>
          </a:xfrm>
          <a:prstGeom prst="bentConnector2">
            <a:avLst/>
          </a:prstGeom>
          <a:ln w="50800" cap="rnd">
            <a:solidFill>
              <a:srgbClr val="0F9ED5"/>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269" name="正方形/長方形 268">
            <a:extLst>
              <a:ext uri="{FF2B5EF4-FFF2-40B4-BE49-F238E27FC236}">
                <a16:creationId xmlns:a16="http://schemas.microsoft.com/office/drawing/2014/main" id="{D1CF7A81-2979-19B1-F854-80F68E2D6139}"/>
              </a:ext>
            </a:extLst>
          </p:cNvPr>
          <p:cNvSpPr/>
          <p:nvPr/>
        </p:nvSpPr>
        <p:spPr>
          <a:xfrm>
            <a:off x="3046557" y="4410578"/>
            <a:ext cx="305138" cy="273004"/>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3" name="四角形: 角を丸くする 282">
            <a:extLst>
              <a:ext uri="{FF2B5EF4-FFF2-40B4-BE49-F238E27FC236}">
                <a16:creationId xmlns:a16="http://schemas.microsoft.com/office/drawing/2014/main" id="{914141E8-A7C4-CE18-D205-976A6878E446}"/>
              </a:ext>
            </a:extLst>
          </p:cNvPr>
          <p:cNvSpPr/>
          <p:nvPr/>
        </p:nvSpPr>
        <p:spPr>
          <a:xfrm>
            <a:off x="1595857" y="4459323"/>
            <a:ext cx="868756" cy="288699"/>
          </a:xfrm>
          <a:prstGeom prst="round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4" name="テキスト ボックス 283">
            <a:extLst>
              <a:ext uri="{FF2B5EF4-FFF2-40B4-BE49-F238E27FC236}">
                <a16:creationId xmlns:a16="http://schemas.microsoft.com/office/drawing/2014/main" id="{81F784E6-28F4-EBB8-AAB2-F328972527D5}"/>
              </a:ext>
            </a:extLst>
          </p:cNvPr>
          <p:cNvSpPr txBox="1"/>
          <p:nvPr/>
        </p:nvSpPr>
        <p:spPr>
          <a:xfrm>
            <a:off x="1616709" y="4417242"/>
            <a:ext cx="827053" cy="372859"/>
          </a:xfrm>
          <a:prstGeom prst="rect">
            <a:avLst/>
          </a:prstGeom>
          <a:noFill/>
        </p:spPr>
        <p:txBody>
          <a:bodyPr wrap="square" rtlCol="0">
            <a:spAutoFit/>
          </a:bodyPr>
          <a:lstStyle/>
          <a:p>
            <a:pPr algn="ctr">
              <a:lnSpc>
                <a:spcPct val="120000"/>
              </a:lnSpc>
            </a:pPr>
            <a:r>
              <a:rPr lang="en-US" altLang="ja-JP" sz="1600" dirty="0">
                <a:solidFill>
                  <a:schemeClr val="bg1"/>
                </a:solidFill>
                <a:latin typeface="UD デジタル 教科書体 NP-R" panose="02020400000000000000" pitchFamily="18" charset="-128"/>
                <a:ea typeface="UD デジタル 教科書体 NP-R" panose="02020400000000000000" pitchFamily="18" charset="-128"/>
              </a:rPr>
              <a:t>780</a:t>
            </a:r>
            <a:r>
              <a:rPr lang="ja-JP" altLang="en-US" sz="1600" dirty="0">
                <a:solidFill>
                  <a:schemeClr val="bg1"/>
                </a:solidFill>
                <a:latin typeface="UD デジタル 教科書体 NP-R" panose="02020400000000000000" pitchFamily="18" charset="-128"/>
                <a:ea typeface="UD デジタル 教科書体 NP-R" panose="02020400000000000000" pitchFamily="18" charset="-128"/>
              </a:rPr>
              <a:t>円</a:t>
            </a:r>
            <a:endParaRPr kumimoji="1" lang="ja-JP" altLang="en-US" sz="16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86" name="四角形: 角を丸くする 285">
            <a:extLst>
              <a:ext uri="{FF2B5EF4-FFF2-40B4-BE49-F238E27FC236}">
                <a16:creationId xmlns:a16="http://schemas.microsoft.com/office/drawing/2014/main" id="{20408A06-B5F1-F6B2-3075-1C0F9CC4A105}"/>
              </a:ext>
            </a:extLst>
          </p:cNvPr>
          <p:cNvSpPr/>
          <p:nvPr/>
        </p:nvSpPr>
        <p:spPr>
          <a:xfrm>
            <a:off x="9727387" y="4459323"/>
            <a:ext cx="868756" cy="288699"/>
          </a:xfrm>
          <a:prstGeom prst="round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7" name="テキスト ボックス 286">
            <a:extLst>
              <a:ext uri="{FF2B5EF4-FFF2-40B4-BE49-F238E27FC236}">
                <a16:creationId xmlns:a16="http://schemas.microsoft.com/office/drawing/2014/main" id="{02D5443A-6FB3-B5F3-E5D8-1FEE9EC3B331}"/>
              </a:ext>
            </a:extLst>
          </p:cNvPr>
          <p:cNvSpPr txBox="1"/>
          <p:nvPr/>
        </p:nvSpPr>
        <p:spPr>
          <a:xfrm>
            <a:off x="9748239" y="4417242"/>
            <a:ext cx="827053" cy="372859"/>
          </a:xfrm>
          <a:prstGeom prst="rect">
            <a:avLst/>
          </a:prstGeom>
          <a:noFill/>
        </p:spPr>
        <p:txBody>
          <a:bodyPr wrap="square" rtlCol="0">
            <a:spAutoFit/>
          </a:bodyPr>
          <a:lstStyle/>
          <a:p>
            <a:pPr algn="ctr">
              <a:lnSpc>
                <a:spcPct val="120000"/>
              </a:lnSpc>
            </a:pPr>
            <a:r>
              <a:rPr lang="en-US" altLang="ja-JP" sz="1600" dirty="0">
                <a:solidFill>
                  <a:schemeClr val="bg1"/>
                </a:solidFill>
                <a:latin typeface="UD デジタル 教科書体 NP-R" panose="02020400000000000000" pitchFamily="18" charset="-128"/>
                <a:ea typeface="UD デジタル 教科書体 NP-R" panose="02020400000000000000" pitchFamily="18" charset="-128"/>
              </a:rPr>
              <a:t>220</a:t>
            </a:r>
            <a:r>
              <a:rPr lang="ja-JP" altLang="en-US" sz="1600" dirty="0">
                <a:solidFill>
                  <a:schemeClr val="bg1"/>
                </a:solidFill>
                <a:latin typeface="UD デジタル 教科書体 NP-R" panose="02020400000000000000" pitchFamily="18" charset="-128"/>
                <a:ea typeface="UD デジタル 教科書体 NP-R" panose="02020400000000000000" pitchFamily="18" charset="-128"/>
              </a:rPr>
              <a:t>円</a:t>
            </a:r>
            <a:endParaRPr kumimoji="1" lang="ja-JP" altLang="en-US" sz="1600" dirty="0">
              <a:solidFill>
                <a:schemeClr val="bg1"/>
              </a:solidFill>
              <a:latin typeface="UD デジタル 教科書体 NP-R" panose="02020400000000000000" pitchFamily="18" charset="-128"/>
              <a:ea typeface="UD デジタル 教科書体 NP-R" panose="02020400000000000000" pitchFamily="18" charset="-128"/>
            </a:endParaRPr>
          </a:p>
        </p:txBody>
      </p:sp>
      <p:cxnSp>
        <p:nvCxnSpPr>
          <p:cNvPr id="289" name="コネクタ: カギ線 288">
            <a:extLst>
              <a:ext uri="{FF2B5EF4-FFF2-40B4-BE49-F238E27FC236}">
                <a16:creationId xmlns:a16="http://schemas.microsoft.com/office/drawing/2014/main" id="{750C45E7-61AC-1A1D-0365-8BDB48CA080A}"/>
              </a:ext>
            </a:extLst>
          </p:cNvPr>
          <p:cNvCxnSpPr>
            <a:cxnSpLocks/>
            <a:stCxn id="290" idx="3"/>
            <a:endCxn id="265" idx="0"/>
          </p:cNvCxnSpPr>
          <p:nvPr/>
        </p:nvCxnSpPr>
        <p:spPr>
          <a:xfrm>
            <a:off x="9145443" y="4547080"/>
            <a:ext cx="465794" cy="413851"/>
          </a:xfrm>
          <a:prstGeom prst="bentConnector2">
            <a:avLst/>
          </a:prstGeom>
          <a:ln w="50800" cap="rnd">
            <a:solidFill>
              <a:srgbClr val="0F9ED5"/>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290" name="正方形/長方形 289">
            <a:extLst>
              <a:ext uri="{FF2B5EF4-FFF2-40B4-BE49-F238E27FC236}">
                <a16:creationId xmlns:a16="http://schemas.microsoft.com/office/drawing/2014/main" id="{9C94D70F-6E88-E295-B16C-7B0D0A3B60F4}"/>
              </a:ext>
            </a:extLst>
          </p:cNvPr>
          <p:cNvSpPr/>
          <p:nvPr/>
        </p:nvSpPr>
        <p:spPr>
          <a:xfrm>
            <a:off x="8840305" y="4410578"/>
            <a:ext cx="305138" cy="273004"/>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9" name="図 298">
            <a:extLst>
              <a:ext uri="{FF2B5EF4-FFF2-40B4-BE49-F238E27FC236}">
                <a16:creationId xmlns:a16="http://schemas.microsoft.com/office/drawing/2014/main" id="{4D8AC727-BA6A-B402-20EE-24C56B5A8D41}"/>
              </a:ext>
            </a:extLst>
          </p:cNvPr>
          <p:cNvPicPr>
            <a:picLocks noChangeAspect="1"/>
          </p:cNvPicPr>
          <p:nvPr/>
        </p:nvPicPr>
        <p:blipFill>
          <a:blip r:embed="rId7"/>
          <a:stretch>
            <a:fillRect/>
          </a:stretch>
        </p:blipFill>
        <p:spPr>
          <a:xfrm>
            <a:off x="2208682" y="5247614"/>
            <a:ext cx="2710022" cy="1372958"/>
          </a:xfrm>
          <a:prstGeom prst="rect">
            <a:avLst/>
          </a:prstGeom>
        </p:spPr>
      </p:pic>
      <p:sp>
        <p:nvSpPr>
          <p:cNvPr id="305" name="四角形: 角を丸くする 304">
            <a:extLst>
              <a:ext uri="{FF2B5EF4-FFF2-40B4-BE49-F238E27FC236}">
                <a16:creationId xmlns:a16="http://schemas.microsoft.com/office/drawing/2014/main" id="{87859273-B6B9-D66E-8B5F-F5E9963FD97F}"/>
              </a:ext>
            </a:extLst>
          </p:cNvPr>
          <p:cNvSpPr/>
          <p:nvPr/>
        </p:nvSpPr>
        <p:spPr>
          <a:xfrm>
            <a:off x="6234608" y="5467353"/>
            <a:ext cx="1210962" cy="34360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6" name="テキスト ボックス 305">
            <a:extLst>
              <a:ext uri="{FF2B5EF4-FFF2-40B4-BE49-F238E27FC236}">
                <a16:creationId xmlns:a16="http://schemas.microsoft.com/office/drawing/2014/main" id="{E6FB21B8-8257-6F68-987A-CD0D06050F46}"/>
              </a:ext>
            </a:extLst>
          </p:cNvPr>
          <p:cNvSpPr txBox="1"/>
          <p:nvPr/>
        </p:nvSpPr>
        <p:spPr>
          <a:xfrm>
            <a:off x="6279431" y="5480406"/>
            <a:ext cx="1121316" cy="338554"/>
          </a:xfrm>
          <a:prstGeom prst="rect">
            <a:avLst/>
          </a:prstGeom>
          <a:noFill/>
        </p:spPr>
        <p:txBody>
          <a:bodyPr wrap="square" rtlCol="0">
            <a:spAutoFit/>
          </a:bodyPr>
          <a:lstStyle/>
          <a:p>
            <a:pPr algn="ct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都道府県</a:t>
            </a:r>
          </a:p>
        </p:txBody>
      </p:sp>
      <p:sp>
        <p:nvSpPr>
          <p:cNvPr id="308" name="四角形: 角を丸くする 307">
            <a:extLst>
              <a:ext uri="{FF2B5EF4-FFF2-40B4-BE49-F238E27FC236}">
                <a16:creationId xmlns:a16="http://schemas.microsoft.com/office/drawing/2014/main" id="{BC2566D0-B6BE-7EF3-0A93-4CFDD6FDE46D}"/>
              </a:ext>
            </a:extLst>
          </p:cNvPr>
          <p:cNvSpPr/>
          <p:nvPr/>
        </p:nvSpPr>
        <p:spPr>
          <a:xfrm>
            <a:off x="9081966" y="5467352"/>
            <a:ext cx="1210962" cy="3420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9" name="テキスト ボックス 308">
            <a:extLst>
              <a:ext uri="{FF2B5EF4-FFF2-40B4-BE49-F238E27FC236}">
                <a16:creationId xmlns:a16="http://schemas.microsoft.com/office/drawing/2014/main" id="{5EB4B675-CF2D-1976-96D5-C5BF12630BFE}"/>
              </a:ext>
            </a:extLst>
          </p:cNvPr>
          <p:cNvSpPr txBox="1"/>
          <p:nvPr/>
        </p:nvSpPr>
        <p:spPr>
          <a:xfrm>
            <a:off x="9126789" y="5480406"/>
            <a:ext cx="1121316" cy="338554"/>
          </a:xfrm>
          <a:prstGeom prst="rect">
            <a:avLst/>
          </a:prstGeom>
          <a:noFill/>
        </p:spPr>
        <p:txBody>
          <a:bodyPr wrap="square" rtlCol="0">
            <a:spAutoFit/>
          </a:bodyPr>
          <a:lstStyle/>
          <a:p>
            <a:pPr algn="ct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市町村</a:t>
            </a:r>
          </a:p>
        </p:txBody>
      </p:sp>
      <p:pic>
        <p:nvPicPr>
          <p:cNvPr id="303" name="図 302">
            <a:extLst>
              <a:ext uri="{FF2B5EF4-FFF2-40B4-BE49-F238E27FC236}">
                <a16:creationId xmlns:a16="http://schemas.microsoft.com/office/drawing/2014/main" id="{E2285DB3-9BC0-2024-92ED-F4130BC335A1}"/>
              </a:ext>
            </a:extLst>
          </p:cNvPr>
          <p:cNvPicPr>
            <a:picLocks noChangeAspect="1"/>
          </p:cNvPicPr>
          <p:nvPr/>
        </p:nvPicPr>
        <p:blipFill>
          <a:blip r:embed="rId8"/>
          <a:stretch>
            <a:fillRect/>
          </a:stretch>
        </p:blipFill>
        <p:spPr>
          <a:xfrm>
            <a:off x="6182232" y="5828438"/>
            <a:ext cx="1315714" cy="791407"/>
          </a:xfrm>
          <a:prstGeom prst="rect">
            <a:avLst/>
          </a:prstGeom>
        </p:spPr>
      </p:pic>
      <p:pic>
        <p:nvPicPr>
          <p:cNvPr id="313" name="図 312">
            <a:extLst>
              <a:ext uri="{FF2B5EF4-FFF2-40B4-BE49-F238E27FC236}">
                <a16:creationId xmlns:a16="http://schemas.microsoft.com/office/drawing/2014/main" id="{543B22E3-D2E7-BFB8-EA1B-C7138CD37CC5}"/>
              </a:ext>
            </a:extLst>
          </p:cNvPr>
          <p:cNvPicPr>
            <a:picLocks noChangeAspect="1"/>
          </p:cNvPicPr>
          <p:nvPr/>
        </p:nvPicPr>
        <p:blipFill>
          <a:blip r:embed="rId9"/>
          <a:stretch>
            <a:fillRect/>
          </a:stretch>
        </p:blipFill>
        <p:spPr>
          <a:xfrm>
            <a:off x="9126789" y="5931328"/>
            <a:ext cx="1121317" cy="708200"/>
          </a:xfrm>
          <a:prstGeom prst="rect">
            <a:avLst/>
          </a:prstGeom>
        </p:spPr>
      </p:pic>
      <p:cxnSp>
        <p:nvCxnSpPr>
          <p:cNvPr id="318" name="直線矢印コネクタ 317">
            <a:extLst>
              <a:ext uri="{FF2B5EF4-FFF2-40B4-BE49-F238E27FC236}">
                <a16:creationId xmlns:a16="http://schemas.microsoft.com/office/drawing/2014/main" id="{D0DE185A-42C7-2F45-440B-B48C4D8ECCCA}"/>
              </a:ext>
            </a:extLst>
          </p:cNvPr>
          <p:cNvCxnSpPr>
            <a:cxnSpLocks/>
          </p:cNvCxnSpPr>
          <p:nvPr/>
        </p:nvCxnSpPr>
        <p:spPr>
          <a:xfrm>
            <a:off x="7694961" y="6224141"/>
            <a:ext cx="1372012" cy="0"/>
          </a:xfrm>
          <a:prstGeom prst="straightConnector1">
            <a:avLst/>
          </a:prstGeom>
          <a:ln w="50800" cap="rnd">
            <a:solidFill>
              <a:srgbClr val="0F9ED5"/>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322" name="四角形: 角を丸くする 321">
            <a:extLst>
              <a:ext uri="{FF2B5EF4-FFF2-40B4-BE49-F238E27FC236}">
                <a16:creationId xmlns:a16="http://schemas.microsoft.com/office/drawing/2014/main" id="{E4A559FD-7707-DFAB-DD82-1548CD5BB396}"/>
              </a:ext>
            </a:extLst>
          </p:cNvPr>
          <p:cNvSpPr/>
          <p:nvPr/>
        </p:nvSpPr>
        <p:spPr>
          <a:xfrm>
            <a:off x="7883483" y="5803067"/>
            <a:ext cx="868756" cy="288699"/>
          </a:xfrm>
          <a:prstGeom prst="round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テキスト ボックス 322">
            <a:extLst>
              <a:ext uri="{FF2B5EF4-FFF2-40B4-BE49-F238E27FC236}">
                <a16:creationId xmlns:a16="http://schemas.microsoft.com/office/drawing/2014/main" id="{6C8D9590-486C-57CB-8DF2-CFE43956CD6B}"/>
              </a:ext>
            </a:extLst>
          </p:cNvPr>
          <p:cNvSpPr txBox="1"/>
          <p:nvPr/>
        </p:nvSpPr>
        <p:spPr>
          <a:xfrm>
            <a:off x="7904335" y="5760986"/>
            <a:ext cx="827053" cy="372859"/>
          </a:xfrm>
          <a:prstGeom prst="rect">
            <a:avLst/>
          </a:prstGeom>
          <a:noFill/>
        </p:spPr>
        <p:txBody>
          <a:bodyPr wrap="square" rtlCol="0">
            <a:spAutoFit/>
          </a:bodyPr>
          <a:lstStyle/>
          <a:p>
            <a:pPr algn="ctr">
              <a:lnSpc>
                <a:spcPct val="120000"/>
              </a:lnSpc>
            </a:pPr>
            <a:r>
              <a:rPr lang="en-US" altLang="ja-JP" sz="1600" dirty="0">
                <a:solidFill>
                  <a:schemeClr val="bg1"/>
                </a:solidFill>
                <a:latin typeface="UD デジタル 教科書体 NP-R" panose="02020400000000000000" pitchFamily="18" charset="-128"/>
                <a:ea typeface="UD デジタル 教科書体 NP-R" panose="02020400000000000000" pitchFamily="18" charset="-128"/>
              </a:rPr>
              <a:t>110</a:t>
            </a:r>
            <a:r>
              <a:rPr lang="ja-JP" altLang="en-US" sz="1600" dirty="0">
                <a:solidFill>
                  <a:schemeClr val="bg1"/>
                </a:solidFill>
                <a:latin typeface="UD デジタル 教科書体 NP-R" panose="02020400000000000000" pitchFamily="18" charset="-128"/>
                <a:ea typeface="UD デジタル 教科書体 NP-R" panose="02020400000000000000" pitchFamily="18" charset="-128"/>
              </a:rPr>
              <a:t>円</a:t>
            </a:r>
            <a:endParaRPr kumimoji="1" lang="ja-JP" altLang="en-US" sz="16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26" name="テキスト ボックス 325">
            <a:extLst>
              <a:ext uri="{FF2B5EF4-FFF2-40B4-BE49-F238E27FC236}">
                <a16:creationId xmlns:a16="http://schemas.microsoft.com/office/drawing/2014/main" id="{A4B948D3-4A7F-D560-0EE4-B2077D0354E7}"/>
              </a:ext>
            </a:extLst>
          </p:cNvPr>
          <p:cNvSpPr txBox="1"/>
          <p:nvPr/>
        </p:nvSpPr>
        <p:spPr>
          <a:xfrm>
            <a:off x="8179041" y="6398292"/>
            <a:ext cx="277640" cy="261610"/>
          </a:xfrm>
          <a:prstGeom prst="rect">
            <a:avLst/>
          </a:prstGeom>
          <a:noFill/>
        </p:spPr>
        <p:txBody>
          <a:bodyPr wrap="none" rtlCol="0">
            <a:spAutoFit/>
          </a:bodyPr>
          <a:lstStyle/>
          <a:p>
            <a:r>
              <a:rPr kumimoji="1" lang="en-US" altLang="ja-JP" sz="1050" dirty="0">
                <a:solidFill>
                  <a:srgbClr val="0F9ED5"/>
                </a:solidFill>
                <a:latin typeface="UD デジタル 教科書体 NP-R" panose="02020400000000000000" pitchFamily="18" charset="-128"/>
                <a:ea typeface="UD デジタル 教科書体 NP-R" panose="02020400000000000000" pitchFamily="18" charset="-128"/>
              </a:rPr>
              <a:t>2</a:t>
            </a:r>
            <a:endParaRPr kumimoji="1" lang="ja-JP" altLang="en-US" sz="1050" dirty="0">
              <a:solidFill>
                <a:srgbClr val="0F9ED5"/>
              </a:solidFill>
              <a:latin typeface="UD デジタル 教科書体 NP-R" panose="02020400000000000000" pitchFamily="18" charset="-128"/>
              <a:ea typeface="UD デジタル 教科書体 NP-R" panose="02020400000000000000" pitchFamily="18" charset="-128"/>
            </a:endParaRPr>
          </a:p>
        </p:txBody>
      </p:sp>
      <p:cxnSp>
        <p:nvCxnSpPr>
          <p:cNvPr id="329" name="直線コネクタ 328">
            <a:extLst>
              <a:ext uri="{FF2B5EF4-FFF2-40B4-BE49-F238E27FC236}">
                <a16:creationId xmlns:a16="http://schemas.microsoft.com/office/drawing/2014/main" id="{5752C169-55BE-D740-C329-27E24871F15C}"/>
              </a:ext>
            </a:extLst>
          </p:cNvPr>
          <p:cNvCxnSpPr>
            <a:cxnSpLocks/>
          </p:cNvCxnSpPr>
          <p:nvPr/>
        </p:nvCxnSpPr>
        <p:spPr>
          <a:xfrm>
            <a:off x="8245861" y="6434506"/>
            <a:ext cx="144000" cy="0"/>
          </a:xfrm>
          <a:prstGeom prst="line">
            <a:avLst/>
          </a:prstGeom>
          <a:ln w="9525">
            <a:solidFill>
              <a:srgbClr val="0F9ED5"/>
            </a:solidFill>
          </a:ln>
        </p:spPr>
        <p:style>
          <a:lnRef idx="1">
            <a:schemeClr val="accent1"/>
          </a:lnRef>
          <a:fillRef idx="0">
            <a:schemeClr val="accent1"/>
          </a:fillRef>
          <a:effectRef idx="0">
            <a:schemeClr val="accent1"/>
          </a:effectRef>
          <a:fontRef idx="minor">
            <a:schemeClr val="tx1"/>
          </a:fontRef>
        </p:style>
      </p:cxnSp>
      <p:sp>
        <p:nvSpPr>
          <p:cNvPr id="330" name="テキスト ボックス 329">
            <a:extLst>
              <a:ext uri="{FF2B5EF4-FFF2-40B4-BE49-F238E27FC236}">
                <a16:creationId xmlns:a16="http://schemas.microsoft.com/office/drawing/2014/main" id="{94C8D56B-3F27-8C84-16A8-918F356F0D08}"/>
              </a:ext>
            </a:extLst>
          </p:cNvPr>
          <p:cNvSpPr txBox="1"/>
          <p:nvPr/>
        </p:nvSpPr>
        <p:spPr>
          <a:xfrm>
            <a:off x="8179041" y="6239246"/>
            <a:ext cx="277640" cy="261610"/>
          </a:xfrm>
          <a:prstGeom prst="rect">
            <a:avLst/>
          </a:prstGeom>
          <a:noFill/>
        </p:spPr>
        <p:txBody>
          <a:bodyPr wrap="none" rtlCol="0">
            <a:spAutoFit/>
          </a:bodyPr>
          <a:lstStyle/>
          <a:p>
            <a:r>
              <a:rPr lang="en-US" altLang="ja-JP" sz="1050" dirty="0">
                <a:solidFill>
                  <a:srgbClr val="0F9ED5"/>
                </a:solidFill>
                <a:latin typeface="UD デジタル 教科書体 NP-R" panose="02020400000000000000" pitchFamily="18" charset="-128"/>
                <a:ea typeface="UD デジタル 教科書体 NP-R" panose="02020400000000000000" pitchFamily="18" charset="-128"/>
              </a:rPr>
              <a:t>1</a:t>
            </a:r>
            <a:endParaRPr kumimoji="1" lang="ja-JP" altLang="en-US" sz="1050" dirty="0">
              <a:solidFill>
                <a:srgbClr val="0F9ED5"/>
              </a:solidFill>
              <a:latin typeface="UD デジタル 教科書体 NP-R" panose="02020400000000000000" pitchFamily="18" charset="-128"/>
              <a:ea typeface="UD デジタル 教科書体 NP-R" panose="02020400000000000000" pitchFamily="18" charset="-128"/>
            </a:endParaRPr>
          </a:p>
        </p:txBody>
      </p:sp>
      <p:sp>
        <p:nvSpPr>
          <p:cNvPr id="334" name="左大かっこ 333">
            <a:extLst>
              <a:ext uri="{FF2B5EF4-FFF2-40B4-BE49-F238E27FC236}">
                <a16:creationId xmlns:a16="http://schemas.microsoft.com/office/drawing/2014/main" id="{2A5EAAF0-A97F-9351-AF34-5D025D11ED2F}"/>
              </a:ext>
            </a:extLst>
          </p:cNvPr>
          <p:cNvSpPr/>
          <p:nvPr/>
        </p:nvSpPr>
        <p:spPr>
          <a:xfrm>
            <a:off x="8165703" y="6314737"/>
            <a:ext cx="45719" cy="269674"/>
          </a:xfrm>
          <a:prstGeom prst="leftBracket">
            <a:avLst/>
          </a:prstGeom>
          <a:ln w="9525">
            <a:solidFill>
              <a:srgbClr val="0F9E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5" name="左大かっこ 334">
            <a:extLst>
              <a:ext uri="{FF2B5EF4-FFF2-40B4-BE49-F238E27FC236}">
                <a16:creationId xmlns:a16="http://schemas.microsoft.com/office/drawing/2014/main" id="{4994A823-2A17-B8B5-C1D0-7FBE4A690411}"/>
              </a:ext>
            </a:extLst>
          </p:cNvPr>
          <p:cNvSpPr/>
          <p:nvPr/>
        </p:nvSpPr>
        <p:spPr>
          <a:xfrm flipH="1">
            <a:off x="8424300" y="6314737"/>
            <a:ext cx="45719" cy="269674"/>
          </a:xfrm>
          <a:prstGeom prst="leftBracket">
            <a:avLst/>
          </a:prstGeom>
          <a:ln w="9525">
            <a:solidFill>
              <a:srgbClr val="0F9E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Tree>
    <p:extLst>
      <p:ext uri="{BB962C8B-B14F-4D97-AF65-F5344CB8AC3E}">
        <p14:creationId xmlns:p14="http://schemas.microsoft.com/office/powerpoint/2010/main" val="1520398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nodeType="withEffect">
                                  <p:stCondLst>
                                    <p:cond delay="0"/>
                                  </p:stCondLst>
                                  <p:childTnLst>
                                    <p:set>
                                      <p:cBhvr>
                                        <p:cTn id="22" dur="1" fill="hold">
                                          <p:stCondLst>
                                            <p:cond delay="0"/>
                                          </p:stCondLst>
                                        </p:cTn>
                                        <p:tgtEl>
                                          <p:spTgt spid="270"/>
                                        </p:tgtEl>
                                        <p:attrNameLst>
                                          <p:attrName>style.visibility</p:attrName>
                                        </p:attrNameLst>
                                      </p:cBhvr>
                                      <p:to>
                                        <p:strVal val="visible"/>
                                      </p:to>
                                    </p:set>
                                    <p:animEffect transition="in" filter="fade">
                                      <p:cBhvr>
                                        <p:cTn id="23" dur="500"/>
                                        <p:tgtEl>
                                          <p:spTgt spid="27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2"/>
                                        </p:tgtEl>
                                        <p:attrNameLst>
                                          <p:attrName>style.visibility</p:attrName>
                                        </p:attrNameLst>
                                      </p:cBhvr>
                                      <p:to>
                                        <p:strVal val="visible"/>
                                      </p:to>
                                    </p:set>
                                    <p:animEffect transition="in" filter="fade">
                                      <p:cBhvr>
                                        <p:cTn id="29" dur="500"/>
                                        <p:tgtEl>
                                          <p:spTgt spid="27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3"/>
                                        </p:tgtEl>
                                        <p:attrNameLst>
                                          <p:attrName>style.visibility</p:attrName>
                                        </p:attrNameLst>
                                      </p:cBhvr>
                                      <p:to>
                                        <p:strVal val="visible"/>
                                      </p:to>
                                    </p:set>
                                    <p:animEffect transition="in" filter="fade">
                                      <p:cBhvr>
                                        <p:cTn id="32" dur="500"/>
                                        <p:tgtEl>
                                          <p:spTgt spid="273"/>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5"/>
                                        </p:tgtEl>
                                        <p:attrNameLst>
                                          <p:attrName>style.visibility</p:attrName>
                                        </p:attrNameLst>
                                      </p:cBhvr>
                                      <p:to>
                                        <p:strVal val="visible"/>
                                      </p:to>
                                    </p:set>
                                    <p:animEffect transition="in" filter="fade">
                                      <p:cBhvr>
                                        <p:cTn id="38" dur="500"/>
                                        <p:tgtEl>
                                          <p:spTgt spid="27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6"/>
                                        </p:tgtEl>
                                        <p:attrNameLst>
                                          <p:attrName>style.visibility</p:attrName>
                                        </p:attrNameLst>
                                      </p:cBhvr>
                                      <p:to>
                                        <p:strVal val="visible"/>
                                      </p:to>
                                    </p:set>
                                    <p:animEffect transition="in" filter="fade">
                                      <p:cBhvr>
                                        <p:cTn id="41" dur="500"/>
                                        <p:tgtEl>
                                          <p:spTgt spid="276"/>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8"/>
                                        </p:tgtEl>
                                        <p:attrNameLst>
                                          <p:attrName>style.visibility</p:attrName>
                                        </p:attrNameLst>
                                      </p:cBhvr>
                                      <p:to>
                                        <p:strVal val="visible"/>
                                      </p:to>
                                    </p:set>
                                    <p:animEffect transition="in" filter="fade">
                                      <p:cBhvr>
                                        <p:cTn id="47" dur="500"/>
                                        <p:tgtEl>
                                          <p:spTgt spid="27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9"/>
                                        </p:tgtEl>
                                        <p:attrNameLst>
                                          <p:attrName>style.visibility</p:attrName>
                                        </p:attrNameLst>
                                      </p:cBhvr>
                                      <p:to>
                                        <p:strVal val="visible"/>
                                      </p:to>
                                    </p:set>
                                    <p:animEffect transition="in" filter="fade">
                                      <p:cBhvr>
                                        <p:cTn id="50" dur="500"/>
                                        <p:tgtEl>
                                          <p:spTgt spid="279"/>
                                        </p:tgtEl>
                                      </p:cBhvr>
                                    </p:animEffect>
                                  </p:childTnLst>
                                </p:cTn>
                              </p:par>
                              <p:par>
                                <p:cTn id="51" presetID="10"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par>
                                <p:cTn id="63" presetID="10"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500"/>
                                        <p:tgtEl>
                                          <p:spTgt spid="6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62"/>
                                        </p:tgtEl>
                                        <p:attrNameLst>
                                          <p:attrName>style.visibility</p:attrName>
                                        </p:attrNameLst>
                                      </p:cBhvr>
                                      <p:to>
                                        <p:strVal val="visible"/>
                                      </p:to>
                                    </p:set>
                                    <p:animEffect transition="in" filter="fade">
                                      <p:cBhvr>
                                        <p:cTn id="77" dur="500"/>
                                        <p:tgtEl>
                                          <p:spTgt spid="26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63"/>
                                        </p:tgtEl>
                                        <p:attrNameLst>
                                          <p:attrName>style.visibility</p:attrName>
                                        </p:attrNameLst>
                                      </p:cBhvr>
                                      <p:to>
                                        <p:strVal val="visible"/>
                                      </p:to>
                                    </p:set>
                                    <p:animEffect transition="in" filter="fade">
                                      <p:cBhvr>
                                        <p:cTn id="80" dur="500"/>
                                        <p:tgtEl>
                                          <p:spTgt spid="263"/>
                                        </p:tgtEl>
                                      </p:cBhvr>
                                    </p:animEffect>
                                  </p:childTnLst>
                                </p:cTn>
                              </p:par>
                              <p:par>
                                <p:cTn id="81" presetID="10" presetClass="entr" presetSubtype="0" fill="hold" nodeType="withEffect">
                                  <p:stCondLst>
                                    <p:cond delay="0"/>
                                  </p:stCondLst>
                                  <p:childTnLst>
                                    <p:set>
                                      <p:cBhvr>
                                        <p:cTn id="82" dur="1" fill="hold">
                                          <p:stCondLst>
                                            <p:cond delay="0"/>
                                          </p:stCondLst>
                                        </p:cTn>
                                        <p:tgtEl>
                                          <p:spTgt spid="299"/>
                                        </p:tgtEl>
                                        <p:attrNameLst>
                                          <p:attrName>style.visibility</p:attrName>
                                        </p:attrNameLst>
                                      </p:cBhvr>
                                      <p:to>
                                        <p:strVal val="visible"/>
                                      </p:to>
                                    </p:set>
                                    <p:animEffect transition="in" filter="fade">
                                      <p:cBhvr>
                                        <p:cTn id="83" dur="500"/>
                                        <p:tgtEl>
                                          <p:spTgt spid="29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60"/>
                                        </p:tgtEl>
                                        <p:attrNameLst>
                                          <p:attrName>style.visibility</p:attrName>
                                        </p:attrNameLst>
                                      </p:cBhvr>
                                      <p:to>
                                        <p:strVal val="visible"/>
                                      </p:to>
                                    </p:set>
                                    <p:animEffect transition="in" filter="fade">
                                      <p:cBhvr>
                                        <p:cTn id="86" dur="500"/>
                                        <p:tgtEl>
                                          <p:spTgt spid="26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65"/>
                                        </p:tgtEl>
                                        <p:attrNameLst>
                                          <p:attrName>style.visibility</p:attrName>
                                        </p:attrNameLst>
                                      </p:cBhvr>
                                      <p:to>
                                        <p:strVal val="visible"/>
                                      </p:to>
                                    </p:set>
                                    <p:animEffect transition="in" filter="fade">
                                      <p:cBhvr>
                                        <p:cTn id="89" dur="500"/>
                                        <p:tgtEl>
                                          <p:spTgt spid="26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66"/>
                                        </p:tgtEl>
                                        <p:attrNameLst>
                                          <p:attrName>style.visibility</p:attrName>
                                        </p:attrNameLst>
                                      </p:cBhvr>
                                      <p:to>
                                        <p:strVal val="visible"/>
                                      </p:to>
                                    </p:set>
                                    <p:animEffect transition="in" filter="fade">
                                      <p:cBhvr>
                                        <p:cTn id="92" dur="500"/>
                                        <p:tgtEl>
                                          <p:spTgt spid="266"/>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05"/>
                                        </p:tgtEl>
                                        <p:attrNameLst>
                                          <p:attrName>style.visibility</p:attrName>
                                        </p:attrNameLst>
                                      </p:cBhvr>
                                      <p:to>
                                        <p:strVal val="visible"/>
                                      </p:to>
                                    </p:set>
                                    <p:animEffect transition="in" filter="fade">
                                      <p:cBhvr>
                                        <p:cTn id="95" dur="500"/>
                                        <p:tgtEl>
                                          <p:spTgt spid="30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06"/>
                                        </p:tgtEl>
                                        <p:attrNameLst>
                                          <p:attrName>style.visibility</p:attrName>
                                        </p:attrNameLst>
                                      </p:cBhvr>
                                      <p:to>
                                        <p:strVal val="visible"/>
                                      </p:to>
                                    </p:set>
                                    <p:animEffect transition="in" filter="fade">
                                      <p:cBhvr>
                                        <p:cTn id="98" dur="500"/>
                                        <p:tgtEl>
                                          <p:spTgt spid="30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08"/>
                                        </p:tgtEl>
                                        <p:attrNameLst>
                                          <p:attrName>style.visibility</p:attrName>
                                        </p:attrNameLst>
                                      </p:cBhvr>
                                      <p:to>
                                        <p:strVal val="visible"/>
                                      </p:to>
                                    </p:set>
                                    <p:animEffect transition="in" filter="fade">
                                      <p:cBhvr>
                                        <p:cTn id="101" dur="500"/>
                                        <p:tgtEl>
                                          <p:spTgt spid="30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09"/>
                                        </p:tgtEl>
                                        <p:attrNameLst>
                                          <p:attrName>style.visibility</p:attrName>
                                        </p:attrNameLst>
                                      </p:cBhvr>
                                      <p:to>
                                        <p:strVal val="visible"/>
                                      </p:to>
                                    </p:set>
                                    <p:animEffect transition="in" filter="fade">
                                      <p:cBhvr>
                                        <p:cTn id="104" dur="500"/>
                                        <p:tgtEl>
                                          <p:spTgt spid="309"/>
                                        </p:tgtEl>
                                      </p:cBhvr>
                                    </p:animEffect>
                                  </p:childTnLst>
                                </p:cTn>
                              </p:par>
                              <p:par>
                                <p:cTn id="105" presetID="10" presetClass="entr" presetSubtype="0" fill="hold" nodeType="withEffect">
                                  <p:stCondLst>
                                    <p:cond delay="0"/>
                                  </p:stCondLst>
                                  <p:childTnLst>
                                    <p:set>
                                      <p:cBhvr>
                                        <p:cTn id="106" dur="1" fill="hold">
                                          <p:stCondLst>
                                            <p:cond delay="0"/>
                                          </p:stCondLst>
                                        </p:cTn>
                                        <p:tgtEl>
                                          <p:spTgt spid="303"/>
                                        </p:tgtEl>
                                        <p:attrNameLst>
                                          <p:attrName>style.visibility</p:attrName>
                                        </p:attrNameLst>
                                      </p:cBhvr>
                                      <p:to>
                                        <p:strVal val="visible"/>
                                      </p:to>
                                    </p:set>
                                    <p:animEffect transition="in" filter="fade">
                                      <p:cBhvr>
                                        <p:cTn id="107" dur="500"/>
                                        <p:tgtEl>
                                          <p:spTgt spid="303"/>
                                        </p:tgtEl>
                                      </p:cBhvr>
                                    </p:animEffect>
                                  </p:childTnLst>
                                </p:cTn>
                              </p:par>
                              <p:par>
                                <p:cTn id="108" presetID="10" presetClass="entr" presetSubtype="0" fill="hold" nodeType="withEffect">
                                  <p:stCondLst>
                                    <p:cond delay="0"/>
                                  </p:stCondLst>
                                  <p:childTnLst>
                                    <p:set>
                                      <p:cBhvr>
                                        <p:cTn id="109" dur="1" fill="hold">
                                          <p:stCondLst>
                                            <p:cond delay="0"/>
                                          </p:stCondLst>
                                        </p:cTn>
                                        <p:tgtEl>
                                          <p:spTgt spid="313"/>
                                        </p:tgtEl>
                                        <p:attrNameLst>
                                          <p:attrName>style.visibility</p:attrName>
                                        </p:attrNameLst>
                                      </p:cBhvr>
                                      <p:to>
                                        <p:strVal val="visible"/>
                                      </p:to>
                                    </p:set>
                                    <p:animEffect transition="in" filter="fade">
                                      <p:cBhvr>
                                        <p:cTn id="110" dur="500"/>
                                        <p:tgtEl>
                                          <p:spTgt spid="31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39"/>
                                        </p:tgtEl>
                                        <p:attrNameLst>
                                          <p:attrName>style.visibility</p:attrName>
                                        </p:attrNameLst>
                                      </p:cBhvr>
                                      <p:to>
                                        <p:strVal val="visible"/>
                                      </p:to>
                                    </p:set>
                                    <p:animEffect transition="in" filter="wipe(left)">
                                      <p:cBhvr>
                                        <p:cTn id="115" dur="500"/>
                                        <p:tgtEl>
                                          <p:spTgt spid="39"/>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500"/>
                                        <p:tgtEl>
                                          <p:spTgt spid="43"/>
                                        </p:tgtEl>
                                      </p:cBhvr>
                                    </p:animEffect>
                                  </p:childTnLst>
                                </p:cTn>
                              </p:par>
                            </p:childTnLst>
                          </p:cTn>
                        </p:par>
                        <p:par>
                          <p:cTn id="119" fill="hold">
                            <p:stCondLst>
                              <p:cond delay="500"/>
                            </p:stCondLst>
                            <p:childTnLst>
                              <p:par>
                                <p:cTn id="120" presetID="22" presetClass="entr" presetSubtype="2" fill="hold" grpId="0" nodeType="after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wipe(right)">
                                      <p:cBhvr>
                                        <p:cTn id="122" dur="500"/>
                                        <p:tgtEl>
                                          <p:spTgt spid="37"/>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6"/>
                                        </p:tgtEl>
                                        <p:attrNameLst>
                                          <p:attrName>style.visibility</p:attrName>
                                        </p:attrNameLst>
                                      </p:cBhvr>
                                      <p:to>
                                        <p:strVal val="visible"/>
                                      </p:to>
                                    </p:set>
                                    <p:animEffect transition="in" filter="fade">
                                      <p:cBhvr>
                                        <p:cTn id="125" dur="500"/>
                                        <p:tgtEl>
                                          <p:spTgt spid="36"/>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wipe(left)">
                                      <p:cBhvr>
                                        <p:cTn id="130" dur="500"/>
                                        <p:tgtEl>
                                          <p:spTgt spid="42"/>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500"/>
                                        <p:tgtEl>
                                          <p:spTgt spid="40"/>
                                        </p:tgtEl>
                                      </p:cBhvr>
                                    </p:animEffect>
                                  </p:childTnLst>
                                </p:cTn>
                              </p:par>
                            </p:childTnLst>
                          </p:cTn>
                        </p:par>
                        <p:par>
                          <p:cTn id="134" fill="hold">
                            <p:stCondLst>
                              <p:cond delay="500"/>
                            </p:stCondLst>
                            <p:childTnLst>
                              <p:par>
                                <p:cTn id="135" presetID="22" presetClass="entr" presetSubtype="2" fill="hold" grpId="0" nodeType="afterEffect">
                                  <p:stCondLst>
                                    <p:cond delay="0"/>
                                  </p:stCondLst>
                                  <p:childTnLst>
                                    <p:set>
                                      <p:cBhvr>
                                        <p:cTn id="136" dur="1" fill="hold">
                                          <p:stCondLst>
                                            <p:cond delay="0"/>
                                          </p:stCondLst>
                                        </p:cTn>
                                        <p:tgtEl>
                                          <p:spTgt spid="41"/>
                                        </p:tgtEl>
                                        <p:attrNameLst>
                                          <p:attrName>style.visibility</p:attrName>
                                        </p:attrNameLst>
                                      </p:cBhvr>
                                      <p:to>
                                        <p:strVal val="visible"/>
                                      </p:to>
                                    </p:set>
                                    <p:animEffect transition="in" filter="wipe(right)">
                                      <p:cBhvr>
                                        <p:cTn id="137" dur="500"/>
                                        <p:tgtEl>
                                          <p:spTgt spid="41"/>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38"/>
                                        </p:tgtEl>
                                        <p:attrNameLst>
                                          <p:attrName>style.visibility</p:attrName>
                                        </p:attrNameLst>
                                      </p:cBhvr>
                                      <p:to>
                                        <p:strVal val="visible"/>
                                      </p:to>
                                    </p:set>
                                    <p:animEffect transition="in" filter="fade">
                                      <p:cBhvr>
                                        <p:cTn id="140" dur="500"/>
                                        <p:tgtEl>
                                          <p:spTgt spid="38"/>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grpId="0" nodeType="clickEffect">
                                  <p:stCondLst>
                                    <p:cond delay="0"/>
                                  </p:stCondLst>
                                  <p:childTnLst>
                                    <p:set>
                                      <p:cBhvr>
                                        <p:cTn id="144" dur="1" fill="hold">
                                          <p:stCondLst>
                                            <p:cond delay="0"/>
                                          </p:stCondLst>
                                        </p:cTn>
                                        <p:tgtEl>
                                          <p:spTgt spid="57"/>
                                        </p:tgtEl>
                                        <p:attrNameLst>
                                          <p:attrName>style.visibility</p:attrName>
                                        </p:attrNameLst>
                                      </p:cBhvr>
                                      <p:to>
                                        <p:strVal val="visible"/>
                                      </p:to>
                                    </p:set>
                                    <p:animEffect transition="in" filter="wipe(left)">
                                      <p:cBhvr>
                                        <p:cTn id="145" dur="500"/>
                                        <p:tgtEl>
                                          <p:spTgt spid="57"/>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50"/>
                                        </p:tgtEl>
                                        <p:attrNameLst>
                                          <p:attrName>style.visibility</p:attrName>
                                        </p:attrNameLst>
                                      </p:cBhvr>
                                      <p:to>
                                        <p:strVal val="visible"/>
                                      </p:to>
                                    </p:set>
                                    <p:animEffect transition="in" filter="fade">
                                      <p:cBhvr>
                                        <p:cTn id="148" dur="500"/>
                                        <p:tgtEl>
                                          <p:spTgt spid="50"/>
                                        </p:tgtEl>
                                      </p:cBhvr>
                                    </p:animEffect>
                                  </p:childTnLst>
                                </p:cTn>
                              </p:par>
                            </p:childTnLst>
                          </p:cTn>
                        </p:par>
                        <p:par>
                          <p:cTn id="149" fill="hold">
                            <p:stCondLst>
                              <p:cond delay="500"/>
                            </p:stCondLst>
                            <p:childTnLst>
                              <p:par>
                                <p:cTn id="150" presetID="22" presetClass="entr" presetSubtype="2" fill="hold" grpId="0" nodeType="afterEffect">
                                  <p:stCondLst>
                                    <p:cond delay="0"/>
                                  </p:stCondLst>
                                  <p:childTnLst>
                                    <p:set>
                                      <p:cBhvr>
                                        <p:cTn id="151" dur="1" fill="hold">
                                          <p:stCondLst>
                                            <p:cond delay="0"/>
                                          </p:stCondLst>
                                        </p:cTn>
                                        <p:tgtEl>
                                          <p:spTgt spid="55"/>
                                        </p:tgtEl>
                                        <p:attrNameLst>
                                          <p:attrName>style.visibility</p:attrName>
                                        </p:attrNameLst>
                                      </p:cBhvr>
                                      <p:to>
                                        <p:strVal val="visible"/>
                                      </p:to>
                                    </p:set>
                                    <p:animEffect transition="in" filter="wipe(right)">
                                      <p:cBhvr>
                                        <p:cTn id="152" dur="500"/>
                                        <p:tgtEl>
                                          <p:spTgt spid="55"/>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47"/>
                                        </p:tgtEl>
                                        <p:attrNameLst>
                                          <p:attrName>style.visibility</p:attrName>
                                        </p:attrNameLst>
                                      </p:cBhvr>
                                      <p:to>
                                        <p:strVal val="visible"/>
                                      </p:to>
                                    </p:set>
                                    <p:animEffect transition="in" filter="fade">
                                      <p:cBhvr>
                                        <p:cTn id="155" dur="500"/>
                                        <p:tgtEl>
                                          <p:spTgt spid="47"/>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59"/>
                                        </p:tgtEl>
                                        <p:attrNameLst>
                                          <p:attrName>style.visibility</p:attrName>
                                        </p:attrNameLst>
                                      </p:cBhvr>
                                      <p:to>
                                        <p:strVal val="visible"/>
                                      </p:to>
                                    </p:set>
                                    <p:animEffect transition="in" filter="fade">
                                      <p:cBhvr>
                                        <p:cTn id="160" dur="500"/>
                                        <p:tgtEl>
                                          <p:spTgt spid="59"/>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33"/>
                                        </p:tgtEl>
                                        <p:attrNameLst>
                                          <p:attrName>style.visibility</p:attrName>
                                        </p:attrNameLst>
                                      </p:cBhvr>
                                      <p:to>
                                        <p:strVal val="visible"/>
                                      </p:to>
                                    </p:set>
                                    <p:animEffect transition="in" filter="fade">
                                      <p:cBhvr>
                                        <p:cTn id="163" dur="500"/>
                                        <p:tgtEl>
                                          <p:spTgt spid="33"/>
                                        </p:tgtEl>
                                      </p:cBhvr>
                                    </p:animEffect>
                                  </p:childTnLst>
                                </p:cTn>
                              </p:par>
                            </p:childTnLst>
                          </p:cTn>
                        </p:par>
                        <p:par>
                          <p:cTn id="164" fill="hold">
                            <p:stCondLst>
                              <p:cond delay="500"/>
                            </p:stCondLst>
                            <p:childTnLst>
                              <p:par>
                                <p:cTn id="165" presetID="22" presetClass="entr" presetSubtype="8" fill="hold" nodeType="afterEffect">
                                  <p:stCondLst>
                                    <p:cond delay="0"/>
                                  </p:stCondLst>
                                  <p:childTnLst>
                                    <p:set>
                                      <p:cBhvr>
                                        <p:cTn id="166" dur="1" fill="hold">
                                          <p:stCondLst>
                                            <p:cond delay="0"/>
                                          </p:stCondLst>
                                        </p:cTn>
                                        <p:tgtEl>
                                          <p:spTgt spid="337"/>
                                        </p:tgtEl>
                                        <p:attrNameLst>
                                          <p:attrName>style.visibility</p:attrName>
                                        </p:attrNameLst>
                                      </p:cBhvr>
                                      <p:to>
                                        <p:strVal val="visible"/>
                                      </p:to>
                                    </p:set>
                                    <p:animEffect transition="in" filter="wipe(left)">
                                      <p:cBhvr>
                                        <p:cTn id="167" dur="500"/>
                                        <p:tgtEl>
                                          <p:spTgt spid="337"/>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60"/>
                                        </p:tgtEl>
                                        <p:attrNameLst>
                                          <p:attrName>style.visibility</p:attrName>
                                        </p:attrNameLst>
                                      </p:cBhvr>
                                      <p:to>
                                        <p:strVal val="visible"/>
                                      </p:to>
                                    </p:set>
                                    <p:animEffect transition="in" filter="fade">
                                      <p:cBhvr>
                                        <p:cTn id="172" dur="500"/>
                                        <p:tgtEl>
                                          <p:spTgt spid="60"/>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34"/>
                                        </p:tgtEl>
                                        <p:attrNameLst>
                                          <p:attrName>style.visibility</p:attrName>
                                        </p:attrNameLst>
                                      </p:cBhvr>
                                      <p:to>
                                        <p:strVal val="visible"/>
                                      </p:to>
                                    </p:set>
                                    <p:animEffect transition="in" filter="fade">
                                      <p:cBhvr>
                                        <p:cTn id="175" dur="500"/>
                                        <p:tgtEl>
                                          <p:spTgt spid="34"/>
                                        </p:tgtEl>
                                      </p:cBhvr>
                                    </p:animEffect>
                                  </p:childTnLst>
                                </p:cTn>
                              </p:par>
                            </p:childTnLst>
                          </p:cTn>
                        </p:par>
                        <p:par>
                          <p:cTn id="176" fill="hold">
                            <p:stCondLst>
                              <p:cond delay="500"/>
                            </p:stCondLst>
                            <p:childTnLst>
                              <p:par>
                                <p:cTn id="177" presetID="22" presetClass="entr" presetSubtype="1" fill="hold" grpId="0" nodeType="afterEffect">
                                  <p:stCondLst>
                                    <p:cond delay="0"/>
                                  </p:stCondLst>
                                  <p:childTnLst>
                                    <p:set>
                                      <p:cBhvr>
                                        <p:cTn id="178" dur="1" fill="hold">
                                          <p:stCondLst>
                                            <p:cond delay="0"/>
                                          </p:stCondLst>
                                        </p:cTn>
                                        <p:tgtEl>
                                          <p:spTgt spid="14"/>
                                        </p:tgtEl>
                                        <p:attrNameLst>
                                          <p:attrName>style.visibility</p:attrName>
                                        </p:attrNameLst>
                                      </p:cBhvr>
                                      <p:to>
                                        <p:strVal val="visible"/>
                                      </p:to>
                                    </p:set>
                                    <p:animEffect transition="in" filter="wipe(up)">
                                      <p:cBhvr>
                                        <p:cTn id="179" dur="500"/>
                                        <p:tgtEl>
                                          <p:spTgt spid="14"/>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fade">
                                      <p:cBhvr>
                                        <p:cTn id="184" dur="500"/>
                                        <p:tgtEl>
                                          <p:spTgt spid="61"/>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35"/>
                                        </p:tgtEl>
                                        <p:attrNameLst>
                                          <p:attrName>style.visibility</p:attrName>
                                        </p:attrNameLst>
                                      </p:cBhvr>
                                      <p:to>
                                        <p:strVal val="visible"/>
                                      </p:to>
                                    </p:set>
                                    <p:animEffect transition="in" filter="fade">
                                      <p:cBhvr>
                                        <p:cTn id="187" dur="500"/>
                                        <p:tgtEl>
                                          <p:spTgt spid="35"/>
                                        </p:tgtEl>
                                      </p:cBhvr>
                                    </p:animEffect>
                                  </p:childTnLst>
                                </p:cTn>
                              </p:par>
                            </p:childTnLst>
                          </p:cTn>
                        </p:par>
                        <p:par>
                          <p:cTn id="188" fill="hold">
                            <p:stCondLst>
                              <p:cond delay="500"/>
                            </p:stCondLst>
                            <p:childTnLst>
                              <p:par>
                                <p:cTn id="189" presetID="22" presetClass="entr" presetSubtype="1" fill="hold" grpId="0" nodeType="afterEffect">
                                  <p:stCondLst>
                                    <p:cond delay="0"/>
                                  </p:stCondLst>
                                  <p:childTnLst>
                                    <p:set>
                                      <p:cBhvr>
                                        <p:cTn id="190" dur="1" fill="hold">
                                          <p:stCondLst>
                                            <p:cond delay="0"/>
                                          </p:stCondLst>
                                        </p:cTn>
                                        <p:tgtEl>
                                          <p:spTgt spid="16"/>
                                        </p:tgtEl>
                                        <p:attrNameLst>
                                          <p:attrName>style.visibility</p:attrName>
                                        </p:attrNameLst>
                                      </p:cBhvr>
                                      <p:to>
                                        <p:strVal val="visible"/>
                                      </p:to>
                                    </p:set>
                                    <p:animEffect transition="in" filter="wipe(up)">
                                      <p:cBhvr>
                                        <p:cTn id="191" dur="500"/>
                                        <p:tgtEl>
                                          <p:spTgt spid="16"/>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24"/>
                                        </p:tgtEl>
                                        <p:attrNameLst>
                                          <p:attrName>style.visibility</p:attrName>
                                        </p:attrNameLst>
                                      </p:cBhvr>
                                      <p:to>
                                        <p:strVal val="visible"/>
                                      </p:to>
                                    </p:set>
                                    <p:animEffect transition="in" filter="fade">
                                      <p:cBhvr>
                                        <p:cTn id="196" dur="500"/>
                                        <p:tgtEl>
                                          <p:spTgt spid="24"/>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58"/>
                                        </p:tgtEl>
                                        <p:attrNameLst>
                                          <p:attrName>style.visibility</p:attrName>
                                        </p:attrNameLst>
                                      </p:cBhvr>
                                      <p:to>
                                        <p:strVal val="visible"/>
                                      </p:to>
                                    </p:set>
                                    <p:animEffect transition="in" filter="fade">
                                      <p:cBhvr>
                                        <p:cTn id="199" dur="500"/>
                                        <p:tgtEl>
                                          <p:spTgt spid="58"/>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2" fill="hold" nodeType="clickEffect">
                                  <p:stCondLst>
                                    <p:cond delay="0"/>
                                  </p:stCondLst>
                                  <p:childTnLst>
                                    <p:set>
                                      <p:cBhvr>
                                        <p:cTn id="203" dur="1" fill="hold">
                                          <p:stCondLst>
                                            <p:cond delay="0"/>
                                          </p:stCondLst>
                                        </p:cTn>
                                        <p:tgtEl>
                                          <p:spTgt spid="268"/>
                                        </p:tgtEl>
                                        <p:attrNameLst>
                                          <p:attrName>style.visibility</p:attrName>
                                        </p:attrNameLst>
                                      </p:cBhvr>
                                      <p:to>
                                        <p:strVal val="visible"/>
                                      </p:to>
                                    </p:set>
                                    <p:animEffect transition="in" filter="wipe(right)">
                                      <p:cBhvr>
                                        <p:cTn id="204" dur="500"/>
                                        <p:tgtEl>
                                          <p:spTgt spid="268"/>
                                        </p:tgtEl>
                                      </p:cBhvr>
                                    </p:animEffect>
                                  </p:childTnLst>
                                </p:cTn>
                              </p:par>
                            </p:childTnLst>
                          </p:cTn>
                        </p:par>
                        <p:par>
                          <p:cTn id="205" fill="hold">
                            <p:stCondLst>
                              <p:cond delay="500"/>
                            </p:stCondLst>
                            <p:childTnLst>
                              <p:par>
                                <p:cTn id="206" presetID="10" presetClass="entr" presetSubtype="0" fill="hold" grpId="0" nodeType="afterEffect">
                                  <p:stCondLst>
                                    <p:cond delay="0"/>
                                  </p:stCondLst>
                                  <p:childTnLst>
                                    <p:set>
                                      <p:cBhvr>
                                        <p:cTn id="207" dur="1" fill="hold">
                                          <p:stCondLst>
                                            <p:cond delay="0"/>
                                          </p:stCondLst>
                                        </p:cTn>
                                        <p:tgtEl>
                                          <p:spTgt spid="283"/>
                                        </p:tgtEl>
                                        <p:attrNameLst>
                                          <p:attrName>style.visibility</p:attrName>
                                        </p:attrNameLst>
                                      </p:cBhvr>
                                      <p:to>
                                        <p:strVal val="visible"/>
                                      </p:to>
                                    </p:set>
                                    <p:animEffect transition="in" filter="fade">
                                      <p:cBhvr>
                                        <p:cTn id="208" dur="500"/>
                                        <p:tgtEl>
                                          <p:spTgt spid="283"/>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284"/>
                                        </p:tgtEl>
                                        <p:attrNameLst>
                                          <p:attrName>style.visibility</p:attrName>
                                        </p:attrNameLst>
                                      </p:cBhvr>
                                      <p:to>
                                        <p:strVal val="visible"/>
                                      </p:to>
                                    </p:set>
                                    <p:animEffect transition="in" filter="fade">
                                      <p:cBhvr>
                                        <p:cTn id="211" dur="500"/>
                                        <p:tgtEl>
                                          <p:spTgt spid="284"/>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8" fill="hold" nodeType="clickEffect">
                                  <p:stCondLst>
                                    <p:cond delay="0"/>
                                  </p:stCondLst>
                                  <p:childTnLst>
                                    <p:set>
                                      <p:cBhvr>
                                        <p:cTn id="215" dur="1" fill="hold">
                                          <p:stCondLst>
                                            <p:cond delay="0"/>
                                          </p:stCondLst>
                                        </p:cTn>
                                        <p:tgtEl>
                                          <p:spTgt spid="289"/>
                                        </p:tgtEl>
                                        <p:attrNameLst>
                                          <p:attrName>style.visibility</p:attrName>
                                        </p:attrNameLst>
                                      </p:cBhvr>
                                      <p:to>
                                        <p:strVal val="visible"/>
                                      </p:to>
                                    </p:set>
                                    <p:animEffect transition="in" filter="wipe(left)">
                                      <p:cBhvr>
                                        <p:cTn id="216" dur="500"/>
                                        <p:tgtEl>
                                          <p:spTgt spid="289"/>
                                        </p:tgtEl>
                                      </p:cBhvr>
                                    </p:animEffect>
                                  </p:childTnLst>
                                </p:cTn>
                              </p:par>
                            </p:childTnLst>
                          </p:cTn>
                        </p:par>
                        <p:par>
                          <p:cTn id="217" fill="hold">
                            <p:stCondLst>
                              <p:cond delay="500"/>
                            </p:stCondLst>
                            <p:childTnLst>
                              <p:par>
                                <p:cTn id="218" presetID="10" presetClass="entr" presetSubtype="0" fill="hold" grpId="0" nodeType="afterEffect">
                                  <p:stCondLst>
                                    <p:cond delay="0"/>
                                  </p:stCondLst>
                                  <p:childTnLst>
                                    <p:set>
                                      <p:cBhvr>
                                        <p:cTn id="219" dur="1" fill="hold">
                                          <p:stCondLst>
                                            <p:cond delay="0"/>
                                          </p:stCondLst>
                                        </p:cTn>
                                        <p:tgtEl>
                                          <p:spTgt spid="286"/>
                                        </p:tgtEl>
                                        <p:attrNameLst>
                                          <p:attrName>style.visibility</p:attrName>
                                        </p:attrNameLst>
                                      </p:cBhvr>
                                      <p:to>
                                        <p:strVal val="visible"/>
                                      </p:to>
                                    </p:set>
                                    <p:animEffect transition="in" filter="fade">
                                      <p:cBhvr>
                                        <p:cTn id="220" dur="500"/>
                                        <p:tgtEl>
                                          <p:spTgt spid="286"/>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287"/>
                                        </p:tgtEl>
                                        <p:attrNameLst>
                                          <p:attrName>style.visibility</p:attrName>
                                        </p:attrNameLst>
                                      </p:cBhvr>
                                      <p:to>
                                        <p:strVal val="visible"/>
                                      </p:to>
                                    </p:set>
                                    <p:animEffect transition="in" filter="fade">
                                      <p:cBhvr>
                                        <p:cTn id="223" dur="500"/>
                                        <p:tgtEl>
                                          <p:spTgt spid="287"/>
                                        </p:tgtEl>
                                      </p:cBhvr>
                                    </p:animEffect>
                                  </p:childTnLst>
                                </p:cTn>
                              </p:par>
                            </p:childTnLst>
                          </p:cTn>
                        </p:par>
                      </p:childTnLst>
                    </p:cTn>
                  </p:par>
                  <p:par>
                    <p:cTn id="224" fill="hold">
                      <p:stCondLst>
                        <p:cond delay="indefinite"/>
                      </p:stCondLst>
                      <p:childTnLst>
                        <p:par>
                          <p:cTn id="225" fill="hold">
                            <p:stCondLst>
                              <p:cond delay="0"/>
                            </p:stCondLst>
                            <p:childTnLst>
                              <p:par>
                                <p:cTn id="226" presetID="22" presetClass="entr" presetSubtype="8" fill="hold" nodeType="clickEffect">
                                  <p:stCondLst>
                                    <p:cond delay="0"/>
                                  </p:stCondLst>
                                  <p:childTnLst>
                                    <p:set>
                                      <p:cBhvr>
                                        <p:cTn id="227" dur="1" fill="hold">
                                          <p:stCondLst>
                                            <p:cond delay="0"/>
                                          </p:stCondLst>
                                        </p:cTn>
                                        <p:tgtEl>
                                          <p:spTgt spid="318"/>
                                        </p:tgtEl>
                                        <p:attrNameLst>
                                          <p:attrName>style.visibility</p:attrName>
                                        </p:attrNameLst>
                                      </p:cBhvr>
                                      <p:to>
                                        <p:strVal val="visible"/>
                                      </p:to>
                                    </p:set>
                                    <p:animEffect transition="in" filter="wipe(left)">
                                      <p:cBhvr>
                                        <p:cTn id="228" dur="500"/>
                                        <p:tgtEl>
                                          <p:spTgt spid="318"/>
                                        </p:tgtEl>
                                      </p:cBhvr>
                                    </p:animEffect>
                                  </p:childTnLst>
                                </p:cTn>
                              </p:par>
                            </p:childTnLst>
                          </p:cTn>
                        </p:par>
                        <p:par>
                          <p:cTn id="229" fill="hold">
                            <p:stCondLst>
                              <p:cond delay="500"/>
                            </p:stCondLst>
                            <p:childTnLst>
                              <p:par>
                                <p:cTn id="230" presetID="10" presetClass="entr" presetSubtype="0" fill="hold" grpId="0" nodeType="afterEffect">
                                  <p:stCondLst>
                                    <p:cond delay="0"/>
                                  </p:stCondLst>
                                  <p:childTnLst>
                                    <p:set>
                                      <p:cBhvr>
                                        <p:cTn id="231" dur="1" fill="hold">
                                          <p:stCondLst>
                                            <p:cond delay="0"/>
                                          </p:stCondLst>
                                        </p:cTn>
                                        <p:tgtEl>
                                          <p:spTgt spid="322"/>
                                        </p:tgtEl>
                                        <p:attrNameLst>
                                          <p:attrName>style.visibility</p:attrName>
                                        </p:attrNameLst>
                                      </p:cBhvr>
                                      <p:to>
                                        <p:strVal val="visible"/>
                                      </p:to>
                                    </p:set>
                                    <p:animEffect transition="in" filter="fade">
                                      <p:cBhvr>
                                        <p:cTn id="232" dur="500"/>
                                        <p:tgtEl>
                                          <p:spTgt spid="322"/>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323"/>
                                        </p:tgtEl>
                                        <p:attrNameLst>
                                          <p:attrName>style.visibility</p:attrName>
                                        </p:attrNameLst>
                                      </p:cBhvr>
                                      <p:to>
                                        <p:strVal val="visible"/>
                                      </p:to>
                                    </p:set>
                                    <p:animEffect transition="in" filter="fade">
                                      <p:cBhvr>
                                        <p:cTn id="235" dur="500"/>
                                        <p:tgtEl>
                                          <p:spTgt spid="323"/>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326"/>
                                        </p:tgtEl>
                                        <p:attrNameLst>
                                          <p:attrName>style.visibility</p:attrName>
                                        </p:attrNameLst>
                                      </p:cBhvr>
                                      <p:to>
                                        <p:strVal val="visible"/>
                                      </p:to>
                                    </p:set>
                                    <p:animEffect transition="in" filter="fade">
                                      <p:cBhvr>
                                        <p:cTn id="238" dur="500"/>
                                        <p:tgtEl>
                                          <p:spTgt spid="326"/>
                                        </p:tgtEl>
                                      </p:cBhvr>
                                    </p:animEffect>
                                  </p:childTnLst>
                                </p:cTn>
                              </p:par>
                              <p:par>
                                <p:cTn id="239" presetID="10" presetClass="entr" presetSubtype="0" fill="hold" nodeType="withEffect">
                                  <p:stCondLst>
                                    <p:cond delay="0"/>
                                  </p:stCondLst>
                                  <p:childTnLst>
                                    <p:set>
                                      <p:cBhvr>
                                        <p:cTn id="240" dur="1" fill="hold">
                                          <p:stCondLst>
                                            <p:cond delay="0"/>
                                          </p:stCondLst>
                                        </p:cTn>
                                        <p:tgtEl>
                                          <p:spTgt spid="329"/>
                                        </p:tgtEl>
                                        <p:attrNameLst>
                                          <p:attrName>style.visibility</p:attrName>
                                        </p:attrNameLst>
                                      </p:cBhvr>
                                      <p:to>
                                        <p:strVal val="visible"/>
                                      </p:to>
                                    </p:set>
                                    <p:animEffect transition="in" filter="fade">
                                      <p:cBhvr>
                                        <p:cTn id="241" dur="500"/>
                                        <p:tgtEl>
                                          <p:spTgt spid="329"/>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330"/>
                                        </p:tgtEl>
                                        <p:attrNameLst>
                                          <p:attrName>style.visibility</p:attrName>
                                        </p:attrNameLst>
                                      </p:cBhvr>
                                      <p:to>
                                        <p:strVal val="visible"/>
                                      </p:to>
                                    </p:set>
                                    <p:animEffect transition="in" filter="fade">
                                      <p:cBhvr>
                                        <p:cTn id="244" dur="500"/>
                                        <p:tgtEl>
                                          <p:spTgt spid="330"/>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334"/>
                                        </p:tgtEl>
                                        <p:attrNameLst>
                                          <p:attrName>style.visibility</p:attrName>
                                        </p:attrNameLst>
                                      </p:cBhvr>
                                      <p:to>
                                        <p:strVal val="visible"/>
                                      </p:to>
                                    </p:set>
                                    <p:animEffect transition="in" filter="fade">
                                      <p:cBhvr>
                                        <p:cTn id="247" dur="500"/>
                                        <p:tgtEl>
                                          <p:spTgt spid="334"/>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335"/>
                                        </p:tgtEl>
                                        <p:attrNameLst>
                                          <p:attrName>style.visibility</p:attrName>
                                        </p:attrNameLst>
                                      </p:cBhvr>
                                      <p:to>
                                        <p:strVal val="visible"/>
                                      </p:to>
                                    </p:set>
                                    <p:animEffect transition="in" filter="fade">
                                      <p:cBhvr>
                                        <p:cTn id="250"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15" grpId="0" animBg="1"/>
      <p:bldP spid="17" grpId="0" animBg="1"/>
      <p:bldP spid="37" grpId="0" animBg="1"/>
      <p:bldP spid="39" grpId="0" animBg="1"/>
      <p:bldP spid="36" grpId="0"/>
      <p:bldP spid="43" grpId="0"/>
      <p:bldP spid="41" grpId="0" animBg="1"/>
      <p:bldP spid="42" grpId="0" animBg="1"/>
      <p:bldP spid="38" grpId="0"/>
      <p:bldP spid="40" grpId="0"/>
      <p:bldP spid="55" grpId="0" animBg="1"/>
      <p:bldP spid="57" grpId="0" animBg="1"/>
      <p:bldP spid="47" grpId="0"/>
      <p:bldP spid="50" grpId="0"/>
      <p:bldP spid="6" grpId="0" animBg="1"/>
      <p:bldP spid="3" grpId="0" animBg="1"/>
      <p:bldP spid="31" grpId="0"/>
      <p:bldP spid="19" grpId="0" animBg="1"/>
      <p:bldP spid="272" grpId="0" animBg="1"/>
      <p:bldP spid="273" grpId="0"/>
      <p:bldP spid="21" grpId="0" animBg="1"/>
      <p:bldP spid="275" grpId="0" animBg="1"/>
      <p:bldP spid="276" grpId="0"/>
      <p:bldP spid="25" grpId="0" animBg="1"/>
      <p:bldP spid="278" grpId="0" animBg="1"/>
      <p:bldP spid="279" grpId="0"/>
      <p:bldP spid="60" grpId="0" animBg="1"/>
      <p:bldP spid="34" grpId="0"/>
      <p:bldP spid="59" grpId="0" animBg="1"/>
      <p:bldP spid="33" grpId="0"/>
      <p:bldP spid="61" grpId="0" animBg="1"/>
      <p:bldP spid="35" grpId="0"/>
      <p:bldP spid="14" grpId="0" animBg="1"/>
      <p:bldP spid="16" grpId="0" animBg="1"/>
      <p:bldP spid="58" grpId="0" animBg="1"/>
      <p:bldP spid="24" grpId="0"/>
      <p:bldP spid="63" grpId="0" animBg="1"/>
      <p:bldP spid="62" grpId="0"/>
      <p:bldP spid="260" grpId="0" animBg="1"/>
      <p:bldP spid="262" grpId="0" animBg="1"/>
      <p:bldP spid="263" grpId="0"/>
      <p:bldP spid="265" grpId="0" animBg="1"/>
      <p:bldP spid="266" grpId="0"/>
      <p:bldP spid="283" grpId="0" animBg="1"/>
      <p:bldP spid="284" grpId="0"/>
      <p:bldP spid="286" grpId="0" animBg="1"/>
      <p:bldP spid="287" grpId="0"/>
      <p:bldP spid="305" grpId="0" animBg="1"/>
      <p:bldP spid="306" grpId="0"/>
      <p:bldP spid="308" grpId="0" animBg="1"/>
      <p:bldP spid="309" grpId="0"/>
      <p:bldP spid="322" grpId="0" animBg="1"/>
      <p:bldP spid="323" grpId="0"/>
      <p:bldP spid="326" grpId="0"/>
      <p:bldP spid="330" grpId="0"/>
      <p:bldP spid="334" grpId="0" animBg="1"/>
      <p:bldP spid="3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四角形: 角を丸くする 53">
            <a:extLst>
              <a:ext uri="{FF2B5EF4-FFF2-40B4-BE49-F238E27FC236}">
                <a16:creationId xmlns:a16="http://schemas.microsoft.com/office/drawing/2014/main" id="{3F551921-A104-FAC5-06CA-DB6D82D1CE34}"/>
              </a:ext>
            </a:extLst>
          </p:cNvPr>
          <p:cNvSpPr/>
          <p:nvPr/>
        </p:nvSpPr>
        <p:spPr>
          <a:xfrm>
            <a:off x="706245" y="3941037"/>
            <a:ext cx="10779510" cy="2661710"/>
          </a:xfrm>
          <a:prstGeom prst="roundRect">
            <a:avLst>
              <a:gd name="adj" fmla="val 5516"/>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1;p1">
            <a:extLst>
              <a:ext uri="{FF2B5EF4-FFF2-40B4-BE49-F238E27FC236}">
                <a16:creationId xmlns:a16="http://schemas.microsoft.com/office/drawing/2014/main" id="{7EE23A1F-D62F-778C-AC8E-6869ED6D060D}"/>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dirty="0">
                <a:solidFill>
                  <a:srgbClr val="0072BC"/>
                </a:solidFill>
                <a:latin typeface="UD デジタル 教科書体 NP-R" panose="02020400000000000000" pitchFamily="18" charset="-128"/>
                <a:ea typeface="UD デジタル 教科書体 NP-R" panose="02020400000000000000" pitchFamily="18" charset="-128"/>
                <a:cs typeface="Arial"/>
                <a:sym typeface="Arial"/>
              </a:rPr>
              <a:t>4</a:t>
            </a:r>
            <a:r>
              <a:rPr lang="en-US" altLang="ja-JP" sz="2800" b="1" i="0" u="none" strike="noStrike" cap="none" dirty="0">
                <a:solidFill>
                  <a:srgbClr val="0072BC"/>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800" b="1" dirty="0">
                <a:solidFill>
                  <a:srgbClr val="0072BC"/>
                </a:solidFill>
                <a:latin typeface="UD デジタル 教科書体 NP-R" panose="02020400000000000000" pitchFamily="18" charset="-128"/>
                <a:ea typeface="UD デジタル 教科書体 NP-R" panose="02020400000000000000" pitchFamily="18" charset="-128"/>
                <a:cs typeface="Arial"/>
                <a:sym typeface="Arial"/>
              </a:rPr>
              <a:t>私たちの生活と身近な税金</a:t>
            </a:r>
          </a:p>
        </p:txBody>
      </p:sp>
      <p:cxnSp>
        <p:nvCxnSpPr>
          <p:cNvPr id="3" name="直線コネクタ 2">
            <a:extLst>
              <a:ext uri="{FF2B5EF4-FFF2-40B4-BE49-F238E27FC236}">
                <a16:creationId xmlns:a16="http://schemas.microsoft.com/office/drawing/2014/main" id="{DA205D31-1C87-F65B-E2E0-C67FAD71CA44}"/>
              </a:ext>
            </a:extLst>
          </p:cNvPr>
          <p:cNvCxnSpPr>
            <a:cxnSpLocks/>
          </p:cNvCxnSpPr>
          <p:nvPr/>
        </p:nvCxnSpPr>
        <p:spPr>
          <a:xfrm>
            <a:off x="426000" y="756126"/>
            <a:ext cx="11340000" cy="0"/>
          </a:xfrm>
          <a:prstGeom prst="line">
            <a:avLst/>
          </a:prstGeom>
          <a:ln w="44450" cmpd="dbl">
            <a:solidFill>
              <a:srgbClr val="0072BC"/>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B170B341-337B-7A55-47AE-0187CC5F52F9}"/>
              </a:ext>
            </a:extLst>
          </p:cNvPr>
          <p:cNvSpPr/>
          <p:nvPr/>
        </p:nvSpPr>
        <p:spPr>
          <a:xfrm>
            <a:off x="1719756" y="1052453"/>
            <a:ext cx="8752489" cy="2644784"/>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2398F95-C955-7C59-EB24-8B0E5B889C64}"/>
              </a:ext>
            </a:extLst>
          </p:cNvPr>
          <p:cNvSpPr/>
          <p:nvPr/>
        </p:nvSpPr>
        <p:spPr>
          <a:xfrm>
            <a:off x="6827352" y="1294453"/>
            <a:ext cx="1455575" cy="4292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23730B6C-3666-283C-21D8-0949480E4745}"/>
              </a:ext>
            </a:extLst>
          </p:cNvPr>
          <p:cNvSpPr txBox="1"/>
          <p:nvPr/>
        </p:nvSpPr>
        <p:spPr>
          <a:xfrm>
            <a:off x="7116557" y="1344805"/>
            <a:ext cx="877163" cy="369332"/>
          </a:xfrm>
          <a:prstGeom prst="rect">
            <a:avLst/>
          </a:prstGeom>
          <a:noFill/>
        </p:spPr>
        <p:txBody>
          <a:bodyPr wrap="none" rtlCol="0">
            <a:spAutoFit/>
          </a:bodyPr>
          <a:lstStyle/>
          <a:p>
            <a:pPr algn="ctr"/>
            <a:r>
              <a:rPr kumimoji="1" lang="ja-JP" altLang="en-US" dirty="0">
                <a:latin typeface="UD デジタル 教科書体 NP-R" panose="02020400000000000000" pitchFamily="18" charset="-128"/>
                <a:ea typeface="UD デジタル 教科書体 NP-R" panose="02020400000000000000" pitchFamily="18" charset="-128"/>
              </a:rPr>
              <a:t>国税局</a:t>
            </a:r>
          </a:p>
        </p:txBody>
      </p:sp>
      <p:sp>
        <p:nvSpPr>
          <p:cNvPr id="14" name="正方形/長方形 13">
            <a:extLst>
              <a:ext uri="{FF2B5EF4-FFF2-40B4-BE49-F238E27FC236}">
                <a16:creationId xmlns:a16="http://schemas.microsoft.com/office/drawing/2014/main" id="{DA7190CF-CFC7-8A3D-24A3-D7CDAE20924A}"/>
              </a:ext>
            </a:extLst>
          </p:cNvPr>
          <p:cNvSpPr/>
          <p:nvPr/>
        </p:nvSpPr>
        <p:spPr>
          <a:xfrm>
            <a:off x="8634653" y="1294453"/>
            <a:ext cx="1455575" cy="4292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F298FF50-9090-2E08-25B1-C29343388D92}"/>
              </a:ext>
            </a:extLst>
          </p:cNvPr>
          <p:cNvSpPr txBox="1"/>
          <p:nvPr/>
        </p:nvSpPr>
        <p:spPr>
          <a:xfrm>
            <a:off x="8923860" y="1344805"/>
            <a:ext cx="877163" cy="369332"/>
          </a:xfrm>
          <a:prstGeom prst="rect">
            <a:avLst/>
          </a:prstGeom>
          <a:noFill/>
        </p:spPr>
        <p:txBody>
          <a:bodyPr wrap="none" rtlCol="0">
            <a:spAutoFit/>
          </a:bodyPr>
          <a:lstStyle/>
          <a:p>
            <a:pPr algn="ctr"/>
            <a:r>
              <a:rPr kumimoji="1" lang="ja-JP" altLang="en-US" dirty="0">
                <a:latin typeface="UD デジタル 教科書体 NP-R" panose="02020400000000000000" pitchFamily="18" charset="-128"/>
                <a:ea typeface="UD デジタル 教科書体 NP-R" panose="02020400000000000000" pitchFamily="18" charset="-128"/>
              </a:rPr>
              <a:t>税務署</a:t>
            </a:r>
          </a:p>
        </p:txBody>
      </p:sp>
      <p:sp>
        <p:nvSpPr>
          <p:cNvPr id="20" name="正方形/長方形 19">
            <a:extLst>
              <a:ext uri="{FF2B5EF4-FFF2-40B4-BE49-F238E27FC236}">
                <a16:creationId xmlns:a16="http://schemas.microsoft.com/office/drawing/2014/main" id="{E22AC57C-0696-9872-22F7-FE63FAE4F8D9}"/>
              </a:ext>
            </a:extLst>
          </p:cNvPr>
          <p:cNvSpPr/>
          <p:nvPr/>
        </p:nvSpPr>
        <p:spPr>
          <a:xfrm>
            <a:off x="6827352" y="2160241"/>
            <a:ext cx="1455575" cy="4292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4E513F1-F827-7473-3122-2D6D65156EF4}"/>
              </a:ext>
            </a:extLst>
          </p:cNvPr>
          <p:cNvSpPr txBox="1"/>
          <p:nvPr/>
        </p:nvSpPr>
        <p:spPr>
          <a:xfrm>
            <a:off x="7116560" y="2210593"/>
            <a:ext cx="877163" cy="369332"/>
          </a:xfrm>
          <a:prstGeom prst="rect">
            <a:avLst/>
          </a:prstGeom>
          <a:noFill/>
        </p:spPr>
        <p:txBody>
          <a:bodyPr wrap="none" rtlCol="0">
            <a:spAutoFit/>
          </a:bodyPr>
          <a:lstStyle/>
          <a:p>
            <a:pPr algn="ctr"/>
            <a:r>
              <a:rPr lang="ja-JP" altLang="en-US" dirty="0">
                <a:latin typeface="UD デジタル 教科書体 NP-R" panose="02020400000000000000" pitchFamily="18" charset="-128"/>
                <a:ea typeface="UD デジタル 教科書体 NP-R" panose="02020400000000000000" pitchFamily="18" charset="-128"/>
              </a:rPr>
              <a:t>振興局</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6" name="正方形/長方形 5">
            <a:extLst>
              <a:ext uri="{FF2B5EF4-FFF2-40B4-BE49-F238E27FC236}">
                <a16:creationId xmlns:a16="http://schemas.microsoft.com/office/drawing/2014/main" id="{582AAA86-6210-5F0B-8A41-4DF5055065B1}"/>
              </a:ext>
            </a:extLst>
          </p:cNvPr>
          <p:cNvSpPr/>
          <p:nvPr/>
        </p:nvSpPr>
        <p:spPr>
          <a:xfrm>
            <a:off x="4986413" y="1294453"/>
            <a:ext cx="1455575" cy="4292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42F81BE-6698-0B1D-1169-855A7D9E6A56}"/>
              </a:ext>
            </a:extLst>
          </p:cNvPr>
          <p:cNvSpPr txBox="1"/>
          <p:nvPr/>
        </p:nvSpPr>
        <p:spPr>
          <a:xfrm>
            <a:off x="5275618" y="1344805"/>
            <a:ext cx="877163" cy="369332"/>
          </a:xfrm>
          <a:prstGeom prst="rect">
            <a:avLst/>
          </a:prstGeom>
          <a:noFill/>
        </p:spPr>
        <p:txBody>
          <a:bodyPr wrap="none" rtlCol="0">
            <a:spAutoFit/>
          </a:bodyPr>
          <a:lstStyle/>
          <a:p>
            <a:pPr algn="ctr"/>
            <a:r>
              <a:rPr kumimoji="1" lang="ja-JP" altLang="en-US" dirty="0">
                <a:latin typeface="UD デジタル 教科書体 NP-R" panose="02020400000000000000" pitchFamily="18" charset="-128"/>
                <a:ea typeface="UD デジタル 教科書体 NP-R" panose="02020400000000000000" pitchFamily="18" charset="-128"/>
              </a:rPr>
              <a:t>国税庁</a:t>
            </a:r>
          </a:p>
        </p:txBody>
      </p:sp>
      <p:sp>
        <p:nvSpPr>
          <p:cNvPr id="17" name="正方形/長方形 16">
            <a:extLst>
              <a:ext uri="{FF2B5EF4-FFF2-40B4-BE49-F238E27FC236}">
                <a16:creationId xmlns:a16="http://schemas.microsoft.com/office/drawing/2014/main" id="{D27B3B7E-AE46-71AE-1346-7E144DEA2CF4}"/>
              </a:ext>
            </a:extLst>
          </p:cNvPr>
          <p:cNvSpPr/>
          <p:nvPr/>
        </p:nvSpPr>
        <p:spPr>
          <a:xfrm>
            <a:off x="4986413" y="2160241"/>
            <a:ext cx="1455575" cy="4292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E38CE7EE-3A7B-209D-284A-444FCDBC5FE6}"/>
              </a:ext>
            </a:extLst>
          </p:cNvPr>
          <p:cNvSpPr txBox="1"/>
          <p:nvPr/>
        </p:nvSpPr>
        <p:spPr>
          <a:xfrm>
            <a:off x="5391035" y="2210593"/>
            <a:ext cx="646331" cy="369332"/>
          </a:xfrm>
          <a:prstGeom prst="rect">
            <a:avLst/>
          </a:prstGeom>
          <a:noFill/>
        </p:spPr>
        <p:txBody>
          <a:bodyPr wrap="none" rtlCol="0">
            <a:spAutoFit/>
          </a:bodyPr>
          <a:lstStyle/>
          <a:p>
            <a:pPr algn="ctr"/>
            <a:r>
              <a:rPr lang="ja-JP" altLang="en-US" dirty="0">
                <a:latin typeface="UD デジタル 教科書体 NP-R" panose="02020400000000000000" pitchFamily="18" charset="-128"/>
                <a:ea typeface="UD デジタル 教科書体 NP-R" panose="02020400000000000000" pitchFamily="18" charset="-128"/>
              </a:rPr>
              <a:t>県庁</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23" name="正方形/長方形 22">
            <a:extLst>
              <a:ext uri="{FF2B5EF4-FFF2-40B4-BE49-F238E27FC236}">
                <a16:creationId xmlns:a16="http://schemas.microsoft.com/office/drawing/2014/main" id="{F4B41D26-6243-FE89-BE50-CB789D41A54F}"/>
              </a:ext>
            </a:extLst>
          </p:cNvPr>
          <p:cNvSpPr/>
          <p:nvPr/>
        </p:nvSpPr>
        <p:spPr>
          <a:xfrm>
            <a:off x="4986413" y="3026029"/>
            <a:ext cx="2205209" cy="4292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07EA73F5-87B2-7CE2-1E6C-48B0726C2501}"/>
              </a:ext>
            </a:extLst>
          </p:cNvPr>
          <p:cNvSpPr txBox="1"/>
          <p:nvPr/>
        </p:nvSpPr>
        <p:spPr>
          <a:xfrm>
            <a:off x="5188771" y="3076381"/>
            <a:ext cx="1800493" cy="369332"/>
          </a:xfrm>
          <a:prstGeom prst="rect">
            <a:avLst/>
          </a:prstGeom>
          <a:noFill/>
        </p:spPr>
        <p:txBody>
          <a:bodyPr wrap="none" rtlCol="0">
            <a:spAutoFit/>
          </a:bodyPr>
          <a:lstStyle/>
          <a:p>
            <a:pPr algn="ctr"/>
            <a:r>
              <a:rPr kumimoji="1" lang="ja-JP" altLang="en-US" dirty="0">
                <a:latin typeface="UD デジタル 教科書体 NP-R" panose="02020400000000000000" pitchFamily="18" charset="-128"/>
                <a:ea typeface="UD デジタル 教科書体 NP-R" panose="02020400000000000000" pitchFamily="18" charset="-128"/>
              </a:rPr>
              <a:t>市役所・町役場</a:t>
            </a:r>
          </a:p>
        </p:txBody>
      </p:sp>
      <p:sp>
        <p:nvSpPr>
          <p:cNvPr id="5" name="テキスト ボックス 4">
            <a:extLst>
              <a:ext uri="{FF2B5EF4-FFF2-40B4-BE49-F238E27FC236}">
                <a16:creationId xmlns:a16="http://schemas.microsoft.com/office/drawing/2014/main" id="{89369441-4F93-BFCD-15A8-5ABB0709C29A}"/>
              </a:ext>
            </a:extLst>
          </p:cNvPr>
          <p:cNvSpPr txBox="1"/>
          <p:nvPr/>
        </p:nvSpPr>
        <p:spPr>
          <a:xfrm>
            <a:off x="3113226" y="1344805"/>
            <a:ext cx="1569660" cy="369332"/>
          </a:xfrm>
          <a:prstGeom prst="rect">
            <a:avLst/>
          </a:prstGeom>
          <a:noFill/>
        </p:spPr>
        <p:txBody>
          <a:bodyPr wrap="none" rtlCol="0">
            <a:spAutoFit/>
          </a:bodyPr>
          <a:lstStyle/>
          <a:p>
            <a:r>
              <a:rPr lang="en-US" altLang="ja-JP" b="1" dirty="0">
                <a:latin typeface="UD デジタル 教科書体 NP-R" panose="02020400000000000000" pitchFamily="18" charset="-128"/>
                <a:ea typeface="UD デジタル 教科書体 NP-R" panose="02020400000000000000" pitchFamily="18" charset="-128"/>
              </a:rPr>
              <a:t>【</a:t>
            </a:r>
            <a:r>
              <a:rPr kumimoji="1" lang="ja-JP" altLang="en-US" b="1" dirty="0">
                <a:latin typeface="UD デジタル 教科書体 NP-R" panose="02020400000000000000" pitchFamily="18" charset="-128"/>
                <a:ea typeface="UD デジタル 教科書体 NP-R" panose="02020400000000000000" pitchFamily="18" charset="-128"/>
              </a:rPr>
              <a:t>国　　税</a:t>
            </a:r>
            <a:r>
              <a:rPr kumimoji="1" lang="en-US" altLang="ja-JP" b="1" dirty="0">
                <a:latin typeface="UD デジタル 教科書体 NP-R" panose="02020400000000000000" pitchFamily="18" charset="-128"/>
                <a:ea typeface="UD デジタル 教科書体 NP-R" panose="02020400000000000000" pitchFamily="18" charset="-128"/>
              </a:rPr>
              <a:t>】</a:t>
            </a:r>
            <a:endParaRPr kumimoji="1" lang="ja-JP" altLang="en-US" b="1" dirty="0">
              <a:latin typeface="UD デジタル 教科書体 NP-R" panose="02020400000000000000" pitchFamily="18" charset="-128"/>
              <a:ea typeface="UD デジタル 教科書体 NP-R" panose="02020400000000000000" pitchFamily="18" charset="-128"/>
            </a:endParaRPr>
          </a:p>
        </p:txBody>
      </p:sp>
      <p:sp>
        <p:nvSpPr>
          <p:cNvPr id="25" name="テキスト ボックス 24">
            <a:extLst>
              <a:ext uri="{FF2B5EF4-FFF2-40B4-BE49-F238E27FC236}">
                <a16:creationId xmlns:a16="http://schemas.microsoft.com/office/drawing/2014/main" id="{FF02555D-A9FB-6F60-087C-97E10B6D5A5B}"/>
              </a:ext>
            </a:extLst>
          </p:cNvPr>
          <p:cNvSpPr txBox="1"/>
          <p:nvPr/>
        </p:nvSpPr>
        <p:spPr>
          <a:xfrm>
            <a:off x="3113226" y="2210593"/>
            <a:ext cx="1569660" cy="369332"/>
          </a:xfrm>
          <a:prstGeom prst="rect">
            <a:avLst/>
          </a:prstGeom>
          <a:noFill/>
        </p:spPr>
        <p:txBody>
          <a:bodyPr wrap="none" rtlCol="0">
            <a:spAutoFit/>
          </a:bodyPr>
          <a:lstStyle/>
          <a:p>
            <a:r>
              <a:rPr lang="en-US" altLang="ja-JP" b="1" dirty="0">
                <a:latin typeface="UD デジタル 教科書体 NP-R" panose="02020400000000000000" pitchFamily="18" charset="-128"/>
                <a:ea typeface="UD デジタル 教科書体 NP-R" panose="02020400000000000000" pitchFamily="18" charset="-128"/>
              </a:rPr>
              <a:t>【</a:t>
            </a:r>
            <a:r>
              <a:rPr lang="ja-JP" altLang="en-US" b="1" dirty="0">
                <a:latin typeface="UD デジタル 教科書体 NP-R" panose="02020400000000000000" pitchFamily="18" charset="-128"/>
                <a:ea typeface="UD デジタル 教科書体 NP-R" panose="02020400000000000000" pitchFamily="18" charset="-128"/>
              </a:rPr>
              <a:t>県　　</a:t>
            </a:r>
            <a:r>
              <a:rPr kumimoji="1" lang="ja-JP" altLang="en-US" b="1" dirty="0">
                <a:latin typeface="UD デジタル 教科書体 NP-R" panose="02020400000000000000" pitchFamily="18" charset="-128"/>
                <a:ea typeface="UD デジタル 教科書体 NP-R" panose="02020400000000000000" pitchFamily="18" charset="-128"/>
              </a:rPr>
              <a:t>税</a:t>
            </a:r>
            <a:r>
              <a:rPr kumimoji="1" lang="en-US" altLang="ja-JP" b="1" dirty="0">
                <a:latin typeface="UD デジタル 教科書体 NP-R" panose="02020400000000000000" pitchFamily="18" charset="-128"/>
                <a:ea typeface="UD デジタル 教科書体 NP-R" panose="02020400000000000000" pitchFamily="18" charset="-128"/>
              </a:rPr>
              <a:t>】</a:t>
            </a:r>
            <a:endParaRPr kumimoji="1" lang="ja-JP" altLang="en-US" b="1" dirty="0">
              <a:latin typeface="UD デジタル 教科書体 NP-R" panose="02020400000000000000" pitchFamily="18" charset="-128"/>
              <a:ea typeface="UD デジタル 教科書体 NP-R" panose="02020400000000000000" pitchFamily="18" charset="-128"/>
            </a:endParaRPr>
          </a:p>
        </p:txBody>
      </p:sp>
      <p:sp>
        <p:nvSpPr>
          <p:cNvPr id="26" name="テキスト ボックス 25">
            <a:extLst>
              <a:ext uri="{FF2B5EF4-FFF2-40B4-BE49-F238E27FC236}">
                <a16:creationId xmlns:a16="http://schemas.microsoft.com/office/drawing/2014/main" id="{4BD33E98-8430-D63B-07FC-5B77FFBA998A}"/>
              </a:ext>
            </a:extLst>
          </p:cNvPr>
          <p:cNvSpPr txBox="1"/>
          <p:nvPr/>
        </p:nvSpPr>
        <p:spPr>
          <a:xfrm>
            <a:off x="3113226" y="3076381"/>
            <a:ext cx="1569660" cy="369332"/>
          </a:xfrm>
          <a:prstGeom prst="rect">
            <a:avLst/>
          </a:prstGeom>
          <a:noFill/>
        </p:spPr>
        <p:txBody>
          <a:bodyPr wrap="none" rtlCol="0">
            <a:spAutoFit/>
          </a:bodyPr>
          <a:lstStyle/>
          <a:p>
            <a:r>
              <a:rPr lang="en-US" altLang="ja-JP" b="1" dirty="0">
                <a:latin typeface="UD デジタル 教科書体 NP-R" panose="02020400000000000000" pitchFamily="18" charset="-128"/>
                <a:ea typeface="UD デジタル 教科書体 NP-R" panose="02020400000000000000" pitchFamily="18" charset="-128"/>
              </a:rPr>
              <a:t>【</a:t>
            </a:r>
            <a:r>
              <a:rPr lang="ja-JP" altLang="en-US" b="1" dirty="0">
                <a:latin typeface="UD デジタル 教科書体 NP-R" panose="02020400000000000000" pitchFamily="18" charset="-128"/>
                <a:ea typeface="UD デジタル 教科書体 NP-R" panose="02020400000000000000" pitchFamily="18" charset="-128"/>
              </a:rPr>
              <a:t>市町村税</a:t>
            </a:r>
            <a:r>
              <a:rPr kumimoji="1" lang="en-US" altLang="ja-JP" b="1" dirty="0">
                <a:latin typeface="UD デジタル 教科書体 NP-R" panose="02020400000000000000" pitchFamily="18" charset="-128"/>
                <a:ea typeface="UD デジタル 教科書体 NP-R" panose="02020400000000000000" pitchFamily="18" charset="-128"/>
              </a:rPr>
              <a:t>】</a:t>
            </a:r>
            <a:endParaRPr kumimoji="1" lang="ja-JP" altLang="en-US" b="1" dirty="0">
              <a:latin typeface="UD デジタル 教科書体 NP-R" panose="02020400000000000000" pitchFamily="18" charset="-128"/>
              <a:ea typeface="UD デジタル 教科書体 NP-R" panose="02020400000000000000" pitchFamily="18" charset="-128"/>
            </a:endParaRPr>
          </a:p>
        </p:txBody>
      </p:sp>
      <p:sp>
        <p:nvSpPr>
          <p:cNvPr id="27" name="正方形/長方形 26">
            <a:extLst>
              <a:ext uri="{FF2B5EF4-FFF2-40B4-BE49-F238E27FC236}">
                <a16:creationId xmlns:a16="http://schemas.microsoft.com/office/drawing/2014/main" id="{6380A7C9-32BD-56D6-4F53-FBD61A495D5B}"/>
              </a:ext>
            </a:extLst>
          </p:cNvPr>
          <p:cNvSpPr/>
          <p:nvPr/>
        </p:nvSpPr>
        <p:spPr>
          <a:xfrm>
            <a:off x="1829810" y="1136828"/>
            <a:ext cx="1283416" cy="247603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EDC370E9-7D32-115A-FF97-F077E162186E}"/>
              </a:ext>
            </a:extLst>
          </p:cNvPr>
          <p:cNvSpPr txBox="1"/>
          <p:nvPr/>
        </p:nvSpPr>
        <p:spPr>
          <a:xfrm>
            <a:off x="1829810" y="1838480"/>
            <a:ext cx="1283417" cy="1072730"/>
          </a:xfrm>
          <a:prstGeom prst="rect">
            <a:avLst/>
          </a:prstGeom>
          <a:noFill/>
        </p:spPr>
        <p:txBody>
          <a:bodyPr wrap="square" rtlCol="0">
            <a:spAutoFit/>
          </a:bodyPr>
          <a:lstStyle/>
          <a:p>
            <a:pPr algn="ctr">
              <a:lnSpc>
                <a:spcPct val="120000"/>
              </a:lnSpc>
            </a:pP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税金を</a:t>
            </a:r>
            <a:endParaRPr lang="en-US" altLang="ja-JP" b="1" dirty="0">
              <a:solidFill>
                <a:schemeClr val="bg1"/>
              </a:solidFill>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取り扱う</a:t>
            </a:r>
            <a:endParaRPr lang="en-US" altLang="ja-JP" b="1" dirty="0">
              <a:solidFill>
                <a:schemeClr val="bg1"/>
              </a:solidFill>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ところ</a:t>
            </a:r>
            <a:endParaRPr kumimoji="1" lang="ja-JP" altLang="en-US" b="1" dirty="0">
              <a:solidFill>
                <a:schemeClr val="bg1"/>
              </a:solidFill>
              <a:latin typeface="UD デジタル 教科書体 NP-R" panose="02020400000000000000" pitchFamily="18" charset="-128"/>
              <a:ea typeface="UD デジタル 教科書体 NP-R" panose="02020400000000000000" pitchFamily="18" charset="-128"/>
            </a:endParaRPr>
          </a:p>
        </p:txBody>
      </p:sp>
      <p:cxnSp>
        <p:nvCxnSpPr>
          <p:cNvPr id="30" name="直線コネクタ 29">
            <a:extLst>
              <a:ext uri="{FF2B5EF4-FFF2-40B4-BE49-F238E27FC236}">
                <a16:creationId xmlns:a16="http://schemas.microsoft.com/office/drawing/2014/main" id="{83731EC3-C6E6-0F77-F1B5-B96DC172DE01}"/>
              </a:ext>
            </a:extLst>
          </p:cNvPr>
          <p:cNvCxnSpPr>
            <a:cxnSpLocks/>
          </p:cNvCxnSpPr>
          <p:nvPr/>
        </p:nvCxnSpPr>
        <p:spPr>
          <a:xfrm>
            <a:off x="3333564" y="1941951"/>
            <a:ext cx="6863260" cy="0"/>
          </a:xfrm>
          <a:prstGeom prst="line">
            <a:avLst/>
          </a:prstGeom>
          <a:ln>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FDE567CE-1C89-BAD5-11E8-EF1BE1D40810}"/>
              </a:ext>
            </a:extLst>
          </p:cNvPr>
          <p:cNvCxnSpPr>
            <a:cxnSpLocks/>
          </p:cNvCxnSpPr>
          <p:nvPr/>
        </p:nvCxnSpPr>
        <p:spPr>
          <a:xfrm>
            <a:off x="3333564" y="2807739"/>
            <a:ext cx="6863260" cy="0"/>
          </a:xfrm>
          <a:prstGeom prst="line">
            <a:avLst/>
          </a:prstGeom>
          <a:ln>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1F83AFEB-E82D-D5F5-A6AF-85AAC9CF13E7}"/>
              </a:ext>
            </a:extLst>
          </p:cNvPr>
          <p:cNvCxnSpPr>
            <a:stCxn id="6" idx="3"/>
            <a:endCxn id="11" idx="1"/>
          </p:cNvCxnSpPr>
          <p:nvPr/>
        </p:nvCxnSpPr>
        <p:spPr>
          <a:xfrm>
            <a:off x="6441988" y="1509057"/>
            <a:ext cx="3853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CAC5BE93-EE06-5DBD-7FD7-81B2CA4902BA}"/>
              </a:ext>
            </a:extLst>
          </p:cNvPr>
          <p:cNvCxnSpPr>
            <a:cxnSpLocks/>
            <a:stCxn id="11" idx="3"/>
            <a:endCxn id="14" idx="1"/>
          </p:cNvCxnSpPr>
          <p:nvPr/>
        </p:nvCxnSpPr>
        <p:spPr>
          <a:xfrm>
            <a:off x="8282927" y="1509057"/>
            <a:ext cx="3517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B413366C-7678-8EDD-9E6A-C039570E4464}"/>
              </a:ext>
            </a:extLst>
          </p:cNvPr>
          <p:cNvCxnSpPr>
            <a:cxnSpLocks/>
            <a:stCxn id="17" idx="3"/>
            <a:endCxn id="20" idx="1"/>
          </p:cNvCxnSpPr>
          <p:nvPr/>
        </p:nvCxnSpPr>
        <p:spPr>
          <a:xfrm>
            <a:off x="6441988" y="2374845"/>
            <a:ext cx="3853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EFDAF663-D1A8-8271-3578-505B50535E85}"/>
              </a:ext>
            </a:extLst>
          </p:cNvPr>
          <p:cNvSpPr txBox="1"/>
          <p:nvPr/>
        </p:nvSpPr>
        <p:spPr>
          <a:xfrm>
            <a:off x="8911836" y="1074755"/>
            <a:ext cx="901209" cy="276999"/>
          </a:xfrm>
          <a:prstGeom prst="rect">
            <a:avLst/>
          </a:prstGeom>
          <a:noFill/>
        </p:spPr>
        <p:txBody>
          <a:bodyPr wrap="none" rtlCol="0">
            <a:spAutoFit/>
          </a:bodyPr>
          <a:lstStyle/>
          <a:p>
            <a:pPr algn="ctr"/>
            <a:r>
              <a:rPr lang="ja-JP" altLang="en-US" sz="1200" dirty="0">
                <a:latin typeface="UD デジタル 教科書体 NP-R" panose="02020400000000000000" pitchFamily="18" charset="-128"/>
                <a:ea typeface="UD デジタル 教科書体 NP-R" panose="02020400000000000000" pitchFamily="18" charset="-128"/>
              </a:rPr>
              <a:t>県内</a:t>
            </a:r>
            <a:r>
              <a:rPr lang="en-US" altLang="ja-JP" sz="1200" dirty="0">
                <a:latin typeface="UD デジタル 教科書体 NP-R" panose="02020400000000000000" pitchFamily="18" charset="-128"/>
                <a:ea typeface="UD デジタル 教科書体 NP-R" panose="02020400000000000000" pitchFamily="18" charset="-128"/>
              </a:rPr>
              <a:t>8</a:t>
            </a:r>
            <a:r>
              <a:rPr lang="ja-JP" altLang="en-US" sz="1200" dirty="0">
                <a:latin typeface="UD デジタル 教科書体 NP-R" panose="02020400000000000000" pitchFamily="18" charset="-128"/>
                <a:ea typeface="UD デジタル 教科書体 NP-R" panose="02020400000000000000" pitchFamily="18" charset="-128"/>
              </a:rPr>
              <a:t>か所</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48" name="テキスト ボックス 47">
            <a:extLst>
              <a:ext uri="{FF2B5EF4-FFF2-40B4-BE49-F238E27FC236}">
                <a16:creationId xmlns:a16="http://schemas.microsoft.com/office/drawing/2014/main" id="{DDF4F560-7218-8738-B34E-CB304D3640AC}"/>
              </a:ext>
            </a:extLst>
          </p:cNvPr>
          <p:cNvSpPr txBox="1"/>
          <p:nvPr/>
        </p:nvSpPr>
        <p:spPr>
          <a:xfrm>
            <a:off x="7104535" y="1928692"/>
            <a:ext cx="901209" cy="276999"/>
          </a:xfrm>
          <a:prstGeom prst="rect">
            <a:avLst/>
          </a:prstGeom>
          <a:noFill/>
        </p:spPr>
        <p:txBody>
          <a:bodyPr wrap="none" rtlCol="0">
            <a:spAutoFit/>
          </a:bodyPr>
          <a:lstStyle/>
          <a:p>
            <a:pPr algn="ctr"/>
            <a:r>
              <a:rPr lang="ja-JP" altLang="en-US" sz="1200" dirty="0">
                <a:latin typeface="UD デジタル 教科書体 NP-R" panose="02020400000000000000" pitchFamily="18" charset="-128"/>
                <a:ea typeface="UD デジタル 教科書体 NP-R" panose="02020400000000000000" pitchFamily="18" charset="-128"/>
              </a:rPr>
              <a:t>県内</a:t>
            </a:r>
            <a:r>
              <a:rPr lang="en-US" altLang="ja-JP" sz="1200" dirty="0">
                <a:latin typeface="UD デジタル 教科書体 NP-R" panose="02020400000000000000" pitchFamily="18" charset="-128"/>
                <a:ea typeface="UD デジタル 教科書体 NP-R" panose="02020400000000000000" pitchFamily="18" charset="-128"/>
              </a:rPr>
              <a:t>6</a:t>
            </a:r>
            <a:r>
              <a:rPr lang="ja-JP" altLang="en-US" sz="1200" dirty="0">
                <a:latin typeface="UD デジタル 教科書体 NP-R" panose="02020400000000000000" pitchFamily="18" charset="-128"/>
                <a:ea typeface="UD デジタル 教科書体 NP-R" panose="02020400000000000000" pitchFamily="18" charset="-128"/>
              </a:rPr>
              <a:t>か所</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51" name="テキスト ボックス 50">
            <a:extLst>
              <a:ext uri="{FF2B5EF4-FFF2-40B4-BE49-F238E27FC236}">
                <a16:creationId xmlns:a16="http://schemas.microsoft.com/office/drawing/2014/main" id="{72346BA6-AD5A-314E-7BFA-550E4C7BE81A}"/>
              </a:ext>
            </a:extLst>
          </p:cNvPr>
          <p:cNvSpPr txBox="1"/>
          <p:nvPr/>
        </p:nvSpPr>
        <p:spPr>
          <a:xfrm>
            <a:off x="743418" y="4059884"/>
            <a:ext cx="4031873" cy="400110"/>
          </a:xfrm>
          <a:prstGeom prst="rect">
            <a:avLst/>
          </a:prstGeom>
          <a:noFill/>
        </p:spPr>
        <p:txBody>
          <a:bodyPr wrap="none" rtlCol="0">
            <a:spAutoFit/>
          </a:bodyPr>
          <a:lstStyle/>
          <a:p>
            <a:r>
              <a:rPr kumimoji="1" lang="ja-JP" altLang="en-US" sz="2000" b="1" dirty="0">
                <a:solidFill>
                  <a:srgbClr val="0072BC"/>
                </a:solidFill>
                <a:latin typeface="UD デジタル 教科書体 NP-R" panose="02020400000000000000" pitchFamily="18" charset="-128"/>
                <a:ea typeface="UD デジタル 教科書体 NP-R" panose="02020400000000000000" pitchFamily="18" charset="-128"/>
              </a:rPr>
              <a:t>（正しい申告をしなかったら？）</a:t>
            </a:r>
          </a:p>
        </p:txBody>
      </p:sp>
      <p:sp>
        <p:nvSpPr>
          <p:cNvPr id="53" name="テキスト ボックス 52">
            <a:extLst>
              <a:ext uri="{FF2B5EF4-FFF2-40B4-BE49-F238E27FC236}">
                <a16:creationId xmlns:a16="http://schemas.microsoft.com/office/drawing/2014/main" id="{DDEB00BE-1344-9398-A14D-904920968843}"/>
              </a:ext>
            </a:extLst>
          </p:cNvPr>
          <p:cNvSpPr txBox="1"/>
          <p:nvPr/>
        </p:nvSpPr>
        <p:spPr>
          <a:xfrm>
            <a:off x="921835" y="4440536"/>
            <a:ext cx="10370633" cy="2045303"/>
          </a:xfrm>
          <a:prstGeom prst="rect">
            <a:avLst/>
          </a:prstGeom>
          <a:noFill/>
        </p:spPr>
        <p:txBody>
          <a:bodyPr wrap="square" rtlCol="0">
            <a:spAutoFit/>
          </a:bodyPr>
          <a:lstStyle/>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所得税や法人税などは、納税者が税法に従って自分の所得と税額を正しく計算し、納税するという、申告納税制度を採用しています。</a:t>
            </a:r>
            <a:endParaRPr lang="en-US" altLang="ja-JP" dirty="0">
              <a:latin typeface="UD デジタル 教科書体 NP-R" panose="02020400000000000000" pitchFamily="18" charset="-128"/>
              <a:ea typeface="UD デジタル 教科書体 NP-R" panose="02020400000000000000" pitchFamily="18" charset="-128"/>
            </a:endParaRPr>
          </a:p>
          <a:p>
            <a:pPr>
              <a:lnSpc>
                <a:spcPct val="120000"/>
              </a:lnSpc>
              <a:spcBef>
                <a:spcPts val="1200"/>
              </a:spcBef>
            </a:pPr>
            <a:r>
              <a:rPr kumimoji="1" lang="ja-JP" altLang="en-US" dirty="0">
                <a:latin typeface="UD デジタル 教科書体 NP-R" panose="02020400000000000000" pitchFamily="18" charset="-128"/>
                <a:ea typeface="UD デジタル 教科書体 NP-R" panose="02020400000000000000" pitchFamily="18" charset="-128"/>
              </a:rPr>
              <a:t>申告しなかったり、所得をごまかしたりして、ウソの申告をすることを脱税といいます。</a:t>
            </a:r>
            <a:endParaRPr kumimoji="1" lang="en-US" altLang="ja-JP" dirty="0">
              <a:latin typeface="UD デジタル 教科書体 NP-R" panose="02020400000000000000" pitchFamily="18" charset="-128"/>
              <a:ea typeface="UD デジタル 教科書体 NP-R" panose="02020400000000000000" pitchFamily="18" charset="-128"/>
            </a:endParaRPr>
          </a:p>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脱税は、誠実な納税者の期待を裏切るだけでなく、国民全体に不利益を及ぼす犯罪として、法律により罰せられ、懲役という実刑判決を受けることもあります。</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8" name="Google Shape;105;p1">
            <a:extLst>
              <a:ext uri="{FF2B5EF4-FFF2-40B4-BE49-F238E27FC236}">
                <a16:creationId xmlns:a16="http://schemas.microsoft.com/office/drawing/2014/main" id="{50146944-0916-2CA7-E613-98F0009DEF4B}"/>
              </a:ext>
            </a:extLst>
          </p:cNvPr>
          <p:cNvSpPr/>
          <p:nvPr/>
        </p:nvSpPr>
        <p:spPr>
          <a:xfrm>
            <a:off x="10813775" y="251189"/>
            <a:ext cx="1084631" cy="358231"/>
          </a:xfrm>
          <a:prstGeom prst="rect">
            <a:avLst/>
          </a:prstGeom>
          <a:solidFill>
            <a:srgbClr val="C80000">
              <a:alpha val="1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9" name="Google Shape;107;p1">
            <a:extLst>
              <a:ext uri="{FF2B5EF4-FFF2-40B4-BE49-F238E27FC236}">
                <a16:creationId xmlns:a16="http://schemas.microsoft.com/office/drawing/2014/main" id="{C252ACB8-D541-A780-2194-E3E6D95A29F3}"/>
              </a:ext>
            </a:extLst>
          </p:cNvPr>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UD デジタル 教科書体 NP-R" panose="02020400000000000000" pitchFamily="18" charset="-128"/>
                <a:ea typeface="UD デジタル 教科書体 NP-R" panose="02020400000000000000" pitchFamily="18" charset="-128"/>
                <a:cs typeface="Arial"/>
                <a:sym typeface="Arial"/>
              </a:rPr>
              <a:t>目次へ</a:t>
            </a:r>
            <a:endParaRPr dirty="0">
              <a:latin typeface="UD デジタル 教科書体 NP-R" panose="02020400000000000000" pitchFamily="18" charset="-128"/>
              <a:ea typeface="UD デジタル 教科書体 NP-R" panose="02020400000000000000" pitchFamily="18" charset="-128"/>
            </a:endParaRPr>
          </a:p>
        </p:txBody>
      </p:sp>
      <p:sp>
        <p:nvSpPr>
          <p:cNvPr id="10" name="Google Shape;108;p1">
            <a:extLst>
              <a:ext uri="{FF2B5EF4-FFF2-40B4-BE49-F238E27FC236}">
                <a16:creationId xmlns:a16="http://schemas.microsoft.com/office/drawing/2014/main" id="{09E0F58C-7F2F-4BE2-75C6-02B4D24B0ADF}"/>
              </a:ext>
            </a:extLst>
          </p:cNvPr>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 name="Google Shape;105;p1">
            <a:hlinkClick r:id="rId2" action="ppaction://hlinksldjump"/>
            <a:extLst>
              <a:ext uri="{FF2B5EF4-FFF2-40B4-BE49-F238E27FC236}">
                <a16:creationId xmlns:a16="http://schemas.microsoft.com/office/drawing/2014/main" id="{AFC32EAD-4425-1211-0B8D-EA24E4DB23D4}"/>
              </a:ext>
            </a:extLst>
          </p:cNvPr>
          <p:cNvSpPr/>
          <p:nvPr/>
        </p:nvSpPr>
        <p:spPr>
          <a:xfrm>
            <a:off x="10813775" y="251189"/>
            <a:ext cx="1084631" cy="358231"/>
          </a:xfrm>
          <a:prstGeom prst="rect">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13466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par>
                                <p:cTn id="68" presetID="10" presetClass="entr" presetSubtype="0"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par>
                                <p:cTn id="71" presetID="10" presetClass="entr" presetSubtype="0"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500"/>
                                        <p:tgtEl>
                                          <p:spTgt spid="4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500"/>
                                        <p:tgtEl>
                                          <p:spTgt spid="5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500"/>
                                        <p:tgtEl>
                                          <p:spTgt spid="5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fade">
                                      <p:cBhvr>
                                        <p:cTn id="90" dur="500"/>
                                        <p:tgtEl>
                                          <p:spTgt spid="53"/>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fade">
                                      <p:cBhvr>
                                        <p:cTn id="94" dur="500"/>
                                        <p:tgtEl>
                                          <p:spTgt spid="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fade">
                                      <p:cBhvr>
                                        <p:cTn id="97" dur="500"/>
                                        <p:tgtEl>
                                          <p:spTgt spid="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childTnLst>
                                </p:cTn>
                              </p:par>
                            </p:childTnLst>
                          </p:cTn>
                        </p:par>
                        <p:par>
                          <p:cTn id="101" fill="hold">
                            <p:stCondLst>
                              <p:cond delay="1000"/>
                            </p:stCondLst>
                            <p:childTnLst>
                              <p:par>
                                <p:cTn id="102" presetID="1" presetClass="entr" presetSubtype="0" fill="hold" grpId="0" nodeType="afterEffect">
                                  <p:stCondLst>
                                    <p:cond delay="0"/>
                                  </p:stCondLst>
                                  <p:childTnLst>
                                    <p:set>
                                      <p:cBhvr>
                                        <p:cTn id="10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4" grpId="0" animBg="1"/>
      <p:bldP spid="11" grpId="0" animBg="1"/>
      <p:bldP spid="12" grpId="0"/>
      <p:bldP spid="14" grpId="0" animBg="1"/>
      <p:bldP spid="15" grpId="0"/>
      <p:bldP spid="20" grpId="0" animBg="1"/>
      <p:bldP spid="21" grpId="0"/>
      <p:bldP spid="6" grpId="0" animBg="1"/>
      <p:bldP spid="7" grpId="0"/>
      <p:bldP spid="17" grpId="0" animBg="1"/>
      <p:bldP spid="18" grpId="0"/>
      <p:bldP spid="23" grpId="0" animBg="1"/>
      <p:bldP spid="24" grpId="0"/>
      <p:bldP spid="5" grpId="0"/>
      <p:bldP spid="25" grpId="0"/>
      <p:bldP spid="26" grpId="0"/>
      <p:bldP spid="27" grpId="0" animBg="1"/>
      <p:bldP spid="28" grpId="0"/>
      <p:bldP spid="47" grpId="0"/>
      <p:bldP spid="48" grpId="0"/>
      <p:bldP spid="51" grpId="0"/>
      <p:bldP spid="53" grpId="0"/>
      <p:bldP spid="8" grpId="0" animBg="1"/>
      <p:bldP spid="9" grpId="0"/>
      <p:bldP spid="10"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1;p1">
            <a:extLst>
              <a:ext uri="{FF2B5EF4-FFF2-40B4-BE49-F238E27FC236}">
                <a16:creationId xmlns:a16="http://schemas.microsoft.com/office/drawing/2014/main" id="{AE714D2D-63E0-5265-664D-CDA53BB64780}"/>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5. </a:t>
            </a:r>
            <a:r>
              <a:rPr lang="ja-JP" altLang="en-US"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国の財政</a:t>
            </a:r>
            <a:endParaRPr lang="ja-JP" altLang="en-US" sz="2800" b="1"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endParaRPr>
          </a:p>
        </p:txBody>
      </p:sp>
      <p:cxnSp>
        <p:nvCxnSpPr>
          <p:cNvPr id="4" name="直線コネクタ 3">
            <a:extLst>
              <a:ext uri="{FF2B5EF4-FFF2-40B4-BE49-F238E27FC236}">
                <a16:creationId xmlns:a16="http://schemas.microsoft.com/office/drawing/2014/main" id="{49B86EDE-C128-C4EE-0762-B908EDC901A2}"/>
              </a:ext>
            </a:extLst>
          </p:cNvPr>
          <p:cNvCxnSpPr>
            <a:cxnSpLocks/>
          </p:cNvCxnSpPr>
          <p:nvPr/>
        </p:nvCxnSpPr>
        <p:spPr>
          <a:xfrm>
            <a:off x="426000" y="756126"/>
            <a:ext cx="11340000" cy="0"/>
          </a:xfrm>
          <a:prstGeom prst="line">
            <a:avLst/>
          </a:prstGeom>
          <a:ln w="44450" cmpd="dbl">
            <a:solidFill>
              <a:srgbClr val="E06E83"/>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04D680D1-9147-C732-6E4E-0EE3B439ECCB}"/>
              </a:ext>
            </a:extLst>
          </p:cNvPr>
          <p:cNvSpPr txBox="1"/>
          <p:nvPr/>
        </p:nvSpPr>
        <p:spPr>
          <a:xfrm>
            <a:off x="4591422" y="927508"/>
            <a:ext cx="3009157" cy="707117"/>
          </a:xfrm>
          <a:prstGeom prst="rect">
            <a:avLst/>
          </a:prstGeom>
          <a:noFill/>
        </p:spPr>
        <p:txBody>
          <a:bodyPr wrap="none" rtlCol="0">
            <a:spAutoFit/>
          </a:bodyPr>
          <a:lstStyle/>
          <a:p>
            <a:pPr algn="ctr">
              <a:lnSpc>
                <a:spcPct val="120000"/>
              </a:lnSpc>
            </a:pPr>
            <a:r>
              <a:rPr lang="ja-JP" altLang="en-US" sz="2000" b="1" spc="100" dirty="0">
                <a:solidFill>
                  <a:sysClr val="windowText" lastClr="000000"/>
                </a:solidFill>
                <a:latin typeface="UD デジタル 教科書体 NP-R" panose="02020400000000000000" pitchFamily="18" charset="-128"/>
                <a:ea typeface="UD デジタル 教科書体 NP-R" panose="02020400000000000000" pitchFamily="18" charset="-128"/>
              </a:rPr>
              <a:t>国の財政</a:t>
            </a:r>
            <a:endParaRPr lang="en-US" altLang="ja-JP" sz="2000" b="1" spc="100" dirty="0">
              <a:solidFill>
                <a:sysClr val="windowText" lastClr="000000"/>
              </a:solidFill>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400" b="1" spc="100" dirty="0">
                <a:solidFill>
                  <a:sysClr val="windowText" lastClr="000000"/>
                </a:solidFill>
                <a:latin typeface="UD デジタル 教科書体 NP-R" panose="02020400000000000000" pitchFamily="18" charset="-128"/>
                <a:ea typeface="UD デジタル 教科書体 NP-R" panose="02020400000000000000" pitchFamily="18" charset="-128"/>
              </a:rPr>
              <a:t>（令和</a:t>
            </a:r>
            <a:r>
              <a:rPr lang="en-US" altLang="ja-JP" sz="1400" b="1" spc="100" dirty="0">
                <a:solidFill>
                  <a:sysClr val="windowText" lastClr="000000"/>
                </a:solidFill>
                <a:latin typeface="UD デジタル 教科書体 NP-R" panose="02020400000000000000" pitchFamily="18" charset="-128"/>
                <a:ea typeface="UD デジタル 教科書体 NP-R" panose="02020400000000000000" pitchFamily="18" charset="-128"/>
              </a:rPr>
              <a:t>8</a:t>
            </a:r>
            <a:r>
              <a:rPr lang="ja-JP" altLang="en-US" sz="1400" b="1" spc="100" dirty="0">
                <a:solidFill>
                  <a:sysClr val="windowText" lastClr="000000"/>
                </a:solidFill>
                <a:latin typeface="UD デジタル 教科書体 NP-R" panose="02020400000000000000" pitchFamily="18" charset="-128"/>
                <a:ea typeface="UD デジタル 教科書体 NP-R" panose="02020400000000000000" pitchFamily="18" charset="-128"/>
              </a:rPr>
              <a:t>年度一般会計当初予算）</a:t>
            </a:r>
            <a:endParaRPr kumimoji="1" lang="ja-JP" altLang="en-US" sz="1400" b="1" spc="100" dirty="0">
              <a:solidFill>
                <a:sysClr val="windowText" lastClr="000000"/>
              </a:solidFill>
              <a:latin typeface="UD デジタル 教科書体 NP-R" panose="02020400000000000000" pitchFamily="18" charset="-128"/>
              <a:ea typeface="UD デジタル 教科書体 NP-R" panose="02020400000000000000" pitchFamily="18" charset="-128"/>
            </a:endParaRPr>
          </a:p>
        </p:txBody>
      </p:sp>
      <p:sp>
        <p:nvSpPr>
          <p:cNvPr id="35" name="テキスト ボックス 34">
            <a:extLst>
              <a:ext uri="{FF2B5EF4-FFF2-40B4-BE49-F238E27FC236}">
                <a16:creationId xmlns:a16="http://schemas.microsoft.com/office/drawing/2014/main" id="{8A96B8B7-3521-5963-B127-ACFE80F6ECD3}"/>
              </a:ext>
            </a:extLst>
          </p:cNvPr>
          <p:cNvSpPr txBox="1"/>
          <p:nvPr/>
        </p:nvSpPr>
        <p:spPr>
          <a:xfrm>
            <a:off x="4711830" y="1541314"/>
            <a:ext cx="3492586" cy="215444"/>
          </a:xfrm>
          <a:prstGeom prst="rect">
            <a:avLst/>
          </a:prstGeom>
          <a:noFill/>
        </p:spPr>
        <p:txBody>
          <a:bodyPr wrap="square">
            <a:spAutoFit/>
          </a:bodyPr>
          <a:lstStyle/>
          <a:p>
            <a:r>
              <a:rPr lang="en-US" altLang="ja-JP" sz="800" spc="50" dirty="0">
                <a:latin typeface="UD デジタル 教科書体 NP-R" panose="02020400000000000000" pitchFamily="18" charset="-128"/>
                <a:ea typeface="UD デジタル 教科書体 NP-R" panose="02020400000000000000" pitchFamily="18" charset="-128"/>
              </a:rPr>
              <a:t>※</a:t>
            </a:r>
            <a:r>
              <a:rPr lang="ja-JP" altLang="en-US" sz="800" spc="50" dirty="0">
                <a:latin typeface="UD デジタル 教科書体 NP-R" panose="02020400000000000000" pitchFamily="18" charset="-128"/>
                <a:ea typeface="UD デジタル 教科書体 NP-R" panose="02020400000000000000" pitchFamily="18" charset="-128"/>
              </a:rPr>
              <a:t>端数処理の関係により合計が一致しない箇所があります。</a:t>
            </a:r>
          </a:p>
        </p:txBody>
      </p:sp>
      <p:sp>
        <p:nvSpPr>
          <p:cNvPr id="41" name="正方形/長方形 40">
            <a:extLst>
              <a:ext uri="{FF2B5EF4-FFF2-40B4-BE49-F238E27FC236}">
                <a16:creationId xmlns:a16="http://schemas.microsoft.com/office/drawing/2014/main" id="{8570889D-D576-95B5-6B89-095F32D2578D}"/>
              </a:ext>
            </a:extLst>
          </p:cNvPr>
          <p:cNvSpPr/>
          <p:nvPr/>
        </p:nvSpPr>
        <p:spPr>
          <a:xfrm>
            <a:off x="276799" y="1076383"/>
            <a:ext cx="1688143" cy="45001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BDC9FD2B-533F-3DBD-2B2F-3F7DB4283453}"/>
              </a:ext>
            </a:extLst>
          </p:cNvPr>
          <p:cNvSpPr txBox="1"/>
          <p:nvPr/>
        </p:nvSpPr>
        <p:spPr>
          <a:xfrm>
            <a:off x="541224" y="1127816"/>
            <a:ext cx="1159292" cy="369332"/>
          </a:xfrm>
          <a:prstGeom prst="rect">
            <a:avLst/>
          </a:prstGeom>
          <a:noFill/>
        </p:spPr>
        <p:txBody>
          <a:bodyPr wrap="non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国の歳入</a:t>
            </a:r>
            <a:endParaRPr kumimoji="1" lang="ja-JP" altLang="en-US"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71" name="正方形/長方形 70">
            <a:extLst>
              <a:ext uri="{FF2B5EF4-FFF2-40B4-BE49-F238E27FC236}">
                <a16:creationId xmlns:a16="http://schemas.microsoft.com/office/drawing/2014/main" id="{67260CB1-675C-BCC2-FBBA-C70B3D924D69}"/>
              </a:ext>
            </a:extLst>
          </p:cNvPr>
          <p:cNvSpPr/>
          <p:nvPr/>
        </p:nvSpPr>
        <p:spPr>
          <a:xfrm>
            <a:off x="10228430" y="1076383"/>
            <a:ext cx="1688143" cy="450011"/>
          </a:xfrm>
          <a:prstGeom prst="rect">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42FB353E-BA35-7BC1-1714-EDDAFE47553E}"/>
              </a:ext>
            </a:extLst>
          </p:cNvPr>
          <p:cNvSpPr txBox="1"/>
          <p:nvPr/>
        </p:nvSpPr>
        <p:spPr>
          <a:xfrm>
            <a:off x="10492857" y="1127816"/>
            <a:ext cx="1159292" cy="369332"/>
          </a:xfrm>
          <a:prstGeom prst="rect">
            <a:avLst/>
          </a:prstGeom>
          <a:noFill/>
        </p:spPr>
        <p:txBody>
          <a:bodyPr wrap="non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国の歳出</a:t>
            </a:r>
            <a:endParaRPr kumimoji="1" lang="ja-JP" altLang="en-US"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graphicFrame>
        <p:nvGraphicFramePr>
          <p:cNvPr id="2" name="グラフ 1">
            <a:extLst>
              <a:ext uri="{FF2B5EF4-FFF2-40B4-BE49-F238E27FC236}">
                <a16:creationId xmlns:a16="http://schemas.microsoft.com/office/drawing/2014/main" id="{1D4D133D-D5A6-4911-DCD6-9985D26810CA}"/>
              </a:ext>
            </a:extLst>
          </p:cNvPr>
          <p:cNvGraphicFramePr/>
          <p:nvPr>
            <p:extLst>
              <p:ext uri="{D42A27DB-BD31-4B8C-83A1-F6EECF244321}">
                <p14:modId xmlns:p14="http://schemas.microsoft.com/office/powerpoint/2010/main" val="411672430"/>
              </p:ext>
            </p:extLst>
          </p:nvPr>
        </p:nvGraphicFramePr>
        <p:xfrm>
          <a:off x="-471028" y="1671392"/>
          <a:ext cx="6929151" cy="4619434"/>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a:extLst>
              <a:ext uri="{FF2B5EF4-FFF2-40B4-BE49-F238E27FC236}">
                <a16:creationId xmlns:a16="http://schemas.microsoft.com/office/drawing/2014/main" id="{CB1D2B70-81E7-1331-1035-B936ADEF4EBB}"/>
              </a:ext>
            </a:extLst>
          </p:cNvPr>
          <p:cNvSpPr txBox="1"/>
          <p:nvPr/>
        </p:nvSpPr>
        <p:spPr>
          <a:xfrm>
            <a:off x="3491863" y="2650857"/>
            <a:ext cx="1162498"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所得税</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25</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3,250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20</a:t>
            </a:r>
            <a:r>
              <a:rPr kumimoji="1" lang="en-US" altLang="ja-JP" sz="1050" dirty="0">
                <a:latin typeface="UD デジタル 教科書体 NP-R" panose="02020400000000000000" pitchFamily="18" charset="-128"/>
                <a:ea typeface="UD デジタル 教科書体 NP-R" panose="02020400000000000000" pitchFamily="18" charset="-128"/>
              </a:rPr>
              <a:t>.7%</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6" name="テキスト ボックス 5">
            <a:extLst>
              <a:ext uri="{FF2B5EF4-FFF2-40B4-BE49-F238E27FC236}">
                <a16:creationId xmlns:a16="http://schemas.microsoft.com/office/drawing/2014/main" id="{4C8FDBEB-32CA-797D-9B5A-CF29DAF56B00}"/>
              </a:ext>
            </a:extLst>
          </p:cNvPr>
          <p:cNvSpPr txBox="1"/>
          <p:nvPr/>
        </p:nvSpPr>
        <p:spPr>
          <a:xfrm>
            <a:off x="2663188" y="3575182"/>
            <a:ext cx="646331" cy="369332"/>
          </a:xfrm>
          <a:prstGeom prst="rect">
            <a:avLst/>
          </a:prstGeom>
          <a:noFill/>
        </p:spPr>
        <p:txBody>
          <a:bodyPr wrap="none" rtlCol="0">
            <a:spAutoFit/>
          </a:bodyPr>
          <a:lstStyle/>
          <a:p>
            <a:r>
              <a:rPr kumimoji="1" lang="ja-JP" altLang="en-US" b="1" dirty="0">
                <a:latin typeface="UD デジタル 教科書体 NP-R" panose="02020400000000000000" pitchFamily="18" charset="-128"/>
                <a:ea typeface="UD デジタル 教科書体 NP-R" panose="02020400000000000000" pitchFamily="18" charset="-128"/>
              </a:rPr>
              <a:t>総額</a:t>
            </a:r>
          </a:p>
        </p:txBody>
      </p:sp>
      <p:sp>
        <p:nvSpPr>
          <p:cNvPr id="7" name="テキスト ボックス 6">
            <a:extLst>
              <a:ext uri="{FF2B5EF4-FFF2-40B4-BE49-F238E27FC236}">
                <a16:creationId xmlns:a16="http://schemas.microsoft.com/office/drawing/2014/main" id="{BDCC5E84-0528-5799-35D8-B1AA0B2D5CA9}"/>
              </a:ext>
            </a:extLst>
          </p:cNvPr>
          <p:cNvSpPr txBox="1"/>
          <p:nvPr/>
        </p:nvSpPr>
        <p:spPr>
          <a:xfrm>
            <a:off x="2223161" y="3894200"/>
            <a:ext cx="1526380" cy="338554"/>
          </a:xfrm>
          <a:prstGeom prst="rect">
            <a:avLst/>
          </a:prstGeom>
          <a:noFill/>
        </p:spPr>
        <p:txBody>
          <a:bodyPr wrap="none" rtlCol="0">
            <a:spAutoFit/>
          </a:bodyPr>
          <a:lstStyle/>
          <a:p>
            <a:pPr algn="ctr"/>
            <a:r>
              <a:rPr lang="en-US" altLang="ja-JP" sz="1600" b="1" spc="-100" dirty="0">
                <a:latin typeface="UD デジタル 教科書体 NP-R" panose="02020400000000000000" pitchFamily="18" charset="-128"/>
                <a:ea typeface="UD デジタル 教科書体 NP-R" panose="02020400000000000000" pitchFamily="18" charset="-128"/>
              </a:rPr>
              <a:t>122</a:t>
            </a:r>
            <a:r>
              <a:rPr kumimoji="1" lang="ja-JP" altLang="en-US" sz="1200" b="1" spc="-100" dirty="0">
                <a:latin typeface="UD デジタル 教科書体 NP-R" panose="02020400000000000000" pitchFamily="18" charset="-128"/>
                <a:ea typeface="UD デジタル 教科書体 NP-R" panose="02020400000000000000" pitchFamily="18" charset="-128"/>
              </a:rPr>
              <a:t>兆</a:t>
            </a:r>
            <a:r>
              <a:rPr lang="en-US" altLang="ja-JP" sz="1600" b="1" spc="-100" dirty="0">
                <a:latin typeface="UD デジタル 教科書体 NP-R" panose="02020400000000000000" pitchFamily="18" charset="-128"/>
                <a:ea typeface="UD デジタル 教科書体 NP-R" panose="02020400000000000000" pitchFamily="18" charset="-128"/>
              </a:rPr>
              <a:t>3</a:t>
            </a:r>
            <a:r>
              <a:rPr kumimoji="1" lang="en-US" altLang="ja-JP" sz="1600" b="1" spc="-100" dirty="0">
                <a:latin typeface="UD デジタル 教科書体 NP-R" panose="02020400000000000000" pitchFamily="18" charset="-128"/>
                <a:ea typeface="UD デジタル 教科書体 NP-R" panose="02020400000000000000" pitchFamily="18" charset="-128"/>
              </a:rPr>
              <a:t>,092</a:t>
            </a:r>
            <a:r>
              <a:rPr kumimoji="1" lang="ja-JP" altLang="en-US" sz="1200" b="1" spc="-100" dirty="0">
                <a:latin typeface="UD デジタル 教科書体 NP-R" panose="02020400000000000000" pitchFamily="18" charset="-128"/>
                <a:ea typeface="UD デジタル 教科書体 NP-R" panose="02020400000000000000" pitchFamily="18" charset="-128"/>
              </a:rPr>
              <a:t>億円</a:t>
            </a:r>
            <a:endParaRPr kumimoji="1" lang="ja-JP" altLang="en-US" sz="1600" b="1" spc="-100" dirty="0">
              <a:latin typeface="UD デジタル 教科書体 NP-R" panose="02020400000000000000" pitchFamily="18" charset="-128"/>
              <a:ea typeface="UD デジタル 教科書体 NP-R" panose="02020400000000000000" pitchFamily="18" charset="-128"/>
            </a:endParaRPr>
          </a:p>
        </p:txBody>
      </p:sp>
      <p:sp>
        <p:nvSpPr>
          <p:cNvPr id="8" name="テキスト ボックス 7">
            <a:extLst>
              <a:ext uri="{FF2B5EF4-FFF2-40B4-BE49-F238E27FC236}">
                <a16:creationId xmlns:a16="http://schemas.microsoft.com/office/drawing/2014/main" id="{D95160BC-A002-879F-745D-AE59AD6CF8EF}"/>
              </a:ext>
            </a:extLst>
          </p:cNvPr>
          <p:cNvSpPr txBox="1"/>
          <p:nvPr/>
        </p:nvSpPr>
        <p:spPr>
          <a:xfrm>
            <a:off x="2327752" y="5125741"/>
            <a:ext cx="1162498"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消費税</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26</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6,880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21</a:t>
            </a:r>
            <a:r>
              <a:rPr kumimoji="1" lang="en-US" altLang="ja-JP"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8</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9" name="テキスト ボックス 8">
            <a:extLst>
              <a:ext uri="{FF2B5EF4-FFF2-40B4-BE49-F238E27FC236}">
                <a16:creationId xmlns:a16="http://schemas.microsoft.com/office/drawing/2014/main" id="{282F06EF-BD7F-8DF5-E3CD-7A91735AEFC2}"/>
              </a:ext>
            </a:extLst>
          </p:cNvPr>
          <p:cNvSpPr txBox="1"/>
          <p:nvPr/>
        </p:nvSpPr>
        <p:spPr>
          <a:xfrm>
            <a:off x="4174663" y="5718195"/>
            <a:ext cx="1074333"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相続税</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3</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8,180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kumimoji="1" lang="en-US" altLang="ja-JP" sz="1050" dirty="0">
                <a:latin typeface="UD デジタル 教科書体 NP-R" panose="02020400000000000000" pitchFamily="18" charset="-128"/>
                <a:ea typeface="UD デジタル 教科書体 NP-R" panose="02020400000000000000" pitchFamily="18" charset="-128"/>
              </a:rPr>
              <a:t>3.</a:t>
            </a:r>
            <a:r>
              <a:rPr lang="en-US" altLang="ja-JP" sz="1050" dirty="0">
                <a:latin typeface="UD デジタル 教科書体 NP-R" panose="02020400000000000000" pitchFamily="18" charset="-128"/>
                <a:ea typeface="UD デジタル 教科書体 NP-R" panose="02020400000000000000" pitchFamily="18" charset="-128"/>
              </a:rPr>
              <a:t>1</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0" name="テキスト ボックス 9">
            <a:extLst>
              <a:ext uri="{FF2B5EF4-FFF2-40B4-BE49-F238E27FC236}">
                <a16:creationId xmlns:a16="http://schemas.microsoft.com/office/drawing/2014/main" id="{DB7C997F-E84C-6E99-59E2-5AFBAC295AB4}"/>
              </a:ext>
            </a:extLst>
          </p:cNvPr>
          <p:cNvSpPr txBox="1"/>
          <p:nvPr/>
        </p:nvSpPr>
        <p:spPr>
          <a:xfrm>
            <a:off x="201005" y="5152096"/>
            <a:ext cx="763351" cy="610232"/>
          </a:xfrm>
          <a:prstGeom prst="rect">
            <a:avLst/>
          </a:prstGeom>
          <a:noFill/>
        </p:spPr>
        <p:txBody>
          <a:bodyPr wrap="none" rtlCol="0">
            <a:spAutoFit/>
          </a:bodyPr>
          <a:lstStyle/>
          <a:p>
            <a:pPr algn="ctr">
              <a:lnSpc>
                <a:spcPct val="120000"/>
              </a:lnSpc>
            </a:pPr>
            <a:r>
              <a:rPr lang="ja-JP" altLang="en-US" sz="1050" b="1" dirty="0">
                <a:latin typeface="UD デジタル 教科書体 NP-R" panose="02020400000000000000" pitchFamily="18" charset="-128"/>
                <a:ea typeface="UD デジタル 教科書体 NP-R" panose="02020400000000000000" pitchFamily="18" charset="-128"/>
              </a:rPr>
              <a:t>揮発油税</a:t>
            </a:r>
            <a:r>
              <a:rPr lang="en-US" altLang="ja-JP" sz="1050" b="1" dirty="0">
                <a:latin typeface="UD デジタル 教科書体 NP-R" panose="02020400000000000000" pitchFamily="18" charset="-128"/>
                <a:ea typeface="UD デジタル 教科書体 NP-R" panose="02020400000000000000" pitchFamily="18" charset="-128"/>
              </a:rPr>
              <a:t> </a:t>
            </a:r>
          </a:p>
          <a:p>
            <a:pPr algn="ctr">
              <a:lnSpc>
                <a:spcPct val="120000"/>
              </a:lnSpc>
            </a:pPr>
            <a:r>
              <a:rPr lang="en-US" altLang="ja-JP" sz="900" dirty="0">
                <a:latin typeface="UD デジタル 教科書体 NP-R" panose="02020400000000000000" pitchFamily="18" charset="-128"/>
                <a:ea typeface="UD デジタル 教科書体 NP-R" panose="02020400000000000000" pitchFamily="18" charset="-128"/>
              </a:rPr>
              <a:t>9,720</a:t>
            </a:r>
            <a:r>
              <a:rPr lang="ja-JP" altLang="en-US" sz="900" dirty="0">
                <a:latin typeface="UD デジタル 教科書体 NP-R" panose="02020400000000000000" pitchFamily="18" charset="-128"/>
                <a:ea typeface="UD デジタル 教科書体 NP-R" panose="02020400000000000000" pitchFamily="18" charset="-128"/>
              </a:rPr>
              <a:t>億円</a:t>
            </a:r>
            <a:endParaRPr lang="en-US" altLang="ja-JP" sz="9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0</a:t>
            </a:r>
            <a:r>
              <a:rPr kumimoji="1" lang="en-US" altLang="ja-JP"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8</a:t>
            </a:r>
            <a:r>
              <a:rPr kumimoji="1" lang="en-US" altLang="ja-JP" sz="900" dirty="0">
                <a:latin typeface="UD デジタル 教科書体 NP-R" panose="02020400000000000000" pitchFamily="18" charset="-128"/>
                <a:ea typeface="UD デジタル 教科書体 NP-R" panose="02020400000000000000" pitchFamily="18" charset="-128"/>
              </a:rPr>
              <a:t>%</a:t>
            </a:r>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11" name="テキスト ボックス 10">
            <a:extLst>
              <a:ext uri="{FF2B5EF4-FFF2-40B4-BE49-F238E27FC236}">
                <a16:creationId xmlns:a16="http://schemas.microsoft.com/office/drawing/2014/main" id="{681DCE20-4B13-CE80-1C67-60D1FD2695DE}"/>
              </a:ext>
            </a:extLst>
          </p:cNvPr>
          <p:cNvSpPr txBox="1"/>
          <p:nvPr/>
        </p:nvSpPr>
        <p:spPr>
          <a:xfrm>
            <a:off x="1702507" y="6153482"/>
            <a:ext cx="1830950" cy="276422"/>
          </a:xfrm>
          <a:prstGeom prst="rect">
            <a:avLst/>
          </a:prstGeom>
          <a:noFill/>
        </p:spPr>
        <p:txBody>
          <a:bodyPr wrap="none" rtlCol="0">
            <a:spAutoFit/>
          </a:bodyPr>
          <a:lstStyle/>
          <a:p>
            <a:pPr algn="ctr">
              <a:lnSpc>
                <a:spcPct val="120000"/>
              </a:lnSpc>
            </a:pPr>
            <a:r>
              <a:rPr lang="ja-JP" altLang="en-US" sz="1050" b="1" dirty="0">
                <a:latin typeface="UD デジタル 教科書体 NP-R" panose="02020400000000000000" pitchFamily="18" charset="-128"/>
                <a:ea typeface="UD デジタル 教科書体 NP-R" panose="02020400000000000000" pitchFamily="18" charset="-128"/>
              </a:rPr>
              <a:t>酒税</a:t>
            </a:r>
            <a:r>
              <a:rPr lang="en-US" altLang="ja-JP" sz="1050" b="1" dirty="0">
                <a:latin typeface="UD デジタル 教科書体 NP-R" panose="02020400000000000000" pitchFamily="18" charset="-128"/>
                <a:ea typeface="UD デジタル 教科書体 NP-R" panose="02020400000000000000" pitchFamily="18" charset="-128"/>
              </a:rPr>
              <a:t> </a:t>
            </a:r>
            <a:r>
              <a:rPr lang="ja-JP" altLang="en-US" sz="900" dirty="0">
                <a:latin typeface="UD デジタル 教科書体 NP-R" panose="02020400000000000000" pitchFamily="18" charset="-128"/>
                <a:ea typeface="UD デジタル 教科書体 NP-R" panose="02020400000000000000" pitchFamily="18" charset="-128"/>
              </a:rPr>
              <a:t>１兆</a:t>
            </a:r>
            <a:r>
              <a:rPr lang="en-US" altLang="ja-JP" sz="900" dirty="0">
                <a:latin typeface="UD デジタル 教科書体 NP-R" panose="02020400000000000000" pitchFamily="18" charset="-128"/>
                <a:ea typeface="UD デジタル 教科書体 NP-R" panose="02020400000000000000" pitchFamily="18" charset="-128"/>
              </a:rPr>
              <a:t>1,470</a:t>
            </a:r>
            <a:r>
              <a:rPr lang="ja-JP" altLang="en-US" sz="900" dirty="0">
                <a:latin typeface="UD デジタル 教科書体 NP-R" panose="02020400000000000000" pitchFamily="18" charset="-128"/>
                <a:ea typeface="UD デジタル 教科書体 NP-R" panose="02020400000000000000" pitchFamily="18" charset="-128"/>
              </a:rPr>
              <a:t>億円</a:t>
            </a:r>
            <a:r>
              <a:rPr kumimoji="1" lang="ja-JP" altLang="en-US"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0</a:t>
            </a:r>
            <a:r>
              <a:rPr kumimoji="1" lang="en-US" altLang="ja-JP" sz="900" dirty="0">
                <a:latin typeface="UD デジタル 教科書体 NP-R" panose="02020400000000000000" pitchFamily="18" charset="-128"/>
                <a:ea typeface="UD デジタル 教科書体 NP-R" panose="02020400000000000000" pitchFamily="18" charset="-128"/>
              </a:rPr>
              <a:t>.9%</a:t>
            </a:r>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12" name="テキスト ボックス 11">
            <a:extLst>
              <a:ext uri="{FF2B5EF4-FFF2-40B4-BE49-F238E27FC236}">
                <a16:creationId xmlns:a16="http://schemas.microsoft.com/office/drawing/2014/main" id="{C692D3D1-47C3-2C28-03CE-1776FD1BD173}"/>
              </a:ext>
            </a:extLst>
          </p:cNvPr>
          <p:cNvSpPr txBox="1"/>
          <p:nvPr/>
        </p:nvSpPr>
        <p:spPr>
          <a:xfrm>
            <a:off x="963619" y="5921925"/>
            <a:ext cx="838691" cy="610232"/>
          </a:xfrm>
          <a:prstGeom prst="rect">
            <a:avLst/>
          </a:prstGeom>
          <a:noFill/>
        </p:spPr>
        <p:txBody>
          <a:bodyPr wrap="none" rtlCol="0">
            <a:spAutoFit/>
          </a:bodyPr>
          <a:lstStyle/>
          <a:p>
            <a:pPr algn="ctr">
              <a:lnSpc>
                <a:spcPct val="120000"/>
              </a:lnSpc>
            </a:pPr>
            <a:r>
              <a:rPr lang="ja-JP" altLang="en-US" sz="1050" b="1" dirty="0">
                <a:latin typeface="UD デジタル 教科書体 NP-R" panose="02020400000000000000" pitchFamily="18" charset="-128"/>
                <a:ea typeface="UD デジタル 教科書体 NP-R" panose="02020400000000000000" pitchFamily="18" charset="-128"/>
              </a:rPr>
              <a:t>印紙収入</a:t>
            </a:r>
            <a:r>
              <a:rPr lang="en-US" altLang="ja-JP" sz="1050" b="1" dirty="0">
                <a:latin typeface="UD デジタル 教科書体 NP-R" panose="02020400000000000000" pitchFamily="18" charset="-128"/>
                <a:ea typeface="UD デジタル 教科書体 NP-R" panose="02020400000000000000" pitchFamily="18" charset="-128"/>
              </a:rPr>
              <a:t> </a:t>
            </a:r>
            <a:endParaRPr lang="en-US" altLang="ja-JP" sz="9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900" dirty="0">
                <a:latin typeface="UD デジタル 教科書体 NP-R" panose="02020400000000000000" pitchFamily="18" charset="-128"/>
                <a:ea typeface="UD デジタル 教科書体 NP-R" panose="02020400000000000000" pitchFamily="18" charset="-128"/>
              </a:rPr>
              <a:t>1</a:t>
            </a:r>
            <a:r>
              <a:rPr lang="ja-JP" altLang="en-US" sz="900" dirty="0">
                <a:latin typeface="UD デジタル 教科書体 NP-R" panose="02020400000000000000" pitchFamily="18" charset="-128"/>
                <a:ea typeface="UD デジタル 教科書体 NP-R" panose="02020400000000000000" pitchFamily="18" charset="-128"/>
              </a:rPr>
              <a:t>兆</a:t>
            </a:r>
            <a:r>
              <a:rPr lang="en-US" altLang="ja-JP" sz="900" dirty="0">
                <a:latin typeface="UD デジタル 教科書体 NP-R" panose="02020400000000000000" pitchFamily="18" charset="-128"/>
                <a:ea typeface="UD デジタル 教科書体 NP-R" panose="02020400000000000000" pitchFamily="18" charset="-128"/>
              </a:rPr>
              <a:t>800</a:t>
            </a:r>
            <a:r>
              <a:rPr lang="ja-JP" altLang="en-US" sz="900" dirty="0">
                <a:latin typeface="UD デジタル 教科書体 NP-R" panose="02020400000000000000" pitchFamily="18" charset="-128"/>
                <a:ea typeface="UD デジタル 教科書体 NP-R" panose="02020400000000000000" pitchFamily="18" charset="-128"/>
              </a:rPr>
              <a:t>億円</a:t>
            </a:r>
            <a:endParaRPr lang="en-US" altLang="ja-JP" sz="9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0</a:t>
            </a:r>
            <a:r>
              <a:rPr kumimoji="1" lang="en-US" altLang="ja-JP"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9</a:t>
            </a:r>
            <a:r>
              <a:rPr kumimoji="1" lang="en-US" altLang="ja-JP" sz="900" dirty="0">
                <a:latin typeface="UD デジタル 教科書体 NP-R" panose="02020400000000000000" pitchFamily="18" charset="-128"/>
                <a:ea typeface="UD デジタル 教科書体 NP-R" panose="02020400000000000000" pitchFamily="18" charset="-128"/>
              </a:rPr>
              <a:t>%</a:t>
            </a:r>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13" name="テキスト ボックス 12">
            <a:extLst>
              <a:ext uri="{FF2B5EF4-FFF2-40B4-BE49-F238E27FC236}">
                <a16:creationId xmlns:a16="http://schemas.microsoft.com/office/drawing/2014/main" id="{F6E9F61A-BE20-74E1-0031-03B79C916A7D}"/>
              </a:ext>
            </a:extLst>
          </p:cNvPr>
          <p:cNvSpPr txBox="1"/>
          <p:nvPr/>
        </p:nvSpPr>
        <p:spPr>
          <a:xfrm>
            <a:off x="252210" y="5780787"/>
            <a:ext cx="761747" cy="610232"/>
          </a:xfrm>
          <a:prstGeom prst="rect">
            <a:avLst/>
          </a:prstGeom>
          <a:noFill/>
        </p:spPr>
        <p:txBody>
          <a:bodyPr wrap="none" rtlCol="0">
            <a:spAutoFit/>
          </a:bodyPr>
          <a:lstStyle/>
          <a:p>
            <a:pPr algn="ctr">
              <a:lnSpc>
                <a:spcPct val="120000"/>
              </a:lnSpc>
            </a:pPr>
            <a:r>
              <a:rPr lang="ja-JP" altLang="en-US" sz="1050" b="1" dirty="0">
                <a:latin typeface="UD デジタル 教科書体 NP-R" panose="02020400000000000000" pitchFamily="18" charset="-128"/>
                <a:ea typeface="UD デジタル 教科書体 NP-R" panose="02020400000000000000" pitchFamily="18" charset="-128"/>
              </a:rPr>
              <a:t>たばこ税</a:t>
            </a:r>
            <a:endParaRPr lang="en-US" altLang="ja-JP" sz="105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900" dirty="0">
                <a:latin typeface="UD デジタル 教科書体 NP-R" panose="02020400000000000000" pitchFamily="18" charset="-128"/>
                <a:ea typeface="UD デジタル 教科書体 NP-R" panose="02020400000000000000" pitchFamily="18" charset="-128"/>
              </a:rPr>
              <a:t>9,760</a:t>
            </a:r>
            <a:r>
              <a:rPr lang="ja-JP" altLang="en-US" sz="900" dirty="0">
                <a:latin typeface="UD デジタル 教科書体 NP-R" panose="02020400000000000000" pitchFamily="18" charset="-128"/>
                <a:ea typeface="UD デジタル 教科書体 NP-R" panose="02020400000000000000" pitchFamily="18" charset="-128"/>
              </a:rPr>
              <a:t>億円</a:t>
            </a:r>
            <a:endParaRPr lang="en-US" altLang="ja-JP" sz="9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0</a:t>
            </a:r>
            <a:r>
              <a:rPr kumimoji="1" lang="en-US" altLang="ja-JP" sz="900" dirty="0">
                <a:latin typeface="UD デジタル 教科書体 NP-R" panose="02020400000000000000" pitchFamily="18" charset="-128"/>
                <a:ea typeface="UD デジタル 教科書体 NP-R" panose="02020400000000000000" pitchFamily="18" charset="-128"/>
              </a:rPr>
              <a:t>.8%</a:t>
            </a:r>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14" name="テキスト ボックス 13">
            <a:extLst>
              <a:ext uri="{FF2B5EF4-FFF2-40B4-BE49-F238E27FC236}">
                <a16:creationId xmlns:a16="http://schemas.microsoft.com/office/drawing/2014/main" id="{1D065B10-0410-1EAF-2299-F06A71651FAE}"/>
              </a:ext>
            </a:extLst>
          </p:cNvPr>
          <p:cNvSpPr txBox="1"/>
          <p:nvPr/>
        </p:nvSpPr>
        <p:spPr>
          <a:xfrm>
            <a:off x="23966" y="4442461"/>
            <a:ext cx="877163" cy="610232"/>
          </a:xfrm>
          <a:prstGeom prst="rect">
            <a:avLst/>
          </a:prstGeom>
          <a:noFill/>
        </p:spPr>
        <p:txBody>
          <a:bodyPr wrap="none" rtlCol="0">
            <a:spAutoFit/>
          </a:bodyPr>
          <a:lstStyle/>
          <a:p>
            <a:pPr algn="ctr">
              <a:lnSpc>
                <a:spcPct val="120000"/>
              </a:lnSpc>
            </a:pPr>
            <a:r>
              <a:rPr lang="ja-JP" altLang="en-US" sz="1050" b="1" dirty="0">
                <a:latin typeface="UD デジタル 教科書体 NP-R" panose="02020400000000000000" pitchFamily="18" charset="-128"/>
                <a:ea typeface="UD デジタル 教科書体 NP-R" panose="02020400000000000000" pitchFamily="18" charset="-128"/>
              </a:rPr>
              <a:t>その他の税</a:t>
            </a:r>
            <a:endParaRPr lang="en-US" altLang="ja-JP" sz="105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900" dirty="0">
                <a:latin typeface="UD デジタル 教科書体 NP-R" panose="02020400000000000000" pitchFamily="18" charset="-128"/>
                <a:ea typeface="UD デジタル 教科書体 NP-R" panose="02020400000000000000" pitchFamily="18" charset="-128"/>
              </a:rPr>
              <a:t>３兆</a:t>
            </a:r>
            <a:r>
              <a:rPr lang="en-US" altLang="ja-JP" sz="900" dirty="0">
                <a:latin typeface="UD デジタル 教科書体 NP-R" panose="02020400000000000000" pitchFamily="18" charset="-128"/>
                <a:ea typeface="UD デジタル 教科書体 NP-R" panose="02020400000000000000" pitchFamily="18" charset="-128"/>
              </a:rPr>
              <a:t>330</a:t>
            </a:r>
            <a:r>
              <a:rPr lang="ja-JP" altLang="en-US" sz="900" dirty="0">
                <a:latin typeface="UD デジタル 教科書体 NP-R" panose="02020400000000000000" pitchFamily="18" charset="-128"/>
                <a:ea typeface="UD デジタル 教科書体 NP-R" panose="02020400000000000000" pitchFamily="18" charset="-128"/>
              </a:rPr>
              <a:t>億円</a:t>
            </a:r>
            <a:endParaRPr lang="en-US" altLang="ja-JP" sz="9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2.6</a:t>
            </a:r>
            <a:r>
              <a:rPr kumimoji="1" lang="en-US" altLang="ja-JP" sz="900" dirty="0">
                <a:latin typeface="UD デジタル 教科書体 NP-R" panose="02020400000000000000" pitchFamily="18" charset="-128"/>
                <a:ea typeface="UD デジタル 教科書体 NP-R" panose="02020400000000000000" pitchFamily="18" charset="-128"/>
              </a:rPr>
              <a:t>%</a:t>
            </a:r>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15" name="テキスト ボックス 14">
            <a:extLst>
              <a:ext uri="{FF2B5EF4-FFF2-40B4-BE49-F238E27FC236}">
                <a16:creationId xmlns:a16="http://schemas.microsoft.com/office/drawing/2014/main" id="{C5EE4401-12F3-FBEC-9F78-C78453202C21}"/>
              </a:ext>
            </a:extLst>
          </p:cNvPr>
          <p:cNvSpPr txBox="1"/>
          <p:nvPr/>
        </p:nvSpPr>
        <p:spPr>
          <a:xfrm>
            <a:off x="1091314" y="3067214"/>
            <a:ext cx="1162498"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公債金</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29</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5,840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24</a:t>
            </a:r>
            <a:r>
              <a:rPr kumimoji="1" lang="en-US" altLang="ja-JP" sz="1050" dirty="0">
                <a:latin typeface="UD デジタル 教科書体 NP-R" panose="02020400000000000000" pitchFamily="18" charset="-128"/>
                <a:ea typeface="UD デジタル 教科書体 NP-R" panose="02020400000000000000" pitchFamily="18" charset="-128"/>
              </a:rPr>
              <a:t>.2%</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6" name="テキスト ボックス 15">
            <a:extLst>
              <a:ext uri="{FF2B5EF4-FFF2-40B4-BE49-F238E27FC236}">
                <a16:creationId xmlns:a16="http://schemas.microsoft.com/office/drawing/2014/main" id="{D271C442-4741-F371-C5E9-2FBB59A86207}"/>
              </a:ext>
            </a:extLst>
          </p:cNvPr>
          <p:cNvSpPr txBox="1"/>
          <p:nvPr/>
        </p:nvSpPr>
        <p:spPr>
          <a:xfrm>
            <a:off x="515538" y="1776312"/>
            <a:ext cx="1107996" cy="637097"/>
          </a:xfrm>
          <a:prstGeom prst="rect">
            <a:avLst/>
          </a:prstGeom>
          <a:noFill/>
        </p:spPr>
        <p:txBody>
          <a:bodyPr wrap="none" rtlCol="0">
            <a:spAutoFit/>
          </a:bodyPr>
          <a:lstStyle/>
          <a:p>
            <a:pPr algn="ctr">
              <a:lnSpc>
                <a:spcPct val="120000"/>
              </a:lnSpc>
            </a:pPr>
            <a:r>
              <a:rPr kumimoji="1" lang="ja-JP" altLang="en-US" sz="1200" b="1" dirty="0">
                <a:latin typeface="UD デジタル 教科書体 NP-R" panose="02020400000000000000" pitchFamily="18" charset="-128"/>
                <a:ea typeface="UD デジタル 教科書体 NP-R" panose="02020400000000000000" pitchFamily="18" charset="-128"/>
              </a:rPr>
              <a:t>その他の収入</a:t>
            </a:r>
          </a:p>
          <a:p>
            <a:pPr algn="ctr"/>
            <a:r>
              <a:rPr lang="en-US" altLang="ja-JP" sz="1050" dirty="0">
                <a:latin typeface="UD デジタル 教科書体 NP-R" panose="02020400000000000000" pitchFamily="18" charset="-128"/>
                <a:ea typeface="UD デジタル 教科書体 NP-R" panose="02020400000000000000" pitchFamily="18" charset="-128"/>
              </a:rPr>
              <a:t>8</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9,902</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7.4</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cxnSp>
        <p:nvCxnSpPr>
          <p:cNvPr id="17" name="直線コネクタ 16">
            <a:extLst>
              <a:ext uri="{FF2B5EF4-FFF2-40B4-BE49-F238E27FC236}">
                <a16:creationId xmlns:a16="http://schemas.microsoft.com/office/drawing/2014/main" id="{14201E81-15BC-8F10-ACC8-F3C5AB583662}"/>
              </a:ext>
            </a:extLst>
          </p:cNvPr>
          <p:cNvCxnSpPr>
            <a:cxnSpLocks/>
          </p:cNvCxnSpPr>
          <p:nvPr/>
        </p:nvCxnSpPr>
        <p:spPr>
          <a:xfrm flipH="1" flipV="1">
            <a:off x="1632350" y="1975967"/>
            <a:ext cx="791877" cy="23100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aphicFrame>
        <p:nvGraphicFramePr>
          <p:cNvPr id="18" name="グラフ 17">
            <a:extLst>
              <a:ext uri="{FF2B5EF4-FFF2-40B4-BE49-F238E27FC236}">
                <a16:creationId xmlns:a16="http://schemas.microsoft.com/office/drawing/2014/main" id="{87D03CC9-FA03-D823-1ACD-E7BD41C2C897}"/>
              </a:ext>
            </a:extLst>
          </p:cNvPr>
          <p:cNvGraphicFramePr/>
          <p:nvPr>
            <p:extLst>
              <p:ext uri="{D42A27DB-BD31-4B8C-83A1-F6EECF244321}">
                <p14:modId xmlns:p14="http://schemas.microsoft.com/office/powerpoint/2010/main" val="497829179"/>
              </p:ext>
            </p:extLst>
          </p:nvPr>
        </p:nvGraphicFramePr>
        <p:xfrm>
          <a:off x="1325787" y="2869270"/>
          <a:ext cx="3335523" cy="2223683"/>
        </p:xfrm>
        <a:graphic>
          <a:graphicData uri="http://schemas.openxmlformats.org/drawingml/2006/chart">
            <c:chart xmlns:c="http://schemas.openxmlformats.org/drawingml/2006/chart" xmlns:r="http://schemas.openxmlformats.org/officeDocument/2006/relationships" r:id="rId3"/>
          </a:graphicData>
        </a:graphic>
      </p:graphicFrame>
      <p:sp>
        <p:nvSpPr>
          <p:cNvPr id="19" name="テキスト ボックス 18">
            <a:extLst>
              <a:ext uri="{FF2B5EF4-FFF2-40B4-BE49-F238E27FC236}">
                <a16:creationId xmlns:a16="http://schemas.microsoft.com/office/drawing/2014/main" id="{89D1D3F8-C054-7CDE-6804-141280879667}"/>
              </a:ext>
            </a:extLst>
          </p:cNvPr>
          <p:cNvSpPr txBox="1">
            <a:spLocks noChangeAspect="1"/>
          </p:cNvSpPr>
          <p:nvPr/>
        </p:nvSpPr>
        <p:spPr>
          <a:xfrm rot="4713981">
            <a:off x="2182081" y="3152746"/>
            <a:ext cx="1647668" cy="1646584"/>
          </a:xfrm>
          <a:prstGeom prst="rect">
            <a:avLst/>
          </a:prstGeom>
          <a:noFill/>
        </p:spPr>
        <p:txBody>
          <a:bodyPr wrap="none" rtlCol="0">
            <a:prstTxWarp prst="textArchUp">
              <a:avLst>
                <a:gd name="adj" fmla="val 11558760"/>
              </a:avLst>
            </a:prstTxWarp>
            <a:spAutoFit/>
          </a:bodyPr>
          <a:lstStyle/>
          <a:p>
            <a:pPr algn="ctr"/>
            <a:r>
              <a:rPr kumimoji="1" lang="ja-JP" altLang="en-US" sz="1050" spc="500" dirty="0">
                <a:latin typeface="UD デジタル 教科書体 NP-R" panose="02020400000000000000" pitchFamily="18" charset="-128"/>
                <a:ea typeface="UD デジタル 教科書体 NP-R" panose="02020400000000000000" pitchFamily="18" charset="-128"/>
              </a:rPr>
              <a:t>←　直接税　→</a:t>
            </a:r>
          </a:p>
        </p:txBody>
      </p:sp>
      <p:sp>
        <p:nvSpPr>
          <p:cNvPr id="20" name="テキスト ボックス 19">
            <a:extLst>
              <a:ext uri="{FF2B5EF4-FFF2-40B4-BE49-F238E27FC236}">
                <a16:creationId xmlns:a16="http://schemas.microsoft.com/office/drawing/2014/main" id="{C16895DE-4D45-B569-E9F7-9DB005D9FF3E}"/>
              </a:ext>
            </a:extLst>
          </p:cNvPr>
          <p:cNvSpPr txBox="1">
            <a:spLocks noChangeAspect="1"/>
          </p:cNvSpPr>
          <p:nvPr/>
        </p:nvSpPr>
        <p:spPr>
          <a:xfrm rot="960354">
            <a:off x="2155295" y="3167524"/>
            <a:ext cx="1686803" cy="1685693"/>
          </a:xfrm>
          <a:prstGeom prst="rect">
            <a:avLst/>
          </a:prstGeom>
          <a:noFill/>
        </p:spPr>
        <p:txBody>
          <a:bodyPr wrap="none" rtlCol="0">
            <a:prstTxWarp prst="textArchDown">
              <a:avLst>
                <a:gd name="adj" fmla="val 2724445"/>
              </a:avLst>
            </a:prstTxWarp>
            <a:spAutoFit/>
          </a:bodyPr>
          <a:lstStyle/>
          <a:p>
            <a:pPr algn="ctr"/>
            <a:r>
              <a:rPr kumimoji="1" lang="ja-JP" altLang="en-US" sz="1050" spc="500" dirty="0">
                <a:latin typeface="UD デジタル 教科書体 NP-R" panose="02020400000000000000" pitchFamily="18" charset="-128"/>
                <a:ea typeface="UD デジタル 教科書体 NP-R" panose="02020400000000000000" pitchFamily="18" charset="-128"/>
              </a:rPr>
              <a:t>← 間接税 →</a:t>
            </a:r>
          </a:p>
        </p:txBody>
      </p:sp>
      <p:sp>
        <p:nvSpPr>
          <p:cNvPr id="21" name="テキスト ボックス 20">
            <a:extLst>
              <a:ext uri="{FF2B5EF4-FFF2-40B4-BE49-F238E27FC236}">
                <a16:creationId xmlns:a16="http://schemas.microsoft.com/office/drawing/2014/main" id="{5A053F59-3BCA-E3C8-8E41-32E44C6B2A79}"/>
              </a:ext>
            </a:extLst>
          </p:cNvPr>
          <p:cNvSpPr txBox="1"/>
          <p:nvPr/>
        </p:nvSpPr>
        <p:spPr>
          <a:xfrm>
            <a:off x="208604" y="5093451"/>
            <a:ext cx="707860" cy="169277"/>
          </a:xfrm>
          <a:prstGeom prst="rect">
            <a:avLst/>
          </a:prstGeom>
          <a:noFill/>
        </p:spPr>
        <p:txBody>
          <a:bodyPr wrap="square">
            <a:spAutoFit/>
          </a:bodyPr>
          <a:lstStyle/>
          <a:p>
            <a:pPr algn="dist"/>
            <a:r>
              <a:rPr lang="ja-JP" altLang="en-US" sz="500" spc="50" dirty="0">
                <a:latin typeface="UD デジタル 教科書体 NP-R" panose="02020400000000000000" pitchFamily="18" charset="-128"/>
                <a:ea typeface="UD デジタル 教科書体 NP-R" panose="02020400000000000000" pitchFamily="18" charset="-128"/>
              </a:rPr>
              <a:t>きはつゆぜい</a:t>
            </a:r>
          </a:p>
        </p:txBody>
      </p:sp>
      <p:sp>
        <p:nvSpPr>
          <p:cNvPr id="22" name="テキスト ボックス 21">
            <a:extLst>
              <a:ext uri="{FF2B5EF4-FFF2-40B4-BE49-F238E27FC236}">
                <a16:creationId xmlns:a16="http://schemas.microsoft.com/office/drawing/2014/main" id="{7798FA91-AFBF-C5A7-9EC7-2850E2FBBA70}"/>
              </a:ext>
            </a:extLst>
          </p:cNvPr>
          <p:cNvSpPr txBox="1"/>
          <p:nvPr/>
        </p:nvSpPr>
        <p:spPr>
          <a:xfrm>
            <a:off x="1700516" y="6101874"/>
            <a:ext cx="481543" cy="169277"/>
          </a:xfrm>
          <a:prstGeom prst="rect">
            <a:avLst/>
          </a:prstGeom>
          <a:noFill/>
        </p:spPr>
        <p:txBody>
          <a:bodyPr wrap="square">
            <a:spAutoFit/>
          </a:bodyPr>
          <a:lstStyle/>
          <a:p>
            <a:pPr algn="dist"/>
            <a:r>
              <a:rPr lang="ja-JP" altLang="en-US" sz="500" spc="50" dirty="0">
                <a:latin typeface="UD デジタル 教科書体 NP-R" panose="02020400000000000000" pitchFamily="18" charset="-128"/>
                <a:ea typeface="UD デジタル 教科書体 NP-R" panose="02020400000000000000" pitchFamily="18" charset="-128"/>
              </a:rPr>
              <a:t>しゅぜい</a:t>
            </a:r>
          </a:p>
        </p:txBody>
      </p:sp>
      <p:cxnSp>
        <p:nvCxnSpPr>
          <p:cNvPr id="23" name="直線コネクタ 22">
            <a:extLst>
              <a:ext uri="{FF2B5EF4-FFF2-40B4-BE49-F238E27FC236}">
                <a16:creationId xmlns:a16="http://schemas.microsoft.com/office/drawing/2014/main" id="{C8C1FD3F-E8E5-9E9D-15FE-62977AB58874}"/>
              </a:ext>
            </a:extLst>
          </p:cNvPr>
          <p:cNvCxnSpPr>
            <a:cxnSpLocks/>
          </p:cNvCxnSpPr>
          <p:nvPr/>
        </p:nvCxnSpPr>
        <p:spPr>
          <a:xfrm flipH="1">
            <a:off x="1382965" y="5217319"/>
            <a:ext cx="157704" cy="704606"/>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F9A36418-6DB2-550C-225E-5C0B7F1A671B}"/>
              </a:ext>
            </a:extLst>
          </p:cNvPr>
          <p:cNvCxnSpPr>
            <a:cxnSpLocks/>
          </p:cNvCxnSpPr>
          <p:nvPr/>
        </p:nvCxnSpPr>
        <p:spPr>
          <a:xfrm>
            <a:off x="1632350" y="5283994"/>
            <a:ext cx="253042" cy="845771"/>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15A7DD3F-10AE-5008-844C-15DB56966F65}"/>
              </a:ext>
            </a:extLst>
          </p:cNvPr>
          <p:cNvCxnSpPr>
            <a:cxnSpLocks/>
          </p:cNvCxnSpPr>
          <p:nvPr/>
        </p:nvCxnSpPr>
        <p:spPr>
          <a:xfrm flipH="1">
            <a:off x="906991" y="5152096"/>
            <a:ext cx="569384" cy="635684"/>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44549901-946A-7962-7D13-3301B0C8DF92}"/>
              </a:ext>
            </a:extLst>
          </p:cNvPr>
          <p:cNvCxnSpPr>
            <a:cxnSpLocks/>
          </p:cNvCxnSpPr>
          <p:nvPr/>
        </p:nvCxnSpPr>
        <p:spPr>
          <a:xfrm flipH="1">
            <a:off x="921945" y="5069681"/>
            <a:ext cx="502043" cy="193047"/>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A394C1AB-8D38-6D36-88EB-936836A5C7BD}"/>
              </a:ext>
            </a:extLst>
          </p:cNvPr>
          <p:cNvCxnSpPr>
            <a:cxnSpLocks/>
          </p:cNvCxnSpPr>
          <p:nvPr/>
        </p:nvCxnSpPr>
        <p:spPr>
          <a:xfrm flipH="1" flipV="1">
            <a:off x="801457" y="4861951"/>
            <a:ext cx="581508" cy="12766"/>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B2CF1872-24F2-E9B7-091F-8604D4F1C2EC}"/>
              </a:ext>
            </a:extLst>
          </p:cNvPr>
          <p:cNvCxnSpPr>
            <a:cxnSpLocks/>
          </p:cNvCxnSpPr>
          <p:nvPr/>
        </p:nvCxnSpPr>
        <p:spPr>
          <a:xfrm>
            <a:off x="4186305" y="5434396"/>
            <a:ext cx="292131" cy="353384"/>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9" name="テキスト ボックス 28">
            <a:extLst>
              <a:ext uri="{FF2B5EF4-FFF2-40B4-BE49-F238E27FC236}">
                <a16:creationId xmlns:a16="http://schemas.microsoft.com/office/drawing/2014/main" id="{DF77FE71-215F-246B-790F-FC2876DD3EB4}"/>
              </a:ext>
            </a:extLst>
          </p:cNvPr>
          <p:cNvSpPr txBox="1"/>
          <p:nvPr/>
        </p:nvSpPr>
        <p:spPr>
          <a:xfrm>
            <a:off x="3889090" y="3944139"/>
            <a:ext cx="1034257"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法人税</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spc="-100" dirty="0">
                <a:latin typeface="UD デジタル 教科書体 NP-R" panose="02020400000000000000" pitchFamily="18" charset="-128"/>
                <a:ea typeface="UD デジタル 教科書体 NP-R" panose="02020400000000000000" pitchFamily="18" charset="-128"/>
              </a:rPr>
              <a:t>20</a:t>
            </a:r>
            <a:r>
              <a:rPr lang="ja-JP" altLang="en-US" sz="1050" spc="-100" dirty="0">
                <a:latin typeface="UD デジタル 教科書体 NP-R" panose="02020400000000000000" pitchFamily="18" charset="-128"/>
                <a:ea typeface="UD デジタル 教科書体 NP-R" panose="02020400000000000000" pitchFamily="18" charset="-128"/>
              </a:rPr>
              <a:t>兆</a:t>
            </a:r>
            <a:r>
              <a:rPr lang="en-US" altLang="ja-JP" sz="1050" spc="-100" dirty="0">
                <a:latin typeface="UD デジタル 教科書体 NP-R" panose="02020400000000000000" pitchFamily="18" charset="-128"/>
                <a:ea typeface="UD デジタル 教科書体 NP-R" panose="02020400000000000000" pitchFamily="18" charset="-128"/>
              </a:rPr>
              <a:t>6,960</a:t>
            </a:r>
            <a:r>
              <a:rPr lang="ja-JP" altLang="en-US" sz="1050" spc="-100" dirty="0">
                <a:latin typeface="UD デジタル 教科書体 NP-R" panose="02020400000000000000" pitchFamily="18" charset="-128"/>
                <a:ea typeface="UD デジタル 教科書体 NP-R" panose="02020400000000000000" pitchFamily="18" charset="-128"/>
              </a:rPr>
              <a:t>億円</a:t>
            </a:r>
            <a:endParaRPr lang="en-US" altLang="ja-JP" sz="1050" spc="-10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kumimoji="1" lang="en-US" altLang="ja-JP" sz="1050" dirty="0">
                <a:latin typeface="UD デジタル 教科書体 NP-R" panose="02020400000000000000" pitchFamily="18" charset="-128"/>
                <a:ea typeface="UD デジタル 教科書体 NP-R" panose="02020400000000000000" pitchFamily="18" charset="-128"/>
              </a:rPr>
              <a:t>16.</a:t>
            </a:r>
            <a:r>
              <a:rPr lang="en-US" altLang="ja-JP" sz="1050" dirty="0">
                <a:latin typeface="UD デジタル 教科書体 NP-R" panose="02020400000000000000" pitchFamily="18" charset="-128"/>
                <a:ea typeface="UD デジタル 教科書体 NP-R" panose="02020400000000000000" pitchFamily="18" charset="-128"/>
              </a:rPr>
              <a:t>9</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graphicFrame>
        <p:nvGraphicFramePr>
          <p:cNvPr id="98" name="グラフ 97">
            <a:extLst>
              <a:ext uri="{FF2B5EF4-FFF2-40B4-BE49-F238E27FC236}">
                <a16:creationId xmlns:a16="http://schemas.microsoft.com/office/drawing/2014/main" id="{5C0420BE-657B-530C-B0C5-826CC80747CF}"/>
              </a:ext>
            </a:extLst>
          </p:cNvPr>
          <p:cNvGraphicFramePr/>
          <p:nvPr>
            <p:extLst>
              <p:ext uri="{D42A27DB-BD31-4B8C-83A1-F6EECF244321}">
                <p14:modId xmlns:p14="http://schemas.microsoft.com/office/powerpoint/2010/main" val="4214938718"/>
              </p:ext>
            </p:extLst>
          </p:nvPr>
        </p:nvGraphicFramePr>
        <p:xfrm>
          <a:off x="5721998" y="1671392"/>
          <a:ext cx="6929151" cy="4619434"/>
        </p:xfrm>
        <a:graphic>
          <a:graphicData uri="http://schemas.openxmlformats.org/drawingml/2006/chart">
            <c:chart xmlns:c="http://schemas.openxmlformats.org/drawingml/2006/chart" xmlns:r="http://schemas.openxmlformats.org/officeDocument/2006/relationships" r:id="rId4"/>
          </a:graphicData>
        </a:graphic>
      </p:graphicFrame>
      <p:sp>
        <p:nvSpPr>
          <p:cNvPr id="99" name="テキスト ボックス 98">
            <a:extLst>
              <a:ext uri="{FF2B5EF4-FFF2-40B4-BE49-F238E27FC236}">
                <a16:creationId xmlns:a16="http://schemas.microsoft.com/office/drawing/2014/main" id="{4D634431-39A2-B6EB-E2B1-BECBEFF5CCB6}"/>
              </a:ext>
            </a:extLst>
          </p:cNvPr>
          <p:cNvSpPr txBox="1"/>
          <p:nvPr/>
        </p:nvSpPr>
        <p:spPr>
          <a:xfrm>
            <a:off x="9502545" y="2707625"/>
            <a:ext cx="1534644" cy="969496"/>
          </a:xfrm>
          <a:prstGeom prst="rect">
            <a:avLst/>
          </a:prstGeom>
          <a:noFill/>
        </p:spPr>
        <p:txBody>
          <a:bodyPr wrap="squar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社会保障関係費</a:t>
            </a:r>
            <a:endParaRPr lang="en-US" altLang="ja-JP" sz="1200" b="1"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900" dirty="0">
                <a:latin typeface="UD デジタル 教科書体 NP-R" panose="02020400000000000000" pitchFamily="18" charset="-128"/>
                <a:ea typeface="UD デジタル 教科書体 NP-R" panose="02020400000000000000" pitchFamily="18" charset="-128"/>
              </a:rPr>
              <a:t>   （生活や医療や</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ct val="120000"/>
              </a:lnSpc>
            </a:pPr>
            <a:r>
              <a:rPr lang="en-US" altLang="ja-JP" sz="900" dirty="0">
                <a:latin typeface="UD デジタル 教科書体 NP-R" panose="02020400000000000000" pitchFamily="18" charset="-128"/>
                <a:ea typeface="UD デジタル 教科書体 NP-R" panose="02020400000000000000" pitchFamily="18" charset="-128"/>
              </a:rPr>
              <a:t>       </a:t>
            </a:r>
            <a:r>
              <a:rPr lang="ja-JP" altLang="en-US" sz="900" dirty="0">
                <a:latin typeface="UD デジタル 教科書体 NP-R" panose="02020400000000000000" pitchFamily="18" charset="-128"/>
                <a:ea typeface="UD デジタル 教科書体 NP-R" panose="02020400000000000000" pitchFamily="18" charset="-128"/>
              </a:rPr>
              <a:t>年金などのために）</a:t>
            </a:r>
            <a:endParaRPr kumimoji="1" lang="en-US" altLang="ja-JP" sz="6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39</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559</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31</a:t>
            </a:r>
            <a:r>
              <a:rPr kumimoji="1" lang="en-US" altLang="ja-JP" sz="1050" dirty="0">
                <a:latin typeface="UD デジタル 教科書体 NP-R" panose="02020400000000000000" pitchFamily="18" charset="-128"/>
                <a:ea typeface="UD デジタル 教科書体 NP-R" panose="02020400000000000000" pitchFamily="18" charset="-128"/>
              </a:rPr>
              <a:t>.9%</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00" name="テキスト ボックス 99">
            <a:extLst>
              <a:ext uri="{FF2B5EF4-FFF2-40B4-BE49-F238E27FC236}">
                <a16:creationId xmlns:a16="http://schemas.microsoft.com/office/drawing/2014/main" id="{CB910290-1A89-2D36-0CBE-7003E0E0639E}"/>
              </a:ext>
            </a:extLst>
          </p:cNvPr>
          <p:cNvSpPr txBox="1"/>
          <p:nvPr/>
        </p:nvSpPr>
        <p:spPr>
          <a:xfrm>
            <a:off x="8856214" y="3575182"/>
            <a:ext cx="646331" cy="369332"/>
          </a:xfrm>
          <a:prstGeom prst="rect">
            <a:avLst/>
          </a:prstGeom>
          <a:noFill/>
        </p:spPr>
        <p:txBody>
          <a:bodyPr wrap="none" rtlCol="0">
            <a:spAutoFit/>
          </a:bodyPr>
          <a:lstStyle/>
          <a:p>
            <a:r>
              <a:rPr kumimoji="1" lang="ja-JP" altLang="en-US" b="1" dirty="0">
                <a:latin typeface="UD デジタル 教科書体 NP-R" panose="02020400000000000000" pitchFamily="18" charset="-128"/>
                <a:ea typeface="UD デジタル 教科書体 NP-R" panose="02020400000000000000" pitchFamily="18" charset="-128"/>
              </a:rPr>
              <a:t>総額</a:t>
            </a:r>
          </a:p>
        </p:txBody>
      </p:sp>
      <p:sp>
        <p:nvSpPr>
          <p:cNvPr id="101" name="テキスト ボックス 100">
            <a:extLst>
              <a:ext uri="{FF2B5EF4-FFF2-40B4-BE49-F238E27FC236}">
                <a16:creationId xmlns:a16="http://schemas.microsoft.com/office/drawing/2014/main" id="{72AB4860-858A-FF4E-50BE-9164C1915F20}"/>
              </a:ext>
            </a:extLst>
          </p:cNvPr>
          <p:cNvSpPr txBox="1"/>
          <p:nvPr/>
        </p:nvSpPr>
        <p:spPr>
          <a:xfrm>
            <a:off x="8416187" y="3894200"/>
            <a:ext cx="1526380" cy="338554"/>
          </a:xfrm>
          <a:prstGeom prst="rect">
            <a:avLst/>
          </a:prstGeom>
          <a:noFill/>
        </p:spPr>
        <p:txBody>
          <a:bodyPr wrap="none" rtlCol="0">
            <a:spAutoFit/>
          </a:bodyPr>
          <a:lstStyle/>
          <a:p>
            <a:pPr algn="ctr"/>
            <a:r>
              <a:rPr lang="en-US" altLang="ja-JP" sz="1600" b="1" spc="-100" dirty="0">
                <a:latin typeface="UD デジタル 教科書体 NP-R" panose="02020400000000000000" pitchFamily="18" charset="-128"/>
                <a:ea typeface="UD デジタル 教科書体 NP-R" panose="02020400000000000000" pitchFamily="18" charset="-128"/>
              </a:rPr>
              <a:t>122</a:t>
            </a:r>
            <a:r>
              <a:rPr kumimoji="1" lang="ja-JP" altLang="en-US" sz="1200" b="1" spc="-100" dirty="0">
                <a:latin typeface="UD デジタル 教科書体 NP-R" panose="02020400000000000000" pitchFamily="18" charset="-128"/>
                <a:ea typeface="UD デジタル 教科書体 NP-R" panose="02020400000000000000" pitchFamily="18" charset="-128"/>
              </a:rPr>
              <a:t>兆</a:t>
            </a:r>
            <a:r>
              <a:rPr lang="en-US" altLang="ja-JP" sz="1600" b="1" spc="-100" dirty="0">
                <a:latin typeface="UD デジタル 教科書体 NP-R" panose="02020400000000000000" pitchFamily="18" charset="-128"/>
                <a:ea typeface="UD デジタル 教科書体 NP-R" panose="02020400000000000000" pitchFamily="18" charset="-128"/>
              </a:rPr>
              <a:t>3</a:t>
            </a:r>
            <a:r>
              <a:rPr kumimoji="1" lang="en-US" altLang="ja-JP" sz="1600" b="1" spc="-100" dirty="0">
                <a:latin typeface="UD デジタル 教科書体 NP-R" panose="02020400000000000000" pitchFamily="18" charset="-128"/>
                <a:ea typeface="UD デジタル 教科書体 NP-R" panose="02020400000000000000" pitchFamily="18" charset="-128"/>
              </a:rPr>
              <a:t>,092</a:t>
            </a:r>
            <a:r>
              <a:rPr kumimoji="1" lang="ja-JP" altLang="en-US" sz="1200" b="1" spc="-100" dirty="0">
                <a:latin typeface="UD デジタル 教科書体 NP-R" panose="02020400000000000000" pitchFamily="18" charset="-128"/>
                <a:ea typeface="UD デジタル 教科書体 NP-R" panose="02020400000000000000" pitchFamily="18" charset="-128"/>
              </a:rPr>
              <a:t>億円</a:t>
            </a:r>
            <a:endParaRPr kumimoji="1" lang="ja-JP" altLang="en-US" sz="1600" b="1" spc="-100" dirty="0">
              <a:latin typeface="UD デジタル 教科書体 NP-R" panose="02020400000000000000" pitchFamily="18" charset="-128"/>
              <a:ea typeface="UD デジタル 教科書体 NP-R" panose="02020400000000000000" pitchFamily="18" charset="-128"/>
            </a:endParaRPr>
          </a:p>
        </p:txBody>
      </p:sp>
      <p:cxnSp>
        <p:nvCxnSpPr>
          <p:cNvPr id="102" name="直線コネクタ 101">
            <a:extLst>
              <a:ext uri="{FF2B5EF4-FFF2-40B4-BE49-F238E27FC236}">
                <a16:creationId xmlns:a16="http://schemas.microsoft.com/office/drawing/2014/main" id="{C6F735A5-ED0B-577C-4D82-0E906D2C2B76}"/>
              </a:ext>
            </a:extLst>
          </p:cNvPr>
          <p:cNvCxnSpPr>
            <a:cxnSpLocks/>
          </p:cNvCxnSpPr>
          <p:nvPr/>
        </p:nvCxnSpPr>
        <p:spPr>
          <a:xfrm flipH="1">
            <a:off x="6729046" y="3633322"/>
            <a:ext cx="524069" cy="43654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03" name="直線コネクタ 102">
            <a:extLst>
              <a:ext uri="{FF2B5EF4-FFF2-40B4-BE49-F238E27FC236}">
                <a16:creationId xmlns:a16="http://schemas.microsoft.com/office/drawing/2014/main" id="{6AE8EE3B-BDBA-585D-C76D-0D9F437B5869}"/>
              </a:ext>
            </a:extLst>
          </p:cNvPr>
          <p:cNvCxnSpPr>
            <a:cxnSpLocks/>
          </p:cNvCxnSpPr>
          <p:nvPr/>
        </p:nvCxnSpPr>
        <p:spPr>
          <a:xfrm flipH="1">
            <a:off x="6873721" y="2938403"/>
            <a:ext cx="588610" cy="39123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04" name="テキスト ボックス 103">
            <a:extLst>
              <a:ext uri="{FF2B5EF4-FFF2-40B4-BE49-F238E27FC236}">
                <a16:creationId xmlns:a16="http://schemas.microsoft.com/office/drawing/2014/main" id="{56A9ECE8-3ACD-9F60-F449-C10D7A75F04B}"/>
              </a:ext>
            </a:extLst>
          </p:cNvPr>
          <p:cNvSpPr txBox="1"/>
          <p:nvPr/>
        </p:nvSpPr>
        <p:spPr>
          <a:xfrm>
            <a:off x="8820062" y="4874717"/>
            <a:ext cx="1554478" cy="969496"/>
          </a:xfrm>
          <a:prstGeom prst="rect">
            <a:avLst/>
          </a:prstGeom>
          <a:noFill/>
        </p:spPr>
        <p:txBody>
          <a:bodyPr wrap="squar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国債費</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900" dirty="0">
                <a:latin typeface="UD デジタル 教科書体 NP-R" panose="02020400000000000000" pitchFamily="18" charset="-128"/>
                <a:ea typeface="UD デジタル 教科書体 NP-R" panose="02020400000000000000" pitchFamily="18" charset="-128"/>
              </a:rPr>
              <a:t>   （国債を返したり利子を支払ったりするために）</a:t>
            </a:r>
            <a:endParaRPr kumimoji="1" lang="en-US" altLang="ja-JP" sz="6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31</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2,758</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kumimoji="1" lang="en-US" altLang="ja-JP" sz="1050" dirty="0">
                <a:latin typeface="UD デジタル 教科書体 NP-R" panose="02020400000000000000" pitchFamily="18" charset="-128"/>
                <a:ea typeface="UD デジタル 教科書体 NP-R" panose="02020400000000000000" pitchFamily="18" charset="-128"/>
              </a:rPr>
              <a:t>25.6%</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05" name="テキスト ボックス 104">
            <a:extLst>
              <a:ext uri="{FF2B5EF4-FFF2-40B4-BE49-F238E27FC236}">
                <a16:creationId xmlns:a16="http://schemas.microsoft.com/office/drawing/2014/main" id="{0F5A2F44-D672-D27A-E44E-10683A3EB7B0}"/>
              </a:ext>
            </a:extLst>
          </p:cNvPr>
          <p:cNvSpPr txBox="1"/>
          <p:nvPr/>
        </p:nvSpPr>
        <p:spPr>
          <a:xfrm>
            <a:off x="7035854" y="4344590"/>
            <a:ext cx="1598740" cy="1001813"/>
          </a:xfrm>
          <a:prstGeom prst="rect">
            <a:avLst/>
          </a:prstGeom>
          <a:noFill/>
        </p:spPr>
        <p:txBody>
          <a:bodyPr wrap="squar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地方交付税交付金等</a:t>
            </a:r>
            <a:r>
              <a:rPr lang="ja-JP" altLang="en-US" sz="900" dirty="0">
                <a:latin typeface="UD デジタル 教科書体 NP-R" panose="02020400000000000000" pitchFamily="18" charset="-128"/>
                <a:ea typeface="UD デジタル 教科書体 NP-R" panose="02020400000000000000" pitchFamily="18" charset="-128"/>
              </a:rPr>
              <a:t>   （県や市町村の財政の格差を調整するために）</a:t>
            </a:r>
            <a:endParaRPr lang="en-US" altLang="ja-JP" sz="9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    20</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8,778</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   （</a:t>
            </a:r>
            <a:r>
              <a:rPr lang="en-US" altLang="ja-JP" sz="1050" dirty="0">
                <a:latin typeface="UD デジタル 教科書体 NP-R" panose="02020400000000000000" pitchFamily="18" charset="-128"/>
                <a:ea typeface="UD デジタル 教科書体 NP-R" panose="02020400000000000000" pitchFamily="18" charset="-128"/>
              </a:rPr>
              <a:t>17</a:t>
            </a:r>
            <a:r>
              <a:rPr kumimoji="1" lang="en-US" altLang="ja-JP" sz="1050" dirty="0">
                <a:latin typeface="UD デジタル 教科書体 NP-R" panose="02020400000000000000" pitchFamily="18" charset="-128"/>
                <a:ea typeface="UD デジタル 教科書体 NP-R" panose="02020400000000000000" pitchFamily="18" charset="-128"/>
              </a:rPr>
              <a:t>.1%</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06" name="テキスト ボックス 105">
            <a:extLst>
              <a:ext uri="{FF2B5EF4-FFF2-40B4-BE49-F238E27FC236}">
                <a16:creationId xmlns:a16="http://schemas.microsoft.com/office/drawing/2014/main" id="{47DFF00B-38DA-404E-4E09-19B2D99B8ADA}"/>
              </a:ext>
            </a:extLst>
          </p:cNvPr>
          <p:cNvSpPr txBox="1"/>
          <p:nvPr/>
        </p:nvSpPr>
        <p:spPr>
          <a:xfrm>
            <a:off x="5336626" y="3255112"/>
            <a:ext cx="1770030" cy="618567"/>
          </a:xfrm>
          <a:prstGeom prst="rect">
            <a:avLst/>
          </a:prstGeom>
          <a:noFill/>
        </p:spPr>
        <p:txBody>
          <a:bodyPr wrap="squar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公共事業関係費</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800" dirty="0">
                <a:latin typeface="UD デジタル 教科書体 NP-R" panose="02020400000000000000" pitchFamily="18" charset="-128"/>
                <a:ea typeface="UD デジタル 教科書体 NP-R" panose="02020400000000000000" pitchFamily="18" charset="-128"/>
              </a:rPr>
              <a:t>（住宅や道路の整備のために）</a:t>
            </a:r>
            <a:endParaRPr lang="en-US" altLang="ja-JP" sz="8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6</a:t>
            </a:r>
            <a:r>
              <a:rPr lang="ja-JP" altLang="en-US" sz="1000" dirty="0">
                <a:latin typeface="UD デジタル 教科書体 NP-R" panose="02020400000000000000" pitchFamily="18" charset="-128"/>
                <a:ea typeface="UD デジタル 教科書体 NP-R" panose="02020400000000000000" pitchFamily="18" charset="-128"/>
              </a:rPr>
              <a:t>兆</a:t>
            </a:r>
            <a:r>
              <a:rPr lang="en-US" altLang="ja-JP" sz="1000" dirty="0">
                <a:latin typeface="UD デジタル 教科書体 NP-R" panose="02020400000000000000" pitchFamily="18" charset="-128"/>
                <a:ea typeface="UD デジタル 教科書体 NP-R" panose="02020400000000000000" pitchFamily="18" charset="-128"/>
              </a:rPr>
              <a:t>1,078</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5</a:t>
            </a:r>
            <a:r>
              <a:rPr kumimoji="1" lang="en-US" altLang="ja-JP" sz="1000" dirty="0">
                <a:latin typeface="UD デジタル 教科書体 NP-R" panose="02020400000000000000" pitchFamily="18" charset="-128"/>
                <a:ea typeface="UD デジタル 教科書体 NP-R" panose="02020400000000000000" pitchFamily="18" charset="-128"/>
              </a:rPr>
              <a:t>.0%</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sp>
        <p:nvSpPr>
          <p:cNvPr id="107" name="テキスト ボックス 106">
            <a:extLst>
              <a:ext uri="{FF2B5EF4-FFF2-40B4-BE49-F238E27FC236}">
                <a16:creationId xmlns:a16="http://schemas.microsoft.com/office/drawing/2014/main" id="{044E1747-14DC-FFB4-68F3-E51AE7FA27A8}"/>
              </a:ext>
            </a:extLst>
          </p:cNvPr>
          <p:cNvSpPr txBox="1"/>
          <p:nvPr/>
        </p:nvSpPr>
        <p:spPr>
          <a:xfrm>
            <a:off x="5326827" y="2634689"/>
            <a:ext cx="1834883" cy="618567"/>
          </a:xfrm>
          <a:prstGeom prst="rect">
            <a:avLst/>
          </a:prstGeom>
          <a:noFill/>
        </p:spPr>
        <p:txBody>
          <a:bodyPr wrap="squar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文教及び科学振興費</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800" dirty="0">
                <a:latin typeface="UD デジタル 教科書体 NP-R" panose="02020400000000000000" pitchFamily="18" charset="-128"/>
                <a:ea typeface="UD デジタル 教科書体 NP-R" panose="02020400000000000000" pitchFamily="18" charset="-128"/>
              </a:rPr>
              <a:t>（教育や科学技術の発展のために）</a:t>
            </a:r>
            <a:endParaRPr lang="en-US" altLang="ja-JP" sz="8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6</a:t>
            </a:r>
            <a:r>
              <a:rPr lang="ja-JP" altLang="en-US" sz="1000" dirty="0">
                <a:latin typeface="UD デジタル 教科書体 NP-R" panose="02020400000000000000" pitchFamily="18" charset="-128"/>
                <a:ea typeface="UD デジタル 教科書体 NP-R" panose="02020400000000000000" pitchFamily="18" charset="-128"/>
              </a:rPr>
              <a:t>兆</a:t>
            </a:r>
            <a:r>
              <a:rPr lang="en-US" altLang="ja-JP" sz="1000" dirty="0">
                <a:latin typeface="UD デジタル 教科書体 NP-R" panose="02020400000000000000" pitchFamily="18" charset="-128"/>
                <a:ea typeface="UD デジタル 教科書体 NP-R" panose="02020400000000000000" pitchFamily="18" charset="-128"/>
              </a:rPr>
              <a:t>406</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kumimoji="1" lang="en-US" altLang="ja-JP" sz="1000" dirty="0">
                <a:latin typeface="UD デジタル 教科書体 NP-R" panose="02020400000000000000" pitchFamily="18" charset="-128"/>
                <a:ea typeface="UD デジタル 教科書体 NP-R" panose="02020400000000000000" pitchFamily="18" charset="-128"/>
              </a:rPr>
              <a:t>4.9%</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sp>
        <p:nvSpPr>
          <p:cNvPr id="108" name="テキスト ボックス 107">
            <a:extLst>
              <a:ext uri="{FF2B5EF4-FFF2-40B4-BE49-F238E27FC236}">
                <a16:creationId xmlns:a16="http://schemas.microsoft.com/office/drawing/2014/main" id="{BB0CC774-B94A-BFBC-221B-5ED3C22C97E9}"/>
              </a:ext>
            </a:extLst>
          </p:cNvPr>
          <p:cNvSpPr txBox="1"/>
          <p:nvPr/>
        </p:nvSpPr>
        <p:spPr>
          <a:xfrm>
            <a:off x="5306400" y="3920818"/>
            <a:ext cx="1931161" cy="618567"/>
          </a:xfrm>
          <a:prstGeom prst="rect">
            <a:avLst/>
          </a:prstGeom>
          <a:noFill/>
        </p:spPr>
        <p:txBody>
          <a:bodyPr wrap="squar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防衛関係費</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800" dirty="0">
                <a:latin typeface="UD デジタル 教科書体 NP-R" panose="02020400000000000000" pitchFamily="18" charset="-128"/>
                <a:ea typeface="UD デジタル 教科書体 NP-R" panose="02020400000000000000" pitchFamily="18" charset="-128"/>
              </a:rPr>
              <a:t>（国の防衛のために）</a:t>
            </a:r>
            <a:endParaRPr lang="en-US" altLang="ja-JP" sz="8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8</a:t>
            </a:r>
            <a:r>
              <a:rPr lang="ja-JP" altLang="en-US" sz="1000" dirty="0">
                <a:latin typeface="UD デジタル 教科書体 NP-R" panose="02020400000000000000" pitchFamily="18" charset="-128"/>
                <a:ea typeface="UD デジタル 教科書体 NP-R" panose="02020400000000000000" pitchFamily="18" charset="-128"/>
              </a:rPr>
              <a:t>兆</a:t>
            </a:r>
            <a:r>
              <a:rPr lang="en-US" altLang="ja-JP" sz="1000" dirty="0">
                <a:latin typeface="UD デジタル 教科書体 NP-R" panose="02020400000000000000" pitchFamily="18" charset="-128"/>
                <a:ea typeface="UD デジタル 教科書体 NP-R" panose="02020400000000000000" pitchFamily="18" charset="-128"/>
              </a:rPr>
              <a:t>9,843</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7</a:t>
            </a:r>
            <a:r>
              <a:rPr kumimoji="1" lang="en-US" altLang="ja-JP" sz="1000" dirty="0">
                <a:latin typeface="UD デジタル 教科書体 NP-R" panose="02020400000000000000" pitchFamily="18" charset="-128"/>
                <a:ea typeface="UD デジタル 教科書体 NP-R" panose="02020400000000000000" pitchFamily="18" charset="-128"/>
              </a:rPr>
              <a:t>.3%</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cxnSp>
        <p:nvCxnSpPr>
          <p:cNvPr id="109" name="直線コネクタ 108">
            <a:extLst>
              <a:ext uri="{FF2B5EF4-FFF2-40B4-BE49-F238E27FC236}">
                <a16:creationId xmlns:a16="http://schemas.microsoft.com/office/drawing/2014/main" id="{FD5472FD-4D02-9B62-0AA6-BBBCD4D505DD}"/>
              </a:ext>
            </a:extLst>
          </p:cNvPr>
          <p:cNvCxnSpPr>
            <a:cxnSpLocks/>
          </p:cNvCxnSpPr>
          <p:nvPr/>
        </p:nvCxnSpPr>
        <p:spPr>
          <a:xfrm flipH="1">
            <a:off x="6934274" y="2443932"/>
            <a:ext cx="900950" cy="30430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10" name="テキスト ボックス 109">
            <a:extLst>
              <a:ext uri="{FF2B5EF4-FFF2-40B4-BE49-F238E27FC236}">
                <a16:creationId xmlns:a16="http://schemas.microsoft.com/office/drawing/2014/main" id="{FDDFED7B-D397-866D-CF72-B399C5F0513E}"/>
              </a:ext>
            </a:extLst>
          </p:cNvPr>
          <p:cNvSpPr txBox="1"/>
          <p:nvPr/>
        </p:nvSpPr>
        <p:spPr>
          <a:xfrm>
            <a:off x="5897831" y="1983165"/>
            <a:ext cx="1931161" cy="618567"/>
          </a:xfrm>
          <a:prstGeom prst="rect">
            <a:avLst/>
          </a:prstGeom>
          <a:noFill/>
        </p:spPr>
        <p:txBody>
          <a:bodyPr wrap="squar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経済協力費</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800" dirty="0">
                <a:latin typeface="UD デジタル 教科書体 NP-R" panose="02020400000000000000" pitchFamily="18" charset="-128"/>
                <a:ea typeface="UD デジタル 教科書体 NP-R" panose="02020400000000000000" pitchFamily="18" charset="-128"/>
              </a:rPr>
              <a:t>（発展途上国の支援のために）</a:t>
            </a:r>
            <a:endParaRPr lang="en-US" altLang="ja-JP" sz="8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5,108</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kumimoji="1" lang="en-US" altLang="ja-JP" sz="1000" dirty="0">
                <a:latin typeface="UD デジタル 教科書体 NP-R" panose="02020400000000000000" pitchFamily="18" charset="-128"/>
                <a:ea typeface="UD デジタル 教科書体 NP-R" panose="02020400000000000000" pitchFamily="18" charset="-128"/>
              </a:rPr>
              <a:t>0.4%</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sp>
        <p:nvSpPr>
          <p:cNvPr id="111" name="テキスト ボックス 110">
            <a:extLst>
              <a:ext uri="{FF2B5EF4-FFF2-40B4-BE49-F238E27FC236}">
                <a16:creationId xmlns:a16="http://schemas.microsoft.com/office/drawing/2014/main" id="{2A8106DB-3DC5-6665-963C-7D01780F4CCF}"/>
              </a:ext>
            </a:extLst>
          </p:cNvPr>
          <p:cNvSpPr txBox="1"/>
          <p:nvPr/>
        </p:nvSpPr>
        <p:spPr>
          <a:xfrm>
            <a:off x="7954769" y="1111812"/>
            <a:ext cx="1315991" cy="655500"/>
          </a:xfrm>
          <a:prstGeom prst="rect">
            <a:avLst/>
          </a:prstGeom>
          <a:noFill/>
        </p:spPr>
        <p:txBody>
          <a:bodyPr wrap="squar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その他</a:t>
            </a:r>
            <a:endParaRPr lang="en-US" altLang="ja-JP" sz="8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9</a:t>
            </a:r>
            <a:r>
              <a:rPr lang="ja-JP" altLang="en-US" sz="1000" dirty="0">
                <a:latin typeface="UD デジタル 教科書体 NP-R" panose="02020400000000000000" pitchFamily="18" charset="-128"/>
                <a:ea typeface="UD デジタル 教科書体 NP-R" panose="02020400000000000000" pitchFamily="18" charset="-128"/>
              </a:rPr>
              <a:t>兆</a:t>
            </a:r>
            <a:r>
              <a:rPr lang="en-US" altLang="ja-JP" sz="1000" dirty="0">
                <a:latin typeface="UD デジタル 教科書体 NP-R" panose="02020400000000000000" pitchFamily="18" charset="-128"/>
                <a:ea typeface="UD デジタル 教科書体 NP-R" panose="02020400000000000000" pitchFamily="18" charset="-128"/>
              </a:rPr>
              <a:t>4,562</a:t>
            </a:r>
            <a:r>
              <a:rPr lang="ja-JP" altLang="en-US" sz="1000" dirty="0">
                <a:latin typeface="UD デジタル 教科書体 NP-R" panose="02020400000000000000" pitchFamily="18" charset="-128"/>
                <a:ea typeface="UD デジタル 教科書体 NP-R" panose="02020400000000000000" pitchFamily="18" charset="-128"/>
              </a:rPr>
              <a:t>億円</a:t>
            </a:r>
            <a:endParaRPr lang="en-US" altLang="ja-JP" sz="10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7.7</a:t>
            </a:r>
            <a:r>
              <a:rPr kumimoji="1" lang="en-US" altLang="ja-JP" sz="1000" dirty="0">
                <a:latin typeface="UD デジタル 教科書体 NP-R" panose="02020400000000000000" pitchFamily="18" charset="-128"/>
                <a:ea typeface="UD デジタル 教科書体 NP-R" panose="02020400000000000000" pitchFamily="18" charset="-128"/>
              </a:rPr>
              <a:t>%</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cxnSp>
        <p:nvCxnSpPr>
          <p:cNvPr id="112" name="直線コネクタ 111">
            <a:extLst>
              <a:ext uri="{FF2B5EF4-FFF2-40B4-BE49-F238E27FC236}">
                <a16:creationId xmlns:a16="http://schemas.microsoft.com/office/drawing/2014/main" id="{DD4D8DA5-6ED3-F1DE-EED1-C230E22D6486}"/>
              </a:ext>
            </a:extLst>
          </p:cNvPr>
          <p:cNvCxnSpPr>
            <a:cxnSpLocks/>
          </p:cNvCxnSpPr>
          <p:nvPr/>
        </p:nvCxnSpPr>
        <p:spPr>
          <a:xfrm flipH="1">
            <a:off x="7354630" y="2151266"/>
            <a:ext cx="849786" cy="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13" name="直線コネクタ 112">
            <a:extLst>
              <a:ext uri="{FF2B5EF4-FFF2-40B4-BE49-F238E27FC236}">
                <a16:creationId xmlns:a16="http://schemas.microsoft.com/office/drawing/2014/main" id="{C16ACD50-B4C8-426F-F2C5-99B97682E57A}"/>
              </a:ext>
            </a:extLst>
          </p:cNvPr>
          <p:cNvCxnSpPr>
            <a:cxnSpLocks/>
          </p:cNvCxnSpPr>
          <p:nvPr/>
        </p:nvCxnSpPr>
        <p:spPr>
          <a:xfrm flipH="1" flipV="1">
            <a:off x="8706696" y="1808518"/>
            <a:ext cx="89317" cy="312222"/>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14" name="テキスト ボックス 113">
            <a:extLst>
              <a:ext uri="{FF2B5EF4-FFF2-40B4-BE49-F238E27FC236}">
                <a16:creationId xmlns:a16="http://schemas.microsoft.com/office/drawing/2014/main" id="{ACF44F2E-69CB-C654-ED25-8FC10F07152B}"/>
              </a:ext>
            </a:extLst>
          </p:cNvPr>
          <p:cNvSpPr txBox="1"/>
          <p:nvPr/>
        </p:nvSpPr>
        <p:spPr>
          <a:xfrm>
            <a:off x="7071473" y="4276652"/>
            <a:ext cx="1527503" cy="184666"/>
          </a:xfrm>
          <a:prstGeom prst="rect">
            <a:avLst/>
          </a:prstGeom>
          <a:noFill/>
        </p:spPr>
        <p:txBody>
          <a:bodyPr wrap="square">
            <a:spAutoFit/>
          </a:bodyPr>
          <a:lstStyle/>
          <a:p>
            <a:pPr algn="dist"/>
            <a:r>
              <a:rPr lang="ja-JP" altLang="en-US" sz="600" spc="50" dirty="0">
                <a:latin typeface="UD デジタル 教科書体 NP-R" panose="02020400000000000000" pitchFamily="18" charset="-128"/>
                <a:ea typeface="UD デジタル 教科書体 NP-R" panose="02020400000000000000" pitchFamily="18" charset="-128"/>
              </a:rPr>
              <a:t>ちほうこうふぜいこうふきんなど</a:t>
            </a:r>
          </a:p>
        </p:txBody>
      </p:sp>
      <p:sp>
        <p:nvSpPr>
          <p:cNvPr id="115" name="テキスト ボックス 114">
            <a:extLst>
              <a:ext uri="{FF2B5EF4-FFF2-40B4-BE49-F238E27FC236}">
                <a16:creationId xmlns:a16="http://schemas.microsoft.com/office/drawing/2014/main" id="{8B110CD9-6B36-F473-163C-9EA5F3540939}"/>
              </a:ext>
            </a:extLst>
          </p:cNvPr>
          <p:cNvSpPr txBox="1"/>
          <p:nvPr/>
        </p:nvSpPr>
        <p:spPr>
          <a:xfrm>
            <a:off x="9276668" y="4805965"/>
            <a:ext cx="634734" cy="184666"/>
          </a:xfrm>
          <a:prstGeom prst="rect">
            <a:avLst/>
          </a:prstGeom>
          <a:noFill/>
        </p:spPr>
        <p:txBody>
          <a:bodyPr wrap="square">
            <a:spAutoFit/>
          </a:bodyPr>
          <a:lstStyle/>
          <a:p>
            <a:pPr algn="dist"/>
            <a:r>
              <a:rPr lang="ja-JP" altLang="en-US" sz="600" spc="50" dirty="0">
                <a:latin typeface="UD デジタル 教科書体 NP-R" panose="02020400000000000000" pitchFamily="18" charset="-128"/>
                <a:ea typeface="UD デジタル 教科書体 NP-R" panose="02020400000000000000" pitchFamily="18" charset="-128"/>
              </a:rPr>
              <a:t>こくさいひ</a:t>
            </a:r>
          </a:p>
        </p:txBody>
      </p:sp>
    </p:spTree>
    <p:extLst>
      <p:ext uri="{BB962C8B-B14F-4D97-AF65-F5344CB8AC3E}">
        <p14:creationId xmlns:p14="http://schemas.microsoft.com/office/powerpoint/2010/main" val="345355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par>
                                <p:cTn id="75" presetID="10" presetClass="entr" presetSubtype="0"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ntr" presetSubtype="0" fill="hold"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par>
                                <p:cTn id="81" presetID="10" presetClass="entr" presetSubtype="0" fill="hold"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childTnLst>
                                </p:cTn>
                              </p:par>
                              <p:par>
                                <p:cTn id="84" presetID="10" presetClass="entr" presetSubtype="0"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500"/>
                                        <p:tgtEl>
                                          <p:spTgt spid="2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500"/>
                                        <p:tgtEl>
                                          <p:spTgt spid="3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fade">
                                      <p:cBhvr>
                                        <p:cTn id="98" dur="500"/>
                                        <p:tgtEl>
                                          <p:spTgt spid="4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fade">
                                      <p:cBhvr>
                                        <p:cTn id="101" dur="500"/>
                                        <p:tgtEl>
                                          <p:spTgt spid="6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1"/>
                                        </p:tgtEl>
                                        <p:attrNameLst>
                                          <p:attrName>style.visibility</p:attrName>
                                        </p:attrNameLst>
                                      </p:cBhvr>
                                      <p:to>
                                        <p:strVal val="visible"/>
                                      </p:to>
                                    </p:set>
                                    <p:animEffect transition="in" filter="fade">
                                      <p:cBhvr>
                                        <p:cTn id="104" dur="500"/>
                                        <p:tgtEl>
                                          <p:spTgt spid="7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72"/>
                                        </p:tgtEl>
                                        <p:attrNameLst>
                                          <p:attrName>style.visibility</p:attrName>
                                        </p:attrNameLst>
                                      </p:cBhvr>
                                      <p:to>
                                        <p:strVal val="visible"/>
                                      </p:to>
                                    </p:set>
                                    <p:animEffect transition="in" filter="fade">
                                      <p:cBhvr>
                                        <p:cTn id="107" dur="500"/>
                                        <p:tgtEl>
                                          <p:spTgt spid="7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9"/>
                                        </p:tgtEl>
                                        <p:attrNameLst>
                                          <p:attrName>style.visibility</p:attrName>
                                        </p:attrNameLst>
                                      </p:cBhvr>
                                      <p:to>
                                        <p:strVal val="visible"/>
                                      </p:to>
                                    </p:set>
                                    <p:animEffect transition="in" filter="fade">
                                      <p:cBhvr>
                                        <p:cTn id="110" dur="500"/>
                                        <p:tgtEl>
                                          <p:spTgt spid="9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01"/>
                                        </p:tgtEl>
                                        <p:attrNameLst>
                                          <p:attrName>style.visibility</p:attrName>
                                        </p:attrNameLst>
                                      </p:cBhvr>
                                      <p:to>
                                        <p:strVal val="visible"/>
                                      </p:to>
                                    </p:set>
                                    <p:animEffect transition="in" filter="fade">
                                      <p:cBhvr>
                                        <p:cTn id="116" dur="500"/>
                                        <p:tgtEl>
                                          <p:spTgt spid="101"/>
                                        </p:tgtEl>
                                      </p:cBhvr>
                                    </p:animEffect>
                                  </p:childTnLst>
                                </p:cTn>
                              </p:par>
                              <p:par>
                                <p:cTn id="117" presetID="10" presetClass="entr" presetSubtype="0" fill="hold" nodeType="withEffect">
                                  <p:stCondLst>
                                    <p:cond delay="0"/>
                                  </p:stCondLst>
                                  <p:childTnLst>
                                    <p:set>
                                      <p:cBhvr>
                                        <p:cTn id="118" dur="1" fill="hold">
                                          <p:stCondLst>
                                            <p:cond delay="0"/>
                                          </p:stCondLst>
                                        </p:cTn>
                                        <p:tgtEl>
                                          <p:spTgt spid="102"/>
                                        </p:tgtEl>
                                        <p:attrNameLst>
                                          <p:attrName>style.visibility</p:attrName>
                                        </p:attrNameLst>
                                      </p:cBhvr>
                                      <p:to>
                                        <p:strVal val="visible"/>
                                      </p:to>
                                    </p:set>
                                    <p:animEffect transition="in" filter="fade">
                                      <p:cBhvr>
                                        <p:cTn id="119" dur="500"/>
                                        <p:tgtEl>
                                          <p:spTgt spid="102"/>
                                        </p:tgtEl>
                                      </p:cBhvr>
                                    </p:animEffect>
                                  </p:childTnLst>
                                </p:cTn>
                              </p:par>
                              <p:par>
                                <p:cTn id="120" presetID="10" presetClass="entr" presetSubtype="0" fill="hold" nodeType="withEffect">
                                  <p:stCondLst>
                                    <p:cond delay="0"/>
                                  </p:stCondLst>
                                  <p:childTnLst>
                                    <p:set>
                                      <p:cBhvr>
                                        <p:cTn id="121" dur="1" fill="hold">
                                          <p:stCondLst>
                                            <p:cond delay="0"/>
                                          </p:stCondLst>
                                        </p:cTn>
                                        <p:tgtEl>
                                          <p:spTgt spid="103"/>
                                        </p:tgtEl>
                                        <p:attrNameLst>
                                          <p:attrName>style.visibility</p:attrName>
                                        </p:attrNameLst>
                                      </p:cBhvr>
                                      <p:to>
                                        <p:strVal val="visible"/>
                                      </p:to>
                                    </p:set>
                                    <p:animEffect transition="in" filter="fade">
                                      <p:cBhvr>
                                        <p:cTn id="122" dur="500"/>
                                        <p:tgtEl>
                                          <p:spTgt spid="103"/>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04"/>
                                        </p:tgtEl>
                                        <p:attrNameLst>
                                          <p:attrName>style.visibility</p:attrName>
                                        </p:attrNameLst>
                                      </p:cBhvr>
                                      <p:to>
                                        <p:strVal val="visible"/>
                                      </p:to>
                                    </p:set>
                                    <p:animEffect transition="in" filter="fade">
                                      <p:cBhvr>
                                        <p:cTn id="125" dur="500"/>
                                        <p:tgtEl>
                                          <p:spTgt spid="10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05"/>
                                        </p:tgtEl>
                                        <p:attrNameLst>
                                          <p:attrName>style.visibility</p:attrName>
                                        </p:attrNameLst>
                                      </p:cBhvr>
                                      <p:to>
                                        <p:strVal val="visible"/>
                                      </p:to>
                                    </p:set>
                                    <p:animEffect transition="in" filter="fade">
                                      <p:cBhvr>
                                        <p:cTn id="128" dur="500"/>
                                        <p:tgtEl>
                                          <p:spTgt spid="105"/>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06"/>
                                        </p:tgtEl>
                                        <p:attrNameLst>
                                          <p:attrName>style.visibility</p:attrName>
                                        </p:attrNameLst>
                                      </p:cBhvr>
                                      <p:to>
                                        <p:strVal val="visible"/>
                                      </p:to>
                                    </p:set>
                                    <p:animEffect transition="in" filter="fade">
                                      <p:cBhvr>
                                        <p:cTn id="131" dur="500"/>
                                        <p:tgtEl>
                                          <p:spTgt spid="106"/>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07"/>
                                        </p:tgtEl>
                                        <p:attrNameLst>
                                          <p:attrName>style.visibility</p:attrName>
                                        </p:attrNameLst>
                                      </p:cBhvr>
                                      <p:to>
                                        <p:strVal val="visible"/>
                                      </p:to>
                                    </p:set>
                                    <p:animEffect transition="in" filter="fade">
                                      <p:cBhvr>
                                        <p:cTn id="134" dur="500"/>
                                        <p:tgtEl>
                                          <p:spTgt spid="107"/>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08"/>
                                        </p:tgtEl>
                                        <p:attrNameLst>
                                          <p:attrName>style.visibility</p:attrName>
                                        </p:attrNameLst>
                                      </p:cBhvr>
                                      <p:to>
                                        <p:strVal val="visible"/>
                                      </p:to>
                                    </p:set>
                                    <p:animEffect transition="in" filter="fade">
                                      <p:cBhvr>
                                        <p:cTn id="137" dur="500"/>
                                        <p:tgtEl>
                                          <p:spTgt spid="108"/>
                                        </p:tgtEl>
                                      </p:cBhvr>
                                    </p:animEffect>
                                  </p:childTnLst>
                                </p:cTn>
                              </p:par>
                              <p:par>
                                <p:cTn id="138" presetID="10" presetClass="entr" presetSubtype="0" fill="hold" nodeType="withEffect">
                                  <p:stCondLst>
                                    <p:cond delay="0"/>
                                  </p:stCondLst>
                                  <p:childTnLst>
                                    <p:set>
                                      <p:cBhvr>
                                        <p:cTn id="139" dur="1" fill="hold">
                                          <p:stCondLst>
                                            <p:cond delay="0"/>
                                          </p:stCondLst>
                                        </p:cTn>
                                        <p:tgtEl>
                                          <p:spTgt spid="109"/>
                                        </p:tgtEl>
                                        <p:attrNameLst>
                                          <p:attrName>style.visibility</p:attrName>
                                        </p:attrNameLst>
                                      </p:cBhvr>
                                      <p:to>
                                        <p:strVal val="visible"/>
                                      </p:to>
                                    </p:set>
                                    <p:animEffect transition="in" filter="fade">
                                      <p:cBhvr>
                                        <p:cTn id="140" dur="500"/>
                                        <p:tgtEl>
                                          <p:spTgt spid="109"/>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10"/>
                                        </p:tgtEl>
                                        <p:attrNameLst>
                                          <p:attrName>style.visibility</p:attrName>
                                        </p:attrNameLst>
                                      </p:cBhvr>
                                      <p:to>
                                        <p:strVal val="visible"/>
                                      </p:to>
                                    </p:set>
                                    <p:animEffect transition="in" filter="fade">
                                      <p:cBhvr>
                                        <p:cTn id="143" dur="500"/>
                                        <p:tgtEl>
                                          <p:spTgt spid="110"/>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11"/>
                                        </p:tgtEl>
                                        <p:attrNameLst>
                                          <p:attrName>style.visibility</p:attrName>
                                        </p:attrNameLst>
                                      </p:cBhvr>
                                      <p:to>
                                        <p:strVal val="visible"/>
                                      </p:to>
                                    </p:set>
                                    <p:animEffect transition="in" filter="fade">
                                      <p:cBhvr>
                                        <p:cTn id="146" dur="500"/>
                                        <p:tgtEl>
                                          <p:spTgt spid="111"/>
                                        </p:tgtEl>
                                      </p:cBhvr>
                                    </p:animEffect>
                                  </p:childTnLst>
                                </p:cTn>
                              </p:par>
                              <p:par>
                                <p:cTn id="147" presetID="10" presetClass="entr" presetSubtype="0" fill="hold" nodeType="withEffect">
                                  <p:stCondLst>
                                    <p:cond delay="0"/>
                                  </p:stCondLst>
                                  <p:childTnLst>
                                    <p:set>
                                      <p:cBhvr>
                                        <p:cTn id="148" dur="1" fill="hold">
                                          <p:stCondLst>
                                            <p:cond delay="0"/>
                                          </p:stCondLst>
                                        </p:cTn>
                                        <p:tgtEl>
                                          <p:spTgt spid="112"/>
                                        </p:tgtEl>
                                        <p:attrNameLst>
                                          <p:attrName>style.visibility</p:attrName>
                                        </p:attrNameLst>
                                      </p:cBhvr>
                                      <p:to>
                                        <p:strVal val="visible"/>
                                      </p:to>
                                    </p:set>
                                    <p:animEffect transition="in" filter="fade">
                                      <p:cBhvr>
                                        <p:cTn id="149" dur="500"/>
                                        <p:tgtEl>
                                          <p:spTgt spid="112"/>
                                        </p:tgtEl>
                                      </p:cBhvr>
                                    </p:animEffect>
                                  </p:childTnLst>
                                </p:cTn>
                              </p:par>
                              <p:par>
                                <p:cTn id="150" presetID="10" presetClass="entr" presetSubtype="0" fill="hold" nodeType="withEffect">
                                  <p:stCondLst>
                                    <p:cond delay="0"/>
                                  </p:stCondLst>
                                  <p:childTnLst>
                                    <p:set>
                                      <p:cBhvr>
                                        <p:cTn id="151" dur="1" fill="hold">
                                          <p:stCondLst>
                                            <p:cond delay="0"/>
                                          </p:stCondLst>
                                        </p:cTn>
                                        <p:tgtEl>
                                          <p:spTgt spid="113"/>
                                        </p:tgtEl>
                                        <p:attrNameLst>
                                          <p:attrName>style.visibility</p:attrName>
                                        </p:attrNameLst>
                                      </p:cBhvr>
                                      <p:to>
                                        <p:strVal val="visible"/>
                                      </p:to>
                                    </p:set>
                                    <p:animEffect transition="in" filter="fade">
                                      <p:cBhvr>
                                        <p:cTn id="152" dur="500"/>
                                        <p:tgtEl>
                                          <p:spTgt spid="113"/>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98"/>
                                        </p:tgtEl>
                                        <p:attrNameLst>
                                          <p:attrName>style.visibility</p:attrName>
                                        </p:attrNameLst>
                                      </p:cBhvr>
                                      <p:to>
                                        <p:strVal val="visible"/>
                                      </p:to>
                                    </p:set>
                                    <p:animEffect transition="in" filter="fade">
                                      <p:cBhvr>
                                        <p:cTn id="155" dur="500"/>
                                        <p:tgtEl>
                                          <p:spTgt spid="98"/>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15"/>
                                        </p:tgtEl>
                                        <p:attrNameLst>
                                          <p:attrName>style.visibility</p:attrName>
                                        </p:attrNameLst>
                                      </p:cBhvr>
                                      <p:to>
                                        <p:strVal val="visible"/>
                                      </p:to>
                                    </p:set>
                                    <p:animEffect transition="in" filter="fade">
                                      <p:cBhvr>
                                        <p:cTn id="158" dur="500"/>
                                        <p:tgtEl>
                                          <p:spTgt spid="115"/>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14"/>
                                        </p:tgtEl>
                                        <p:attrNameLst>
                                          <p:attrName>style.visibility</p:attrName>
                                        </p:attrNameLst>
                                      </p:cBhvr>
                                      <p:to>
                                        <p:strVal val="visible"/>
                                      </p:to>
                                    </p:set>
                                    <p:animEffect transition="in" filter="fade">
                                      <p:cBhvr>
                                        <p:cTn id="161"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35" grpId="0"/>
      <p:bldP spid="41" grpId="0" animBg="1"/>
      <p:bldP spid="69" grpId="0"/>
      <p:bldP spid="71" grpId="0" animBg="1"/>
      <p:bldP spid="72" grpId="0"/>
      <p:bldGraphic spid="2" grpId="0">
        <p:bldAsOne/>
      </p:bldGraphic>
      <p:bldP spid="5" grpId="0"/>
      <p:bldP spid="6" grpId="0"/>
      <p:bldP spid="7" grpId="0"/>
      <p:bldP spid="8" grpId="0"/>
      <p:bldP spid="9" grpId="0"/>
      <p:bldP spid="10" grpId="0"/>
      <p:bldP spid="11" grpId="0"/>
      <p:bldP spid="12" grpId="0"/>
      <p:bldP spid="13" grpId="0"/>
      <p:bldP spid="14" grpId="0"/>
      <p:bldP spid="15" grpId="0"/>
      <p:bldP spid="16" grpId="0"/>
      <p:bldGraphic spid="18" grpId="0">
        <p:bldAsOne/>
      </p:bldGraphic>
      <p:bldP spid="19" grpId="0"/>
      <p:bldP spid="20" grpId="0"/>
      <p:bldP spid="21" grpId="0"/>
      <p:bldP spid="22" grpId="0"/>
      <p:bldP spid="29" grpId="0"/>
      <p:bldGraphic spid="98" grpId="0">
        <p:bldAsOne/>
      </p:bldGraphic>
      <p:bldP spid="99" grpId="0"/>
      <p:bldP spid="100" grpId="0"/>
      <p:bldP spid="101" grpId="0"/>
      <p:bldP spid="104" grpId="0"/>
      <p:bldP spid="105" grpId="0"/>
      <p:bldP spid="106" grpId="0"/>
      <p:bldP spid="107" grpId="0"/>
      <p:bldP spid="108" grpId="0"/>
      <p:bldP spid="110" grpId="0"/>
      <p:bldP spid="111" grpId="0"/>
      <p:bldP spid="114" grpId="0"/>
      <p:bldP spid="1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6BC16-3883-09C2-AE64-B87CB6D0BAAD}"/>
            </a:ext>
          </a:extLst>
        </p:cNvPr>
        <p:cNvGrpSpPr/>
        <p:nvPr/>
      </p:nvGrpSpPr>
      <p:grpSpPr>
        <a:xfrm>
          <a:off x="0" y="0"/>
          <a:ext cx="0" cy="0"/>
          <a:chOff x="0" y="0"/>
          <a:chExt cx="0" cy="0"/>
        </a:xfrm>
      </p:grpSpPr>
      <p:graphicFrame>
        <p:nvGraphicFramePr>
          <p:cNvPr id="39" name="グラフ 38">
            <a:extLst>
              <a:ext uri="{FF2B5EF4-FFF2-40B4-BE49-F238E27FC236}">
                <a16:creationId xmlns:a16="http://schemas.microsoft.com/office/drawing/2014/main" id="{15AB328D-AD84-13BA-63CF-C8B6CFEA9C60}"/>
              </a:ext>
            </a:extLst>
          </p:cNvPr>
          <p:cNvGraphicFramePr/>
          <p:nvPr>
            <p:extLst>
              <p:ext uri="{D42A27DB-BD31-4B8C-83A1-F6EECF244321}">
                <p14:modId xmlns:p14="http://schemas.microsoft.com/office/powerpoint/2010/main" val="894064995"/>
              </p:ext>
            </p:extLst>
          </p:nvPr>
        </p:nvGraphicFramePr>
        <p:xfrm>
          <a:off x="-471028" y="1671392"/>
          <a:ext cx="6929151" cy="4619434"/>
        </p:xfrm>
        <a:graphic>
          <a:graphicData uri="http://schemas.openxmlformats.org/drawingml/2006/chart">
            <c:chart xmlns:c="http://schemas.openxmlformats.org/drawingml/2006/chart" xmlns:r="http://schemas.openxmlformats.org/officeDocument/2006/relationships" r:id="rId2"/>
          </a:graphicData>
        </a:graphic>
      </p:graphicFrame>
      <p:sp>
        <p:nvSpPr>
          <p:cNvPr id="14" name="四角形: 角を丸くする 13">
            <a:extLst>
              <a:ext uri="{FF2B5EF4-FFF2-40B4-BE49-F238E27FC236}">
                <a16:creationId xmlns:a16="http://schemas.microsoft.com/office/drawing/2014/main" id="{8977A96C-C8C3-CF00-AD5D-A8617C4CAFED}"/>
              </a:ext>
            </a:extLst>
          </p:cNvPr>
          <p:cNvSpPr/>
          <p:nvPr/>
        </p:nvSpPr>
        <p:spPr>
          <a:xfrm>
            <a:off x="6100796" y="1138296"/>
            <a:ext cx="5794485" cy="5453004"/>
          </a:xfrm>
          <a:prstGeom prst="roundRect">
            <a:avLst>
              <a:gd name="adj" fmla="val 2541"/>
            </a:avLst>
          </a:prstGeom>
          <a:solidFill>
            <a:srgbClr val="FDF1F1"/>
          </a:solidFill>
          <a:ln>
            <a:solidFill>
              <a:srgbClr val="F991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Google Shape;111;p1">
            <a:extLst>
              <a:ext uri="{FF2B5EF4-FFF2-40B4-BE49-F238E27FC236}">
                <a16:creationId xmlns:a16="http://schemas.microsoft.com/office/drawing/2014/main" id="{5CB70A41-0838-074D-8994-D1D6919E6A84}"/>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5. </a:t>
            </a:r>
            <a:r>
              <a:rPr lang="ja-JP" altLang="en-US"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国の財政</a:t>
            </a:r>
            <a:endParaRPr lang="ja-JP" altLang="en-US" sz="2800" b="1"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endParaRPr>
          </a:p>
        </p:txBody>
      </p:sp>
      <p:cxnSp>
        <p:nvCxnSpPr>
          <p:cNvPr id="4" name="直線コネクタ 3">
            <a:extLst>
              <a:ext uri="{FF2B5EF4-FFF2-40B4-BE49-F238E27FC236}">
                <a16:creationId xmlns:a16="http://schemas.microsoft.com/office/drawing/2014/main" id="{CB312AD0-1231-D4C2-B374-8E30A6129FB3}"/>
              </a:ext>
            </a:extLst>
          </p:cNvPr>
          <p:cNvCxnSpPr>
            <a:cxnSpLocks/>
          </p:cNvCxnSpPr>
          <p:nvPr/>
        </p:nvCxnSpPr>
        <p:spPr>
          <a:xfrm>
            <a:off x="426000" y="756126"/>
            <a:ext cx="11340000" cy="0"/>
          </a:xfrm>
          <a:prstGeom prst="line">
            <a:avLst/>
          </a:prstGeom>
          <a:ln w="44450" cmpd="dbl">
            <a:solidFill>
              <a:srgbClr val="E06E83"/>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6C34ACB7-0770-DD90-A412-F66FCE08AEBA}"/>
              </a:ext>
            </a:extLst>
          </p:cNvPr>
          <p:cNvSpPr txBox="1"/>
          <p:nvPr/>
        </p:nvSpPr>
        <p:spPr>
          <a:xfrm>
            <a:off x="6256881" y="1293257"/>
            <a:ext cx="5533261" cy="3042500"/>
          </a:xfrm>
          <a:prstGeom prst="rect">
            <a:avLst/>
          </a:prstGeom>
          <a:noFill/>
        </p:spPr>
        <p:txBody>
          <a:bodyPr wrap="square">
            <a:spAutoFit/>
          </a:bodyPr>
          <a:lstStyle/>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令和８年度予算の国の一般会計歳入</a:t>
            </a:r>
            <a:r>
              <a:rPr lang="en-US" altLang="ja-JP" dirty="0">
                <a:latin typeface="UD デジタル 教科書体 NP-R" panose="02020400000000000000" pitchFamily="18" charset="-128"/>
                <a:ea typeface="UD デジタル 教科書体 NP-R" panose="02020400000000000000" pitchFamily="18" charset="-128"/>
              </a:rPr>
              <a:t>122.3</a:t>
            </a:r>
            <a:r>
              <a:rPr lang="ja-JP" altLang="en-US" dirty="0">
                <a:latin typeface="UD デジタル 教科書体 NP-R" panose="02020400000000000000" pitchFamily="18" charset="-128"/>
                <a:ea typeface="UD デジタル 教科書体 NP-R" panose="02020400000000000000" pitchFamily="18" charset="-128"/>
              </a:rPr>
              <a:t>兆円は、①租税・印紙収入、②その他の収入、③公債金（借金）で構成されています。　　</a:t>
            </a:r>
            <a:endParaRPr lang="en-US" altLang="ja-JP" dirty="0">
              <a:latin typeface="UD デジタル 教科書体 NP-R" panose="02020400000000000000" pitchFamily="18" charset="-128"/>
              <a:ea typeface="UD デジタル 教科書体 NP-R" panose="02020400000000000000" pitchFamily="18" charset="-128"/>
            </a:endParaRPr>
          </a:p>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現在、①租税・印紙収入、②その他の収入では歳出全体の約</a:t>
            </a:r>
            <a:r>
              <a:rPr lang="en-US" altLang="ja-JP" dirty="0">
                <a:latin typeface="UD デジタル 教科書体 NP-R" panose="02020400000000000000" pitchFamily="18" charset="-128"/>
                <a:ea typeface="UD デジタル 教科書体 NP-R" panose="02020400000000000000" pitchFamily="18" charset="-128"/>
              </a:rPr>
              <a:t>3/4</a:t>
            </a:r>
            <a:r>
              <a:rPr lang="ja-JP" altLang="en-US" dirty="0">
                <a:latin typeface="UD デジタル 教科書体 NP-R" panose="02020400000000000000" pitchFamily="18" charset="-128"/>
                <a:ea typeface="UD デジタル 教科書体 NP-R" panose="02020400000000000000" pitchFamily="18" charset="-128"/>
              </a:rPr>
              <a:t>しか賄えておらず、残りの約</a:t>
            </a:r>
            <a:r>
              <a:rPr lang="en-US" altLang="ja-JP" dirty="0">
                <a:latin typeface="UD デジタル 教科書体 NP-R" panose="02020400000000000000" pitchFamily="18" charset="-128"/>
                <a:ea typeface="UD デジタル 教科書体 NP-R" panose="02020400000000000000" pitchFamily="18" charset="-128"/>
              </a:rPr>
              <a:t>1/4</a:t>
            </a:r>
            <a:r>
              <a:rPr lang="ja-JP" altLang="en-US" dirty="0">
                <a:latin typeface="UD デジタル 教科書体 NP-R" panose="02020400000000000000" pitchFamily="18" charset="-128"/>
                <a:ea typeface="UD デジタル 教科書体 NP-R" panose="02020400000000000000" pitchFamily="18" charset="-128"/>
              </a:rPr>
              <a:t>は、③公債金（借金）に依存しています。</a:t>
            </a:r>
          </a:p>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この借金は、将来世代の税収等で返済されるため、将来世代へ負担を先送りしていることになります。</a:t>
            </a:r>
          </a:p>
        </p:txBody>
      </p:sp>
      <p:cxnSp>
        <p:nvCxnSpPr>
          <p:cNvPr id="17" name="直線コネクタ 16">
            <a:extLst>
              <a:ext uri="{FF2B5EF4-FFF2-40B4-BE49-F238E27FC236}">
                <a16:creationId xmlns:a16="http://schemas.microsoft.com/office/drawing/2014/main" id="{3926D8FC-EA44-1FD8-5D51-BFA0252DEF8A}"/>
              </a:ext>
            </a:extLst>
          </p:cNvPr>
          <p:cNvCxnSpPr>
            <a:cxnSpLocks/>
          </p:cNvCxnSpPr>
          <p:nvPr/>
        </p:nvCxnSpPr>
        <p:spPr>
          <a:xfrm>
            <a:off x="6239451" y="4457643"/>
            <a:ext cx="5517174" cy="0"/>
          </a:xfrm>
          <a:prstGeom prst="line">
            <a:avLst/>
          </a:prstGeom>
          <a:ln>
            <a:solidFill>
              <a:srgbClr val="E06E83"/>
            </a:solidFill>
            <a:prstDash val="sysDash"/>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94837867-24E4-B18D-8687-2246A75FEC32}"/>
              </a:ext>
            </a:extLst>
          </p:cNvPr>
          <p:cNvGrpSpPr/>
          <p:nvPr/>
        </p:nvGrpSpPr>
        <p:grpSpPr>
          <a:xfrm>
            <a:off x="6256880" y="4570311"/>
            <a:ext cx="5458937" cy="628213"/>
            <a:chOff x="5844182" y="4994986"/>
            <a:chExt cx="5458937" cy="628213"/>
          </a:xfrm>
        </p:grpSpPr>
        <p:sp>
          <p:nvSpPr>
            <p:cNvPr id="11" name="テキスト ボックス 10">
              <a:extLst>
                <a:ext uri="{FF2B5EF4-FFF2-40B4-BE49-F238E27FC236}">
                  <a16:creationId xmlns:a16="http://schemas.microsoft.com/office/drawing/2014/main" id="{5405074B-C6EB-5F11-8AE4-2ABE969DE40E}"/>
                </a:ext>
              </a:extLst>
            </p:cNvPr>
            <p:cNvSpPr txBox="1"/>
            <p:nvPr/>
          </p:nvSpPr>
          <p:spPr>
            <a:xfrm>
              <a:off x="5844182" y="4994986"/>
              <a:ext cx="2262187" cy="372859"/>
            </a:xfrm>
            <a:prstGeom prst="rect">
              <a:avLst/>
            </a:prstGeom>
            <a:noFill/>
          </p:spPr>
          <p:txBody>
            <a:bodyPr wrap="square">
              <a:spAutoFit/>
            </a:bodyPr>
            <a:lstStyle/>
            <a:p>
              <a:pPr>
                <a:lnSpc>
                  <a:spcPct val="120000"/>
                </a:lnSpc>
              </a:pPr>
              <a:r>
                <a:rPr lang="ja-JP" altLang="en-US" sz="1600" dirty="0">
                  <a:latin typeface="UD デジタル 教科書体 NP-R" panose="02020400000000000000" pitchFamily="18" charset="-128"/>
                  <a:ea typeface="UD デジタル 教科書体 NP-R" panose="02020400000000000000" pitchFamily="18" charset="-128"/>
                </a:rPr>
                <a:t>① 租税・印紙収入：</a:t>
              </a:r>
              <a:endParaRPr lang="en-US" altLang="ja-JP" sz="1600" dirty="0">
                <a:latin typeface="UD デジタル 教科書体 NP-R" panose="02020400000000000000" pitchFamily="18" charset="-128"/>
                <a:ea typeface="UD デジタル 教科書体 NP-R" panose="02020400000000000000" pitchFamily="18" charset="-128"/>
              </a:endParaRPr>
            </a:p>
          </p:txBody>
        </p:sp>
        <p:sp>
          <p:nvSpPr>
            <p:cNvPr id="20" name="テキスト ボックス 19">
              <a:extLst>
                <a:ext uri="{FF2B5EF4-FFF2-40B4-BE49-F238E27FC236}">
                  <a16:creationId xmlns:a16="http://schemas.microsoft.com/office/drawing/2014/main" id="{100E134C-DDF7-1FA3-F4C2-08D0ADDDCCD5}"/>
                </a:ext>
              </a:extLst>
            </p:cNvPr>
            <p:cNvSpPr txBox="1"/>
            <p:nvPr/>
          </p:nvSpPr>
          <p:spPr>
            <a:xfrm>
              <a:off x="6129352" y="5285414"/>
              <a:ext cx="5173767" cy="337785"/>
            </a:xfrm>
            <a:prstGeom prst="rect">
              <a:avLst/>
            </a:prstGeom>
            <a:noFill/>
          </p:spPr>
          <p:txBody>
            <a:bodyPr wrap="square">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所得税、法人税、消費税等の税による収入とその他の収入</a:t>
              </a:r>
              <a:endParaRPr lang="en-US" altLang="ja-JP" sz="1400" dirty="0">
                <a:latin typeface="UD デジタル 教科書体 NP-R" panose="02020400000000000000" pitchFamily="18" charset="-128"/>
                <a:ea typeface="UD デジタル 教科書体 NP-R" panose="02020400000000000000" pitchFamily="18" charset="-128"/>
              </a:endParaRPr>
            </a:p>
          </p:txBody>
        </p:sp>
      </p:grpSp>
      <p:grpSp>
        <p:nvGrpSpPr>
          <p:cNvPr id="22" name="グループ化 21">
            <a:extLst>
              <a:ext uri="{FF2B5EF4-FFF2-40B4-BE49-F238E27FC236}">
                <a16:creationId xmlns:a16="http://schemas.microsoft.com/office/drawing/2014/main" id="{FFFA55EC-145E-60BD-C576-F69A754EA7E4}"/>
              </a:ext>
            </a:extLst>
          </p:cNvPr>
          <p:cNvGrpSpPr/>
          <p:nvPr/>
        </p:nvGrpSpPr>
        <p:grpSpPr>
          <a:xfrm>
            <a:off x="6256881" y="5852985"/>
            <a:ext cx="5499744" cy="630145"/>
            <a:chOff x="5844183" y="5793737"/>
            <a:chExt cx="5499744" cy="630145"/>
          </a:xfrm>
        </p:grpSpPr>
        <p:sp>
          <p:nvSpPr>
            <p:cNvPr id="13" name="テキスト ボックス 12">
              <a:extLst>
                <a:ext uri="{FF2B5EF4-FFF2-40B4-BE49-F238E27FC236}">
                  <a16:creationId xmlns:a16="http://schemas.microsoft.com/office/drawing/2014/main" id="{4F443683-1D1D-4A9E-3F45-3E73F6C0A5B0}"/>
                </a:ext>
              </a:extLst>
            </p:cNvPr>
            <p:cNvSpPr txBox="1"/>
            <p:nvPr/>
          </p:nvSpPr>
          <p:spPr>
            <a:xfrm>
              <a:off x="5844183" y="5793737"/>
              <a:ext cx="1360754" cy="372603"/>
            </a:xfrm>
            <a:prstGeom prst="rect">
              <a:avLst/>
            </a:prstGeom>
            <a:noFill/>
          </p:spPr>
          <p:txBody>
            <a:bodyPr wrap="square">
              <a:spAutoFit/>
            </a:bodyPr>
            <a:lstStyle/>
            <a:p>
              <a:pPr>
                <a:lnSpc>
                  <a:spcPct val="120000"/>
                </a:lnSpc>
              </a:pPr>
              <a:r>
                <a:rPr lang="ja-JP" altLang="en-US" sz="1600" dirty="0">
                  <a:latin typeface="UD デジタル 教科書体 NP-R" panose="02020400000000000000" pitchFamily="18" charset="-128"/>
                  <a:ea typeface="UD デジタル 教科書体 NP-R" panose="02020400000000000000" pitchFamily="18" charset="-128"/>
                </a:rPr>
                <a:t>③ 公債金：</a:t>
              </a:r>
              <a:endParaRPr lang="ja-JP" altLang="en-US" sz="1600" dirty="0"/>
            </a:p>
          </p:txBody>
        </p:sp>
        <p:sp>
          <p:nvSpPr>
            <p:cNvPr id="21" name="テキスト ボックス 20">
              <a:extLst>
                <a:ext uri="{FF2B5EF4-FFF2-40B4-BE49-F238E27FC236}">
                  <a16:creationId xmlns:a16="http://schemas.microsoft.com/office/drawing/2014/main" id="{44079B21-B23E-7033-133C-3EEE9EF6DDB6}"/>
                </a:ext>
              </a:extLst>
            </p:cNvPr>
            <p:cNvSpPr txBox="1"/>
            <p:nvPr/>
          </p:nvSpPr>
          <p:spPr>
            <a:xfrm>
              <a:off x="6129352" y="6086097"/>
              <a:ext cx="5214575" cy="337785"/>
            </a:xfrm>
            <a:prstGeom prst="rect">
              <a:avLst/>
            </a:prstGeom>
            <a:noFill/>
          </p:spPr>
          <p:txBody>
            <a:bodyPr wrap="square">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歳入の不足分を賄うため、国債（借金）により調達される収入</a:t>
              </a:r>
              <a:endParaRPr lang="en-US" altLang="ja-JP" sz="1400" dirty="0">
                <a:latin typeface="UD デジタル 教科書体 NP-R" panose="02020400000000000000" pitchFamily="18" charset="-128"/>
                <a:ea typeface="UD デジタル 教科書体 NP-R" panose="02020400000000000000" pitchFamily="18" charset="-128"/>
              </a:endParaRPr>
            </a:p>
          </p:txBody>
        </p:sp>
      </p:grpSp>
      <p:graphicFrame>
        <p:nvGraphicFramePr>
          <p:cNvPr id="6" name="グラフ 5">
            <a:extLst>
              <a:ext uri="{FF2B5EF4-FFF2-40B4-BE49-F238E27FC236}">
                <a16:creationId xmlns:a16="http://schemas.microsoft.com/office/drawing/2014/main" id="{F2CF4B04-E6D6-B9BE-BC01-233645BB9A55}"/>
              </a:ext>
            </a:extLst>
          </p:cNvPr>
          <p:cNvGraphicFramePr/>
          <p:nvPr>
            <p:extLst>
              <p:ext uri="{D42A27DB-BD31-4B8C-83A1-F6EECF244321}">
                <p14:modId xmlns:p14="http://schemas.microsoft.com/office/powerpoint/2010/main" val="485334432"/>
              </p:ext>
            </p:extLst>
          </p:nvPr>
        </p:nvGraphicFramePr>
        <p:xfrm>
          <a:off x="-471028" y="1671392"/>
          <a:ext cx="6929152" cy="4619438"/>
        </p:xfrm>
        <a:graphic>
          <a:graphicData uri="http://schemas.openxmlformats.org/drawingml/2006/chart">
            <c:chart xmlns:c="http://schemas.openxmlformats.org/drawingml/2006/chart" xmlns:r="http://schemas.openxmlformats.org/officeDocument/2006/relationships" r:id="rId3"/>
          </a:graphicData>
        </a:graphic>
      </p:graphicFrame>
      <p:sp>
        <p:nvSpPr>
          <p:cNvPr id="68" name="テキスト ボックス 67">
            <a:extLst>
              <a:ext uri="{FF2B5EF4-FFF2-40B4-BE49-F238E27FC236}">
                <a16:creationId xmlns:a16="http://schemas.microsoft.com/office/drawing/2014/main" id="{6F904E33-3CAC-D1A0-C316-B7F553F376C4}"/>
              </a:ext>
            </a:extLst>
          </p:cNvPr>
          <p:cNvSpPr txBox="1"/>
          <p:nvPr/>
        </p:nvSpPr>
        <p:spPr>
          <a:xfrm>
            <a:off x="2512365" y="1168296"/>
            <a:ext cx="2106666" cy="598177"/>
          </a:xfrm>
          <a:prstGeom prst="rect">
            <a:avLst/>
          </a:prstGeom>
          <a:noFill/>
        </p:spPr>
        <p:txBody>
          <a:bodyPr wrap="none" rtlCol="0">
            <a:spAutoFit/>
          </a:bodyPr>
          <a:lstStyle/>
          <a:p>
            <a:pPr algn="ctr">
              <a:lnSpc>
                <a:spcPct val="120000"/>
              </a:lnSpc>
            </a:pPr>
            <a:r>
              <a:rPr lang="ja-JP" altLang="en-US" sz="1600" b="1" dirty="0">
                <a:solidFill>
                  <a:srgbClr val="DE5C5C"/>
                </a:solidFill>
                <a:latin typeface="UD デジタル 教科書体 NP-R" panose="02020400000000000000" pitchFamily="18" charset="-128"/>
                <a:ea typeface="UD デジタル 教科書体 NP-R" panose="02020400000000000000" pitchFamily="18" charset="-128"/>
              </a:rPr>
              <a:t>租税・印紙収入</a:t>
            </a:r>
            <a:endParaRPr lang="en-US" altLang="ja-JP" sz="1600" b="1" dirty="0">
              <a:solidFill>
                <a:srgbClr val="DE5C5C"/>
              </a:solidFill>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200" dirty="0">
                <a:solidFill>
                  <a:srgbClr val="DE5C5C"/>
                </a:solidFill>
                <a:latin typeface="UD デジタル 教科書体 NP-R" panose="02020400000000000000" pitchFamily="18" charset="-128"/>
                <a:ea typeface="UD デジタル 教科書体 NP-R" panose="02020400000000000000" pitchFamily="18" charset="-128"/>
              </a:rPr>
              <a:t>83</a:t>
            </a:r>
            <a:r>
              <a:rPr lang="ja-JP" altLang="en-US" sz="1200" dirty="0">
                <a:solidFill>
                  <a:srgbClr val="DE5C5C"/>
                </a:solidFill>
                <a:latin typeface="UD デジタル 教科書体 NP-R" panose="02020400000000000000" pitchFamily="18" charset="-128"/>
                <a:ea typeface="UD デジタル 教科書体 NP-R" panose="02020400000000000000" pitchFamily="18" charset="-128"/>
              </a:rPr>
              <a:t>兆</a:t>
            </a:r>
            <a:r>
              <a:rPr lang="en-US" altLang="ja-JP" sz="1200" dirty="0">
                <a:solidFill>
                  <a:srgbClr val="DE5C5C"/>
                </a:solidFill>
                <a:latin typeface="UD デジタル 教科書体 NP-R" panose="02020400000000000000" pitchFamily="18" charset="-128"/>
                <a:ea typeface="UD デジタル 教科書体 NP-R" panose="02020400000000000000" pitchFamily="18" charset="-128"/>
              </a:rPr>
              <a:t>7,350</a:t>
            </a:r>
            <a:r>
              <a:rPr lang="ja-JP" altLang="en-US" sz="1200" dirty="0">
                <a:solidFill>
                  <a:srgbClr val="DE5C5C"/>
                </a:solidFill>
                <a:latin typeface="UD デジタル 教科書体 NP-R" panose="02020400000000000000" pitchFamily="18" charset="-128"/>
                <a:ea typeface="UD デジタル 教科書体 NP-R" panose="02020400000000000000" pitchFamily="18" charset="-128"/>
              </a:rPr>
              <a:t>億円</a:t>
            </a:r>
            <a:r>
              <a:rPr kumimoji="1" lang="ja-JP" altLang="en-US" sz="1200" dirty="0">
                <a:solidFill>
                  <a:srgbClr val="DE5C5C"/>
                </a:solidFill>
                <a:latin typeface="UD デジタル 教科書体 NP-R" panose="02020400000000000000" pitchFamily="18" charset="-128"/>
                <a:ea typeface="UD デジタル 教科書体 NP-R" panose="02020400000000000000" pitchFamily="18" charset="-128"/>
              </a:rPr>
              <a:t>（</a:t>
            </a:r>
            <a:r>
              <a:rPr lang="en-US" altLang="ja-JP" sz="1200" dirty="0">
                <a:solidFill>
                  <a:srgbClr val="DE5C5C"/>
                </a:solidFill>
                <a:latin typeface="UD デジタル 教科書体 NP-R" panose="02020400000000000000" pitchFamily="18" charset="-128"/>
                <a:ea typeface="UD デジタル 教科書体 NP-R" panose="02020400000000000000" pitchFamily="18" charset="-128"/>
              </a:rPr>
              <a:t>68.5</a:t>
            </a:r>
            <a:r>
              <a:rPr kumimoji="1" lang="en-US" altLang="ja-JP" sz="1200" dirty="0">
                <a:solidFill>
                  <a:srgbClr val="DE5C5C"/>
                </a:solidFill>
                <a:latin typeface="UD デジタル 教科書体 NP-R" panose="02020400000000000000" pitchFamily="18" charset="-128"/>
                <a:ea typeface="UD デジタル 教科書体 NP-R" panose="02020400000000000000" pitchFamily="18" charset="-128"/>
              </a:rPr>
              <a:t>%</a:t>
            </a:r>
            <a:r>
              <a:rPr kumimoji="1" lang="ja-JP" altLang="en-US" sz="1200" dirty="0">
                <a:solidFill>
                  <a:srgbClr val="DE5C5C"/>
                </a:solidFill>
                <a:latin typeface="UD デジタル 教科書体 NP-R" panose="02020400000000000000" pitchFamily="18" charset="-128"/>
                <a:ea typeface="UD デジタル 教科書体 NP-R" panose="02020400000000000000" pitchFamily="18" charset="-128"/>
              </a:rPr>
              <a:t>）</a:t>
            </a:r>
          </a:p>
        </p:txBody>
      </p:sp>
      <p:cxnSp>
        <p:nvCxnSpPr>
          <p:cNvPr id="69" name="直線コネクタ 68">
            <a:extLst>
              <a:ext uri="{FF2B5EF4-FFF2-40B4-BE49-F238E27FC236}">
                <a16:creationId xmlns:a16="http://schemas.microsoft.com/office/drawing/2014/main" id="{B7DE6A93-67D0-827E-4C27-AAF8B80050E0}"/>
              </a:ext>
            </a:extLst>
          </p:cNvPr>
          <p:cNvCxnSpPr>
            <a:cxnSpLocks/>
            <a:stCxn id="68" idx="2"/>
          </p:cNvCxnSpPr>
          <p:nvPr/>
        </p:nvCxnSpPr>
        <p:spPr>
          <a:xfrm flipH="1">
            <a:off x="3565697" y="1766473"/>
            <a:ext cx="1" cy="238195"/>
          </a:xfrm>
          <a:prstGeom prst="line">
            <a:avLst/>
          </a:prstGeom>
          <a:ln w="19050">
            <a:solidFill>
              <a:srgbClr val="DE5C5C"/>
            </a:solidFill>
          </a:ln>
        </p:spPr>
        <p:style>
          <a:lnRef idx="2">
            <a:schemeClr val="accent1"/>
          </a:lnRef>
          <a:fillRef idx="0">
            <a:schemeClr val="accent1"/>
          </a:fillRef>
          <a:effectRef idx="1">
            <a:schemeClr val="accent1"/>
          </a:effectRef>
          <a:fontRef idx="minor">
            <a:schemeClr val="tx1"/>
          </a:fontRef>
        </p:style>
      </p:cxnSp>
      <p:sp>
        <p:nvSpPr>
          <p:cNvPr id="70" name="テキスト ボックス 69">
            <a:extLst>
              <a:ext uri="{FF2B5EF4-FFF2-40B4-BE49-F238E27FC236}">
                <a16:creationId xmlns:a16="http://schemas.microsoft.com/office/drawing/2014/main" id="{C672824E-FC81-F692-70C9-18C8EFD4F4DC}"/>
              </a:ext>
            </a:extLst>
          </p:cNvPr>
          <p:cNvSpPr txBox="1"/>
          <p:nvPr/>
        </p:nvSpPr>
        <p:spPr>
          <a:xfrm>
            <a:off x="2781178" y="1128902"/>
            <a:ext cx="553231" cy="184666"/>
          </a:xfrm>
          <a:prstGeom prst="rect">
            <a:avLst/>
          </a:prstGeom>
          <a:noFill/>
        </p:spPr>
        <p:txBody>
          <a:bodyPr wrap="square">
            <a:spAutoFit/>
          </a:bodyPr>
          <a:lstStyle/>
          <a:p>
            <a:pPr algn="dist"/>
            <a:r>
              <a:rPr lang="ja-JP" altLang="en-US" sz="600" spc="50" dirty="0">
                <a:solidFill>
                  <a:srgbClr val="DE5C5C"/>
                </a:solidFill>
                <a:latin typeface="UD デジタル 教科書体 NP-R" panose="02020400000000000000" pitchFamily="18" charset="-128"/>
                <a:ea typeface="UD デジタル 教科書体 NP-R" panose="02020400000000000000" pitchFamily="18" charset="-128"/>
              </a:rPr>
              <a:t>そぜい</a:t>
            </a:r>
          </a:p>
        </p:txBody>
      </p:sp>
      <p:sp>
        <p:nvSpPr>
          <p:cNvPr id="32" name="正方形/長方形 31">
            <a:extLst>
              <a:ext uri="{FF2B5EF4-FFF2-40B4-BE49-F238E27FC236}">
                <a16:creationId xmlns:a16="http://schemas.microsoft.com/office/drawing/2014/main" id="{7871C05F-B4FD-345F-D25D-4E3F63B623DC}"/>
              </a:ext>
            </a:extLst>
          </p:cNvPr>
          <p:cNvSpPr/>
          <p:nvPr/>
        </p:nvSpPr>
        <p:spPr>
          <a:xfrm>
            <a:off x="276799" y="1076383"/>
            <a:ext cx="1688143" cy="45001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AF1004B4-4E6B-17F2-17D3-0D02D4745B78}"/>
              </a:ext>
            </a:extLst>
          </p:cNvPr>
          <p:cNvSpPr txBox="1"/>
          <p:nvPr/>
        </p:nvSpPr>
        <p:spPr>
          <a:xfrm>
            <a:off x="541224" y="1127816"/>
            <a:ext cx="1159292" cy="369332"/>
          </a:xfrm>
          <a:prstGeom prst="rect">
            <a:avLst/>
          </a:prstGeom>
          <a:noFill/>
        </p:spPr>
        <p:txBody>
          <a:bodyPr wrap="non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国の歳入</a:t>
            </a:r>
            <a:endParaRPr kumimoji="1" lang="ja-JP" altLang="en-US"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0" name="テキスト ボックス 39">
            <a:extLst>
              <a:ext uri="{FF2B5EF4-FFF2-40B4-BE49-F238E27FC236}">
                <a16:creationId xmlns:a16="http://schemas.microsoft.com/office/drawing/2014/main" id="{DC241293-EF9E-B442-B6EA-DA409A3134D4}"/>
              </a:ext>
            </a:extLst>
          </p:cNvPr>
          <p:cNvSpPr txBox="1"/>
          <p:nvPr/>
        </p:nvSpPr>
        <p:spPr>
          <a:xfrm>
            <a:off x="3491863" y="2650857"/>
            <a:ext cx="1162498"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所得税</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25</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3,250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20</a:t>
            </a:r>
            <a:r>
              <a:rPr kumimoji="1" lang="en-US" altLang="ja-JP" sz="1050" dirty="0">
                <a:latin typeface="UD デジタル 教科書体 NP-R" panose="02020400000000000000" pitchFamily="18" charset="-128"/>
                <a:ea typeface="UD デジタル 教科書体 NP-R" panose="02020400000000000000" pitchFamily="18" charset="-128"/>
              </a:rPr>
              <a:t>.7%</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42" name="テキスト ボックス 41">
            <a:extLst>
              <a:ext uri="{FF2B5EF4-FFF2-40B4-BE49-F238E27FC236}">
                <a16:creationId xmlns:a16="http://schemas.microsoft.com/office/drawing/2014/main" id="{D4F5CFA7-0759-E346-F5C1-CA4681C38833}"/>
              </a:ext>
            </a:extLst>
          </p:cNvPr>
          <p:cNvSpPr txBox="1"/>
          <p:nvPr/>
        </p:nvSpPr>
        <p:spPr>
          <a:xfrm>
            <a:off x="2663188" y="3575182"/>
            <a:ext cx="646331" cy="369332"/>
          </a:xfrm>
          <a:prstGeom prst="rect">
            <a:avLst/>
          </a:prstGeom>
          <a:noFill/>
        </p:spPr>
        <p:txBody>
          <a:bodyPr wrap="none" rtlCol="0">
            <a:spAutoFit/>
          </a:bodyPr>
          <a:lstStyle/>
          <a:p>
            <a:r>
              <a:rPr kumimoji="1" lang="ja-JP" altLang="en-US" b="1" dirty="0">
                <a:latin typeface="UD デジタル 教科書体 NP-R" panose="02020400000000000000" pitchFamily="18" charset="-128"/>
                <a:ea typeface="UD デジタル 教科書体 NP-R" panose="02020400000000000000" pitchFamily="18" charset="-128"/>
              </a:rPr>
              <a:t>総額</a:t>
            </a:r>
          </a:p>
        </p:txBody>
      </p:sp>
      <p:sp>
        <p:nvSpPr>
          <p:cNvPr id="43" name="テキスト ボックス 42">
            <a:extLst>
              <a:ext uri="{FF2B5EF4-FFF2-40B4-BE49-F238E27FC236}">
                <a16:creationId xmlns:a16="http://schemas.microsoft.com/office/drawing/2014/main" id="{384EDEC8-98D0-909C-D429-EFAE9C2560BB}"/>
              </a:ext>
            </a:extLst>
          </p:cNvPr>
          <p:cNvSpPr txBox="1"/>
          <p:nvPr/>
        </p:nvSpPr>
        <p:spPr>
          <a:xfrm>
            <a:off x="2223161" y="3894200"/>
            <a:ext cx="1526380" cy="338554"/>
          </a:xfrm>
          <a:prstGeom prst="rect">
            <a:avLst/>
          </a:prstGeom>
          <a:noFill/>
        </p:spPr>
        <p:txBody>
          <a:bodyPr wrap="none" rtlCol="0">
            <a:spAutoFit/>
          </a:bodyPr>
          <a:lstStyle/>
          <a:p>
            <a:pPr algn="ctr"/>
            <a:r>
              <a:rPr lang="en-US" altLang="ja-JP" sz="1600" b="1" spc="-100" dirty="0">
                <a:latin typeface="UD デジタル 教科書体 NP-R" panose="02020400000000000000" pitchFamily="18" charset="-128"/>
                <a:ea typeface="UD デジタル 教科書体 NP-R" panose="02020400000000000000" pitchFamily="18" charset="-128"/>
              </a:rPr>
              <a:t>122</a:t>
            </a:r>
            <a:r>
              <a:rPr kumimoji="1" lang="ja-JP" altLang="en-US" sz="1200" b="1" spc="-100" dirty="0">
                <a:latin typeface="UD デジタル 教科書体 NP-R" panose="02020400000000000000" pitchFamily="18" charset="-128"/>
                <a:ea typeface="UD デジタル 教科書体 NP-R" panose="02020400000000000000" pitchFamily="18" charset="-128"/>
              </a:rPr>
              <a:t>兆</a:t>
            </a:r>
            <a:r>
              <a:rPr lang="en-US" altLang="ja-JP" sz="1600" b="1" spc="-100" dirty="0">
                <a:latin typeface="UD デジタル 教科書体 NP-R" panose="02020400000000000000" pitchFamily="18" charset="-128"/>
                <a:ea typeface="UD デジタル 教科書体 NP-R" panose="02020400000000000000" pitchFamily="18" charset="-128"/>
              </a:rPr>
              <a:t>3</a:t>
            </a:r>
            <a:r>
              <a:rPr kumimoji="1" lang="en-US" altLang="ja-JP" sz="1600" b="1" spc="-100" dirty="0">
                <a:latin typeface="UD デジタル 教科書体 NP-R" panose="02020400000000000000" pitchFamily="18" charset="-128"/>
                <a:ea typeface="UD デジタル 教科書体 NP-R" panose="02020400000000000000" pitchFamily="18" charset="-128"/>
              </a:rPr>
              <a:t>,092</a:t>
            </a:r>
            <a:r>
              <a:rPr kumimoji="1" lang="ja-JP" altLang="en-US" sz="1200" b="1" spc="-100" dirty="0">
                <a:latin typeface="UD デジタル 教科書体 NP-R" panose="02020400000000000000" pitchFamily="18" charset="-128"/>
                <a:ea typeface="UD デジタル 教科書体 NP-R" panose="02020400000000000000" pitchFamily="18" charset="-128"/>
              </a:rPr>
              <a:t>億円</a:t>
            </a:r>
            <a:endParaRPr kumimoji="1" lang="ja-JP" altLang="en-US" sz="1600" b="1" spc="-100" dirty="0">
              <a:latin typeface="UD デジタル 教科書体 NP-R" panose="02020400000000000000" pitchFamily="18" charset="-128"/>
              <a:ea typeface="UD デジタル 教科書体 NP-R" panose="02020400000000000000" pitchFamily="18" charset="-128"/>
            </a:endParaRPr>
          </a:p>
        </p:txBody>
      </p:sp>
      <p:sp>
        <p:nvSpPr>
          <p:cNvPr id="44" name="テキスト ボックス 43">
            <a:extLst>
              <a:ext uri="{FF2B5EF4-FFF2-40B4-BE49-F238E27FC236}">
                <a16:creationId xmlns:a16="http://schemas.microsoft.com/office/drawing/2014/main" id="{23166819-9E95-0624-2307-BB8A3089E9F1}"/>
              </a:ext>
            </a:extLst>
          </p:cNvPr>
          <p:cNvSpPr txBox="1"/>
          <p:nvPr/>
        </p:nvSpPr>
        <p:spPr>
          <a:xfrm>
            <a:off x="2327752" y="5125741"/>
            <a:ext cx="1162498"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消費税</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26</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6,880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21</a:t>
            </a:r>
            <a:r>
              <a:rPr kumimoji="1" lang="en-US" altLang="ja-JP"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8</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45" name="テキスト ボックス 44">
            <a:extLst>
              <a:ext uri="{FF2B5EF4-FFF2-40B4-BE49-F238E27FC236}">
                <a16:creationId xmlns:a16="http://schemas.microsoft.com/office/drawing/2014/main" id="{AC536AA7-F954-9437-AC4E-69BD9B976B91}"/>
              </a:ext>
            </a:extLst>
          </p:cNvPr>
          <p:cNvSpPr txBox="1"/>
          <p:nvPr/>
        </p:nvSpPr>
        <p:spPr>
          <a:xfrm>
            <a:off x="4174663" y="5718195"/>
            <a:ext cx="1074333"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相続税</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3</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8,180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kumimoji="1" lang="en-US" altLang="ja-JP" sz="1050" dirty="0">
                <a:latin typeface="UD デジタル 教科書体 NP-R" panose="02020400000000000000" pitchFamily="18" charset="-128"/>
                <a:ea typeface="UD デジタル 教科書体 NP-R" panose="02020400000000000000" pitchFamily="18" charset="-128"/>
              </a:rPr>
              <a:t>3.</a:t>
            </a:r>
            <a:r>
              <a:rPr lang="en-US" altLang="ja-JP" sz="1050" dirty="0">
                <a:latin typeface="UD デジタル 教科書体 NP-R" panose="02020400000000000000" pitchFamily="18" charset="-128"/>
                <a:ea typeface="UD デジタル 教科書体 NP-R" panose="02020400000000000000" pitchFamily="18" charset="-128"/>
              </a:rPr>
              <a:t>1</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46" name="テキスト ボックス 45">
            <a:extLst>
              <a:ext uri="{FF2B5EF4-FFF2-40B4-BE49-F238E27FC236}">
                <a16:creationId xmlns:a16="http://schemas.microsoft.com/office/drawing/2014/main" id="{F8643622-D531-A783-C1CA-03C80B5F39E4}"/>
              </a:ext>
            </a:extLst>
          </p:cNvPr>
          <p:cNvSpPr txBox="1"/>
          <p:nvPr/>
        </p:nvSpPr>
        <p:spPr>
          <a:xfrm>
            <a:off x="201005" y="5152096"/>
            <a:ext cx="763351" cy="610232"/>
          </a:xfrm>
          <a:prstGeom prst="rect">
            <a:avLst/>
          </a:prstGeom>
          <a:noFill/>
        </p:spPr>
        <p:txBody>
          <a:bodyPr wrap="none" rtlCol="0">
            <a:spAutoFit/>
          </a:bodyPr>
          <a:lstStyle/>
          <a:p>
            <a:pPr algn="ctr">
              <a:lnSpc>
                <a:spcPct val="120000"/>
              </a:lnSpc>
            </a:pPr>
            <a:r>
              <a:rPr lang="ja-JP" altLang="en-US" sz="1050" b="1" dirty="0">
                <a:latin typeface="UD デジタル 教科書体 NP-R" panose="02020400000000000000" pitchFamily="18" charset="-128"/>
                <a:ea typeface="UD デジタル 教科書体 NP-R" panose="02020400000000000000" pitchFamily="18" charset="-128"/>
              </a:rPr>
              <a:t>揮発油税</a:t>
            </a:r>
            <a:r>
              <a:rPr lang="en-US" altLang="ja-JP" sz="1050" b="1" dirty="0">
                <a:latin typeface="UD デジタル 教科書体 NP-R" panose="02020400000000000000" pitchFamily="18" charset="-128"/>
                <a:ea typeface="UD デジタル 教科書体 NP-R" panose="02020400000000000000" pitchFamily="18" charset="-128"/>
              </a:rPr>
              <a:t> </a:t>
            </a:r>
          </a:p>
          <a:p>
            <a:pPr algn="ctr">
              <a:lnSpc>
                <a:spcPct val="120000"/>
              </a:lnSpc>
            </a:pPr>
            <a:r>
              <a:rPr lang="en-US" altLang="ja-JP" sz="900" dirty="0">
                <a:latin typeface="UD デジタル 教科書体 NP-R" panose="02020400000000000000" pitchFamily="18" charset="-128"/>
                <a:ea typeface="UD デジタル 教科書体 NP-R" panose="02020400000000000000" pitchFamily="18" charset="-128"/>
              </a:rPr>
              <a:t>9,720</a:t>
            </a:r>
            <a:r>
              <a:rPr lang="ja-JP" altLang="en-US" sz="900" dirty="0">
                <a:latin typeface="UD デジタル 教科書体 NP-R" panose="02020400000000000000" pitchFamily="18" charset="-128"/>
                <a:ea typeface="UD デジタル 教科書体 NP-R" panose="02020400000000000000" pitchFamily="18" charset="-128"/>
              </a:rPr>
              <a:t>億円</a:t>
            </a:r>
            <a:endParaRPr lang="en-US" altLang="ja-JP" sz="9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0</a:t>
            </a:r>
            <a:r>
              <a:rPr kumimoji="1" lang="en-US" altLang="ja-JP"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8</a:t>
            </a:r>
            <a:r>
              <a:rPr kumimoji="1" lang="en-US" altLang="ja-JP" sz="900" dirty="0">
                <a:latin typeface="UD デジタル 教科書体 NP-R" panose="02020400000000000000" pitchFamily="18" charset="-128"/>
                <a:ea typeface="UD デジタル 教科書体 NP-R" panose="02020400000000000000" pitchFamily="18" charset="-128"/>
              </a:rPr>
              <a:t>%</a:t>
            </a:r>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47" name="テキスト ボックス 46">
            <a:extLst>
              <a:ext uri="{FF2B5EF4-FFF2-40B4-BE49-F238E27FC236}">
                <a16:creationId xmlns:a16="http://schemas.microsoft.com/office/drawing/2014/main" id="{CF5866B5-1B92-BDC4-5329-F9BB116A942A}"/>
              </a:ext>
            </a:extLst>
          </p:cNvPr>
          <p:cNvSpPr txBox="1"/>
          <p:nvPr/>
        </p:nvSpPr>
        <p:spPr>
          <a:xfrm>
            <a:off x="1702507" y="6153482"/>
            <a:ext cx="1830950" cy="276422"/>
          </a:xfrm>
          <a:prstGeom prst="rect">
            <a:avLst/>
          </a:prstGeom>
          <a:noFill/>
        </p:spPr>
        <p:txBody>
          <a:bodyPr wrap="none" rtlCol="0">
            <a:spAutoFit/>
          </a:bodyPr>
          <a:lstStyle/>
          <a:p>
            <a:pPr algn="ctr">
              <a:lnSpc>
                <a:spcPct val="120000"/>
              </a:lnSpc>
            </a:pPr>
            <a:r>
              <a:rPr lang="ja-JP" altLang="en-US" sz="1050" b="1" dirty="0">
                <a:latin typeface="UD デジタル 教科書体 NP-R" panose="02020400000000000000" pitchFamily="18" charset="-128"/>
                <a:ea typeface="UD デジタル 教科書体 NP-R" panose="02020400000000000000" pitchFamily="18" charset="-128"/>
              </a:rPr>
              <a:t>酒税</a:t>
            </a:r>
            <a:r>
              <a:rPr lang="en-US" altLang="ja-JP" sz="1050" b="1" dirty="0">
                <a:latin typeface="UD デジタル 教科書体 NP-R" panose="02020400000000000000" pitchFamily="18" charset="-128"/>
                <a:ea typeface="UD デジタル 教科書体 NP-R" panose="02020400000000000000" pitchFamily="18" charset="-128"/>
              </a:rPr>
              <a:t> </a:t>
            </a:r>
            <a:r>
              <a:rPr lang="ja-JP" altLang="en-US" sz="900" dirty="0">
                <a:latin typeface="UD デジタル 教科書体 NP-R" panose="02020400000000000000" pitchFamily="18" charset="-128"/>
                <a:ea typeface="UD デジタル 教科書体 NP-R" panose="02020400000000000000" pitchFamily="18" charset="-128"/>
              </a:rPr>
              <a:t>１兆</a:t>
            </a:r>
            <a:r>
              <a:rPr lang="en-US" altLang="ja-JP" sz="900" dirty="0">
                <a:latin typeface="UD デジタル 教科書体 NP-R" panose="02020400000000000000" pitchFamily="18" charset="-128"/>
                <a:ea typeface="UD デジタル 教科書体 NP-R" panose="02020400000000000000" pitchFamily="18" charset="-128"/>
              </a:rPr>
              <a:t>1,470</a:t>
            </a:r>
            <a:r>
              <a:rPr lang="ja-JP" altLang="en-US" sz="900" dirty="0">
                <a:latin typeface="UD デジタル 教科書体 NP-R" panose="02020400000000000000" pitchFamily="18" charset="-128"/>
                <a:ea typeface="UD デジタル 教科書体 NP-R" panose="02020400000000000000" pitchFamily="18" charset="-128"/>
              </a:rPr>
              <a:t>億円</a:t>
            </a:r>
            <a:r>
              <a:rPr kumimoji="1" lang="ja-JP" altLang="en-US"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0</a:t>
            </a:r>
            <a:r>
              <a:rPr kumimoji="1" lang="en-US" altLang="ja-JP" sz="900" dirty="0">
                <a:latin typeface="UD デジタル 教科書体 NP-R" panose="02020400000000000000" pitchFamily="18" charset="-128"/>
                <a:ea typeface="UD デジタル 教科書体 NP-R" panose="02020400000000000000" pitchFamily="18" charset="-128"/>
              </a:rPr>
              <a:t>.9%</a:t>
            </a:r>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48" name="テキスト ボックス 47">
            <a:extLst>
              <a:ext uri="{FF2B5EF4-FFF2-40B4-BE49-F238E27FC236}">
                <a16:creationId xmlns:a16="http://schemas.microsoft.com/office/drawing/2014/main" id="{07C941EE-CD3B-5F52-D362-1B09D1C43FE3}"/>
              </a:ext>
            </a:extLst>
          </p:cNvPr>
          <p:cNvSpPr txBox="1"/>
          <p:nvPr/>
        </p:nvSpPr>
        <p:spPr>
          <a:xfrm>
            <a:off x="963619" y="5921925"/>
            <a:ext cx="838691" cy="610232"/>
          </a:xfrm>
          <a:prstGeom prst="rect">
            <a:avLst/>
          </a:prstGeom>
          <a:noFill/>
        </p:spPr>
        <p:txBody>
          <a:bodyPr wrap="none" rtlCol="0">
            <a:spAutoFit/>
          </a:bodyPr>
          <a:lstStyle/>
          <a:p>
            <a:pPr algn="ctr">
              <a:lnSpc>
                <a:spcPct val="120000"/>
              </a:lnSpc>
            </a:pPr>
            <a:r>
              <a:rPr lang="ja-JP" altLang="en-US" sz="1050" b="1" dirty="0">
                <a:latin typeface="UD デジタル 教科書体 NP-R" panose="02020400000000000000" pitchFamily="18" charset="-128"/>
                <a:ea typeface="UD デジタル 教科書体 NP-R" panose="02020400000000000000" pitchFamily="18" charset="-128"/>
              </a:rPr>
              <a:t>印紙収入</a:t>
            </a:r>
            <a:r>
              <a:rPr lang="en-US" altLang="ja-JP" sz="1050" b="1" dirty="0">
                <a:latin typeface="UD デジタル 教科書体 NP-R" panose="02020400000000000000" pitchFamily="18" charset="-128"/>
                <a:ea typeface="UD デジタル 教科書体 NP-R" panose="02020400000000000000" pitchFamily="18" charset="-128"/>
              </a:rPr>
              <a:t> </a:t>
            </a:r>
            <a:endParaRPr lang="en-US" altLang="ja-JP" sz="9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900" dirty="0">
                <a:latin typeface="UD デジタル 教科書体 NP-R" panose="02020400000000000000" pitchFamily="18" charset="-128"/>
                <a:ea typeface="UD デジタル 教科書体 NP-R" panose="02020400000000000000" pitchFamily="18" charset="-128"/>
              </a:rPr>
              <a:t>1</a:t>
            </a:r>
            <a:r>
              <a:rPr lang="ja-JP" altLang="en-US" sz="900" dirty="0">
                <a:latin typeface="UD デジタル 教科書体 NP-R" panose="02020400000000000000" pitchFamily="18" charset="-128"/>
                <a:ea typeface="UD デジタル 教科書体 NP-R" panose="02020400000000000000" pitchFamily="18" charset="-128"/>
              </a:rPr>
              <a:t>兆</a:t>
            </a:r>
            <a:r>
              <a:rPr lang="en-US" altLang="ja-JP" sz="900" dirty="0">
                <a:latin typeface="UD デジタル 教科書体 NP-R" panose="02020400000000000000" pitchFamily="18" charset="-128"/>
                <a:ea typeface="UD デジタル 教科書体 NP-R" panose="02020400000000000000" pitchFamily="18" charset="-128"/>
              </a:rPr>
              <a:t>800</a:t>
            </a:r>
            <a:r>
              <a:rPr lang="ja-JP" altLang="en-US" sz="900" dirty="0">
                <a:latin typeface="UD デジタル 教科書体 NP-R" panose="02020400000000000000" pitchFamily="18" charset="-128"/>
                <a:ea typeface="UD デジタル 教科書体 NP-R" panose="02020400000000000000" pitchFamily="18" charset="-128"/>
              </a:rPr>
              <a:t>億円</a:t>
            </a:r>
            <a:endParaRPr lang="en-US" altLang="ja-JP" sz="9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0</a:t>
            </a:r>
            <a:r>
              <a:rPr kumimoji="1" lang="en-US" altLang="ja-JP"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9</a:t>
            </a:r>
            <a:r>
              <a:rPr kumimoji="1" lang="en-US" altLang="ja-JP" sz="900" dirty="0">
                <a:latin typeface="UD デジタル 教科書体 NP-R" panose="02020400000000000000" pitchFamily="18" charset="-128"/>
                <a:ea typeface="UD デジタル 教科書体 NP-R" panose="02020400000000000000" pitchFamily="18" charset="-128"/>
              </a:rPr>
              <a:t>%</a:t>
            </a:r>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49" name="テキスト ボックス 48">
            <a:extLst>
              <a:ext uri="{FF2B5EF4-FFF2-40B4-BE49-F238E27FC236}">
                <a16:creationId xmlns:a16="http://schemas.microsoft.com/office/drawing/2014/main" id="{8FD43159-996E-CF6F-C734-8DBD99927753}"/>
              </a:ext>
            </a:extLst>
          </p:cNvPr>
          <p:cNvSpPr txBox="1"/>
          <p:nvPr/>
        </p:nvSpPr>
        <p:spPr>
          <a:xfrm>
            <a:off x="252210" y="5780787"/>
            <a:ext cx="761747" cy="610232"/>
          </a:xfrm>
          <a:prstGeom prst="rect">
            <a:avLst/>
          </a:prstGeom>
          <a:noFill/>
        </p:spPr>
        <p:txBody>
          <a:bodyPr wrap="none" rtlCol="0">
            <a:spAutoFit/>
          </a:bodyPr>
          <a:lstStyle/>
          <a:p>
            <a:pPr algn="ctr">
              <a:lnSpc>
                <a:spcPct val="120000"/>
              </a:lnSpc>
            </a:pPr>
            <a:r>
              <a:rPr lang="ja-JP" altLang="en-US" sz="1050" b="1" dirty="0">
                <a:latin typeface="UD デジタル 教科書体 NP-R" panose="02020400000000000000" pitchFamily="18" charset="-128"/>
                <a:ea typeface="UD デジタル 教科書体 NP-R" panose="02020400000000000000" pitchFamily="18" charset="-128"/>
              </a:rPr>
              <a:t>たばこ税</a:t>
            </a:r>
            <a:endParaRPr lang="en-US" altLang="ja-JP" sz="105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900" dirty="0">
                <a:latin typeface="UD デジタル 教科書体 NP-R" panose="02020400000000000000" pitchFamily="18" charset="-128"/>
                <a:ea typeface="UD デジタル 教科書体 NP-R" panose="02020400000000000000" pitchFamily="18" charset="-128"/>
              </a:rPr>
              <a:t>9,760</a:t>
            </a:r>
            <a:r>
              <a:rPr lang="ja-JP" altLang="en-US" sz="900" dirty="0">
                <a:latin typeface="UD デジタル 教科書体 NP-R" panose="02020400000000000000" pitchFamily="18" charset="-128"/>
                <a:ea typeface="UD デジタル 教科書体 NP-R" panose="02020400000000000000" pitchFamily="18" charset="-128"/>
              </a:rPr>
              <a:t>億円</a:t>
            </a:r>
            <a:endParaRPr lang="en-US" altLang="ja-JP" sz="9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0</a:t>
            </a:r>
            <a:r>
              <a:rPr kumimoji="1" lang="en-US" altLang="ja-JP" sz="900" dirty="0">
                <a:latin typeface="UD デジタル 教科書体 NP-R" panose="02020400000000000000" pitchFamily="18" charset="-128"/>
                <a:ea typeface="UD デジタル 教科書体 NP-R" panose="02020400000000000000" pitchFamily="18" charset="-128"/>
              </a:rPr>
              <a:t>.8%</a:t>
            </a:r>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50" name="テキスト ボックス 49">
            <a:extLst>
              <a:ext uri="{FF2B5EF4-FFF2-40B4-BE49-F238E27FC236}">
                <a16:creationId xmlns:a16="http://schemas.microsoft.com/office/drawing/2014/main" id="{060ED1EA-3017-146B-C2FB-D17BA8892AC4}"/>
              </a:ext>
            </a:extLst>
          </p:cNvPr>
          <p:cNvSpPr txBox="1"/>
          <p:nvPr/>
        </p:nvSpPr>
        <p:spPr>
          <a:xfrm>
            <a:off x="23966" y="4442461"/>
            <a:ext cx="877163" cy="610232"/>
          </a:xfrm>
          <a:prstGeom prst="rect">
            <a:avLst/>
          </a:prstGeom>
          <a:noFill/>
        </p:spPr>
        <p:txBody>
          <a:bodyPr wrap="none" rtlCol="0">
            <a:spAutoFit/>
          </a:bodyPr>
          <a:lstStyle/>
          <a:p>
            <a:pPr algn="ctr">
              <a:lnSpc>
                <a:spcPct val="120000"/>
              </a:lnSpc>
            </a:pPr>
            <a:r>
              <a:rPr lang="ja-JP" altLang="en-US" sz="1050" b="1" dirty="0">
                <a:latin typeface="UD デジタル 教科書体 NP-R" panose="02020400000000000000" pitchFamily="18" charset="-128"/>
                <a:ea typeface="UD デジタル 教科書体 NP-R" panose="02020400000000000000" pitchFamily="18" charset="-128"/>
              </a:rPr>
              <a:t>その他の税</a:t>
            </a:r>
            <a:endParaRPr lang="en-US" altLang="ja-JP" sz="105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900" dirty="0">
                <a:latin typeface="UD デジタル 教科書体 NP-R" panose="02020400000000000000" pitchFamily="18" charset="-128"/>
                <a:ea typeface="UD デジタル 教科書体 NP-R" panose="02020400000000000000" pitchFamily="18" charset="-128"/>
              </a:rPr>
              <a:t>３兆</a:t>
            </a:r>
            <a:r>
              <a:rPr lang="en-US" altLang="ja-JP" sz="900" dirty="0">
                <a:latin typeface="UD デジタル 教科書体 NP-R" panose="02020400000000000000" pitchFamily="18" charset="-128"/>
                <a:ea typeface="UD デジタル 教科書体 NP-R" panose="02020400000000000000" pitchFamily="18" charset="-128"/>
              </a:rPr>
              <a:t>330</a:t>
            </a:r>
            <a:r>
              <a:rPr lang="ja-JP" altLang="en-US" sz="900" dirty="0">
                <a:latin typeface="UD デジタル 教科書体 NP-R" panose="02020400000000000000" pitchFamily="18" charset="-128"/>
                <a:ea typeface="UD デジタル 教科書体 NP-R" panose="02020400000000000000" pitchFamily="18" charset="-128"/>
              </a:rPr>
              <a:t>億円</a:t>
            </a:r>
            <a:endParaRPr lang="en-US" altLang="ja-JP" sz="9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2.6</a:t>
            </a:r>
            <a:r>
              <a:rPr kumimoji="1" lang="en-US" altLang="ja-JP" sz="900" dirty="0">
                <a:latin typeface="UD デジタル 教科書体 NP-R" panose="02020400000000000000" pitchFamily="18" charset="-128"/>
                <a:ea typeface="UD デジタル 教科書体 NP-R" panose="02020400000000000000" pitchFamily="18" charset="-128"/>
              </a:rPr>
              <a:t>%</a:t>
            </a:r>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51" name="テキスト ボックス 50">
            <a:extLst>
              <a:ext uri="{FF2B5EF4-FFF2-40B4-BE49-F238E27FC236}">
                <a16:creationId xmlns:a16="http://schemas.microsoft.com/office/drawing/2014/main" id="{4BC3D85E-6CF4-6527-10D4-08AC8F034664}"/>
              </a:ext>
            </a:extLst>
          </p:cNvPr>
          <p:cNvSpPr txBox="1"/>
          <p:nvPr/>
        </p:nvSpPr>
        <p:spPr>
          <a:xfrm>
            <a:off x="1091314" y="3067214"/>
            <a:ext cx="1162498"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公債金</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29</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5,840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24</a:t>
            </a:r>
            <a:r>
              <a:rPr kumimoji="1" lang="en-US" altLang="ja-JP" sz="1050" dirty="0">
                <a:latin typeface="UD デジタル 教科書体 NP-R" panose="02020400000000000000" pitchFamily="18" charset="-128"/>
                <a:ea typeface="UD デジタル 教科書体 NP-R" panose="02020400000000000000" pitchFamily="18" charset="-128"/>
              </a:rPr>
              <a:t>.2%</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52" name="テキスト ボックス 51">
            <a:extLst>
              <a:ext uri="{FF2B5EF4-FFF2-40B4-BE49-F238E27FC236}">
                <a16:creationId xmlns:a16="http://schemas.microsoft.com/office/drawing/2014/main" id="{A5845901-54BC-B6FB-9BE9-9D6F9E163193}"/>
              </a:ext>
            </a:extLst>
          </p:cNvPr>
          <p:cNvSpPr txBox="1"/>
          <p:nvPr/>
        </p:nvSpPr>
        <p:spPr>
          <a:xfrm>
            <a:off x="515538" y="1776312"/>
            <a:ext cx="1107996" cy="637097"/>
          </a:xfrm>
          <a:prstGeom prst="rect">
            <a:avLst/>
          </a:prstGeom>
          <a:noFill/>
        </p:spPr>
        <p:txBody>
          <a:bodyPr wrap="none" rtlCol="0">
            <a:spAutoFit/>
          </a:bodyPr>
          <a:lstStyle/>
          <a:p>
            <a:pPr algn="ctr">
              <a:lnSpc>
                <a:spcPct val="120000"/>
              </a:lnSpc>
            </a:pPr>
            <a:r>
              <a:rPr kumimoji="1" lang="ja-JP" altLang="en-US" sz="1200" b="1" dirty="0">
                <a:latin typeface="UD デジタル 教科書体 NP-R" panose="02020400000000000000" pitchFamily="18" charset="-128"/>
                <a:ea typeface="UD デジタル 教科書体 NP-R" panose="02020400000000000000" pitchFamily="18" charset="-128"/>
              </a:rPr>
              <a:t>その他の収入</a:t>
            </a:r>
          </a:p>
          <a:p>
            <a:pPr algn="ctr"/>
            <a:r>
              <a:rPr lang="en-US" altLang="ja-JP" sz="1050" dirty="0">
                <a:latin typeface="UD デジタル 教科書体 NP-R" panose="02020400000000000000" pitchFamily="18" charset="-128"/>
                <a:ea typeface="UD デジタル 教科書体 NP-R" panose="02020400000000000000" pitchFamily="18" charset="-128"/>
              </a:rPr>
              <a:t>8</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9,902</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7.4</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cxnSp>
        <p:nvCxnSpPr>
          <p:cNvPr id="53" name="直線コネクタ 52">
            <a:extLst>
              <a:ext uri="{FF2B5EF4-FFF2-40B4-BE49-F238E27FC236}">
                <a16:creationId xmlns:a16="http://schemas.microsoft.com/office/drawing/2014/main" id="{85331A81-A662-BC45-B686-6B2D6CC7B95E}"/>
              </a:ext>
            </a:extLst>
          </p:cNvPr>
          <p:cNvCxnSpPr>
            <a:cxnSpLocks/>
          </p:cNvCxnSpPr>
          <p:nvPr/>
        </p:nvCxnSpPr>
        <p:spPr>
          <a:xfrm flipH="1" flipV="1">
            <a:off x="1632350" y="1975967"/>
            <a:ext cx="791877" cy="23100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aphicFrame>
        <p:nvGraphicFramePr>
          <p:cNvPr id="54" name="グラフ 53">
            <a:extLst>
              <a:ext uri="{FF2B5EF4-FFF2-40B4-BE49-F238E27FC236}">
                <a16:creationId xmlns:a16="http://schemas.microsoft.com/office/drawing/2014/main" id="{5FC0570B-0D2E-ADC5-6D78-0363AD231615}"/>
              </a:ext>
            </a:extLst>
          </p:cNvPr>
          <p:cNvGraphicFramePr/>
          <p:nvPr>
            <p:extLst>
              <p:ext uri="{D42A27DB-BD31-4B8C-83A1-F6EECF244321}">
                <p14:modId xmlns:p14="http://schemas.microsoft.com/office/powerpoint/2010/main" val="3339277461"/>
              </p:ext>
            </p:extLst>
          </p:nvPr>
        </p:nvGraphicFramePr>
        <p:xfrm>
          <a:off x="1325787" y="2869270"/>
          <a:ext cx="3335523" cy="2223683"/>
        </p:xfrm>
        <a:graphic>
          <a:graphicData uri="http://schemas.openxmlformats.org/drawingml/2006/chart">
            <c:chart xmlns:c="http://schemas.openxmlformats.org/drawingml/2006/chart" xmlns:r="http://schemas.openxmlformats.org/officeDocument/2006/relationships" r:id="rId4"/>
          </a:graphicData>
        </a:graphic>
      </p:graphicFrame>
      <p:sp>
        <p:nvSpPr>
          <p:cNvPr id="55" name="テキスト ボックス 54">
            <a:extLst>
              <a:ext uri="{FF2B5EF4-FFF2-40B4-BE49-F238E27FC236}">
                <a16:creationId xmlns:a16="http://schemas.microsoft.com/office/drawing/2014/main" id="{15FBA1F0-15D5-70CC-F4A8-5C244B71B183}"/>
              </a:ext>
            </a:extLst>
          </p:cNvPr>
          <p:cNvSpPr txBox="1">
            <a:spLocks noChangeAspect="1"/>
          </p:cNvSpPr>
          <p:nvPr/>
        </p:nvSpPr>
        <p:spPr>
          <a:xfrm rot="4713981">
            <a:off x="2182081" y="3152746"/>
            <a:ext cx="1647668" cy="1646584"/>
          </a:xfrm>
          <a:prstGeom prst="rect">
            <a:avLst/>
          </a:prstGeom>
          <a:noFill/>
        </p:spPr>
        <p:txBody>
          <a:bodyPr wrap="none" rtlCol="0">
            <a:prstTxWarp prst="textArchUp">
              <a:avLst>
                <a:gd name="adj" fmla="val 11558760"/>
              </a:avLst>
            </a:prstTxWarp>
            <a:spAutoFit/>
          </a:bodyPr>
          <a:lstStyle/>
          <a:p>
            <a:pPr algn="ctr"/>
            <a:r>
              <a:rPr kumimoji="1" lang="ja-JP" altLang="en-US" sz="1050" spc="500" dirty="0">
                <a:latin typeface="UD デジタル 教科書体 NP-R" panose="02020400000000000000" pitchFamily="18" charset="-128"/>
                <a:ea typeface="UD デジタル 教科書体 NP-R" panose="02020400000000000000" pitchFamily="18" charset="-128"/>
              </a:rPr>
              <a:t>←　直接税　→</a:t>
            </a:r>
          </a:p>
        </p:txBody>
      </p:sp>
      <p:sp>
        <p:nvSpPr>
          <p:cNvPr id="56" name="テキスト ボックス 55">
            <a:extLst>
              <a:ext uri="{FF2B5EF4-FFF2-40B4-BE49-F238E27FC236}">
                <a16:creationId xmlns:a16="http://schemas.microsoft.com/office/drawing/2014/main" id="{69CA3663-782C-D3BE-81B5-E80CCE2A9DEA}"/>
              </a:ext>
            </a:extLst>
          </p:cNvPr>
          <p:cNvSpPr txBox="1">
            <a:spLocks noChangeAspect="1"/>
          </p:cNvSpPr>
          <p:nvPr/>
        </p:nvSpPr>
        <p:spPr>
          <a:xfrm rot="960354">
            <a:off x="2155295" y="3167524"/>
            <a:ext cx="1686803" cy="1685693"/>
          </a:xfrm>
          <a:prstGeom prst="rect">
            <a:avLst/>
          </a:prstGeom>
          <a:noFill/>
        </p:spPr>
        <p:txBody>
          <a:bodyPr wrap="none" rtlCol="0">
            <a:prstTxWarp prst="textArchDown">
              <a:avLst>
                <a:gd name="adj" fmla="val 2724445"/>
              </a:avLst>
            </a:prstTxWarp>
            <a:spAutoFit/>
          </a:bodyPr>
          <a:lstStyle/>
          <a:p>
            <a:pPr algn="ctr"/>
            <a:r>
              <a:rPr kumimoji="1" lang="ja-JP" altLang="en-US" sz="1050" spc="500" dirty="0">
                <a:latin typeface="UD デジタル 教科書体 NP-R" panose="02020400000000000000" pitchFamily="18" charset="-128"/>
                <a:ea typeface="UD デジタル 教科書体 NP-R" panose="02020400000000000000" pitchFamily="18" charset="-128"/>
              </a:rPr>
              <a:t>← 間接税 →</a:t>
            </a:r>
          </a:p>
        </p:txBody>
      </p:sp>
      <p:sp>
        <p:nvSpPr>
          <p:cNvPr id="57" name="テキスト ボックス 56">
            <a:extLst>
              <a:ext uri="{FF2B5EF4-FFF2-40B4-BE49-F238E27FC236}">
                <a16:creationId xmlns:a16="http://schemas.microsoft.com/office/drawing/2014/main" id="{E4113688-0272-3C58-268D-D0BE6A5CBED7}"/>
              </a:ext>
            </a:extLst>
          </p:cNvPr>
          <p:cNvSpPr txBox="1"/>
          <p:nvPr/>
        </p:nvSpPr>
        <p:spPr>
          <a:xfrm>
            <a:off x="208604" y="5093451"/>
            <a:ext cx="707860" cy="169277"/>
          </a:xfrm>
          <a:prstGeom prst="rect">
            <a:avLst/>
          </a:prstGeom>
          <a:noFill/>
        </p:spPr>
        <p:txBody>
          <a:bodyPr wrap="square">
            <a:spAutoFit/>
          </a:bodyPr>
          <a:lstStyle/>
          <a:p>
            <a:pPr algn="dist"/>
            <a:r>
              <a:rPr lang="ja-JP" altLang="en-US" sz="500" spc="50" dirty="0">
                <a:latin typeface="UD デジタル 教科書体 NP-R" panose="02020400000000000000" pitchFamily="18" charset="-128"/>
                <a:ea typeface="UD デジタル 教科書体 NP-R" panose="02020400000000000000" pitchFamily="18" charset="-128"/>
              </a:rPr>
              <a:t>きはつゆぜい</a:t>
            </a:r>
          </a:p>
        </p:txBody>
      </p:sp>
      <p:sp>
        <p:nvSpPr>
          <p:cNvPr id="58" name="テキスト ボックス 57">
            <a:extLst>
              <a:ext uri="{FF2B5EF4-FFF2-40B4-BE49-F238E27FC236}">
                <a16:creationId xmlns:a16="http://schemas.microsoft.com/office/drawing/2014/main" id="{29B15605-F745-CC52-111B-03537AC99483}"/>
              </a:ext>
            </a:extLst>
          </p:cNvPr>
          <p:cNvSpPr txBox="1"/>
          <p:nvPr/>
        </p:nvSpPr>
        <p:spPr>
          <a:xfrm>
            <a:off x="1700516" y="6101874"/>
            <a:ext cx="481543" cy="169277"/>
          </a:xfrm>
          <a:prstGeom prst="rect">
            <a:avLst/>
          </a:prstGeom>
          <a:noFill/>
        </p:spPr>
        <p:txBody>
          <a:bodyPr wrap="square">
            <a:spAutoFit/>
          </a:bodyPr>
          <a:lstStyle/>
          <a:p>
            <a:pPr algn="dist"/>
            <a:r>
              <a:rPr lang="ja-JP" altLang="en-US" sz="500" spc="50" dirty="0">
                <a:latin typeface="UD デジタル 教科書体 NP-R" panose="02020400000000000000" pitchFamily="18" charset="-128"/>
                <a:ea typeface="UD デジタル 教科書体 NP-R" panose="02020400000000000000" pitchFamily="18" charset="-128"/>
              </a:rPr>
              <a:t>しゅぜい</a:t>
            </a:r>
          </a:p>
        </p:txBody>
      </p:sp>
      <p:cxnSp>
        <p:nvCxnSpPr>
          <p:cNvPr id="59" name="直線コネクタ 58">
            <a:extLst>
              <a:ext uri="{FF2B5EF4-FFF2-40B4-BE49-F238E27FC236}">
                <a16:creationId xmlns:a16="http://schemas.microsoft.com/office/drawing/2014/main" id="{2468FC4F-49DA-034E-8377-13356B95F7D9}"/>
              </a:ext>
            </a:extLst>
          </p:cNvPr>
          <p:cNvCxnSpPr>
            <a:cxnSpLocks/>
          </p:cNvCxnSpPr>
          <p:nvPr/>
        </p:nvCxnSpPr>
        <p:spPr>
          <a:xfrm flipH="1">
            <a:off x="1382965" y="5217319"/>
            <a:ext cx="157704" cy="704606"/>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0" name="直線コネクタ 59">
            <a:extLst>
              <a:ext uri="{FF2B5EF4-FFF2-40B4-BE49-F238E27FC236}">
                <a16:creationId xmlns:a16="http://schemas.microsoft.com/office/drawing/2014/main" id="{80AA78C5-C55E-7E05-BE0B-BABA55FC96C7}"/>
              </a:ext>
            </a:extLst>
          </p:cNvPr>
          <p:cNvCxnSpPr>
            <a:cxnSpLocks/>
          </p:cNvCxnSpPr>
          <p:nvPr/>
        </p:nvCxnSpPr>
        <p:spPr>
          <a:xfrm>
            <a:off x="1632350" y="5283994"/>
            <a:ext cx="253042" cy="845771"/>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1" name="直線コネクタ 60">
            <a:extLst>
              <a:ext uri="{FF2B5EF4-FFF2-40B4-BE49-F238E27FC236}">
                <a16:creationId xmlns:a16="http://schemas.microsoft.com/office/drawing/2014/main" id="{15BF0C97-A406-D8B1-D9C7-41B81AB23CAB}"/>
              </a:ext>
            </a:extLst>
          </p:cNvPr>
          <p:cNvCxnSpPr>
            <a:cxnSpLocks/>
          </p:cNvCxnSpPr>
          <p:nvPr/>
        </p:nvCxnSpPr>
        <p:spPr>
          <a:xfrm flipH="1">
            <a:off x="906991" y="5152096"/>
            <a:ext cx="569384" cy="635684"/>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2" name="直線コネクタ 61">
            <a:extLst>
              <a:ext uri="{FF2B5EF4-FFF2-40B4-BE49-F238E27FC236}">
                <a16:creationId xmlns:a16="http://schemas.microsoft.com/office/drawing/2014/main" id="{31657054-EEE8-DB4D-4CB6-4A5CCE38A16F}"/>
              </a:ext>
            </a:extLst>
          </p:cNvPr>
          <p:cNvCxnSpPr>
            <a:cxnSpLocks/>
          </p:cNvCxnSpPr>
          <p:nvPr/>
        </p:nvCxnSpPr>
        <p:spPr>
          <a:xfrm flipH="1">
            <a:off x="921945" y="5069681"/>
            <a:ext cx="502043" cy="193047"/>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3" name="直線コネクタ 62">
            <a:extLst>
              <a:ext uri="{FF2B5EF4-FFF2-40B4-BE49-F238E27FC236}">
                <a16:creationId xmlns:a16="http://schemas.microsoft.com/office/drawing/2014/main" id="{307C7F0D-53B8-3DE2-701A-2E532FBA85E6}"/>
              </a:ext>
            </a:extLst>
          </p:cNvPr>
          <p:cNvCxnSpPr>
            <a:cxnSpLocks/>
          </p:cNvCxnSpPr>
          <p:nvPr/>
        </p:nvCxnSpPr>
        <p:spPr>
          <a:xfrm flipH="1" flipV="1">
            <a:off x="801457" y="4861951"/>
            <a:ext cx="581508" cy="12766"/>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4" name="直線コネクタ 63">
            <a:extLst>
              <a:ext uri="{FF2B5EF4-FFF2-40B4-BE49-F238E27FC236}">
                <a16:creationId xmlns:a16="http://schemas.microsoft.com/office/drawing/2014/main" id="{0F33CDAD-922E-A384-A541-D3CFFD94393E}"/>
              </a:ext>
            </a:extLst>
          </p:cNvPr>
          <p:cNvCxnSpPr>
            <a:cxnSpLocks/>
          </p:cNvCxnSpPr>
          <p:nvPr/>
        </p:nvCxnSpPr>
        <p:spPr>
          <a:xfrm>
            <a:off x="4186305" y="5434396"/>
            <a:ext cx="292131" cy="353384"/>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65" name="テキスト ボックス 64">
            <a:extLst>
              <a:ext uri="{FF2B5EF4-FFF2-40B4-BE49-F238E27FC236}">
                <a16:creationId xmlns:a16="http://schemas.microsoft.com/office/drawing/2014/main" id="{7F3C3623-B4C8-BA35-B82E-DA1515F398E6}"/>
              </a:ext>
            </a:extLst>
          </p:cNvPr>
          <p:cNvSpPr txBox="1"/>
          <p:nvPr/>
        </p:nvSpPr>
        <p:spPr>
          <a:xfrm>
            <a:off x="3889090" y="3944139"/>
            <a:ext cx="1034257"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法人税</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spc="-100" dirty="0">
                <a:latin typeface="UD デジタル 教科書体 NP-R" panose="02020400000000000000" pitchFamily="18" charset="-128"/>
                <a:ea typeface="UD デジタル 教科書体 NP-R" panose="02020400000000000000" pitchFamily="18" charset="-128"/>
              </a:rPr>
              <a:t>20</a:t>
            </a:r>
            <a:r>
              <a:rPr lang="ja-JP" altLang="en-US" sz="1050" spc="-100" dirty="0">
                <a:latin typeface="UD デジタル 教科書体 NP-R" panose="02020400000000000000" pitchFamily="18" charset="-128"/>
                <a:ea typeface="UD デジタル 教科書体 NP-R" panose="02020400000000000000" pitchFamily="18" charset="-128"/>
              </a:rPr>
              <a:t>兆</a:t>
            </a:r>
            <a:r>
              <a:rPr lang="en-US" altLang="ja-JP" sz="1050" spc="-100" dirty="0">
                <a:latin typeface="UD デジタル 教科書体 NP-R" panose="02020400000000000000" pitchFamily="18" charset="-128"/>
                <a:ea typeface="UD デジタル 教科書体 NP-R" panose="02020400000000000000" pitchFamily="18" charset="-128"/>
              </a:rPr>
              <a:t>6,960</a:t>
            </a:r>
            <a:r>
              <a:rPr lang="ja-JP" altLang="en-US" sz="1050" spc="-100" dirty="0">
                <a:latin typeface="UD デジタル 教科書体 NP-R" panose="02020400000000000000" pitchFamily="18" charset="-128"/>
                <a:ea typeface="UD デジタル 教科書体 NP-R" panose="02020400000000000000" pitchFamily="18" charset="-128"/>
              </a:rPr>
              <a:t>億円</a:t>
            </a:r>
            <a:endParaRPr lang="en-US" altLang="ja-JP" sz="1050" spc="-10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kumimoji="1" lang="en-US" altLang="ja-JP" sz="1050" dirty="0">
                <a:latin typeface="UD デジタル 教科書体 NP-R" panose="02020400000000000000" pitchFamily="18" charset="-128"/>
                <a:ea typeface="UD デジタル 教科書体 NP-R" panose="02020400000000000000" pitchFamily="18" charset="-128"/>
              </a:rPr>
              <a:t>16.</a:t>
            </a:r>
            <a:r>
              <a:rPr lang="en-US" altLang="ja-JP" sz="1050" dirty="0">
                <a:latin typeface="UD デジタル 教科書体 NP-R" panose="02020400000000000000" pitchFamily="18" charset="-128"/>
                <a:ea typeface="UD デジタル 教科書体 NP-R" panose="02020400000000000000" pitchFamily="18" charset="-128"/>
              </a:rPr>
              <a:t>9</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grpSp>
        <p:nvGrpSpPr>
          <p:cNvPr id="2" name="グループ化 1">
            <a:extLst>
              <a:ext uri="{FF2B5EF4-FFF2-40B4-BE49-F238E27FC236}">
                <a16:creationId xmlns:a16="http://schemas.microsoft.com/office/drawing/2014/main" id="{BE1BFFA9-C9F2-7D8E-2309-6D9906D789FD}"/>
              </a:ext>
            </a:extLst>
          </p:cNvPr>
          <p:cNvGrpSpPr/>
          <p:nvPr/>
        </p:nvGrpSpPr>
        <p:grpSpPr>
          <a:xfrm>
            <a:off x="6256880" y="5211648"/>
            <a:ext cx="5802344" cy="628213"/>
            <a:chOff x="5844182" y="4994986"/>
            <a:chExt cx="5802344" cy="628213"/>
          </a:xfrm>
        </p:grpSpPr>
        <p:sp>
          <p:nvSpPr>
            <p:cNvPr id="5" name="テキスト ボックス 4">
              <a:extLst>
                <a:ext uri="{FF2B5EF4-FFF2-40B4-BE49-F238E27FC236}">
                  <a16:creationId xmlns:a16="http://schemas.microsoft.com/office/drawing/2014/main" id="{B0D48543-7BFC-C6BD-24C1-D4D23DE90168}"/>
                </a:ext>
              </a:extLst>
            </p:cNvPr>
            <p:cNvSpPr txBox="1"/>
            <p:nvPr/>
          </p:nvSpPr>
          <p:spPr>
            <a:xfrm>
              <a:off x="5844182" y="4994986"/>
              <a:ext cx="2262187" cy="372859"/>
            </a:xfrm>
            <a:prstGeom prst="rect">
              <a:avLst/>
            </a:prstGeom>
            <a:noFill/>
          </p:spPr>
          <p:txBody>
            <a:bodyPr wrap="square">
              <a:spAutoFit/>
            </a:bodyPr>
            <a:lstStyle/>
            <a:p>
              <a:pPr>
                <a:lnSpc>
                  <a:spcPct val="120000"/>
                </a:lnSpc>
              </a:pPr>
              <a:r>
                <a:rPr lang="ja-JP" altLang="en-US" sz="1600" dirty="0">
                  <a:latin typeface="UD デジタル 教科書体 NP-R" panose="02020400000000000000" pitchFamily="18" charset="-128"/>
                  <a:ea typeface="UD デジタル 教科書体 NP-R" panose="02020400000000000000" pitchFamily="18" charset="-128"/>
                </a:rPr>
                <a:t>② その他の収入：</a:t>
              </a:r>
              <a:endParaRPr lang="en-US" altLang="ja-JP" sz="1600" dirty="0">
                <a:latin typeface="UD デジタル 教科書体 NP-R" panose="02020400000000000000" pitchFamily="18" charset="-128"/>
                <a:ea typeface="UD デジタル 教科書体 NP-R" panose="02020400000000000000" pitchFamily="18" charset="-128"/>
              </a:endParaRPr>
            </a:p>
          </p:txBody>
        </p:sp>
        <p:sp>
          <p:nvSpPr>
            <p:cNvPr id="7" name="テキスト ボックス 6">
              <a:extLst>
                <a:ext uri="{FF2B5EF4-FFF2-40B4-BE49-F238E27FC236}">
                  <a16:creationId xmlns:a16="http://schemas.microsoft.com/office/drawing/2014/main" id="{E344668E-EE9F-C790-F860-37BB3CC900A8}"/>
                </a:ext>
              </a:extLst>
            </p:cNvPr>
            <p:cNvSpPr txBox="1"/>
            <p:nvPr/>
          </p:nvSpPr>
          <p:spPr>
            <a:xfrm>
              <a:off x="6129352" y="5285414"/>
              <a:ext cx="5517174" cy="337785"/>
            </a:xfrm>
            <a:prstGeom prst="rect">
              <a:avLst/>
            </a:prstGeom>
            <a:noFill/>
          </p:spPr>
          <p:txBody>
            <a:bodyPr wrap="square">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政府保有株の売却益や、各種手数料などによる収入（税外収入）</a:t>
              </a:r>
            </a:p>
          </p:txBody>
        </p:sp>
      </p:grpSp>
      <p:sp>
        <p:nvSpPr>
          <p:cNvPr id="10" name="テキスト ボックス 9">
            <a:extLst>
              <a:ext uri="{FF2B5EF4-FFF2-40B4-BE49-F238E27FC236}">
                <a16:creationId xmlns:a16="http://schemas.microsoft.com/office/drawing/2014/main" id="{7F8E9CAC-8CDF-393A-DCFD-2B048B212118}"/>
              </a:ext>
            </a:extLst>
          </p:cNvPr>
          <p:cNvSpPr txBox="1"/>
          <p:nvPr/>
        </p:nvSpPr>
        <p:spPr>
          <a:xfrm>
            <a:off x="2398679" y="1206474"/>
            <a:ext cx="479008" cy="338554"/>
          </a:xfrm>
          <a:prstGeom prst="rect">
            <a:avLst/>
          </a:prstGeom>
          <a:noFill/>
        </p:spPr>
        <p:txBody>
          <a:bodyPr wrap="square">
            <a:spAutoFit/>
          </a:bodyPr>
          <a:lstStyle/>
          <a:p>
            <a:pPr algn="r"/>
            <a:r>
              <a:rPr lang="ja-JP" altLang="en-US" sz="1600" dirty="0">
                <a:latin typeface="UD デジタル 教科書体 NP-R" panose="02020400000000000000" pitchFamily="18" charset="-128"/>
                <a:ea typeface="UD デジタル 教科書体 NP-R" panose="02020400000000000000" pitchFamily="18" charset="-128"/>
              </a:rPr>
              <a:t>①</a:t>
            </a:r>
            <a:endParaRPr lang="ja-JP" altLang="en-US" sz="1600" dirty="0"/>
          </a:p>
        </p:txBody>
      </p:sp>
      <p:sp>
        <p:nvSpPr>
          <p:cNvPr id="12" name="テキスト ボックス 11">
            <a:extLst>
              <a:ext uri="{FF2B5EF4-FFF2-40B4-BE49-F238E27FC236}">
                <a16:creationId xmlns:a16="http://schemas.microsoft.com/office/drawing/2014/main" id="{FC550677-04D1-2F66-3B0B-66D4F69D9C89}"/>
              </a:ext>
            </a:extLst>
          </p:cNvPr>
          <p:cNvSpPr txBox="1"/>
          <p:nvPr/>
        </p:nvSpPr>
        <p:spPr>
          <a:xfrm>
            <a:off x="181018" y="1771970"/>
            <a:ext cx="479008" cy="338554"/>
          </a:xfrm>
          <a:prstGeom prst="rect">
            <a:avLst/>
          </a:prstGeom>
          <a:noFill/>
        </p:spPr>
        <p:txBody>
          <a:bodyPr wrap="square">
            <a:spAutoFit/>
          </a:bodyPr>
          <a:lstStyle/>
          <a:p>
            <a:pPr algn="r"/>
            <a:r>
              <a:rPr lang="ja-JP" altLang="en-US" sz="1600" dirty="0">
                <a:latin typeface="UD デジタル 教科書体 NP-R" panose="02020400000000000000" pitchFamily="18" charset="-128"/>
                <a:ea typeface="UD デジタル 教科書体 NP-R" panose="02020400000000000000" pitchFamily="18" charset="-128"/>
              </a:rPr>
              <a:t>②</a:t>
            </a:r>
            <a:endParaRPr lang="ja-JP" altLang="en-US" sz="1600" dirty="0"/>
          </a:p>
        </p:txBody>
      </p:sp>
      <p:sp>
        <p:nvSpPr>
          <p:cNvPr id="15" name="テキスト ボックス 14">
            <a:extLst>
              <a:ext uri="{FF2B5EF4-FFF2-40B4-BE49-F238E27FC236}">
                <a16:creationId xmlns:a16="http://schemas.microsoft.com/office/drawing/2014/main" id="{46886BC6-4A60-CEE3-D9C5-C6DE5FA46A0B}"/>
              </a:ext>
            </a:extLst>
          </p:cNvPr>
          <p:cNvSpPr txBox="1"/>
          <p:nvPr/>
        </p:nvSpPr>
        <p:spPr>
          <a:xfrm>
            <a:off x="1003339" y="3062964"/>
            <a:ext cx="479008" cy="338554"/>
          </a:xfrm>
          <a:prstGeom prst="rect">
            <a:avLst/>
          </a:prstGeom>
          <a:noFill/>
        </p:spPr>
        <p:txBody>
          <a:bodyPr wrap="square">
            <a:spAutoFit/>
          </a:bodyPr>
          <a:lstStyle/>
          <a:p>
            <a:pPr algn="r"/>
            <a:r>
              <a:rPr lang="ja-JP" altLang="en-US" sz="1600" dirty="0">
                <a:latin typeface="UD デジタル 教科書体 NP-R" panose="02020400000000000000" pitchFamily="18" charset="-128"/>
                <a:ea typeface="UD デジタル 教科書体 NP-R" panose="02020400000000000000" pitchFamily="18" charset="-128"/>
              </a:rPr>
              <a:t>③</a:t>
            </a:r>
            <a:endParaRPr lang="ja-JP" altLang="en-US" sz="1600" dirty="0"/>
          </a:p>
        </p:txBody>
      </p:sp>
    </p:spTree>
    <p:extLst>
      <p:ext uri="{BB962C8B-B14F-4D97-AF65-F5344CB8AC3E}">
        <p14:creationId xmlns:p14="http://schemas.microsoft.com/office/powerpoint/2010/main" val="2252888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graphicEl>
                                              <a:chart seriesIdx="0" categoryIdx="0" bldStep="ptInSeries"/>
                                            </p:graphicEl>
                                          </p:spTgt>
                                        </p:tgtEl>
                                        <p:attrNameLst>
                                          <p:attrName>style.visibility</p:attrName>
                                        </p:attrNameLst>
                                      </p:cBhvr>
                                      <p:to>
                                        <p:strVal val="visible"/>
                                      </p:to>
                                    </p:set>
                                    <p:animEffect transition="in" filter="wheel(1)">
                                      <p:cBhvr>
                                        <p:cTn id="7" dur="1000"/>
                                        <p:tgtEl>
                                          <p:spTgt spid="6">
                                            <p:graphicEl>
                                              <a:chart seriesIdx="0" categoryIdx="0" bldStep="ptInSeries"/>
                                            </p:graphic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par>
                                <p:cTn id="11" presetID="10" presetClass="entr" presetSubtype="0" fill="hold" nodeType="withEffect">
                                  <p:stCondLst>
                                    <p:cond delay="50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childTnLst>
                          </p:cTn>
                        </p:par>
                        <p:par>
                          <p:cTn id="17" fill="hold">
                            <p:stCondLst>
                              <p:cond delay="1000"/>
                            </p:stCondLst>
                            <p:childTnLst>
                              <p:par>
                                <p:cTn id="18" presetID="2" presetClass="entr" presetSubtype="2" decel="10000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Graphic spid="6" grpId="0" uiExpand="1">
        <p:bldSub>
          <a:bldChart bld="seriesEl" animBg="0"/>
        </p:bldSub>
      </p:bldGraphic>
      <p:bldP spid="68" grpId="0"/>
      <p:bldP spid="70" grpId="0"/>
      <p:bldP spid="10" grpId="0"/>
      <p:bldP spid="1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4CA2E-5FDE-5294-010B-95CE3763F69D}"/>
            </a:ext>
          </a:extLst>
        </p:cNvPr>
        <p:cNvGrpSpPr/>
        <p:nvPr/>
      </p:nvGrpSpPr>
      <p:grpSpPr>
        <a:xfrm>
          <a:off x="0" y="0"/>
          <a:ext cx="0" cy="0"/>
          <a:chOff x="0" y="0"/>
          <a:chExt cx="0" cy="0"/>
        </a:xfrm>
      </p:grpSpPr>
      <p:sp>
        <p:nvSpPr>
          <p:cNvPr id="3" name="Google Shape;111;p1">
            <a:extLst>
              <a:ext uri="{FF2B5EF4-FFF2-40B4-BE49-F238E27FC236}">
                <a16:creationId xmlns:a16="http://schemas.microsoft.com/office/drawing/2014/main" id="{12261700-A630-CB6E-97BC-B7AD45024413}"/>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5. </a:t>
            </a:r>
            <a:r>
              <a:rPr lang="ja-JP" altLang="en-US"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国の財政</a:t>
            </a:r>
            <a:endParaRPr lang="ja-JP" altLang="en-US" sz="2800" b="1"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endParaRPr>
          </a:p>
        </p:txBody>
      </p:sp>
      <p:cxnSp>
        <p:nvCxnSpPr>
          <p:cNvPr id="4" name="直線コネクタ 3">
            <a:extLst>
              <a:ext uri="{FF2B5EF4-FFF2-40B4-BE49-F238E27FC236}">
                <a16:creationId xmlns:a16="http://schemas.microsoft.com/office/drawing/2014/main" id="{42D1EFD0-6A69-95C4-19DA-BA85DB87A795}"/>
              </a:ext>
            </a:extLst>
          </p:cNvPr>
          <p:cNvCxnSpPr>
            <a:cxnSpLocks/>
          </p:cNvCxnSpPr>
          <p:nvPr/>
        </p:nvCxnSpPr>
        <p:spPr>
          <a:xfrm>
            <a:off x="426000" y="756126"/>
            <a:ext cx="11340000" cy="0"/>
          </a:xfrm>
          <a:prstGeom prst="line">
            <a:avLst/>
          </a:prstGeom>
          <a:ln w="44450" cmpd="dbl">
            <a:solidFill>
              <a:srgbClr val="E06E83"/>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3CA85DB4-BC92-A7B2-6F6E-A3E35BA0CF20}"/>
              </a:ext>
            </a:extLst>
          </p:cNvPr>
          <p:cNvCxnSpPr>
            <a:cxnSpLocks/>
          </p:cNvCxnSpPr>
          <p:nvPr/>
        </p:nvCxnSpPr>
        <p:spPr>
          <a:xfrm>
            <a:off x="426000" y="756126"/>
            <a:ext cx="11340000" cy="0"/>
          </a:xfrm>
          <a:prstGeom prst="line">
            <a:avLst/>
          </a:prstGeom>
          <a:ln w="44450" cmpd="dbl">
            <a:solidFill>
              <a:srgbClr val="E06E83"/>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31BD1D76-7FFF-32C4-693B-4D257C0EE577}"/>
              </a:ext>
            </a:extLst>
          </p:cNvPr>
          <p:cNvSpPr txBox="1"/>
          <p:nvPr/>
        </p:nvSpPr>
        <p:spPr>
          <a:xfrm>
            <a:off x="4591422" y="927508"/>
            <a:ext cx="3009157" cy="707117"/>
          </a:xfrm>
          <a:prstGeom prst="rect">
            <a:avLst/>
          </a:prstGeom>
          <a:noFill/>
        </p:spPr>
        <p:txBody>
          <a:bodyPr wrap="none" rtlCol="0">
            <a:spAutoFit/>
          </a:bodyPr>
          <a:lstStyle/>
          <a:p>
            <a:pPr algn="ctr">
              <a:lnSpc>
                <a:spcPct val="120000"/>
              </a:lnSpc>
            </a:pPr>
            <a:r>
              <a:rPr lang="ja-JP" altLang="en-US" sz="2000" b="1" spc="100" dirty="0">
                <a:solidFill>
                  <a:sysClr val="windowText" lastClr="000000"/>
                </a:solidFill>
                <a:latin typeface="UD デジタル 教科書体 NP-R" panose="02020400000000000000" pitchFamily="18" charset="-128"/>
                <a:ea typeface="UD デジタル 教科書体 NP-R" panose="02020400000000000000" pitchFamily="18" charset="-128"/>
              </a:rPr>
              <a:t>国の財政</a:t>
            </a:r>
            <a:endParaRPr lang="en-US" altLang="ja-JP" sz="2000" b="1" spc="100" dirty="0">
              <a:solidFill>
                <a:sysClr val="windowText" lastClr="000000"/>
              </a:solidFill>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400" b="1" spc="100" dirty="0">
                <a:solidFill>
                  <a:sysClr val="windowText" lastClr="000000"/>
                </a:solidFill>
                <a:latin typeface="UD デジタル 教科書体 NP-R" panose="02020400000000000000" pitchFamily="18" charset="-128"/>
                <a:ea typeface="UD デジタル 教科書体 NP-R" panose="02020400000000000000" pitchFamily="18" charset="-128"/>
              </a:rPr>
              <a:t>（令和</a:t>
            </a:r>
            <a:r>
              <a:rPr lang="en-US" altLang="ja-JP" sz="1400" b="1" spc="100" dirty="0">
                <a:solidFill>
                  <a:sysClr val="windowText" lastClr="000000"/>
                </a:solidFill>
                <a:latin typeface="UD デジタル 教科書体 NP-R" panose="02020400000000000000" pitchFamily="18" charset="-128"/>
                <a:ea typeface="UD デジタル 教科書体 NP-R" panose="02020400000000000000" pitchFamily="18" charset="-128"/>
              </a:rPr>
              <a:t>8</a:t>
            </a:r>
            <a:r>
              <a:rPr lang="ja-JP" altLang="en-US" sz="1400" b="1" spc="100" dirty="0">
                <a:solidFill>
                  <a:sysClr val="windowText" lastClr="000000"/>
                </a:solidFill>
                <a:latin typeface="UD デジタル 教科書体 NP-R" panose="02020400000000000000" pitchFamily="18" charset="-128"/>
                <a:ea typeface="UD デジタル 教科書体 NP-R" panose="02020400000000000000" pitchFamily="18" charset="-128"/>
              </a:rPr>
              <a:t>年度一般会計当初予算）</a:t>
            </a:r>
            <a:endParaRPr kumimoji="1" lang="ja-JP" altLang="en-US" sz="1400" b="1" spc="100" dirty="0">
              <a:solidFill>
                <a:sysClr val="windowText" lastClr="000000"/>
              </a:solidFill>
              <a:latin typeface="UD デジタル 教科書体 NP-R" panose="02020400000000000000" pitchFamily="18" charset="-128"/>
              <a:ea typeface="UD デジタル 教科書体 NP-R" panose="02020400000000000000" pitchFamily="18" charset="-128"/>
            </a:endParaRPr>
          </a:p>
        </p:txBody>
      </p:sp>
      <p:sp>
        <p:nvSpPr>
          <p:cNvPr id="9" name="テキスト ボックス 8">
            <a:extLst>
              <a:ext uri="{FF2B5EF4-FFF2-40B4-BE49-F238E27FC236}">
                <a16:creationId xmlns:a16="http://schemas.microsoft.com/office/drawing/2014/main" id="{F4551E67-06B6-4A4C-AFC1-6C9C51AED5B3}"/>
              </a:ext>
            </a:extLst>
          </p:cNvPr>
          <p:cNvSpPr txBox="1"/>
          <p:nvPr/>
        </p:nvSpPr>
        <p:spPr>
          <a:xfrm>
            <a:off x="4711830" y="1541314"/>
            <a:ext cx="3492586" cy="215444"/>
          </a:xfrm>
          <a:prstGeom prst="rect">
            <a:avLst/>
          </a:prstGeom>
          <a:noFill/>
        </p:spPr>
        <p:txBody>
          <a:bodyPr wrap="square">
            <a:spAutoFit/>
          </a:bodyPr>
          <a:lstStyle/>
          <a:p>
            <a:r>
              <a:rPr lang="en-US" altLang="ja-JP" sz="800" spc="50" dirty="0">
                <a:latin typeface="UD デジタル 教科書体 NP-R" panose="02020400000000000000" pitchFamily="18" charset="-128"/>
                <a:ea typeface="UD デジタル 教科書体 NP-R" panose="02020400000000000000" pitchFamily="18" charset="-128"/>
              </a:rPr>
              <a:t>※</a:t>
            </a:r>
            <a:r>
              <a:rPr lang="ja-JP" altLang="en-US" sz="800" spc="50" dirty="0">
                <a:latin typeface="UD デジタル 教科書体 NP-R" panose="02020400000000000000" pitchFamily="18" charset="-128"/>
                <a:ea typeface="UD デジタル 教科書体 NP-R" panose="02020400000000000000" pitchFamily="18" charset="-128"/>
              </a:rPr>
              <a:t>端数処理の関係により合計が一致しない箇所があります。</a:t>
            </a:r>
          </a:p>
        </p:txBody>
      </p:sp>
      <p:graphicFrame>
        <p:nvGraphicFramePr>
          <p:cNvPr id="2" name="グラフ 1">
            <a:extLst>
              <a:ext uri="{FF2B5EF4-FFF2-40B4-BE49-F238E27FC236}">
                <a16:creationId xmlns:a16="http://schemas.microsoft.com/office/drawing/2014/main" id="{4DE32CB7-A873-AF28-1811-E642D8418726}"/>
              </a:ext>
            </a:extLst>
          </p:cNvPr>
          <p:cNvGraphicFramePr/>
          <p:nvPr>
            <p:extLst>
              <p:ext uri="{D42A27DB-BD31-4B8C-83A1-F6EECF244321}">
                <p14:modId xmlns:p14="http://schemas.microsoft.com/office/powerpoint/2010/main" val="3524192747"/>
              </p:ext>
            </p:extLst>
          </p:nvPr>
        </p:nvGraphicFramePr>
        <p:xfrm>
          <a:off x="-471028" y="1671392"/>
          <a:ext cx="6929151" cy="46194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a:extLst>
              <a:ext uri="{FF2B5EF4-FFF2-40B4-BE49-F238E27FC236}">
                <a16:creationId xmlns:a16="http://schemas.microsoft.com/office/drawing/2014/main" id="{B2F7A2EF-010F-E68E-F8A6-0BFA2E3C325D}"/>
              </a:ext>
            </a:extLst>
          </p:cNvPr>
          <p:cNvGraphicFramePr/>
          <p:nvPr>
            <p:extLst>
              <p:ext uri="{D42A27DB-BD31-4B8C-83A1-F6EECF244321}">
                <p14:modId xmlns:p14="http://schemas.microsoft.com/office/powerpoint/2010/main" val="3087020782"/>
              </p:ext>
            </p:extLst>
          </p:nvPr>
        </p:nvGraphicFramePr>
        <p:xfrm>
          <a:off x="-471028" y="1671392"/>
          <a:ext cx="6929152" cy="4619438"/>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a:extLst>
              <a:ext uri="{FF2B5EF4-FFF2-40B4-BE49-F238E27FC236}">
                <a16:creationId xmlns:a16="http://schemas.microsoft.com/office/drawing/2014/main" id="{A23AF24C-C855-B221-157B-A72BF2F05BAE}"/>
              </a:ext>
            </a:extLst>
          </p:cNvPr>
          <p:cNvSpPr txBox="1"/>
          <p:nvPr/>
        </p:nvSpPr>
        <p:spPr>
          <a:xfrm>
            <a:off x="2512365" y="1168296"/>
            <a:ext cx="2106666" cy="598177"/>
          </a:xfrm>
          <a:prstGeom prst="rect">
            <a:avLst/>
          </a:prstGeom>
          <a:noFill/>
        </p:spPr>
        <p:txBody>
          <a:bodyPr wrap="none" rtlCol="0">
            <a:spAutoFit/>
          </a:bodyPr>
          <a:lstStyle/>
          <a:p>
            <a:pPr algn="ctr">
              <a:lnSpc>
                <a:spcPct val="120000"/>
              </a:lnSpc>
            </a:pPr>
            <a:r>
              <a:rPr lang="ja-JP" altLang="en-US" sz="1600" b="1" dirty="0">
                <a:solidFill>
                  <a:srgbClr val="DE5C5C"/>
                </a:solidFill>
                <a:latin typeface="UD デジタル 教科書体 NP-R" panose="02020400000000000000" pitchFamily="18" charset="-128"/>
                <a:ea typeface="UD デジタル 教科書体 NP-R" panose="02020400000000000000" pitchFamily="18" charset="-128"/>
              </a:rPr>
              <a:t>租税・印紙収入</a:t>
            </a:r>
            <a:endParaRPr lang="en-US" altLang="ja-JP" sz="1600" b="1" dirty="0">
              <a:solidFill>
                <a:srgbClr val="DE5C5C"/>
              </a:solidFill>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200" dirty="0">
                <a:solidFill>
                  <a:srgbClr val="DE5C5C"/>
                </a:solidFill>
                <a:latin typeface="UD デジタル 教科書体 NP-R" panose="02020400000000000000" pitchFamily="18" charset="-128"/>
                <a:ea typeface="UD デジタル 教科書体 NP-R" panose="02020400000000000000" pitchFamily="18" charset="-128"/>
              </a:rPr>
              <a:t>83</a:t>
            </a:r>
            <a:r>
              <a:rPr lang="ja-JP" altLang="en-US" sz="1200" dirty="0">
                <a:solidFill>
                  <a:srgbClr val="DE5C5C"/>
                </a:solidFill>
                <a:latin typeface="UD デジタル 教科書体 NP-R" panose="02020400000000000000" pitchFamily="18" charset="-128"/>
                <a:ea typeface="UD デジタル 教科書体 NP-R" panose="02020400000000000000" pitchFamily="18" charset="-128"/>
              </a:rPr>
              <a:t>兆</a:t>
            </a:r>
            <a:r>
              <a:rPr lang="en-US" altLang="ja-JP" sz="1200" dirty="0">
                <a:solidFill>
                  <a:srgbClr val="DE5C5C"/>
                </a:solidFill>
                <a:latin typeface="UD デジタル 教科書体 NP-R" panose="02020400000000000000" pitchFamily="18" charset="-128"/>
                <a:ea typeface="UD デジタル 教科書体 NP-R" panose="02020400000000000000" pitchFamily="18" charset="-128"/>
              </a:rPr>
              <a:t>7,350</a:t>
            </a:r>
            <a:r>
              <a:rPr lang="ja-JP" altLang="en-US" sz="1200" dirty="0">
                <a:solidFill>
                  <a:srgbClr val="DE5C5C"/>
                </a:solidFill>
                <a:latin typeface="UD デジタル 教科書体 NP-R" panose="02020400000000000000" pitchFamily="18" charset="-128"/>
                <a:ea typeface="UD デジタル 教科書体 NP-R" panose="02020400000000000000" pitchFamily="18" charset="-128"/>
              </a:rPr>
              <a:t>億円</a:t>
            </a:r>
            <a:r>
              <a:rPr kumimoji="1" lang="ja-JP" altLang="en-US" sz="1200" dirty="0">
                <a:solidFill>
                  <a:srgbClr val="DE5C5C"/>
                </a:solidFill>
                <a:latin typeface="UD デジタル 教科書体 NP-R" panose="02020400000000000000" pitchFamily="18" charset="-128"/>
                <a:ea typeface="UD デジタル 教科書体 NP-R" panose="02020400000000000000" pitchFamily="18" charset="-128"/>
              </a:rPr>
              <a:t>（</a:t>
            </a:r>
            <a:r>
              <a:rPr lang="en-US" altLang="ja-JP" sz="1200" dirty="0">
                <a:solidFill>
                  <a:srgbClr val="DE5C5C"/>
                </a:solidFill>
                <a:latin typeface="UD デジタル 教科書体 NP-R" panose="02020400000000000000" pitchFamily="18" charset="-128"/>
                <a:ea typeface="UD デジタル 教科書体 NP-R" panose="02020400000000000000" pitchFamily="18" charset="-128"/>
              </a:rPr>
              <a:t>68.5</a:t>
            </a:r>
            <a:r>
              <a:rPr kumimoji="1" lang="en-US" altLang="ja-JP" sz="1200" dirty="0">
                <a:solidFill>
                  <a:srgbClr val="DE5C5C"/>
                </a:solidFill>
                <a:latin typeface="UD デジタル 教科書体 NP-R" panose="02020400000000000000" pitchFamily="18" charset="-128"/>
                <a:ea typeface="UD デジタル 教科書体 NP-R" panose="02020400000000000000" pitchFamily="18" charset="-128"/>
              </a:rPr>
              <a:t>%</a:t>
            </a:r>
            <a:r>
              <a:rPr kumimoji="1" lang="ja-JP" altLang="en-US" sz="1200" dirty="0">
                <a:solidFill>
                  <a:srgbClr val="DE5C5C"/>
                </a:solidFill>
                <a:latin typeface="UD デジタル 教科書体 NP-R" panose="02020400000000000000" pitchFamily="18" charset="-128"/>
                <a:ea typeface="UD デジタル 教科書体 NP-R" panose="02020400000000000000" pitchFamily="18" charset="-128"/>
              </a:rPr>
              <a:t>）</a:t>
            </a:r>
          </a:p>
        </p:txBody>
      </p:sp>
      <p:cxnSp>
        <p:nvCxnSpPr>
          <p:cNvPr id="10" name="直線コネクタ 9">
            <a:extLst>
              <a:ext uri="{FF2B5EF4-FFF2-40B4-BE49-F238E27FC236}">
                <a16:creationId xmlns:a16="http://schemas.microsoft.com/office/drawing/2014/main" id="{FF33FD87-A2FD-1103-3326-560CDFECFF58}"/>
              </a:ext>
            </a:extLst>
          </p:cNvPr>
          <p:cNvCxnSpPr>
            <a:cxnSpLocks/>
            <a:stCxn id="8" idx="2"/>
          </p:cNvCxnSpPr>
          <p:nvPr/>
        </p:nvCxnSpPr>
        <p:spPr>
          <a:xfrm flipH="1">
            <a:off x="3565697" y="1766473"/>
            <a:ext cx="1" cy="238195"/>
          </a:xfrm>
          <a:prstGeom prst="line">
            <a:avLst/>
          </a:prstGeom>
          <a:ln w="19050">
            <a:solidFill>
              <a:srgbClr val="DE5C5C"/>
            </a:solidFill>
          </a:ln>
        </p:spPr>
        <p:style>
          <a:lnRef idx="2">
            <a:schemeClr val="accent1"/>
          </a:lnRef>
          <a:fillRef idx="0">
            <a:schemeClr val="accent1"/>
          </a:fillRef>
          <a:effectRef idx="1">
            <a:schemeClr val="accent1"/>
          </a:effectRef>
          <a:fontRef idx="minor">
            <a:schemeClr val="tx1"/>
          </a:fontRef>
        </p:style>
      </p:cxnSp>
      <p:sp>
        <p:nvSpPr>
          <p:cNvPr id="12" name="テキスト ボックス 11">
            <a:extLst>
              <a:ext uri="{FF2B5EF4-FFF2-40B4-BE49-F238E27FC236}">
                <a16:creationId xmlns:a16="http://schemas.microsoft.com/office/drawing/2014/main" id="{D46D0BD6-83C7-4E76-6CA6-AD571B95769E}"/>
              </a:ext>
            </a:extLst>
          </p:cNvPr>
          <p:cNvSpPr txBox="1"/>
          <p:nvPr/>
        </p:nvSpPr>
        <p:spPr>
          <a:xfrm>
            <a:off x="2781178" y="1128902"/>
            <a:ext cx="553231" cy="184666"/>
          </a:xfrm>
          <a:prstGeom prst="rect">
            <a:avLst/>
          </a:prstGeom>
          <a:noFill/>
        </p:spPr>
        <p:txBody>
          <a:bodyPr wrap="square">
            <a:spAutoFit/>
          </a:bodyPr>
          <a:lstStyle/>
          <a:p>
            <a:pPr algn="dist"/>
            <a:r>
              <a:rPr lang="ja-JP" altLang="en-US" sz="600" spc="50" dirty="0">
                <a:solidFill>
                  <a:srgbClr val="DE5C5C"/>
                </a:solidFill>
                <a:latin typeface="UD デジタル 教科書体 NP-R" panose="02020400000000000000" pitchFamily="18" charset="-128"/>
                <a:ea typeface="UD デジタル 教科書体 NP-R" panose="02020400000000000000" pitchFamily="18" charset="-128"/>
              </a:rPr>
              <a:t>そぜい</a:t>
            </a:r>
          </a:p>
        </p:txBody>
      </p:sp>
      <p:sp>
        <p:nvSpPr>
          <p:cNvPr id="13" name="正方形/長方形 12">
            <a:extLst>
              <a:ext uri="{FF2B5EF4-FFF2-40B4-BE49-F238E27FC236}">
                <a16:creationId xmlns:a16="http://schemas.microsoft.com/office/drawing/2014/main" id="{5D938A5B-1C94-8DBA-58DB-0816BE24FB9D}"/>
              </a:ext>
            </a:extLst>
          </p:cNvPr>
          <p:cNvSpPr/>
          <p:nvPr/>
        </p:nvSpPr>
        <p:spPr>
          <a:xfrm>
            <a:off x="276799" y="1076383"/>
            <a:ext cx="1688143" cy="45001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693F26D3-087C-AE40-85CF-CBB6FED32380}"/>
              </a:ext>
            </a:extLst>
          </p:cNvPr>
          <p:cNvSpPr txBox="1"/>
          <p:nvPr/>
        </p:nvSpPr>
        <p:spPr>
          <a:xfrm>
            <a:off x="541224" y="1127816"/>
            <a:ext cx="1159292" cy="369332"/>
          </a:xfrm>
          <a:prstGeom prst="rect">
            <a:avLst/>
          </a:prstGeom>
          <a:noFill/>
        </p:spPr>
        <p:txBody>
          <a:bodyPr wrap="non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国の歳入</a:t>
            </a:r>
            <a:endParaRPr kumimoji="1" lang="ja-JP" altLang="en-US"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5" name="テキスト ボックス 14">
            <a:extLst>
              <a:ext uri="{FF2B5EF4-FFF2-40B4-BE49-F238E27FC236}">
                <a16:creationId xmlns:a16="http://schemas.microsoft.com/office/drawing/2014/main" id="{84138162-19A4-3D3F-9C20-935AD8C299F0}"/>
              </a:ext>
            </a:extLst>
          </p:cNvPr>
          <p:cNvSpPr txBox="1"/>
          <p:nvPr/>
        </p:nvSpPr>
        <p:spPr>
          <a:xfrm>
            <a:off x="3491863" y="2650857"/>
            <a:ext cx="1162498"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所得税</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25</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3,250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20</a:t>
            </a:r>
            <a:r>
              <a:rPr kumimoji="1" lang="en-US" altLang="ja-JP" sz="1050" dirty="0">
                <a:latin typeface="UD デジタル 教科書体 NP-R" panose="02020400000000000000" pitchFamily="18" charset="-128"/>
                <a:ea typeface="UD デジタル 教科書体 NP-R" panose="02020400000000000000" pitchFamily="18" charset="-128"/>
              </a:rPr>
              <a:t>.7%</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6" name="テキスト ボックス 15">
            <a:extLst>
              <a:ext uri="{FF2B5EF4-FFF2-40B4-BE49-F238E27FC236}">
                <a16:creationId xmlns:a16="http://schemas.microsoft.com/office/drawing/2014/main" id="{DAA6D0C6-6097-CCDE-625D-F1FBB926BAC9}"/>
              </a:ext>
            </a:extLst>
          </p:cNvPr>
          <p:cNvSpPr txBox="1"/>
          <p:nvPr/>
        </p:nvSpPr>
        <p:spPr>
          <a:xfrm>
            <a:off x="2663188" y="3575182"/>
            <a:ext cx="646331" cy="369332"/>
          </a:xfrm>
          <a:prstGeom prst="rect">
            <a:avLst/>
          </a:prstGeom>
          <a:noFill/>
        </p:spPr>
        <p:txBody>
          <a:bodyPr wrap="none" rtlCol="0">
            <a:spAutoFit/>
          </a:bodyPr>
          <a:lstStyle/>
          <a:p>
            <a:r>
              <a:rPr kumimoji="1" lang="ja-JP" altLang="en-US" b="1" dirty="0">
                <a:latin typeface="UD デジタル 教科書体 NP-R" panose="02020400000000000000" pitchFamily="18" charset="-128"/>
                <a:ea typeface="UD デジタル 教科書体 NP-R" panose="02020400000000000000" pitchFamily="18" charset="-128"/>
              </a:rPr>
              <a:t>総額</a:t>
            </a:r>
          </a:p>
        </p:txBody>
      </p:sp>
      <p:sp>
        <p:nvSpPr>
          <p:cNvPr id="18" name="テキスト ボックス 17">
            <a:extLst>
              <a:ext uri="{FF2B5EF4-FFF2-40B4-BE49-F238E27FC236}">
                <a16:creationId xmlns:a16="http://schemas.microsoft.com/office/drawing/2014/main" id="{BB1BDE43-A77C-8ED7-2263-0A572861FF36}"/>
              </a:ext>
            </a:extLst>
          </p:cNvPr>
          <p:cNvSpPr txBox="1"/>
          <p:nvPr/>
        </p:nvSpPr>
        <p:spPr>
          <a:xfrm>
            <a:off x="2223161" y="3894200"/>
            <a:ext cx="1526380" cy="338554"/>
          </a:xfrm>
          <a:prstGeom prst="rect">
            <a:avLst/>
          </a:prstGeom>
          <a:noFill/>
        </p:spPr>
        <p:txBody>
          <a:bodyPr wrap="none" rtlCol="0">
            <a:spAutoFit/>
          </a:bodyPr>
          <a:lstStyle/>
          <a:p>
            <a:pPr algn="ctr"/>
            <a:r>
              <a:rPr lang="en-US" altLang="ja-JP" sz="1600" b="1" spc="-100" dirty="0">
                <a:latin typeface="UD デジタル 教科書体 NP-R" panose="02020400000000000000" pitchFamily="18" charset="-128"/>
                <a:ea typeface="UD デジタル 教科書体 NP-R" panose="02020400000000000000" pitchFamily="18" charset="-128"/>
              </a:rPr>
              <a:t>122</a:t>
            </a:r>
            <a:r>
              <a:rPr kumimoji="1" lang="ja-JP" altLang="en-US" sz="1200" b="1" spc="-100" dirty="0">
                <a:latin typeface="UD デジタル 教科書体 NP-R" panose="02020400000000000000" pitchFamily="18" charset="-128"/>
                <a:ea typeface="UD デジタル 教科書体 NP-R" panose="02020400000000000000" pitchFamily="18" charset="-128"/>
              </a:rPr>
              <a:t>兆</a:t>
            </a:r>
            <a:r>
              <a:rPr lang="en-US" altLang="ja-JP" sz="1600" b="1" spc="-100" dirty="0">
                <a:latin typeface="UD デジタル 教科書体 NP-R" panose="02020400000000000000" pitchFamily="18" charset="-128"/>
                <a:ea typeface="UD デジタル 教科書体 NP-R" panose="02020400000000000000" pitchFamily="18" charset="-128"/>
              </a:rPr>
              <a:t>3</a:t>
            </a:r>
            <a:r>
              <a:rPr kumimoji="1" lang="en-US" altLang="ja-JP" sz="1600" b="1" spc="-100" dirty="0">
                <a:latin typeface="UD デジタル 教科書体 NP-R" panose="02020400000000000000" pitchFamily="18" charset="-128"/>
                <a:ea typeface="UD デジタル 教科書体 NP-R" panose="02020400000000000000" pitchFamily="18" charset="-128"/>
              </a:rPr>
              <a:t>,092</a:t>
            </a:r>
            <a:r>
              <a:rPr kumimoji="1" lang="ja-JP" altLang="en-US" sz="1200" b="1" spc="-100" dirty="0">
                <a:latin typeface="UD デジタル 教科書体 NP-R" panose="02020400000000000000" pitchFamily="18" charset="-128"/>
                <a:ea typeface="UD デジタル 教科書体 NP-R" panose="02020400000000000000" pitchFamily="18" charset="-128"/>
              </a:rPr>
              <a:t>億円</a:t>
            </a:r>
            <a:endParaRPr kumimoji="1" lang="ja-JP" altLang="en-US" sz="1600" b="1" spc="-100" dirty="0">
              <a:latin typeface="UD デジタル 教科書体 NP-R" panose="02020400000000000000" pitchFamily="18" charset="-128"/>
              <a:ea typeface="UD デジタル 教科書体 NP-R" panose="02020400000000000000" pitchFamily="18" charset="-128"/>
            </a:endParaRPr>
          </a:p>
        </p:txBody>
      </p:sp>
      <p:sp>
        <p:nvSpPr>
          <p:cNvPr id="19" name="テキスト ボックス 18">
            <a:extLst>
              <a:ext uri="{FF2B5EF4-FFF2-40B4-BE49-F238E27FC236}">
                <a16:creationId xmlns:a16="http://schemas.microsoft.com/office/drawing/2014/main" id="{15A02BC4-062D-2FD0-000B-F522DA56EA3C}"/>
              </a:ext>
            </a:extLst>
          </p:cNvPr>
          <p:cNvSpPr txBox="1"/>
          <p:nvPr/>
        </p:nvSpPr>
        <p:spPr>
          <a:xfrm>
            <a:off x="2327752" y="5125741"/>
            <a:ext cx="1162498"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消費税</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26</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6,880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21</a:t>
            </a:r>
            <a:r>
              <a:rPr kumimoji="1" lang="en-US" altLang="ja-JP"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8</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24" name="テキスト ボックス 23">
            <a:extLst>
              <a:ext uri="{FF2B5EF4-FFF2-40B4-BE49-F238E27FC236}">
                <a16:creationId xmlns:a16="http://schemas.microsoft.com/office/drawing/2014/main" id="{5C008F93-95C4-8C2E-BB91-F9CB91E80B92}"/>
              </a:ext>
            </a:extLst>
          </p:cNvPr>
          <p:cNvSpPr txBox="1"/>
          <p:nvPr/>
        </p:nvSpPr>
        <p:spPr>
          <a:xfrm>
            <a:off x="4174663" y="5718195"/>
            <a:ext cx="1074333"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相続税</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3</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8,180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kumimoji="1" lang="en-US" altLang="ja-JP" sz="1050" dirty="0">
                <a:latin typeface="UD デジタル 教科書体 NP-R" panose="02020400000000000000" pitchFamily="18" charset="-128"/>
                <a:ea typeface="UD デジタル 教科書体 NP-R" panose="02020400000000000000" pitchFamily="18" charset="-128"/>
              </a:rPr>
              <a:t>3.</a:t>
            </a:r>
            <a:r>
              <a:rPr lang="en-US" altLang="ja-JP" sz="1050" dirty="0">
                <a:latin typeface="UD デジタル 教科書体 NP-R" panose="02020400000000000000" pitchFamily="18" charset="-128"/>
                <a:ea typeface="UD デジタル 教科書体 NP-R" panose="02020400000000000000" pitchFamily="18" charset="-128"/>
              </a:rPr>
              <a:t>1</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25" name="テキスト ボックス 24">
            <a:extLst>
              <a:ext uri="{FF2B5EF4-FFF2-40B4-BE49-F238E27FC236}">
                <a16:creationId xmlns:a16="http://schemas.microsoft.com/office/drawing/2014/main" id="{709D5293-C265-56CE-E3FA-3A5D72ECB8DC}"/>
              </a:ext>
            </a:extLst>
          </p:cNvPr>
          <p:cNvSpPr txBox="1"/>
          <p:nvPr/>
        </p:nvSpPr>
        <p:spPr>
          <a:xfrm>
            <a:off x="201005" y="5152096"/>
            <a:ext cx="763351" cy="610232"/>
          </a:xfrm>
          <a:prstGeom prst="rect">
            <a:avLst/>
          </a:prstGeom>
          <a:noFill/>
        </p:spPr>
        <p:txBody>
          <a:bodyPr wrap="none" rtlCol="0">
            <a:spAutoFit/>
          </a:bodyPr>
          <a:lstStyle/>
          <a:p>
            <a:pPr algn="ctr">
              <a:lnSpc>
                <a:spcPct val="120000"/>
              </a:lnSpc>
            </a:pPr>
            <a:r>
              <a:rPr lang="ja-JP" altLang="en-US" sz="1050" b="1" dirty="0">
                <a:latin typeface="UD デジタル 教科書体 NP-R" panose="02020400000000000000" pitchFamily="18" charset="-128"/>
                <a:ea typeface="UD デジタル 教科書体 NP-R" panose="02020400000000000000" pitchFamily="18" charset="-128"/>
              </a:rPr>
              <a:t>揮発油税</a:t>
            </a:r>
            <a:r>
              <a:rPr lang="en-US" altLang="ja-JP" sz="1050" b="1" dirty="0">
                <a:latin typeface="UD デジタル 教科書体 NP-R" panose="02020400000000000000" pitchFamily="18" charset="-128"/>
                <a:ea typeface="UD デジタル 教科書体 NP-R" panose="02020400000000000000" pitchFamily="18" charset="-128"/>
              </a:rPr>
              <a:t> </a:t>
            </a:r>
          </a:p>
          <a:p>
            <a:pPr algn="ctr">
              <a:lnSpc>
                <a:spcPct val="120000"/>
              </a:lnSpc>
            </a:pPr>
            <a:r>
              <a:rPr lang="en-US" altLang="ja-JP" sz="900" dirty="0">
                <a:latin typeface="UD デジタル 教科書体 NP-R" panose="02020400000000000000" pitchFamily="18" charset="-128"/>
                <a:ea typeface="UD デジタル 教科書体 NP-R" panose="02020400000000000000" pitchFamily="18" charset="-128"/>
              </a:rPr>
              <a:t>9,720</a:t>
            </a:r>
            <a:r>
              <a:rPr lang="ja-JP" altLang="en-US" sz="900" dirty="0">
                <a:latin typeface="UD デジタル 教科書体 NP-R" panose="02020400000000000000" pitchFamily="18" charset="-128"/>
                <a:ea typeface="UD デジタル 教科書体 NP-R" panose="02020400000000000000" pitchFamily="18" charset="-128"/>
              </a:rPr>
              <a:t>億円</a:t>
            </a:r>
            <a:endParaRPr lang="en-US" altLang="ja-JP" sz="9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0</a:t>
            </a:r>
            <a:r>
              <a:rPr kumimoji="1" lang="en-US" altLang="ja-JP"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8</a:t>
            </a:r>
            <a:r>
              <a:rPr kumimoji="1" lang="en-US" altLang="ja-JP" sz="900" dirty="0">
                <a:latin typeface="UD デジタル 教科書体 NP-R" panose="02020400000000000000" pitchFamily="18" charset="-128"/>
                <a:ea typeface="UD デジタル 教科書体 NP-R" panose="02020400000000000000" pitchFamily="18" charset="-128"/>
              </a:rPr>
              <a:t>%</a:t>
            </a:r>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26" name="テキスト ボックス 25">
            <a:extLst>
              <a:ext uri="{FF2B5EF4-FFF2-40B4-BE49-F238E27FC236}">
                <a16:creationId xmlns:a16="http://schemas.microsoft.com/office/drawing/2014/main" id="{B857668A-49C9-1DAD-24A3-7581E5F9E125}"/>
              </a:ext>
            </a:extLst>
          </p:cNvPr>
          <p:cNvSpPr txBox="1"/>
          <p:nvPr/>
        </p:nvSpPr>
        <p:spPr>
          <a:xfrm>
            <a:off x="1702507" y="6153482"/>
            <a:ext cx="1830950" cy="276422"/>
          </a:xfrm>
          <a:prstGeom prst="rect">
            <a:avLst/>
          </a:prstGeom>
          <a:noFill/>
        </p:spPr>
        <p:txBody>
          <a:bodyPr wrap="none" rtlCol="0">
            <a:spAutoFit/>
          </a:bodyPr>
          <a:lstStyle/>
          <a:p>
            <a:pPr algn="ctr">
              <a:lnSpc>
                <a:spcPct val="120000"/>
              </a:lnSpc>
            </a:pPr>
            <a:r>
              <a:rPr lang="ja-JP" altLang="en-US" sz="1050" b="1" dirty="0">
                <a:latin typeface="UD デジタル 教科書体 NP-R" panose="02020400000000000000" pitchFamily="18" charset="-128"/>
                <a:ea typeface="UD デジタル 教科書体 NP-R" panose="02020400000000000000" pitchFamily="18" charset="-128"/>
              </a:rPr>
              <a:t>酒税</a:t>
            </a:r>
            <a:r>
              <a:rPr lang="en-US" altLang="ja-JP" sz="1050" b="1" dirty="0">
                <a:latin typeface="UD デジタル 教科書体 NP-R" panose="02020400000000000000" pitchFamily="18" charset="-128"/>
                <a:ea typeface="UD デジタル 教科書体 NP-R" panose="02020400000000000000" pitchFamily="18" charset="-128"/>
              </a:rPr>
              <a:t> </a:t>
            </a:r>
            <a:r>
              <a:rPr lang="ja-JP" altLang="en-US" sz="900" dirty="0">
                <a:latin typeface="UD デジタル 教科書体 NP-R" panose="02020400000000000000" pitchFamily="18" charset="-128"/>
                <a:ea typeface="UD デジタル 教科書体 NP-R" panose="02020400000000000000" pitchFamily="18" charset="-128"/>
              </a:rPr>
              <a:t>１兆</a:t>
            </a:r>
            <a:r>
              <a:rPr lang="en-US" altLang="ja-JP" sz="900" dirty="0">
                <a:latin typeface="UD デジタル 教科書体 NP-R" panose="02020400000000000000" pitchFamily="18" charset="-128"/>
                <a:ea typeface="UD デジタル 教科書体 NP-R" panose="02020400000000000000" pitchFamily="18" charset="-128"/>
              </a:rPr>
              <a:t>1,470</a:t>
            </a:r>
            <a:r>
              <a:rPr lang="ja-JP" altLang="en-US" sz="900" dirty="0">
                <a:latin typeface="UD デジタル 教科書体 NP-R" panose="02020400000000000000" pitchFamily="18" charset="-128"/>
                <a:ea typeface="UD デジタル 教科書体 NP-R" panose="02020400000000000000" pitchFamily="18" charset="-128"/>
              </a:rPr>
              <a:t>億円</a:t>
            </a:r>
            <a:r>
              <a:rPr kumimoji="1" lang="ja-JP" altLang="en-US"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0</a:t>
            </a:r>
            <a:r>
              <a:rPr kumimoji="1" lang="en-US" altLang="ja-JP" sz="900" dirty="0">
                <a:latin typeface="UD デジタル 教科書体 NP-R" panose="02020400000000000000" pitchFamily="18" charset="-128"/>
                <a:ea typeface="UD デジタル 教科書体 NP-R" panose="02020400000000000000" pitchFamily="18" charset="-128"/>
              </a:rPr>
              <a:t>.9%</a:t>
            </a:r>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27" name="テキスト ボックス 26">
            <a:extLst>
              <a:ext uri="{FF2B5EF4-FFF2-40B4-BE49-F238E27FC236}">
                <a16:creationId xmlns:a16="http://schemas.microsoft.com/office/drawing/2014/main" id="{5A079C4B-67C3-F17F-FD93-95AAEA81024B}"/>
              </a:ext>
            </a:extLst>
          </p:cNvPr>
          <p:cNvSpPr txBox="1"/>
          <p:nvPr/>
        </p:nvSpPr>
        <p:spPr>
          <a:xfrm>
            <a:off x="963619" y="5921925"/>
            <a:ext cx="838691" cy="610232"/>
          </a:xfrm>
          <a:prstGeom prst="rect">
            <a:avLst/>
          </a:prstGeom>
          <a:noFill/>
        </p:spPr>
        <p:txBody>
          <a:bodyPr wrap="none" rtlCol="0">
            <a:spAutoFit/>
          </a:bodyPr>
          <a:lstStyle/>
          <a:p>
            <a:pPr algn="ctr">
              <a:lnSpc>
                <a:spcPct val="120000"/>
              </a:lnSpc>
            </a:pPr>
            <a:r>
              <a:rPr lang="ja-JP" altLang="en-US" sz="1050" b="1" dirty="0">
                <a:latin typeface="UD デジタル 教科書体 NP-R" panose="02020400000000000000" pitchFamily="18" charset="-128"/>
                <a:ea typeface="UD デジタル 教科書体 NP-R" panose="02020400000000000000" pitchFamily="18" charset="-128"/>
              </a:rPr>
              <a:t>印紙収入</a:t>
            </a:r>
            <a:r>
              <a:rPr lang="en-US" altLang="ja-JP" sz="1050" b="1" dirty="0">
                <a:latin typeface="UD デジタル 教科書体 NP-R" panose="02020400000000000000" pitchFamily="18" charset="-128"/>
                <a:ea typeface="UD デジタル 教科書体 NP-R" panose="02020400000000000000" pitchFamily="18" charset="-128"/>
              </a:rPr>
              <a:t> </a:t>
            </a:r>
            <a:endParaRPr lang="en-US" altLang="ja-JP" sz="9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900" dirty="0">
                <a:latin typeface="UD デジタル 教科書体 NP-R" panose="02020400000000000000" pitchFamily="18" charset="-128"/>
                <a:ea typeface="UD デジタル 教科書体 NP-R" panose="02020400000000000000" pitchFamily="18" charset="-128"/>
              </a:rPr>
              <a:t>1</a:t>
            </a:r>
            <a:r>
              <a:rPr lang="ja-JP" altLang="en-US" sz="900" dirty="0">
                <a:latin typeface="UD デジタル 教科書体 NP-R" panose="02020400000000000000" pitchFamily="18" charset="-128"/>
                <a:ea typeface="UD デジタル 教科書体 NP-R" panose="02020400000000000000" pitchFamily="18" charset="-128"/>
              </a:rPr>
              <a:t>兆</a:t>
            </a:r>
            <a:r>
              <a:rPr lang="en-US" altLang="ja-JP" sz="900" dirty="0">
                <a:latin typeface="UD デジタル 教科書体 NP-R" panose="02020400000000000000" pitchFamily="18" charset="-128"/>
                <a:ea typeface="UD デジタル 教科書体 NP-R" panose="02020400000000000000" pitchFamily="18" charset="-128"/>
              </a:rPr>
              <a:t>800</a:t>
            </a:r>
            <a:r>
              <a:rPr lang="ja-JP" altLang="en-US" sz="900" dirty="0">
                <a:latin typeface="UD デジタル 教科書体 NP-R" panose="02020400000000000000" pitchFamily="18" charset="-128"/>
                <a:ea typeface="UD デジタル 教科書体 NP-R" panose="02020400000000000000" pitchFamily="18" charset="-128"/>
              </a:rPr>
              <a:t>億円</a:t>
            </a:r>
            <a:endParaRPr lang="en-US" altLang="ja-JP" sz="9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0</a:t>
            </a:r>
            <a:r>
              <a:rPr kumimoji="1" lang="en-US" altLang="ja-JP"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9</a:t>
            </a:r>
            <a:r>
              <a:rPr kumimoji="1" lang="en-US" altLang="ja-JP" sz="900" dirty="0">
                <a:latin typeface="UD デジタル 教科書体 NP-R" panose="02020400000000000000" pitchFamily="18" charset="-128"/>
                <a:ea typeface="UD デジタル 教科書体 NP-R" panose="02020400000000000000" pitchFamily="18" charset="-128"/>
              </a:rPr>
              <a:t>%</a:t>
            </a:r>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28" name="テキスト ボックス 27">
            <a:extLst>
              <a:ext uri="{FF2B5EF4-FFF2-40B4-BE49-F238E27FC236}">
                <a16:creationId xmlns:a16="http://schemas.microsoft.com/office/drawing/2014/main" id="{9E9335F2-3593-0AC3-27D9-ABE65698F35C}"/>
              </a:ext>
            </a:extLst>
          </p:cNvPr>
          <p:cNvSpPr txBox="1"/>
          <p:nvPr/>
        </p:nvSpPr>
        <p:spPr>
          <a:xfrm>
            <a:off x="252210" y="5780787"/>
            <a:ext cx="761747" cy="610232"/>
          </a:xfrm>
          <a:prstGeom prst="rect">
            <a:avLst/>
          </a:prstGeom>
          <a:noFill/>
        </p:spPr>
        <p:txBody>
          <a:bodyPr wrap="none" rtlCol="0">
            <a:spAutoFit/>
          </a:bodyPr>
          <a:lstStyle/>
          <a:p>
            <a:pPr algn="ctr">
              <a:lnSpc>
                <a:spcPct val="120000"/>
              </a:lnSpc>
            </a:pPr>
            <a:r>
              <a:rPr lang="ja-JP" altLang="en-US" sz="1050" b="1" dirty="0">
                <a:latin typeface="UD デジタル 教科書体 NP-R" panose="02020400000000000000" pitchFamily="18" charset="-128"/>
                <a:ea typeface="UD デジタル 教科書体 NP-R" panose="02020400000000000000" pitchFamily="18" charset="-128"/>
              </a:rPr>
              <a:t>たばこ税</a:t>
            </a:r>
            <a:endParaRPr lang="en-US" altLang="ja-JP" sz="105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900" dirty="0">
                <a:latin typeface="UD デジタル 教科書体 NP-R" panose="02020400000000000000" pitchFamily="18" charset="-128"/>
                <a:ea typeface="UD デジタル 教科書体 NP-R" panose="02020400000000000000" pitchFamily="18" charset="-128"/>
              </a:rPr>
              <a:t>9,760</a:t>
            </a:r>
            <a:r>
              <a:rPr lang="ja-JP" altLang="en-US" sz="900" dirty="0">
                <a:latin typeface="UD デジタル 教科書体 NP-R" panose="02020400000000000000" pitchFamily="18" charset="-128"/>
                <a:ea typeface="UD デジタル 教科書体 NP-R" panose="02020400000000000000" pitchFamily="18" charset="-128"/>
              </a:rPr>
              <a:t>億円</a:t>
            </a:r>
            <a:endParaRPr lang="en-US" altLang="ja-JP" sz="9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0</a:t>
            </a:r>
            <a:r>
              <a:rPr kumimoji="1" lang="en-US" altLang="ja-JP" sz="900" dirty="0">
                <a:latin typeface="UD デジタル 教科書体 NP-R" panose="02020400000000000000" pitchFamily="18" charset="-128"/>
                <a:ea typeface="UD デジタル 教科書体 NP-R" panose="02020400000000000000" pitchFamily="18" charset="-128"/>
              </a:rPr>
              <a:t>.8%</a:t>
            </a:r>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29" name="テキスト ボックス 28">
            <a:extLst>
              <a:ext uri="{FF2B5EF4-FFF2-40B4-BE49-F238E27FC236}">
                <a16:creationId xmlns:a16="http://schemas.microsoft.com/office/drawing/2014/main" id="{FA4997F1-F473-D629-5B36-6736092B26DE}"/>
              </a:ext>
            </a:extLst>
          </p:cNvPr>
          <p:cNvSpPr txBox="1"/>
          <p:nvPr/>
        </p:nvSpPr>
        <p:spPr>
          <a:xfrm>
            <a:off x="23966" y="4442461"/>
            <a:ext cx="877163" cy="610232"/>
          </a:xfrm>
          <a:prstGeom prst="rect">
            <a:avLst/>
          </a:prstGeom>
          <a:noFill/>
        </p:spPr>
        <p:txBody>
          <a:bodyPr wrap="none" rtlCol="0">
            <a:spAutoFit/>
          </a:bodyPr>
          <a:lstStyle/>
          <a:p>
            <a:pPr algn="ctr">
              <a:lnSpc>
                <a:spcPct val="120000"/>
              </a:lnSpc>
            </a:pPr>
            <a:r>
              <a:rPr lang="ja-JP" altLang="en-US" sz="1050" b="1" dirty="0">
                <a:latin typeface="UD デジタル 教科書体 NP-R" panose="02020400000000000000" pitchFamily="18" charset="-128"/>
                <a:ea typeface="UD デジタル 教科書体 NP-R" panose="02020400000000000000" pitchFamily="18" charset="-128"/>
              </a:rPr>
              <a:t>その他の税</a:t>
            </a:r>
            <a:endParaRPr lang="en-US" altLang="ja-JP" sz="105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900" dirty="0">
                <a:latin typeface="UD デジタル 教科書体 NP-R" panose="02020400000000000000" pitchFamily="18" charset="-128"/>
                <a:ea typeface="UD デジタル 教科書体 NP-R" panose="02020400000000000000" pitchFamily="18" charset="-128"/>
              </a:rPr>
              <a:t>３兆</a:t>
            </a:r>
            <a:r>
              <a:rPr lang="en-US" altLang="ja-JP" sz="900" dirty="0">
                <a:latin typeface="UD デジタル 教科書体 NP-R" panose="02020400000000000000" pitchFamily="18" charset="-128"/>
                <a:ea typeface="UD デジタル 教科書体 NP-R" panose="02020400000000000000" pitchFamily="18" charset="-128"/>
              </a:rPr>
              <a:t>330</a:t>
            </a:r>
            <a:r>
              <a:rPr lang="ja-JP" altLang="en-US" sz="900" dirty="0">
                <a:latin typeface="UD デジタル 教科書体 NP-R" panose="02020400000000000000" pitchFamily="18" charset="-128"/>
                <a:ea typeface="UD デジタル 教科書体 NP-R" panose="02020400000000000000" pitchFamily="18" charset="-128"/>
              </a:rPr>
              <a:t>億円</a:t>
            </a:r>
            <a:endParaRPr lang="en-US" altLang="ja-JP" sz="9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900" dirty="0">
                <a:latin typeface="UD デジタル 教科書体 NP-R" panose="02020400000000000000" pitchFamily="18" charset="-128"/>
                <a:ea typeface="UD デジタル 教科書体 NP-R" panose="02020400000000000000" pitchFamily="18" charset="-128"/>
              </a:rPr>
              <a:t>（</a:t>
            </a:r>
            <a:r>
              <a:rPr lang="en-US" altLang="ja-JP" sz="900" dirty="0">
                <a:latin typeface="UD デジタル 教科書体 NP-R" panose="02020400000000000000" pitchFamily="18" charset="-128"/>
                <a:ea typeface="UD デジタル 教科書体 NP-R" panose="02020400000000000000" pitchFamily="18" charset="-128"/>
              </a:rPr>
              <a:t>2.6</a:t>
            </a:r>
            <a:r>
              <a:rPr kumimoji="1" lang="en-US" altLang="ja-JP" sz="900" dirty="0">
                <a:latin typeface="UD デジタル 教科書体 NP-R" panose="02020400000000000000" pitchFamily="18" charset="-128"/>
                <a:ea typeface="UD デジタル 教科書体 NP-R" panose="02020400000000000000" pitchFamily="18" charset="-128"/>
              </a:rPr>
              <a:t>%</a:t>
            </a:r>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30" name="テキスト ボックス 29">
            <a:extLst>
              <a:ext uri="{FF2B5EF4-FFF2-40B4-BE49-F238E27FC236}">
                <a16:creationId xmlns:a16="http://schemas.microsoft.com/office/drawing/2014/main" id="{468D1A92-76D7-8A90-B9C0-A34511FD3196}"/>
              </a:ext>
            </a:extLst>
          </p:cNvPr>
          <p:cNvSpPr txBox="1"/>
          <p:nvPr/>
        </p:nvSpPr>
        <p:spPr>
          <a:xfrm>
            <a:off x="1091314" y="3067214"/>
            <a:ext cx="1162498"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公債金</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29</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5,840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24</a:t>
            </a:r>
            <a:r>
              <a:rPr kumimoji="1" lang="en-US" altLang="ja-JP" sz="1050" dirty="0">
                <a:latin typeface="UD デジタル 教科書体 NP-R" panose="02020400000000000000" pitchFamily="18" charset="-128"/>
                <a:ea typeface="UD デジタル 教科書体 NP-R" panose="02020400000000000000" pitchFamily="18" charset="-128"/>
              </a:rPr>
              <a:t>.2%</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31" name="テキスト ボックス 30">
            <a:extLst>
              <a:ext uri="{FF2B5EF4-FFF2-40B4-BE49-F238E27FC236}">
                <a16:creationId xmlns:a16="http://schemas.microsoft.com/office/drawing/2014/main" id="{B2894BF8-5F87-E306-5DC8-BA4598710EC3}"/>
              </a:ext>
            </a:extLst>
          </p:cNvPr>
          <p:cNvSpPr txBox="1"/>
          <p:nvPr/>
        </p:nvSpPr>
        <p:spPr>
          <a:xfrm>
            <a:off x="515538" y="1776312"/>
            <a:ext cx="1107996" cy="637097"/>
          </a:xfrm>
          <a:prstGeom prst="rect">
            <a:avLst/>
          </a:prstGeom>
          <a:noFill/>
        </p:spPr>
        <p:txBody>
          <a:bodyPr wrap="none" rtlCol="0">
            <a:spAutoFit/>
          </a:bodyPr>
          <a:lstStyle/>
          <a:p>
            <a:pPr algn="ctr">
              <a:lnSpc>
                <a:spcPct val="120000"/>
              </a:lnSpc>
            </a:pPr>
            <a:r>
              <a:rPr kumimoji="1" lang="ja-JP" altLang="en-US" sz="1200" b="1" dirty="0">
                <a:latin typeface="UD デジタル 教科書体 NP-R" panose="02020400000000000000" pitchFamily="18" charset="-128"/>
                <a:ea typeface="UD デジタル 教科書体 NP-R" panose="02020400000000000000" pitchFamily="18" charset="-128"/>
              </a:rPr>
              <a:t>その他の収入</a:t>
            </a:r>
          </a:p>
          <a:p>
            <a:pPr algn="ctr"/>
            <a:r>
              <a:rPr lang="en-US" altLang="ja-JP" sz="1050" dirty="0">
                <a:latin typeface="UD デジタル 教科書体 NP-R" panose="02020400000000000000" pitchFamily="18" charset="-128"/>
                <a:ea typeface="UD デジタル 教科書体 NP-R" panose="02020400000000000000" pitchFamily="18" charset="-128"/>
              </a:rPr>
              <a:t>8</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9,902</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7.4</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cxnSp>
        <p:nvCxnSpPr>
          <p:cNvPr id="32" name="直線コネクタ 31">
            <a:extLst>
              <a:ext uri="{FF2B5EF4-FFF2-40B4-BE49-F238E27FC236}">
                <a16:creationId xmlns:a16="http://schemas.microsoft.com/office/drawing/2014/main" id="{42F9B688-4F23-22E9-D84B-E6CB4E224ED1}"/>
              </a:ext>
            </a:extLst>
          </p:cNvPr>
          <p:cNvCxnSpPr>
            <a:cxnSpLocks/>
          </p:cNvCxnSpPr>
          <p:nvPr/>
        </p:nvCxnSpPr>
        <p:spPr>
          <a:xfrm flipH="1" flipV="1">
            <a:off x="1632350" y="1975967"/>
            <a:ext cx="791877" cy="23100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aphicFrame>
        <p:nvGraphicFramePr>
          <p:cNvPr id="33" name="グラフ 32">
            <a:extLst>
              <a:ext uri="{FF2B5EF4-FFF2-40B4-BE49-F238E27FC236}">
                <a16:creationId xmlns:a16="http://schemas.microsoft.com/office/drawing/2014/main" id="{4C557491-A8F3-BE6B-BF17-CE73E62CBF37}"/>
              </a:ext>
            </a:extLst>
          </p:cNvPr>
          <p:cNvGraphicFramePr/>
          <p:nvPr>
            <p:extLst>
              <p:ext uri="{D42A27DB-BD31-4B8C-83A1-F6EECF244321}">
                <p14:modId xmlns:p14="http://schemas.microsoft.com/office/powerpoint/2010/main" val="1331795257"/>
              </p:ext>
            </p:extLst>
          </p:nvPr>
        </p:nvGraphicFramePr>
        <p:xfrm>
          <a:off x="1325787" y="2869270"/>
          <a:ext cx="3335523" cy="2223683"/>
        </p:xfrm>
        <a:graphic>
          <a:graphicData uri="http://schemas.openxmlformats.org/drawingml/2006/chart">
            <c:chart xmlns:c="http://schemas.openxmlformats.org/drawingml/2006/chart" xmlns:r="http://schemas.openxmlformats.org/officeDocument/2006/relationships" r:id="rId4"/>
          </a:graphicData>
        </a:graphic>
      </p:graphicFrame>
      <p:sp>
        <p:nvSpPr>
          <p:cNvPr id="34" name="テキスト ボックス 33">
            <a:extLst>
              <a:ext uri="{FF2B5EF4-FFF2-40B4-BE49-F238E27FC236}">
                <a16:creationId xmlns:a16="http://schemas.microsoft.com/office/drawing/2014/main" id="{6301EEEE-6014-51B0-1FE6-24CF945424F9}"/>
              </a:ext>
            </a:extLst>
          </p:cNvPr>
          <p:cNvSpPr txBox="1">
            <a:spLocks noChangeAspect="1"/>
          </p:cNvSpPr>
          <p:nvPr/>
        </p:nvSpPr>
        <p:spPr>
          <a:xfrm rot="4713981">
            <a:off x="2182081" y="3152746"/>
            <a:ext cx="1647668" cy="1646584"/>
          </a:xfrm>
          <a:prstGeom prst="rect">
            <a:avLst/>
          </a:prstGeom>
          <a:noFill/>
        </p:spPr>
        <p:txBody>
          <a:bodyPr wrap="none" rtlCol="0">
            <a:prstTxWarp prst="textArchUp">
              <a:avLst>
                <a:gd name="adj" fmla="val 11558760"/>
              </a:avLst>
            </a:prstTxWarp>
            <a:spAutoFit/>
          </a:bodyPr>
          <a:lstStyle/>
          <a:p>
            <a:pPr algn="ctr"/>
            <a:r>
              <a:rPr kumimoji="1" lang="ja-JP" altLang="en-US" sz="1050" spc="500" dirty="0">
                <a:latin typeface="UD デジタル 教科書体 NP-R" panose="02020400000000000000" pitchFamily="18" charset="-128"/>
                <a:ea typeface="UD デジタル 教科書体 NP-R" panose="02020400000000000000" pitchFamily="18" charset="-128"/>
              </a:rPr>
              <a:t>←　直接税　→</a:t>
            </a:r>
          </a:p>
        </p:txBody>
      </p:sp>
      <p:sp>
        <p:nvSpPr>
          <p:cNvPr id="35" name="テキスト ボックス 34">
            <a:extLst>
              <a:ext uri="{FF2B5EF4-FFF2-40B4-BE49-F238E27FC236}">
                <a16:creationId xmlns:a16="http://schemas.microsoft.com/office/drawing/2014/main" id="{BDC1C2D1-78B3-E480-95E1-FBB2BDA8A902}"/>
              </a:ext>
            </a:extLst>
          </p:cNvPr>
          <p:cNvSpPr txBox="1">
            <a:spLocks noChangeAspect="1"/>
          </p:cNvSpPr>
          <p:nvPr/>
        </p:nvSpPr>
        <p:spPr>
          <a:xfrm rot="960354">
            <a:off x="2155295" y="3167524"/>
            <a:ext cx="1686803" cy="1685693"/>
          </a:xfrm>
          <a:prstGeom prst="rect">
            <a:avLst/>
          </a:prstGeom>
          <a:noFill/>
        </p:spPr>
        <p:txBody>
          <a:bodyPr wrap="none" rtlCol="0">
            <a:prstTxWarp prst="textArchDown">
              <a:avLst>
                <a:gd name="adj" fmla="val 2724445"/>
              </a:avLst>
            </a:prstTxWarp>
            <a:spAutoFit/>
          </a:bodyPr>
          <a:lstStyle/>
          <a:p>
            <a:pPr algn="ctr"/>
            <a:r>
              <a:rPr kumimoji="1" lang="ja-JP" altLang="en-US" sz="1050" spc="500" dirty="0">
                <a:latin typeface="UD デジタル 教科書体 NP-R" panose="02020400000000000000" pitchFamily="18" charset="-128"/>
                <a:ea typeface="UD デジタル 教科書体 NP-R" panose="02020400000000000000" pitchFamily="18" charset="-128"/>
              </a:rPr>
              <a:t>← 間接税 →</a:t>
            </a:r>
          </a:p>
        </p:txBody>
      </p:sp>
      <p:sp>
        <p:nvSpPr>
          <p:cNvPr id="38" name="テキスト ボックス 37">
            <a:extLst>
              <a:ext uri="{FF2B5EF4-FFF2-40B4-BE49-F238E27FC236}">
                <a16:creationId xmlns:a16="http://schemas.microsoft.com/office/drawing/2014/main" id="{078104FC-E948-C8FF-1CC0-A68C284C463F}"/>
              </a:ext>
            </a:extLst>
          </p:cNvPr>
          <p:cNvSpPr txBox="1"/>
          <p:nvPr/>
        </p:nvSpPr>
        <p:spPr>
          <a:xfrm>
            <a:off x="208604" y="5093451"/>
            <a:ext cx="707860" cy="169277"/>
          </a:xfrm>
          <a:prstGeom prst="rect">
            <a:avLst/>
          </a:prstGeom>
          <a:noFill/>
        </p:spPr>
        <p:txBody>
          <a:bodyPr wrap="square">
            <a:spAutoFit/>
          </a:bodyPr>
          <a:lstStyle/>
          <a:p>
            <a:pPr algn="dist"/>
            <a:r>
              <a:rPr lang="ja-JP" altLang="en-US" sz="500" spc="50" dirty="0">
                <a:latin typeface="UD デジタル 教科書体 NP-R" panose="02020400000000000000" pitchFamily="18" charset="-128"/>
                <a:ea typeface="UD デジタル 教科書体 NP-R" panose="02020400000000000000" pitchFamily="18" charset="-128"/>
              </a:rPr>
              <a:t>きはつゆぜい</a:t>
            </a:r>
          </a:p>
        </p:txBody>
      </p:sp>
      <p:sp>
        <p:nvSpPr>
          <p:cNvPr id="39" name="テキスト ボックス 38">
            <a:extLst>
              <a:ext uri="{FF2B5EF4-FFF2-40B4-BE49-F238E27FC236}">
                <a16:creationId xmlns:a16="http://schemas.microsoft.com/office/drawing/2014/main" id="{24FB0080-E1DF-A8B9-8037-FC7A9C24B367}"/>
              </a:ext>
            </a:extLst>
          </p:cNvPr>
          <p:cNvSpPr txBox="1"/>
          <p:nvPr/>
        </p:nvSpPr>
        <p:spPr>
          <a:xfrm>
            <a:off x="1700516" y="6101874"/>
            <a:ext cx="481543" cy="169277"/>
          </a:xfrm>
          <a:prstGeom prst="rect">
            <a:avLst/>
          </a:prstGeom>
          <a:noFill/>
        </p:spPr>
        <p:txBody>
          <a:bodyPr wrap="square">
            <a:spAutoFit/>
          </a:bodyPr>
          <a:lstStyle/>
          <a:p>
            <a:pPr algn="dist"/>
            <a:r>
              <a:rPr lang="ja-JP" altLang="en-US" sz="500" spc="50" dirty="0">
                <a:latin typeface="UD デジタル 教科書体 NP-R" panose="02020400000000000000" pitchFamily="18" charset="-128"/>
                <a:ea typeface="UD デジタル 教科書体 NP-R" panose="02020400000000000000" pitchFamily="18" charset="-128"/>
              </a:rPr>
              <a:t>しゅぜい</a:t>
            </a:r>
          </a:p>
        </p:txBody>
      </p:sp>
      <p:cxnSp>
        <p:nvCxnSpPr>
          <p:cNvPr id="40" name="直線コネクタ 39">
            <a:extLst>
              <a:ext uri="{FF2B5EF4-FFF2-40B4-BE49-F238E27FC236}">
                <a16:creationId xmlns:a16="http://schemas.microsoft.com/office/drawing/2014/main" id="{21DBE2C6-7A97-ED53-815C-567A43347464}"/>
              </a:ext>
            </a:extLst>
          </p:cNvPr>
          <p:cNvCxnSpPr>
            <a:cxnSpLocks/>
          </p:cNvCxnSpPr>
          <p:nvPr/>
        </p:nvCxnSpPr>
        <p:spPr>
          <a:xfrm flipH="1">
            <a:off x="1382965" y="5217319"/>
            <a:ext cx="157704" cy="704606"/>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F1517F8D-7C8F-2E28-D599-21A359F01738}"/>
              </a:ext>
            </a:extLst>
          </p:cNvPr>
          <p:cNvCxnSpPr>
            <a:cxnSpLocks/>
          </p:cNvCxnSpPr>
          <p:nvPr/>
        </p:nvCxnSpPr>
        <p:spPr>
          <a:xfrm>
            <a:off x="1632350" y="5283994"/>
            <a:ext cx="253042" cy="845771"/>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ADCAE3CC-02FE-685F-D6DD-6B728EE559FA}"/>
              </a:ext>
            </a:extLst>
          </p:cNvPr>
          <p:cNvCxnSpPr>
            <a:cxnSpLocks/>
          </p:cNvCxnSpPr>
          <p:nvPr/>
        </p:nvCxnSpPr>
        <p:spPr>
          <a:xfrm flipH="1">
            <a:off x="906991" y="5152096"/>
            <a:ext cx="569384" cy="635684"/>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3" name="直線コネクタ 42">
            <a:extLst>
              <a:ext uri="{FF2B5EF4-FFF2-40B4-BE49-F238E27FC236}">
                <a16:creationId xmlns:a16="http://schemas.microsoft.com/office/drawing/2014/main" id="{582D3CC3-5E07-76DC-720B-2510B7B2EC16}"/>
              </a:ext>
            </a:extLst>
          </p:cNvPr>
          <p:cNvCxnSpPr>
            <a:cxnSpLocks/>
          </p:cNvCxnSpPr>
          <p:nvPr/>
        </p:nvCxnSpPr>
        <p:spPr>
          <a:xfrm flipH="1">
            <a:off x="921945" y="5069681"/>
            <a:ext cx="502043" cy="193047"/>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F0E0A149-C006-BB41-3318-CA843A2222CE}"/>
              </a:ext>
            </a:extLst>
          </p:cNvPr>
          <p:cNvCxnSpPr>
            <a:cxnSpLocks/>
          </p:cNvCxnSpPr>
          <p:nvPr/>
        </p:nvCxnSpPr>
        <p:spPr>
          <a:xfrm flipH="1" flipV="1">
            <a:off x="801457" y="4861951"/>
            <a:ext cx="581508" cy="12766"/>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5" name="直線コネクタ 44">
            <a:extLst>
              <a:ext uri="{FF2B5EF4-FFF2-40B4-BE49-F238E27FC236}">
                <a16:creationId xmlns:a16="http://schemas.microsoft.com/office/drawing/2014/main" id="{111BDE24-E47C-C626-EE34-D81D7119907E}"/>
              </a:ext>
            </a:extLst>
          </p:cNvPr>
          <p:cNvCxnSpPr>
            <a:cxnSpLocks/>
          </p:cNvCxnSpPr>
          <p:nvPr/>
        </p:nvCxnSpPr>
        <p:spPr>
          <a:xfrm>
            <a:off x="4186305" y="5434396"/>
            <a:ext cx="292131" cy="353384"/>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46" name="テキスト ボックス 45">
            <a:extLst>
              <a:ext uri="{FF2B5EF4-FFF2-40B4-BE49-F238E27FC236}">
                <a16:creationId xmlns:a16="http://schemas.microsoft.com/office/drawing/2014/main" id="{6CFB49FA-310A-C7E7-7A09-E875CD1EBB6B}"/>
              </a:ext>
            </a:extLst>
          </p:cNvPr>
          <p:cNvSpPr txBox="1"/>
          <p:nvPr/>
        </p:nvSpPr>
        <p:spPr>
          <a:xfrm>
            <a:off x="3889090" y="3944139"/>
            <a:ext cx="1034257"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法人税</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spc="-100" dirty="0">
                <a:latin typeface="UD デジタル 教科書体 NP-R" panose="02020400000000000000" pitchFamily="18" charset="-128"/>
                <a:ea typeface="UD デジタル 教科書体 NP-R" panose="02020400000000000000" pitchFamily="18" charset="-128"/>
              </a:rPr>
              <a:t>20</a:t>
            </a:r>
            <a:r>
              <a:rPr lang="ja-JP" altLang="en-US" sz="1050" spc="-100" dirty="0">
                <a:latin typeface="UD デジタル 教科書体 NP-R" panose="02020400000000000000" pitchFamily="18" charset="-128"/>
                <a:ea typeface="UD デジタル 教科書体 NP-R" panose="02020400000000000000" pitchFamily="18" charset="-128"/>
              </a:rPr>
              <a:t>兆</a:t>
            </a:r>
            <a:r>
              <a:rPr lang="en-US" altLang="ja-JP" sz="1050" spc="-100" dirty="0">
                <a:latin typeface="UD デジタル 教科書体 NP-R" panose="02020400000000000000" pitchFamily="18" charset="-128"/>
                <a:ea typeface="UD デジタル 教科書体 NP-R" panose="02020400000000000000" pitchFamily="18" charset="-128"/>
              </a:rPr>
              <a:t>6,960</a:t>
            </a:r>
            <a:r>
              <a:rPr lang="ja-JP" altLang="en-US" sz="1050" spc="-100" dirty="0">
                <a:latin typeface="UD デジタル 教科書体 NP-R" panose="02020400000000000000" pitchFamily="18" charset="-128"/>
                <a:ea typeface="UD デジタル 教科書体 NP-R" panose="02020400000000000000" pitchFamily="18" charset="-128"/>
              </a:rPr>
              <a:t>億円</a:t>
            </a:r>
            <a:endParaRPr lang="en-US" altLang="ja-JP" sz="1050" spc="-10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kumimoji="1" lang="en-US" altLang="ja-JP" sz="1050" dirty="0">
                <a:latin typeface="UD デジタル 教科書体 NP-R" panose="02020400000000000000" pitchFamily="18" charset="-128"/>
                <a:ea typeface="UD デジタル 教科書体 NP-R" panose="02020400000000000000" pitchFamily="18" charset="-128"/>
              </a:rPr>
              <a:t>16.</a:t>
            </a:r>
            <a:r>
              <a:rPr lang="en-US" altLang="ja-JP" sz="1050" dirty="0">
                <a:latin typeface="UD デジタル 教科書体 NP-R" panose="02020400000000000000" pitchFamily="18" charset="-128"/>
                <a:ea typeface="UD デジタル 教科書体 NP-R" panose="02020400000000000000" pitchFamily="18" charset="-128"/>
              </a:rPr>
              <a:t>9</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72" name="正方形/長方形 71">
            <a:extLst>
              <a:ext uri="{FF2B5EF4-FFF2-40B4-BE49-F238E27FC236}">
                <a16:creationId xmlns:a16="http://schemas.microsoft.com/office/drawing/2014/main" id="{AAF88507-4BF5-2120-5ECB-46F4FB5879C1}"/>
              </a:ext>
            </a:extLst>
          </p:cNvPr>
          <p:cNvSpPr/>
          <p:nvPr/>
        </p:nvSpPr>
        <p:spPr>
          <a:xfrm>
            <a:off x="10228430" y="1076383"/>
            <a:ext cx="1688143" cy="450011"/>
          </a:xfrm>
          <a:prstGeom prst="rect">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2DA93909-2F67-EB71-1C49-7AF2D959FD95}"/>
              </a:ext>
            </a:extLst>
          </p:cNvPr>
          <p:cNvSpPr txBox="1"/>
          <p:nvPr/>
        </p:nvSpPr>
        <p:spPr>
          <a:xfrm>
            <a:off x="10492857" y="1127816"/>
            <a:ext cx="1159292" cy="369332"/>
          </a:xfrm>
          <a:prstGeom prst="rect">
            <a:avLst/>
          </a:prstGeom>
          <a:noFill/>
        </p:spPr>
        <p:txBody>
          <a:bodyPr wrap="non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国の歳出</a:t>
            </a:r>
            <a:endParaRPr kumimoji="1" lang="ja-JP" altLang="en-US"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graphicFrame>
        <p:nvGraphicFramePr>
          <p:cNvPr id="90" name="グラフ 89">
            <a:extLst>
              <a:ext uri="{FF2B5EF4-FFF2-40B4-BE49-F238E27FC236}">
                <a16:creationId xmlns:a16="http://schemas.microsoft.com/office/drawing/2014/main" id="{40F8A87D-14E1-481E-DA11-8DD2C96404B6}"/>
              </a:ext>
            </a:extLst>
          </p:cNvPr>
          <p:cNvGraphicFramePr/>
          <p:nvPr>
            <p:extLst>
              <p:ext uri="{D42A27DB-BD31-4B8C-83A1-F6EECF244321}">
                <p14:modId xmlns:p14="http://schemas.microsoft.com/office/powerpoint/2010/main" val="1698811656"/>
              </p:ext>
            </p:extLst>
          </p:nvPr>
        </p:nvGraphicFramePr>
        <p:xfrm>
          <a:off x="5721998" y="1671392"/>
          <a:ext cx="6929151" cy="4619434"/>
        </p:xfrm>
        <a:graphic>
          <a:graphicData uri="http://schemas.openxmlformats.org/drawingml/2006/chart">
            <c:chart xmlns:c="http://schemas.openxmlformats.org/drawingml/2006/chart" xmlns:r="http://schemas.openxmlformats.org/officeDocument/2006/relationships" r:id="rId5"/>
          </a:graphicData>
        </a:graphic>
      </p:graphicFrame>
      <p:sp>
        <p:nvSpPr>
          <p:cNvPr id="91" name="テキスト ボックス 90">
            <a:extLst>
              <a:ext uri="{FF2B5EF4-FFF2-40B4-BE49-F238E27FC236}">
                <a16:creationId xmlns:a16="http://schemas.microsoft.com/office/drawing/2014/main" id="{0B03761A-7577-61A1-7966-7B614C542F93}"/>
              </a:ext>
            </a:extLst>
          </p:cNvPr>
          <p:cNvSpPr txBox="1"/>
          <p:nvPr/>
        </p:nvSpPr>
        <p:spPr>
          <a:xfrm>
            <a:off x="9502545" y="2707625"/>
            <a:ext cx="1534644" cy="969496"/>
          </a:xfrm>
          <a:prstGeom prst="rect">
            <a:avLst/>
          </a:prstGeom>
          <a:noFill/>
        </p:spPr>
        <p:txBody>
          <a:bodyPr wrap="squar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社会保障関係費</a:t>
            </a:r>
            <a:endParaRPr lang="en-US" altLang="ja-JP" sz="1200" b="1"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900" dirty="0">
                <a:latin typeface="UD デジタル 教科書体 NP-R" panose="02020400000000000000" pitchFamily="18" charset="-128"/>
                <a:ea typeface="UD デジタル 教科書体 NP-R" panose="02020400000000000000" pitchFamily="18" charset="-128"/>
              </a:rPr>
              <a:t>   （生活や医療や</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ct val="120000"/>
              </a:lnSpc>
            </a:pPr>
            <a:r>
              <a:rPr lang="en-US" altLang="ja-JP" sz="900" dirty="0">
                <a:latin typeface="UD デジタル 教科書体 NP-R" panose="02020400000000000000" pitchFamily="18" charset="-128"/>
                <a:ea typeface="UD デジタル 教科書体 NP-R" panose="02020400000000000000" pitchFamily="18" charset="-128"/>
              </a:rPr>
              <a:t>       </a:t>
            </a:r>
            <a:r>
              <a:rPr lang="ja-JP" altLang="en-US" sz="900" dirty="0">
                <a:latin typeface="UD デジタル 教科書体 NP-R" panose="02020400000000000000" pitchFamily="18" charset="-128"/>
                <a:ea typeface="UD デジタル 教科書体 NP-R" panose="02020400000000000000" pitchFamily="18" charset="-128"/>
              </a:rPr>
              <a:t>年金などのために）</a:t>
            </a:r>
            <a:endParaRPr kumimoji="1" lang="en-US" altLang="ja-JP" sz="6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39</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559</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31</a:t>
            </a:r>
            <a:r>
              <a:rPr kumimoji="1" lang="en-US" altLang="ja-JP" sz="1050" dirty="0">
                <a:latin typeface="UD デジタル 教科書体 NP-R" panose="02020400000000000000" pitchFamily="18" charset="-128"/>
                <a:ea typeface="UD デジタル 教科書体 NP-R" panose="02020400000000000000" pitchFamily="18" charset="-128"/>
              </a:rPr>
              <a:t>.9%</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92" name="テキスト ボックス 91">
            <a:extLst>
              <a:ext uri="{FF2B5EF4-FFF2-40B4-BE49-F238E27FC236}">
                <a16:creationId xmlns:a16="http://schemas.microsoft.com/office/drawing/2014/main" id="{6CC53B5A-C4F6-3814-5F3C-980E9F870F9B}"/>
              </a:ext>
            </a:extLst>
          </p:cNvPr>
          <p:cNvSpPr txBox="1"/>
          <p:nvPr/>
        </p:nvSpPr>
        <p:spPr>
          <a:xfrm>
            <a:off x="8856214" y="3575182"/>
            <a:ext cx="646331" cy="369332"/>
          </a:xfrm>
          <a:prstGeom prst="rect">
            <a:avLst/>
          </a:prstGeom>
          <a:noFill/>
        </p:spPr>
        <p:txBody>
          <a:bodyPr wrap="none" rtlCol="0">
            <a:spAutoFit/>
          </a:bodyPr>
          <a:lstStyle/>
          <a:p>
            <a:r>
              <a:rPr kumimoji="1" lang="ja-JP" altLang="en-US" b="1" dirty="0">
                <a:latin typeface="UD デジタル 教科書体 NP-R" panose="02020400000000000000" pitchFamily="18" charset="-128"/>
                <a:ea typeface="UD デジタル 教科書体 NP-R" panose="02020400000000000000" pitchFamily="18" charset="-128"/>
              </a:rPr>
              <a:t>総額</a:t>
            </a:r>
          </a:p>
        </p:txBody>
      </p:sp>
      <p:sp>
        <p:nvSpPr>
          <p:cNvPr id="93" name="テキスト ボックス 92">
            <a:extLst>
              <a:ext uri="{FF2B5EF4-FFF2-40B4-BE49-F238E27FC236}">
                <a16:creationId xmlns:a16="http://schemas.microsoft.com/office/drawing/2014/main" id="{AABD3BCC-764B-1108-A599-D6D2496039A7}"/>
              </a:ext>
            </a:extLst>
          </p:cNvPr>
          <p:cNvSpPr txBox="1"/>
          <p:nvPr/>
        </p:nvSpPr>
        <p:spPr>
          <a:xfrm>
            <a:off x="8416187" y="3894200"/>
            <a:ext cx="1526380" cy="338554"/>
          </a:xfrm>
          <a:prstGeom prst="rect">
            <a:avLst/>
          </a:prstGeom>
          <a:noFill/>
        </p:spPr>
        <p:txBody>
          <a:bodyPr wrap="none" rtlCol="0">
            <a:spAutoFit/>
          </a:bodyPr>
          <a:lstStyle/>
          <a:p>
            <a:pPr algn="ctr"/>
            <a:r>
              <a:rPr lang="en-US" altLang="ja-JP" sz="1600" b="1" spc="-100" dirty="0">
                <a:latin typeface="UD デジタル 教科書体 NP-R" panose="02020400000000000000" pitchFamily="18" charset="-128"/>
                <a:ea typeface="UD デジタル 教科書体 NP-R" panose="02020400000000000000" pitchFamily="18" charset="-128"/>
              </a:rPr>
              <a:t>122</a:t>
            </a:r>
            <a:r>
              <a:rPr kumimoji="1" lang="ja-JP" altLang="en-US" sz="1200" b="1" spc="-100" dirty="0">
                <a:latin typeface="UD デジタル 教科書体 NP-R" panose="02020400000000000000" pitchFamily="18" charset="-128"/>
                <a:ea typeface="UD デジタル 教科書体 NP-R" panose="02020400000000000000" pitchFamily="18" charset="-128"/>
              </a:rPr>
              <a:t>兆</a:t>
            </a:r>
            <a:r>
              <a:rPr lang="en-US" altLang="ja-JP" sz="1600" b="1" spc="-100" dirty="0">
                <a:latin typeface="UD デジタル 教科書体 NP-R" panose="02020400000000000000" pitchFamily="18" charset="-128"/>
                <a:ea typeface="UD デジタル 教科書体 NP-R" panose="02020400000000000000" pitchFamily="18" charset="-128"/>
              </a:rPr>
              <a:t>3</a:t>
            </a:r>
            <a:r>
              <a:rPr kumimoji="1" lang="en-US" altLang="ja-JP" sz="1600" b="1" spc="-100" dirty="0">
                <a:latin typeface="UD デジタル 教科書体 NP-R" panose="02020400000000000000" pitchFamily="18" charset="-128"/>
                <a:ea typeface="UD デジタル 教科書体 NP-R" panose="02020400000000000000" pitchFamily="18" charset="-128"/>
              </a:rPr>
              <a:t>,092</a:t>
            </a:r>
            <a:r>
              <a:rPr kumimoji="1" lang="ja-JP" altLang="en-US" sz="1200" b="1" spc="-100" dirty="0">
                <a:latin typeface="UD デジタル 教科書体 NP-R" panose="02020400000000000000" pitchFamily="18" charset="-128"/>
                <a:ea typeface="UD デジタル 教科書体 NP-R" panose="02020400000000000000" pitchFamily="18" charset="-128"/>
              </a:rPr>
              <a:t>億円</a:t>
            </a:r>
            <a:endParaRPr kumimoji="1" lang="ja-JP" altLang="en-US" sz="1600" b="1" spc="-100" dirty="0">
              <a:latin typeface="UD デジタル 教科書体 NP-R" panose="02020400000000000000" pitchFamily="18" charset="-128"/>
              <a:ea typeface="UD デジタル 教科書体 NP-R" panose="02020400000000000000" pitchFamily="18" charset="-128"/>
            </a:endParaRPr>
          </a:p>
        </p:txBody>
      </p:sp>
      <p:cxnSp>
        <p:nvCxnSpPr>
          <p:cNvPr id="94" name="直線コネクタ 93">
            <a:extLst>
              <a:ext uri="{FF2B5EF4-FFF2-40B4-BE49-F238E27FC236}">
                <a16:creationId xmlns:a16="http://schemas.microsoft.com/office/drawing/2014/main" id="{30B16E6A-87B5-E049-6F63-9EF3E0A849FE}"/>
              </a:ext>
            </a:extLst>
          </p:cNvPr>
          <p:cNvCxnSpPr>
            <a:cxnSpLocks/>
          </p:cNvCxnSpPr>
          <p:nvPr/>
        </p:nvCxnSpPr>
        <p:spPr>
          <a:xfrm flipH="1">
            <a:off x="6729046" y="3633322"/>
            <a:ext cx="524069" cy="43654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95" name="直線コネクタ 94">
            <a:extLst>
              <a:ext uri="{FF2B5EF4-FFF2-40B4-BE49-F238E27FC236}">
                <a16:creationId xmlns:a16="http://schemas.microsoft.com/office/drawing/2014/main" id="{9870D9A3-8507-CB07-7BE2-4CBADDF1D2EF}"/>
              </a:ext>
            </a:extLst>
          </p:cNvPr>
          <p:cNvCxnSpPr>
            <a:cxnSpLocks/>
          </p:cNvCxnSpPr>
          <p:nvPr/>
        </p:nvCxnSpPr>
        <p:spPr>
          <a:xfrm flipH="1">
            <a:off x="6873721" y="2938403"/>
            <a:ext cx="588610" cy="39123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96" name="テキスト ボックス 95">
            <a:extLst>
              <a:ext uri="{FF2B5EF4-FFF2-40B4-BE49-F238E27FC236}">
                <a16:creationId xmlns:a16="http://schemas.microsoft.com/office/drawing/2014/main" id="{F897C4E8-3D03-EF0D-2D04-DC7C5B2BAC3C}"/>
              </a:ext>
            </a:extLst>
          </p:cNvPr>
          <p:cNvSpPr txBox="1"/>
          <p:nvPr/>
        </p:nvSpPr>
        <p:spPr>
          <a:xfrm>
            <a:off x="8820062" y="4874717"/>
            <a:ext cx="1554478" cy="969496"/>
          </a:xfrm>
          <a:prstGeom prst="rect">
            <a:avLst/>
          </a:prstGeom>
          <a:noFill/>
        </p:spPr>
        <p:txBody>
          <a:bodyPr wrap="squar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国債費</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900" dirty="0">
                <a:latin typeface="UD デジタル 教科書体 NP-R" panose="02020400000000000000" pitchFamily="18" charset="-128"/>
                <a:ea typeface="UD デジタル 教科書体 NP-R" panose="02020400000000000000" pitchFamily="18" charset="-128"/>
              </a:rPr>
              <a:t>   （国債を返したり利子を支払ったりするために）</a:t>
            </a:r>
            <a:endParaRPr kumimoji="1" lang="en-US" altLang="ja-JP" sz="6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31</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2,758</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kumimoji="1" lang="en-US" altLang="ja-JP" sz="1050" dirty="0">
                <a:latin typeface="UD デジタル 教科書体 NP-R" panose="02020400000000000000" pitchFamily="18" charset="-128"/>
                <a:ea typeface="UD デジタル 教科書体 NP-R" panose="02020400000000000000" pitchFamily="18" charset="-128"/>
              </a:rPr>
              <a:t>25.6%</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97" name="テキスト ボックス 96">
            <a:extLst>
              <a:ext uri="{FF2B5EF4-FFF2-40B4-BE49-F238E27FC236}">
                <a16:creationId xmlns:a16="http://schemas.microsoft.com/office/drawing/2014/main" id="{FF8C6B01-F94E-91E7-4F20-3DC6DE16C9F7}"/>
              </a:ext>
            </a:extLst>
          </p:cNvPr>
          <p:cNvSpPr txBox="1"/>
          <p:nvPr/>
        </p:nvSpPr>
        <p:spPr>
          <a:xfrm>
            <a:off x="7035854" y="4344590"/>
            <a:ext cx="1598740" cy="1001813"/>
          </a:xfrm>
          <a:prstGeom prst="rect">
            <a:avLst/>
          </a:prstGeom>
          <a:noFill/>
        </p:spPr>
        <p:txBody>
          <a:bodyPr wrap="squar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地方交付税交付金等</a:t>
            </a:r>
            <a:r>
              <a:rPr lang="ja-JP" altLang="en-US" sz="900" dirty="0">
                <a:latin typeface="UD デジタル 教科書体 NP-R" panose="02020400000000000000" pitchFamily="18" charset="-128"/>
                <a:ea typeface="UD デジタル 教科書体 NP-R" panose="02020400000000000000" pitchFamily="18" charset="-128"/>
              </a:rPr>
              <a:t>   （県や市町村の財政の格差を調整するために）</a:t>
            </a:r>
            <a:endParaRPr lang="en-US" altLang="ja-JP" sz="9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    20</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8,778</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   （</a:t>
            </a:r>
            <a:r>
              <a:rPr lang="en-US" altLang="ja-JP" sz="1050" dirty="0">
                <a:latin typeface="UD デジタル 教科書体 NP-R" panose="02020400000000000000" pitchFamily="18" charset="-128"/>
                <a:ea typeface="UD デジタル 教科書体 NP-R" panose="02020400000000000000" pitchFamily="18" charset="-128"/>
              </a:rPr>
              <a:t>17</a:t>
            </a:r>
            <a:r>
              <a:rPr kumimoji="1" lang="en-US" altLang="ja-JP" sz="1050" dirty="0">
                <a:latin typeface="UD デジタル 教科書体 NP-R" panose="02020400000000000000" pitchFamily="18" charset="-128"/>
                <a:ea typeface="UD デジタル 教科書体 NP-R" panose="02020400000000000000" pitchFamily="18" charset="-128"/>
              </a:rPr>
              <a:t>.1%</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98" name="テキスト ボックス 97">
            <a:extLst>
              <a:ext uri="{FF2B5EF4-FFF2-40B4-BE49-F238E27FC236}">
                <a16:creationId xmlns:a16="http://schemas.microsoft.com/office/drawing/2014/main" id="{B95427C4-46B6-96E5-EAAE-AB1051328F84}"/>
              </a:ext>
            </a:extLst>
          </p:cNvPr>
          <p:cNvSpPr txBox="1"/>
          <p:nvPr/>
        </p:nvSpPr>
        <p:spPr>
          <a:xfrm>
            <a:off x="5336626" y="3255112"/>
            <a:ext cx="1770030" cy="618567"/>
          </a:xfrm>
          <a:prstGeom prst="rect">
            <a:avLst/>
          </a:prstGeom>
          <a:noFill/>
        </p:spPr>
        <p:txBody>
          <a:bodyPr wrap="squar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公共事業関係費</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800" dirty="0">
                <a:latin typeface="UD デジタル 教科書体 NP-R" panose="02020400000000000000" pitchFamily="18" charset="-128"/>
                <a:ea typeface="UD デジタル 教科書体 NP-R" panose="02020400000000000000" pitchFamily="18" charset="-128"/>
              </a:rPr>
              <a:t>（住宅や道路の整備のために）</a:t>
            </a:r>
            <a:endParaRPr lang="en-US" altLang="ja-JP" sz="8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6</a:t>
            </a:r>
            <a:r>
              <a:rPr lang="ja-JP" altLang="en-US" sz="1000" dirty="0">
                <a:latin typeface="UD デジタル 教科書体 NP-R" panose="02020400000000000000" pitchFamily="18" charset="-128"/>
                <a:ea typeface="UD デジタル 教科書体 NP-R" panose="02020400000000000000" pitchFamily="18" charset="-128"/>
              </a:rPr>
              <a:t>兆</a:t>
            </a:r>
            <a:r>
              <a:rPr lang="en-US" altLang="ja-JP" sz="1000" dirty="0">
                <a:latin typeface="UD デジタル 教科書体 NP-R" panose="02020400000000000000" pitchFamily="18" charset="-128"/>
                <a:ea typeface="UD デジタル 教科書体 NP-R" panose="02020400000000000000" pitchFamily="18" charset="-128"/>
              </a:rPr>
              <a:t>1,078</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5</a:t>
            </a:r>
            <a:r>
              <a:rPr kumimoji="1" lang="en-US" altLang="ja-JP" sz="1000" dirty="0">
                <a:latin typeface="UD デジタル 教科書体 NP-R" panose="02020400000000000000" pitchFamily="18" charset="-128"/>
                <a:ea typeface="UD デジタル 教科書体 NP-R" panose="02020400000000000000" pitchFamily="18" charset="-128"/>
              </a:rPr>
              <a:t>.0%</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sp>
        <p:nvSpPr>
          <p:cNvPr id="99" name="テキスト ボックス 98">
            <a:extLst>
              <a:ext uri="{FF2B5EF4-FFF2-40B4-BE49-F238E27FC236}">
                <a16:creationId xmlns:a16="http://schemas.microsoft.com/office/drawing/2014/main" id="{64CC1962-3797-A96B-C89F-8D36CABDE76A}"/>
              </a:ext>
            </a:extLst>
          </p:cNvPr>
          <p:cNvSpPr txBox="1"/>
          <p:nvPr/>
        </p:nvSpPr>
        <p:spPr>
          <a:xfrm>
            <a:off x="5326827" y="2634689"/>
            <a:ext cx="1834883" cy="618567"/>
          </a:xfrm>
          <a:prstGeom prst="rect">
            <a:avLst/>
          </a:prstGeom>
          <a:noFill/>
        </p:spPr>
        <p:txBody>
          <a:bodyPr wrap="squar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文教及び科学振興費</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800" dirty="0">
                <a:latin typeface="UD デジタル 教科書体 NP-R" panose="02020400000000000000" pitchFamily="18" charset="-128"/>
                <a:ea typeface="UD デジタル 教科書体 NP-R" panose="02020400000000000000" pitchFamily="18" charset="-128"/>
              </a:rPr>
              <a:t>（教育や科学技術の発展のために）</a:t>
            </a:r>
            <a:endParaRPr lang="en-US" altLang="ja-JP" sz="8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6</a:t>
            </a:r>
            <a:r>
              <a:rPr lang="ja-JP" altLang="en-US" sz="1000" dirty="0">
                <a:latin typeface="UD デジタル 教科書体 NP-R" panose="02020400000000000000" pitchFamily="18" charset="-128"/>
                <a:ea typeface="UD デジタル 教科書体 NP-R" panose="02020400000000000000" pitchFamily="18" charset="-128"/>
              </a:rPr>
              <a:t>兆</a:t>
            </a:r>
            <a:r>
              <a:rPr lang="en-US" altLang="ja-JP" sz="1000" dirty="0">
                <a:latin typeface="UD デジタル 教科書体 NP-R" panose="02020400000000000000" pitchFamily="18" charset="-128"/>
                <a:ea typeface="UD デジタル 教科書体 NP-R" panose="02020400000000000000" pitchFamily="18" charset="-128"/>
              </a:rPr>
              <a:t>406</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kumimoji="1" lang="en-US" altLang="ja-JP" sz="1000" dirty="0">
                <a:latin typeface="UD デジタル 教科書体 NP-R" panose="02020400000000000000" pitchFamily="18" charset="-128"/>
                <a:ea typeface="UD デジタル 教科書体 NP-R" panose="02020400000000000000" pitchFamily="18" charset="-128"/>
              </a:rPr>
              <a:t>4.9%</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sp>
        <p:nvSpPr>
          <p:cNvPr id="100" name="テキスト ボックス 99">
            <a:extLst>
              <a:ext uri="{FF2B5EF4-FFF2-40B4-BE49-F238E27FC236}">
                <a16:creationId xmlns:a16="http://schemas.microsoft.com/office/drawing/2014/main" id="{247E159C-EAE3-CE5A-ABAC-2DDF921317F5}"/>
              </a:ext>
            </a:extLst>
          </p:cNvPr>
          <p:cNvSpPr txBox="1"/>
          <p:nvPr/>
        </p:nvSpPr>
        <p:spPr>
          <a:xfrm>
            <a:off x="5306400" y="3920818"/>
            <a:ext cx="1931161" cy="618567"/>
          </a:xfrm>
          <a:prstGeom prst="rect">
            <a:avLst/>
          </a:prstGeom>
          <a:noFill/>
        </p:spPr>
        <p:txBody>
          <a:bodyPr wrap="squar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防衛関係費</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800" dirty="0">
                <a:latin typeface="UD デジタル 教科書体 NP-R" panose="02020400000000000000" pitchFamily="18" charset="-128"/>
                <a:ea typeface="UD デジタル 教科書体 NP-R" panose="02020400000000000000" pitchFamily="18" charset="-128"/>
              </a:rPr>
              <a:t>（国の防衛のために）</a:t>
            </a:r>
            <a:endParaRPr lang="en-US" altLang="ja-JP" sz="8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8</a:t>
            </a:r>
            <a:r>
              <a:rPr lang="ja-JP" altLang="en-US" sz="1000" dirty="0">
                <a:latin typeface="UD デジタル 教科書体 NP-R" panose="02020400000000000000" pitchFamily="18" charset="-128"/>
                <a:ea typeface="UD デジタル 教科書体 NP-R" panose="02020400000000000000" pitchFamily="18" charset="-128"/>
              </a:rPr>
              <a:t>兆</a:t>
            </a:r>
            <a:r>
              <a:rPr lang="en-US" altLang="ja-JP" sz="1000" dirty="0">
                <a:latin typeface="UD デジタル 教科書体 NP-R" panose="02020400000000000000" pitchFamily="18" charset="-128"/>
                <a:ea typeface="UD デジタル 教科書体 NP-R" panose="02020400000000000000" pitchFamily="18" charset="-128"/>
              </a:rPr>
              <a:t>9,843</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7</a:t>
            </a:r>
            <a:r>
              <a:rPr kumimoji="1" lang="en-US" altLang="ja-JP" sz="1000" dirty="0">
                <a:latin typeface="UD デジタル 教科書体 NP-R" panose="02020400000000000000" pitchFamily="18" charset="-128"/>
                <a:ea typeface="UD デジタル 教科書体 NP-R" panose="02020400000000000000" pitchFamily="18" charset="-128"/>
              </a:rPr>
              <a:t>.3%</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cxnSp>
        <p:nvCxnSpPr>
          <p:cNvPr id="101" name="直線コネクタ 100">
            <a:extLst>
              <a:ext uri="{FF2B5EF4-FFF2-40B4-BE49-F238E27FC236}">
                <a16:creationId xmlns:a16="http://schemas.microsoft.com/office/drawing/2014/main" id="{B39A8095-0CD5-1605-FA7B-3CC83444EC0A}"/>
              </a:ext>
            </a:extLst>
          </p:cNvPr>
          <p:cNvCxnSpPr>
            <a:cxnSpLocks/>
          </p:cNvCxnSpPr>
          <p:nvPr/>
        </p:nvCxnSpPr>
        <p:spPr>
          <a:xfrm flipH="1">
            <a:off x="6934274" y="2443932"/>
            <a:ext cx="900950" cy="30430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02" name="テキスト ボックス 101">
            <a:extLst>
              <a:ext uri="{FF2B5EF4-FFF2-40B4-BE49-F238E27FC236}">
                <a16:creationId xmlns:a16="http://schemas.microsoft.com/office/drawing/2014/main" id="{3E07D486-94BC-7397-6BC4-F9B29A27CED7}"/>
              </a:ext>
            </a:extLst>
          </p:cNvPr>
          <p:cNvSpPr txBox="1"/>
          <p:nvPr/>
        </p:nvSpPr>
        <p:spPr>
          <a:xfrm>
            <a:off x="5897831" y="1983165"/>
            <a:ext cx="1931161" cy="618567"/>
          </a:xfrm>
          <a:prstGeom prst="rect">
            <a:avLst/>
          </a:prstGeom>
          <a:noFill/>
        </p:spPr>
        <p:txBody>
          <a:bodyPr wrap="squar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経済協力費</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800" dirty="0">
                <a:latin typeface="UD デジタル 教科書体 NP-R" panose="02020400000000000000" pitchFamily="18" charset="-128"/>
                <a:ea typeface="UD デジタル 教科書体 NP-R" panose="02020400000000000000" pitchFamily="18" charset="-128"/>
              </a:rPr>
              <a:t>（発展途上国の支援のために）</a:t>
            </a:r>
            <a:endParaRPr lang="en-US" altLang="ja-JP" sz="8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5,108</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kumimoji="1" lang="en-US" altLang="ja-JP" sz="1000" dirty="0">
                <a:latin typeface="UD デジタル 教科書体 NP-R" panose="02020400000000000000" pitchFamily="18" charset="-128"/>
                <a:ea typeface="UD デジタル 教科書体 NP-R" panose="02020400000000000000" pitchFamily="18" charset="-128"/>
              </a:rPr>
              <a:t>0.4%</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sp>
        <p:nvSpPr>
          <p:cNvPr id="103" name="テキスト ボックス 102">
            <a:extLst>
              <a:ext uri="{FF2B5EF4-FFF2-40B4-BE49-F238E27FC236}">
                <a16:creationId xmlns:a16="http://schemas.microsoft.com/office/drawing/2014/main" id="{4FF6809B-EFA8-51DD-F5D9-1DFA0920D270}"/>
              </a:ext>
            </a:extLst>
          </p:cNvPr>
          <p:cNvSpPr txBox="1"/>
          <p:nvPr/>
        </p:nvSpPr>
        <p:spPr>
          <a:xfrm>
            <a:off x="7954769" y="1111812"/>
            <a:ext cx="1315991" cy="655500"/>
          </a:xfrm>
          <a:prstGeom prst="rect">
            <a:avLst/>
          </a:prstGeom>
          <a:noFill/>
        </p:spPr>
        <p:txBody>
          <a:bodyPr wrap="squar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その他</a:t>
            </a:r>
            <a:endParaRPr lang="en-US" altLang="ja-JP" sz="8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9</a:t>
            </a:r>
            <a:r>
              <a:rPr lang="ja-JP" altLang="en-US" sz="1000" dirty="0">
                <a:latin typeface="UD デジタル 教科書体 NP-R" panose="02020400000000000000" pitchFamily="18" charset="-128"/>
                <a:ea typeface="UD デジタル 教科書体 NP-R" panose="02020400000000000000" pitchFamily="18" charset="-128"/>
              </a:rPr>
              <a:t>兆</a:t>
            </a:r>
            <a:r>
              <a:rPr lang="en-US" altLang="ja-JP" sz="1000" dirty="0">
                <a:latin typeface="UD デジタル 教科書体 NP-R" panose="02020400000000000000" pitchFamily="18" charset="-128"/>
                <a:ea typeface="UD デジタル 教科書体 NP-R" panose="02020400000000000000" pitchFamily="18" charset="-128"/>
              </a:rPr>
              <a:t>4,562</a:t>
            </a:r>
            <a:r>
              <a:rPr lang="ja-JP" altLang="en-US" sz="1000" dirty="0">
                <a:latin typeface="UD デジタル 教科書体 NP-R" panose="02020400000000000000" pitchFamily="18" charset="-128"/>
                <a:ea typeface="UD デジタル 教科書体 NP-R" panose="02020400000000000000" pitchFamily="18" charset="-128"/>
              </a:rPr>
              <a:t>億円</a:t>
            </a:r>
            <a:endParaRPr lang="en-US" altLang="ja-JP" sz="10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7.7</a:t>
            </a:r>
            <a:r>
              <a:rPr kumimoji="1" lang="en-US" altLang="ja-JP" sz="1000" dirty="0">
                <a:latin typeface="UD デジタル 教科書体 NP-R" panose="02020400000000000000" pitchFamily="18" charset="-128"/>
                <a:ea typeface="UD デジタル 教科書体 NP-R" panose="02020400000000000000" pitchFamily="18" charset="-128"/>
              </a:rPr>
              <a:t>%</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cxnSp>
        <p:nvCxnSpPr>
          <p:cNvPr id="104" name="直線コネクタ 103">
            <a:extLst>
              <a:ext uri="{FF2B5EF4-FFF2-40B4-BE49-F238E27FC236}">
                <a16:creationId xmlns:a16="http://schemas.microsoft.com/office/drawing/2014/main" id="{3435FF7F-F74A-EB9C-1421-6678CA6ED20D}"/>
              </a:ext>
            </a:extLst>
          </p:cNvPr>
          <p:cNvCxnSpPr>
            <a:cxnSpLocks/>
          </p:cNvCxnSpPr>
          <p:nvPr/>
        </p:nvCxnSpPr>
        <p:spPr>
          <a:xfrm flipH="1">
            <a:off x="7354630" y="2151266"/>
            <a:ext cx="849786" cy="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05" name="直線コネクタ 104">
            <a:extLst>
              <a:ext uri="{FF2B5EF4-FFF2-40B4-BE49-F238E27FC236}">
                <a16:creationId xmlns:a16="http://schemas.microsoft.com/office/drawing/2014/main" id="{56A4B270-A768-2CBE-76C0-551B54388B19}"/>
              </a:ext>
            </a:extLst>
          </p:cNvPr>
          <p:cNvCxnSpPr>
            <a:cxnSpLocks/>
          </p:cNvCxnSpPr>
          <p:nvPr/>
        </p:nvCxnSpPr>
        <p:spPr>
          <a:xfrm flipH="1" flipV="1">
            <a:off x="8706696" y="1808518"/>
            <a:ext cx="89317" cy="312222"/>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06" name="テキスト ボックス 105">
            <a:extLst>
              <a:ext uri="{FF2B5EF4-FFF2-40B4-BE49-F238E27FC236}">
                <a16:creationId xmlns:a16="http://schemas.microsoft.com/office/drawing/2014/main" id="{11376FF3-734B-C91B-6DAF-9C36CE41DB53}"/>
              </a:ext>
            </a:extLst>
          </p:cNvPr>
          <p:cNvSpPr txBox="1"/>
          <p:nvPr/>
        </p:nvSpPr>
        <p:spPr>
          <a:xfrm>
            <a:off x="7071473" y="4276652"/>
            <a:ext cx="1527503" cy="184666"/>
          </a:xfrm>
          <a:prstGeom prst="rect">
            <a:avLst/>
          </a:prstGeom>
          <a:noFill/>
        </p:spPr>
        <p:txBody>
          <a:bodyPr wrap="square">
            <a:spAutoFit/>
          </a:bodyPr>
          <a:lstStyle/>
          <a:p>
            <a:pPr algn="dist"/>
            <a:r>
              <a:rPr lang="ja-JP" altLang="en-US" sz="600" spc="50" dirty="0">
                <a:latin typeface="UD デジタル 教科書体 NP-R" panose="02020400000000000000" pitchFamily="18" charset="-128"/>
                <a:ea typeface="UD デジタル 教科書体 NP-R" panose="02020400000000000000" pitchFamily="18" charset="-128"/>
              </a:rPr>
              <a:t>ちほうこうふぜいこうふきんなど</a:t>
            </a:r>
          </a:p>
        </p:txBody>
      </p:sp>
      <p:sp>
        <p:nvSpPr>
          <p:cNvPr id="107" name="テキスト ボックス 106">
            <a:extLst>
              <a:ext uri="{FF2B5EF4-FFF2-40B4-BE49-F238E27FC236}">
                <a16:creationId xmlns:a16="http://schemas.microsoft.com/office/drawing/2014/main" id="{6C2A440A-913E-C19B-2155-CA4FD526CF11}"/>
              </a:ext>
            </a:extLst>
          </p:cNvPr>
          <p:cNvSpPr txBox="1"/>
          <p:nvPr/>
        </p:nvSpPr>
        <p:spPr>
          <a:xfrm>
            <a:off x="9276668" y="4805965"/>
            <a:ext cx="634734" cy="184666"/>
          </a:xfrm>
          <a:prstGeom prst="rect">
            <a:avLst/>
          </a:prstGeom>
          <a:noFill/>
        </p:spPr>
        <p:txBody>
          <a:bodyPr wrap="square">
            <a:spAutoFit/>
          </a:bodyPr>
          <a:lstStyle/>
          <a:p>
            <a:pPr algn="dist"/>
            <a:r>
              <a:rPr lang="ja-JP" altLang="en-US" sz="600" spc="50" dirty="0">
                <a:latin typeface="UD デジタル 教科書体 NP-R" panose="02020400000000000000" pitchFamily="18" charset="-128"/>
                <a:ea typeface="UD デジタル 教科書体 NP-R" panose="02020400000000000000" pitchFamily="18" charset="-128"/>
              </a:rPr>
              <a:t>こくさいひ</a:t>
            </a:r>
          </a:p>
        </p:txBody>
      </p:sp>
    </p:spTree>
    <p:extLst>
      <p:ext uri="{BB962C8B-B14F-4D97-AF65-F5344CB8AC3E}">
        <p14:creationId xmlns:p14="http://schemas.microsoft.com/office/powerpoint/2010/main" val="3973179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500"/>
                                        <p:tgtEl>
                                          <p:spTgt spid="9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500"/>
                                        <p:tgtEl>
                                          <p:spTgt spid="9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fade">
                                      <p:cBhvr>
                                        <p:cTn id="25" dur="500"/>
                                        <p:tgtEl>
                                          <p:spTgt spid="93"/>
                                        </p:tgtEl>
                                      </p:cBhvr>
                                    </p:animEffect>
                                  </p:childTnLst>
                                </p:cTn>
                              </p:par>
                              <p:par>
                                <p:cTn id="26" presetID="10" presetClass="entr" presetSubtype="0" fill="hold" nodeType="with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500"/>
                                        <p:tgtEl>
                                          <p:spTgt spid="94"/>
                                        </p:tgtEl>
                                      </p:cBhvr>
                                    </p:animEffect>
                                  </p:childTnLst>
                                </p:cTn>
                              </p:par>
                              <p:par>
                                <p:cTn id="29" presetID="10" presetClass="entr" presetSubtype="0" fill="hold" nodeType="with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fade">
                                      <p:cBhvr>
                                        <p:cTn id="31" dur="500"/>
                                        <p:tgtEl>
                                          <p:spTgt spid="9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6"/>
                                        </p:tgtEl>
                                        <p:attrNameLst>
                                          <p:attrName>style.visibility</p:attrName>
                                        </p:attrNameLst>
                                      </p:cBhvr>
                                      <p:to>
                                        <p:strVal val="visible"/>
                                      </p:to>
                                    </p:set>
                                    <p:animEffect transition="in" filter="fade">
                                      <p:cBhvr>
                                        <p:cTn id="34" dur="500"/>
                                        <p:tgtEl>
                                          <p:spTgt spid="9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8"/>
                                        </p:tgtEl>
                                        <p:attrNameLst>
                                          <p:attrName>style.visibility</p:attrName>
                                        </p:attrNameLst>
                                      </p:cBhvr>
                                      <p:to>
                                        <p:strVal val="visible"/>
                                      </p:to>
                                    </p:set>
                                    <p:animEffect transition="in" filter="fade">
                                      <p:cBhvr>
                                        <p:cTn id="40" dur="500"/>
                                        <p:tgtEl>
                                          <p:spTgt spid="9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fade">
                                      <p:cBhvr>
                                        <p:cTn id="43" dur="500"/>
                                        <p:tgtEl>
                                          <p:spTgt spid="9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0"/>
                                        </p:tgtEl>
                                        <p:attrNameLst>
                                          <p:attrName>style.visibility</p:attrName>
                                        </p:attrNameLst>
                                      </p:cBhvr>
                                      <p:to>
                                        <p:strVal val="visible"/>
                                      </p:to>
                                    </p:set>
                                    <p:animEffect transition="in" filter="fade">
                                      <p:cBhvr>
                                        <p:cTn id="46" dur="500"/>
                                        <p:tgtEl>
                                          <p:spTgt spid="100"/>
                                        </p:tgtEl>
                                      </p:cBhvr>
                                    </p:animEffect>
                                  </p:childTnLst>
                                </p:cTn>
                              </p:par>
                              <p:par>
                                <p:cTn id="47" presetID="10" presetClass="entr" presetSubtype="0" fill="hold" nodeType="with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fade">
                                      <p:cBhvr>
                                        <p:cTn id="49" dur="500"/>
                                        <p:tgtEl>
                                          <p:spTgt spid="10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fade">
                                      <p:cBhvr>
                                        <p:cTn id="52" dur="500"/>
                                        <p:tgtEl>
                                          <p:spTgt spid="10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3"/>
                                        </p:tgtEl>
                                        <p:attrNameLst>
                                          <p:attrName>style.visibility</p:attrName>
                                        </p:attrNameLst>
                                      </p:cBhvr>
                                      <p:to>
                                        <p:strVal val="visible"/>
                                      </p:to>
                                    </p:set>
                                    <p:animEffect transition="in" filter="fade">
                                      <p:cBhvr>
                                        <p:cTn id="55" dur="500"/>
                                        <p:tgtEl>
                                          <p:spTgt spid="103"/>
                                        </p:tgtEl>
                                      </p:cBhvr>
                                    </p:animEffect>
                                  </p:childTnLst>
                                </p:cTn>
                              </p:par>
                              <p:par>
                                <p:cTn id="56" presetID="10" presetClass="entr" presetSubtype="0" fill="hold" nodeType="with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fade">
                                      <p:cBhvr>
                                        <p:cTn id="58" dur="500"/>
                                        <p:tgtEl>
                                          <p:spTgt spid="104"/>
                                        </p:tgtEl>
                                      </p:cBhvr>
                                    </p:animEffect>
                                  </p:childTnLst>
                                </p:cTn>
                              </p:par>
                              <p:par>
                                <p:cTn id="59" presetID="10" presetClass="entr" presetSubtype="0" fill="hold" nodeType="withEffect">
                                  <p:stCondLst>
                                    <p:cond delay="0"/>
                                  </p:stCondLst>
                                  <p:childTnLst>
                                    <p:set>
                                      <p:cBhvr>
                                        <p:cTn id="60" dur="1" fill="hold">
                                          <p:stCondLst>
                                            <p:cond delay="0"/>
                                          </p:stCondLst>
                                        </p:cTn>
                                        <p:tgtEl>
                                          <p:spTgt spid="105"/>
                                        </p:tgtEl>
                                        <p:attrNameLst>
                                          <p:attrName>style.visibility</p:attrName>
                                        </p:attrNameLst>
                                      </p:cBhvr>
                                      <p:to>
                                        <p:strVal val="visible"/>
                                      </p:to>
                                    </p:set>
                                    <p:animEffect transition="in" filter="fade">
                                      <p:cBhvr>
                                        <p:cTn id="61" dur="500"/>
                                        <p:tgtEl>
                                          <p:spTgt spid="10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6"/>
                                        </p:tgtEl>
                                        <p:attrNameLst>
                                          <p:attrName>style.visibility</p:attrName>
                                        </p:attrNameLst>
                                      </p:cBhvr>
                                      <p:to>
                                        <p:strVal val="visible"/>
                                      </p:to>
                                    </p:set>
                                    <p:animEffect transition="in" filter="fade">
                                      <p:cBhvr>
                                        <p:cTn id="64" dur="500"/>
                                        <p:tgtEl>
                                          <p:spTgt spid="10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7"/>
                                        </p:tgtEl>
                                        <p:attrNameLst>
                                          <p:attrName>style.visibility</p:attrName>
                                        </p:attrNameLst>
                                      </p:cBhvr>
                                      <p:to>
                                        <p:strVal val="visible"/>
                                      </p:to>
                                    </p:set>
                                    <p:animEffect transition="in" filter="fade">
                                      <p:cBhvr>
                                        <p:cTn id="67" dur="500"/>
                                        <p:tgtEl>
                                          <p:spTgt spid="10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0"/>
                                        </p:tgtEl>
                                        <p:attrNameLst>
                                          <p:attrName>style.visibility</p:attrName>
                                        </p:attrNameLst>
                                      </p:cBhvr>
                                      <p:to>
                                        <p:strVal val="visible"/>
                                      </p:to>
                                    </p:set>
                                    <p:animEffect transition="in" filter="fade">
                                      <p:cBhvr>
                                        <p:cTn id="7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2" grpId="0" animBg="1"/>
      <p:bldP spid="74" grpId="0"/>
      <p:bldGraphic spid="90" grpId="0">
        <p:bldAsOne/>
      </p:bldGraphic>
      <p:bldP spid="91" grpId="0"/>
      <p:bldP spid="92" grpId="0"/>
      <p:bldP spid="93" grpId="0"/>
      <p:bldP spid="96" grpId="0"/>
      <p:bldP spid="97" grpId="0"/>
      <p:bldP spid="98" grpId="0"/>
      <p:bldP spid="99" grpId="0"/>
      <p:bldP spid="100" grpId="0"/>
      <p:bldP spid="102" grpId="0"/>
      <p:bldP spid="103" grpId="0"/>
      <p:bldP spid="106" grpId="0"/>
      <p:bldP spid="10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C9131-E63A-CCE9-3BDF-097451D1ECFC}"/>
            </a:ext>
          </a:extLst>
        </p:cNvPr>
        <p:cNvGrpSpPr/>
        <p:nvPr/>
      </p:nvGrpSpPr>
      <p:grpSpPr>
        <a:xfrm>
          <a:off x="0" y="0"/>
          <a:ext cx="0" cy="0"/>
          <a:chOff x="0" y="0"/>
          <a:chExt cx="0" cy="0"/>
        </a:xfrm>
      </p:grpSpPr>
      <p:sp>
        <p:nvSpPr>
          <p:cNvPr id="3" name="Google Shape;111;p1">
            <a:extLst>
              <a:ext uri="{FF2B5EF4-FFF2-40B4-BE49-F238E27FC236}">
                <a16:creationId xmlns:a16="http://schemas.microsoft.com/office/drawing/2014/main" id="{E46B1D27-4BE0-A3A2-B0B8-D5836C54DBB2}"/>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5. </a:t>
            </a:r>
            <a:r>
              <a:rPr lang="ja-JP" altLang="en-US"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国の財政</a:t>
            </a:r>
            <a:endParaRPr lang="ja-JP" altLang="en-US" sz="2800" b="1"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endParaRPr>
          </a:p>
        </p:txBody>
      </p:sp>
      <p:cxnSp>
        <p:nvCxnSpPr>
          <p:cNvPr id="4" name="直線コネクタ 3">
            <a:extLst>
              <a:ext uri="{FF2B5EF4-FFF2-40B4-BE49-F238E27FC236}">
                <a16:creationId xmlns:a16="http://schemas.microsoft.com/office/drawing/2014/main" id="{16197A85-4CB9-57A1-6376-582A2FA5BF79}"/>
              </a:ext>
            </a:extLst>
          </p:cNvPr>
          <p:cNvCxnSpPr>
            <a:cxnSpLocks/>
          </p:cNvCxnSpPr>
          <p:nvPr/>
        </p:nvCxnSpPr>
        <p:spPr>
          <a:xfrm>
            <a:off x="426000" y="756126"/>
            <a:ext cx="11340000" cy="0"/>
          </a:xfrm>
          <a:prstGeom prst="line">
            <a:avLst/>
          </a:prstGeom>
          <a:ln w="44450" cmpd="dbl">
            <a:solidFill>
              <a:srgbClr val="E06E83"/>
            </a:solidFill>
          </a:ln>
        </p:spPr>
        <p:style>
          <a:lnRef idx="1">
            <a:schemeClr val="accent1"/>
          </a:lnRef>
          <a:fillRef idx="0">
            <a:schemeClr val="accent1"/>
          </a:fillRef>
          <a:effectRef idx="0">
            <a:schemeClr val="accent1"/>
          </a:effectRef>
          <a:fontRef idx="minor">
            <a:schemeClr val="tx1"/>
          </a:fontRef>
        </p:style>
      </p:cxnSp>
      <p:sp>
        <p:nvSpPr>
          <p:cNvPr id="33" name="四角形: 角を丸くする 32">
            <a:extLst>
              <a:ext uri="{FF2B5EF4-FFF2-40B4-BE49-F238E27FC236}">
                <a16:creationId xmlns:a16="http://schemas.microsoft.com/office/drawing/2014/main" id="{8D86D361-250B-7EBB-6BCB-B65FB44B2C4E}"/>
              </a:ext>
            </a:extLst>
          </p:cNvPr>
          <p:cNvSpPr/>
          <p:nvPr/>
        </p:nvSpPr>
        <p:spPr>
          <a:xfrm>
            <a:off x="301517" y="1430396"/>
            <a:ext cx="5123864" cy="4881887"/>
          </a:xfrm>
          <a:prstGeom prst="roundRect">
            <a:avLst>
              <a:gd name="adj" fmla="val 2541"/>
            </a:avLst>
          </a:prstGeom>
          <a:solidFill>
            <a:srgbClr val="FDF1F1"/>
          </a:solidFill>
          <a:ln>
            <a:solidFill>
              <a:srgbClr val="F991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ボックス 33">
            <a:extLst>
              <a:ext uri="{FF2B5EF4-FFF2-40B4-BE49-F238E27FC236}">
                <a16:creationId xmlns:a16="http://schemas.microsoft.com/office/drawing/2014/main" id="{D1219626-080E-5107-D47C-8F5C88F7F2DA}"/>
              </a:ext>
            </a:extLst>
          </p:cNvPr>
          <p:cNvSpPr txBox="1"/>
          <p:nvPr/>
        </p:nvSpPr>
        <p:spPr>
          <a:xfrm>
            <a:off x="457600" y="1585357"/>
            <a:ext cx="4831870" cy="1891415"/>
          </a:xfrm>
          <a:prstGeom prst="rect">
            <a:avLst/>
          </a:prstGeom>
          <a:noFill/>
        </p:spPr>
        <p:txBody>
          <a:bodyPr wrap="square">
            <a:spAutoFit/>
          </a:bodyPr>
          <a:lstStyle/>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令和８年度予算の国の一般会計歳出は</a:t>
            </a:r>
            <a:r>
              <a:rPr lang="en-US" altLang="ja-JP" dirty="0">
                <a:latin typeface="UD デジタル 教科書体 NP-R" panose="02020400000000000000" pitchFamily="18" charset="-128"/>
                <a:ea typeface="UD デジタル 教科書体 NP-R" panose="02020400000000000000" pitchFamily="18" charset="-128"/>
              </a:rPr>
              <a:t>122.3</a:t>
            </a:r>
            <a:r>
              <a:rPr lang="ja-JP" altLang="en-US" dirty="0">
                <a:latin typeface="UD デジタル 教科書体 NP-R" panose="02020400000000000000" pitchFamily="18" charset="-128"/>
                <a:ea typeface="UD デジタル 教科書体 NP-R" panose="02020400000000000000" pitchFamily="18" charset="-128"/>
              </a:rPr>
              <a:t>兆円となっています。</a:t>
            </a:r>
          </a:p>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これは 主に、①</a:t>
            </a:r>
            <a:r>
              <a:rPr lang="zh-TW" altLang="en-US" dirty="0">
                <a:latin typeface="UD デジタル 教科書体 NP-R" panose="02020400000000000000" pitchFamily="18" charset="-128"/>
                <a:ea typeface="UD デジタル 教科書体 NP-R" panose="02020400000000000000" pitchFamily="18" charset="-128"/>
              </a:rPr>
              <a:t>社会保障関係費</a:t>
            </a:r>
            <a:r>
              <a:rPr lang="ja-JP" altLang="en-US" dirty="0">
                <a:latin typeface="UD デジタル 教科書体 NP-R" panose="02020400000000000000" pitchFamily="18" charset="-128"/>
                <a:ea typeface="UD デジタル 教科書体 NP-R" panose="02020400000000000000" pitchFamily="18" charset="-128"/>
              </a:rPr>
              <a:t>、②国債費、③地方交付税交付金等に使われており、これらで約３</a:t>
            </a:r>
            <a:r>
              <a:rPr lang="en-US" altLang="ja-JP" dirty="0">
                <a:latin typeface="UD デジタル 教科書体 NP-R" panose="02020400000000000000" pitchFamily="18" charset="-128"/>
                <a:ea typeface="UD デジタル 教科書体 NP-R" panose="02020400000000000000" pitchFamily="18" charset="-128"/>
              </a:rPr>
              <a:t>/</a:t>
            </a:r>
            <a:r>
              <a:rPr lang="ja-JP" altLang="en-US" dirty="0">
                <a:latin typeface="UD デジタル 教科書体 NP-R" panose="02020400000000000000" pitchFamily="18" charset="-128"/>
                <a:ea typeface="UD デジタル 教科書体 NP-R" panose="02020400000000000000" pitchFamily="18" charset="-128"/>
              </a:rPr>
              <a:t>４を占めています。</a:t>
            </a:r>
          </a:p>
        </p:txBody>
      </p:sp>
      <p:cxnSp>
        <p:nvCxnSpPr>
          <p:cNvPr id="35" name="直線コネクタ 34">
            <a:extLst>
              <a:ext uri="{FF2B5EF4-FFF2-40B4-BE49-F238E27FC236}">
                <a16:creationId xmlns:a16="http://schemas.microsoft.com/office/drawing/2014/main" id="{1C513DC1-53E4-7399-0157-0379E66EE8BB}"/>
              </a:ext>
            </a:extLst>
          </p:cNvPr>
          <p:cNvCxnSpPr>
            <a:cxnSpLocks/>
          </p:cNvCxnSpPr>
          <p:nvPr/>
        </p:nvCxnSpPr>
        <p:spPr>
          <a:xfrm>
            <a:off x="554333" y="3698961"/>
            <a:ext cx="4618233" cy="0"/>
          </a:xfrm>
          <a:prstGeom prst="line">
            <a:avLst/>
          </a:prstGeom>
          <a:ln>
            <a:solidFill>
              <a:srgbClr val="E06E83"/>
            </a:solidFill>
            <a:prstDash val="sysDash"/>
          </a:ln>
        </p:spPr>
        <p:style>
          <a:lnRef idx="1">
            <a:schemeClr val="accent1"/>
          </a:lnRef>
          <a:fillRef idx="0">
            <a:schemeClr val="accent1"/>
          </a:fillRef>
          <a:effectRef idx="0">
            <a:schemeClr val="accent1"/>
          </a:effectRef>
          <a:fontRef idx="minor">
            <a:schemeClr val="tx1"/>
          </a:fontRef>
        </p:style>
      </p:cxnSp>
      <p:grpSp>
        <p:nvGrpSpPr>
          <p:cNvPr id="41" name="グループ化 40">
            <a:extLst>
              <a:ext uri="{FF2B5EF4-FFF2-40B4-BE49-F238E27FC236}">
                <a16:creationId xmlns:a16="http://schemas.microsoft.com/office/drawing/2014/main" id="{0531F2FB-06C9-4CE8-BBD8-D429602028AB}"/>
              </a:ext>
            </a:extLst>
          </p:cNvPr>
          <p:cNvGrpSpPr/>
          <p:nvPr/>
        </p:nvGrpSpPr>
        <p:grpSpPr>
          <a:xfrm>
            <a:off x="457599" y="3799612"/>
            <a:ext cx="5458937" cy="628213"/>
            <a:chOff x="5844182" y="4994986"/>
            <a:chExt cx="5458937" cy="628213"/>
          </a:xfrm>
        </p:grpSpPr>
        <p:sp>
          <p:nvSpPr>
            <p:cNvPr id="69" name="テキスト ボックス 68">
              <a:extLst>
                <a:ext uri="{FF2B5EF4-FFF2-40B4-BE49-F238E27FC236}">
                  <a16:creationId xmlns:a16="http://schemas.microsoft.com/office/drawing/2014/main" id="{032C8157-8489-7EFD-D690-6E6B4439E7BD}"/>
                </a:ext>
              </a:extLst>
            </p:cNvPr>
            <p:cNvSpPr txBox="1"/>
            <p:nvPr/>
          </p:nvSpPr>
          <p:spPr>
            <a:xfrm>
              <a:off x="5844182" y="4994986"/>
              <a:ext cx="2219274" cy="372859"/>
            </a:xfrm>
            <a:prstGeom prst="rect">
              <a:avLst/>
            </a:prstGeom>
            <a:noFill/>
          </p:spPr>
          <p:txBody>
            <a:bodyPr wrap="square">
              <a:spAutoFit/>
            </a:bodyPr>
            <a:lstStyle/>
            <a:p>
              <a:pPr>
                <a:lnSpc>
                  <a:spcPct val="120000"/>
                </a:lnSpc>
              </a:pPr>
              <a:r>
                <a:rPr lang="ja-JP" altLang="en-US" sz="1600" dirty="0">
                  <a:latin typeface="UD デジタル 教科書体 NP-R" panose="02020400000000000000" pitchFamily="18" charset="-128"/>
                  <a:ea typeface="UD デジタル 教科書体 NP-R" panose="02020400000000000000" pitchFamily="18" charset="-128"/>
                </a:rPr>
                <a:t>① </a:t>
              </a:r>
              <a:r>
                <a:rPr lang="zh-TW" altLang="en-US" sz="1600" dirty="0">
                  <a:latin typeface="UD デジタル 教科書体 NP-R" panose="02020400000000000000" pitchFamily="18" charset="-128"/>
                  <a:ea typeface="UD デジタル 教科書体 NP-R" panose="02020400000000000000" pitchFamily="18" charset="-128"/>
                </a:rPr>
                <a:t>社会保障関係費</a:t>
              </a:r>
              <a:r>
                <a:rPr lang="ja-JP" altLang="en-US" sz="1600" dirty="0">
                  <a:latin typeface="UD デジタル 教科書体 NP-R" panose="02020400000000000000" pitchFamily="18" charset="-128"/>
                  <a:ea typeface="UD デジタル 教科書体 NP-R" panose="02020400000000000000" pitchFamily="18" charset="-128"/>
                </a:rPr>
                <a:t>：</a:t>
              </a:r>
              <a:endParaRPr lang="en-US" altLang="ja-JP" sz="1600" dirty="0">
                <a:latin typeface="UD デジタル 教科書体 NP-R" panose="02020400000000000000" pitchFamily="18" charset="-128"/>
                <a:ea typeface="UD デジタル 教科書体 NP-R" panose="02020400000000000000" pitchFamily="18" charset="-128"/>
              </a:endParaRPr>
            </a:p>
          </p:txBody>
        </p:sp>
        <p:sp>
          <p:nvSpPr>
            <p:cNvPr id="70" name="テキスト ボックス 69">
              <a:extLst>
                <a:ext uri="{FF2B5EF4-FFF2-40B4-BE49-F238E27FC236}">
                  <a16:creationId xmlns:a16="http://schemas.microsoft.com/office/drawing/2014/main" id="{4B03601B-0DA3-0850-739C-74AF871240E9}"/>
                </a:ext>
              </a:extLst>
            </p:cNvPr>
            <p:cNvSpPr txBox="1"/>
            <p:nvPr/>
          </p:nvSpPr>
          <p:spPr>
            <a:xfrm>
              <a:off x="6129352" y="5285414"/>
              <a:ext cx="5173767" cy="337785"/>
            </a:xfrm>
            <a:prstGeom prst="rect">
              <a:avLst/>
            </a:prstGeom>
            <a:noFill/>
          </p:spPr>
          <p:txBody>
            <a:bodyPr wrap="square">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年金、医療、介護、こども・子育て等のための支出 </a:t>
              </a:r>
              <a:endParaRPr lang="en-US" altLang="ja-JP" sz="1400" dirty="0">
                <a:latin typeface="UD デジタル 教科書体 NP-R" panose="02020400000000000000" pitchFamily="18" charset="-128"/>
                <a:ea typeface="UD デジタル 教科書体 NP-R" panose="02020400000000000000" pitchFamily="18" charset="-128"/>
              </a:endParaRPr>
            </a:p>
          </p:txBody>
        </p:sp>
      </p:grpSp>
      <p:grpSp>
        <p:nvGrpSpPr>
          <p:cNvPr id="71" name="グループ化 70">
            <a:extLst>
              <a:ext uri="{FF2B5EF4-FFF2-40B4-BE49-F238E27FC236}">
                <a16:creationId xmlns:a16="http://schemas.microsoft.com/office/drawing/2014/main" id="{1C52C455-AD35-B98A-AAE6-3531C5028C4F}"/>
              </a:ext>
            </a:extLst>
          </p:cNvPr>
          <p:cNvGrpSpPr/>
          <p:nvPr/>
        </p:nvGrpSpPr>
        <p:grpSpPr>
          <a:xfrm>
            <a:off x="457600" y="4439697"/>
            <a:ext cx="4667854" cy="888677"/>
            <a:chOff x="5844183" y="5793737"/>
            <a:chExt cx="4667854" cy="888677"/>
          </a:xfrm>
        </p:grpSpPr>
        <p:sp>
          <p:nvSpPr>
            <p:cNvPr id="72" name="テキスト ボックス 71">
              <a:extLst>
                <a:ext uri="{FF2B5EF4-FFF2-40B4-BE49-F238E27FC236}">
                  <a16:creationId xmlns:a16="http://schemas.microsoft.com/office/drawing/2014/main" id="{1E70091E-5A10-510D-4918-9F6F4F36F99F}"/>
                </a:ext>
              </a:extLst>
            </p:cNvPr>
            <p:cNvSpPr txBox="1"/>
            <p:nvPr/>
          </p:nvSpPr>
          <p:spPr>
            <a:xfrm>
              <a:off x="5844183" y="5793737"/>
              <a:ext cx="1360754" cy="372603"/>
            </a:xfrm>
            <a:prstGeom prst="rect">
              <a:avLst/>
            </a:prstGeom>
            <a:noFill/>
          </p:spPr>
          <p:txBody>
            <a:bodyPr wrap="square">
              <a:spAutoFit/>
            </a:bodyPr>
            <a:lstStyle/>
            <a:p>
              <a:pPr>
                <a:lnSpc>
                  <a:spcPct val="120000"/>
                </a:lnSpc>
              </a:pPr>
              <a:r>
                <a:rPr lang="ja-JP" altLang="en-US" sz="1600" dirty="0">
                  <a:latin typeface="UD デジタル 教科書体 NP-R" panose="02020400000000000000" pitchFamily="18" charset="-128"/>
                  <a:ea typeface="UD デジタル 教科書体 NP-R" panose="02020400000000000000" pitchFamily="18" charset="-128"/>
                </a:rPr>
                <a:t>② 国債費：</a:t>
              </a:r>
              <a:endParaRPr lang="ja-JP" altLang="en-US" sz="1600" dirty="0"/>
            </a:p>
          </p:txBody>
        </p:sp>
        <p:sp>
          <p:nvSpPr>
            <p:cNvPr id="73" name="テキスト ボックス 72">
              <a:extLst>
                <a:ext uri="{FF2B5EF4-FFF2-40B4-BE49-F238E27FC236}">
                  <a16:creationId xmlns:a16="http://schemas.microsoft.com/office/drawing/2014/main" id="{6551652D-2F63-B8B1-8E03-48D38351FFD0}"/>
                </a:ext>
              </a:extLst>
            </p:cNvPr>
            <p:cNvSpPr txBox="1"/>
            <p:nvPr/>
          </p:nvSpPr>
          <p:spPr>
            <a:xfrm>
              <a:off x="6129353" y="6086097"/>
              <a:ext cx="4382684" cy="596317"/>
            </a:xfrm>
            <a:prstGeom prst="rect">
              <a:avLst/>
            </a:prstGeom>
            <a:noFill/>
          </p:spPr>
          <p:txBody>
            <a:bodyPr wrap="square">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国債の償還（国の借金の元本の返済）と利払いを行うための経費 </a:t>
              </a:r>
              <a:endParaRPr lang="en-US" altLang="ja-JP" sz="1400" dirty="0">
                <a:latin typeface="UD デジタル 教科書体 NP-R" panose="02020400000000000000" pitchFamily="18" charset="-128"/>
                <a:ea typeface="UD デジタル 教科書体 NP-R" panose="02020400000000000000" pitchFamily="18" charset="-128"/>
              </a:endParaRPr>
            </a:p>
          </p:txBody>
        </p:sp>
      </p:grpSp>
      <p:grpSp>
        <p:nvGrpSpPr>
          <p:cNvPr id="80" name="グループ化 79">
            <a:extLst>
              <a:ext uri="{FF2B5EF4-FFF2-40B4-BE49-F238E27FC236}">
                <a16:creationId xmlns:a16="http://schemas.microsoft.com/office/drawing/2014/main" id="{BB3A7675-6E13-E1D9-D405-8E581D8CDD1C}"/>
              </a:ext>
            </a:extLst>
          </p:cNvPr>
          <p:cNvGrpSpPr/>
          <p:nvPr/>
        </p:nvGrpSpPr>
        <p:grpSpPr>
          <a:xfrm>
            <a:off x="457600" y="5340246"/>
            <a:ext cx="4667853" cy="886745"/>
            <a:chOff x="5844182" y="4994986"/>
            <a:chExt cx="4667853" cy="886745"/>
          </a:xfrm>
        </p:grpSpPr>
        <p:sp>
          <p:nvSpPr>
            <p:cNvPr id="81" name="テキスト ボックス 80">
              <a:extLst>
                <a:ext uri="{FF2B5EF4-FFF2-40B4-BE49-F238E27FC236}">
                  <a16:creationId xmlns:a16="http://schemas.microsoft.com/office/drawing/2014/main" id="{A2360784-5611-32DF-BA76-70E6DAFAFF29}"/>
                </a:ext>
              </a:extLst>
            </p:cNvPr>
            <p:cNvSpPr txBox="1"/>
            <p:nvPr/>
          </p:nvSpPr>
          <p:spPr>
            <a:xfrm>
              <a:off x="5844182" y="4994986"/>
              <a:ext cx="2598421" cy="372859"/>
            </a:xfrm>
            <a:prstGeom prst="rect">
              <a:avLst/>
            </a:prstGeom>
            <a:noFill/>
          </p:spPr>
          <p:txBody>
            <a:bodyPr wrap="square">
              <a:spAutoFit/>
            </a:bodyPr>
            <a:lstStyle/>
            <a:p>
              <a:pPr>
                <a:lnSpc>
                  <a:spcPct val="120000"/>
                </a:lnSpc>
              </a:pPr>
              <a:r>
                <a:rPr lang="zh-CN" altLang="en-US" sz="1600" dirty="0">
                  <a:latin typeface="UD デジタル 教科書体 NP-R" panose="02020400000000000000" pitchFamily="18" charset="-128"/>
                  <a:ea typeface="UD デジタル 教科書体 NP-R" panose="02020400000000000000" pitchFamily="18" charset="-128"/>
                </a:rPr>
                <a:t>③ 地方交付税交付金等</a:t>
              </a:r>
              <a:r>
                <a:rPr lang="ja-JP" altLang="en-US" sz="1600" dirty="0">
                  <a:latin typeface="UD デジタル 教科書体 NP-R" panose="02020400000000000000" pitchFamily="18" charset="-128"/>
                  <a:ea typeface="UD デジタル 教科書体 NP-R" panose="02020400000000000000" pitchFamily="18" charset="-128"/>
                </a:rPr>
                <a:t>：</a:t>
              </a:r>
              <a:endParaRPr lang="en-US" altLang="ja-JP" sz="1600" dirty="0">
                <a:latin typeface="UD デジタル 教科書体 NP-R" panose="02020400000000000000" pitchFamily="18" charset="-128"/>
                <a:ea typeface="UD デジタル 教科書体 NP-R" panose="02020400000000000000" pitchFamily="18" charset="-128"/>
              </a:endParaRPr>
            </a:p>
          </p:txBody>
        </p:sp>
        <p:sp>
          <p:nvSpPr>
            <p:cNvPr id="82" name="テキスト ボックス 81">
              <a:extLst>
                <a:ext uri="{FF2B5EF4-FFF2-40B4-BE49-F238E27FC236}">
                  <a16:creationId xmlns:a16="http://schemas.microsoft.com/office/drawing/2014/main" id="{953B3B57-5E97-1D57-F2B7-4345F76E598E}"/>
                </a:ext>
              </a:extLst>
            </p:cNvPr>
            <p:cNvSpPr txBox="1"/>
            <p:nvPr/>
          </p:nvSpPr>
          <p:spPr>
            <a:xfrm>
              <a:off x="6129352" y="5285414"/>
              <a:ext cx="4382683" cy="596317"/>
            </a:xfrm>
            <a:prstGeom prst="rect">
              <a:avLst/>
            </a:prstGeom>
            <a:noFill/>
          </p:spPr>
          <p:txBody>
            <a:bodyPr wrap="square">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どこでも一定の公的サービス水準が維持されるよう、国が調整して地方団体に配分する経費</a:t>
              </a:r>
              <a:endParaRPr lang="en-US" altLang="ja-JP" sz="1400" dirty="0">
                <a:latin typeface="UD デジタル 教科書体 NP-R" panose="02020400000000000000" pitchFamily="18" charset="-128"/>
                <a:ea typeface="UD デジタル 教科書体 NP-R" panose="02020400000000000000" pitchFamily="18" charset="-128"/>
              </a:endParaRPr>
            </a:p>
          </p:txBody>
        </p:sp>
      </p:grpSp>
      <p:sp>
        <p:nvSpPr>
          <p:cNvPr id="20" name="正方形/長方形 19">
            <a:extLst>
              <a:ext uri="{FF2B5EF4-FFF2-40B4-BE49-F238E27FC236}">
                <a16:creationId xmlns:a16="http://schemas.microsoft.com/office/drawing/2014/main" id="{8BAE54A0-E330-0F2F-E327-E16CA1494A28}"/>
              </a:ext>
            </a:extLst>
          </p:cNvPr>
          <p:cNvSpPr/>
          <p:nvPr/>
        </p:nvSpPr>
        <p:spPr>
          <a:xfrm>
            <a:off x="10228430" y="1076383"/>
            <a:ext cx="1688143" cy="450011"/>
          </a:xfrm>
          <a:prstGeom prst="rect">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1825B4F2-7862-1A0A-78E8-D2E3815173E1}"/>
              </a:ext>
            </a:extLst>
          </p:cNvPr>
          <p:cNvSpPr txBox="1"/>
          <p:nvPr/>
        </p:nvSpPr>
        <p:spPr>
          <a:xfrm>
            <a:off x="10492857" y="1127816"/>
            <a:ext cx="1159292" cy="369332"/>
          </a:xfrm>
          <a:prstGeom prst="rect">
            <a:avLst/>
          </a:prstGeom>
          <a:noFill/>
        </p:spPr>
        <p:txBody>
          <a:bodyPr wrap="non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国の歳出</a:t>
            </a:r>
            <a:endParaRPr kumimoji="1" lang="ja-JP" altLang="en-US"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graphicFrame>
        <p:nvGraphicFramePr>
          <p:cNvPr id="22" name="グラフ 21">
            <a:extLst>
              <a:ext uri="{FF2B5EF4-FFF2-40B4-BE49-F238E27FC236}">
                <a16:creationId xmlns:a16="http://schemas.microsoft.com/office/drawing/2014/main" id="{37C903B2-AEED-9CB6-C72C-324BA3D06DFF}"/>
              </a:ext>
            </a:extLst>
          </p:cNvPr>
          <p:cNvGraphicFramePr/>
          <p:nvPr>
            <p:extLst>
              <p:ext uri="{D42A27DB-BD31-4B8C-83A1-F6EECF244321}">
                <p14:modId xmlns:p14="http://schemas.microsoft.com/office/powerpoint/2010/main" val="409973203"/>
              </p:ext>
            </p:extLst>
          </p:nvPr>
        </p:nvGraphicFramePr>
        <p:xfrm>
          <a:off x="5721998" y="1671392"/>
          <a:ext cx="6929151" cy="4619434"/>
        </p:xfrm>
        <a:graphic>
          <a:graphicData uri="http://schemas.openxmlformats.org/drawingml/2006/chart">
            <c:chart xmlns:c="http://schemas.openxmlformats.org/drawingml/2006/chart" xmlns:r="http://schemas.openxmlformats.org/officeDocument/2006/relationships" r:id="rId2"/>
          </a:graphicData>
        </a:graphic>
      </p:graphicFrame>
      <p:sp>
        <p:nvSpPr>
          <p:cNvPr id="23" name="テキスト ボックス 22">
            <a:extLst>
              <a:ext uri="{FF2B5EF4-FFF2-40B4-BE49-F238E27FC236}">
                <a16:creationId xmlns:a16="http://schemas.microsoft.com/office/drawing/2014/main" id="{572E1285-335F-8B81-C778-134B17FF500B}"/>
              </a:ext>
            </a:extLst>
          </p:cNvPr>
          <p:cNvSpPr txBox="1"/>
          <p:nvPr/>
        </p:nvSpPr>
        <p:spPr>
          <a:xfrm>
            <a:off x="9502545" y="2707625"/>
            <a:ext cx="1534644" cy="969496"/>
          </a:xfrm>
          <a:prstGeom prst="rect">
            <a:avLst/>
          </a:prstGeom>
          <a:noFill/>
        </p:spPr>
        <p:txBody>
          <a:bodyPr wrap="squar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社会保障関係費</a:t>
            </a:r>
            <a:endParaRPr lang="en-US" altLang="ja-JP" sz="1200" b="1"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900" dirty="0">
                <a:latin typeface="UD デジタル 教科書体 NP-R" panose="02020400000000000000" pitchFamily="18" charset="-128"/>
                <a:ea typeface="UD デジタル 教科書体 NP-R" panose="02020400000000000000" pitchFamily="18" charset="-128"/>
              </a:rPr>
              <a:t>   （生活や医療や</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ct val="120000"/>
              </a:lnSpc>
            </a:pPr>
            <a:r>
              <a:rPr lang="en-US" altLang="ja-JP" sz="900" dirty="0">
                <a:latin typeface="UD デジタル 教科書体 NP-R" panose="02020400000000000000" pitchFamily="18" charset="-128"/>
                <a:ea typeface="UD デジタル 教科書体 NP-R" panose="02020400000000000000" pitchFamily="18" charset="-128"/>
              </a:rPr>
              <a:t>       </a:t>
            </a:r>
            <a:r>
              <a:rPr lang="ja-JP" altLang="en-US" sz="900" dirty="0">
                <a:latin typeface="UD デジタル 教科書体 NP-R" panose="02020400000000000000" pitchFamily="18" charset="-128"/>
                <a:ea typeface="UD デジタル 教科書体 NP-R" panose="02020400000000000000" pitchFamily="18" charset="-128"/>
              </a:rPr>
              <a:t>年金などのために）</a:t>
            </a:r>
            <a:endParaRPr kumimoji="1" lang="en-US" altLang="ja-JP" sz="6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39</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559</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31</a:t>
            </a:r>
            <a:r>
              <a:rPr kumimoji="1" lang="en-US" altLang="ja-JP" sz="1050" dirty="0">
                <a:latin typeface="UD デジタル 教科書体 NP-R" panose="02020400000000000000" pitchFamily="18" charset="-128"/>
                <a:ea typeface="UD デジタル 教科書体 NP-R" panose="02020400000000000000" pitchFamily="18" charset="-128"/>
              </a:rPr>
              <a:t>.9%</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28" name="テキスト ボックス 27">
            <a:extLst>
              <a:ext uri="{FF2B5EF4-FFF2-40B4-BE49-F238E27FC236}">
                <a16:creationId xmlns:a16="http://schemas.microsoft.com/office/drawing/2014/main" id="{18EA076D-25C7-90A2-4B1E-E8F9E015E05E}"/>
              </a:ext>
            </a:extLst>
          </p:cNvPr>
          <p:cNvSpPr txBox="1"/>
          <p:nvPr/>
        </p:nvSpPr>
        <p:spPr>
          <a:xfrm>
            <a:off x="8856214" y="3575182"/>
            <a:ext cx="646331" cy="369332"/>
          </a:xfrm>
          <a:prstGeom prst="rect">
            <a:avLst/>
          </a:prstGeom>
          <a:noFill/>
        </p:spPr>
        <p:txBody>
          <a:bodyPr wrap="none" rtlCol="0">
            <a:spAutoFit/>
          </a:bodyPr>
          <a:lstStyle/>
          <a:p>
            <a:r>
              <a:rPr kumimoji="1" lang="ja-JP" altLang="en-US" b="1" dirty="0">
                <a:latin typeface="UD デジタル 教科書体 NP-R" panose="02020400000000000000" pitchFamily="18" charset="-128"/>
                <a:ea typeface="UD デジタル 教科書体 NP-R" panose="02020400000000000000" pitchFamily="18" charset="-128"/>
              </a:rPr>
              <a:t>総額</a:t>
            </a:r>
          </a:p>
        </p:txBody>
      </p:sp>
      <p:sp>
        <p:nvSpPr>
          <p:cNvPr id="29" name="テキスト ボックス 28">
            <a:extLst>
              <a:ext uri="{FF2B5EF4-FFF2-40B4-BE49-F238E27FC236}">
                <a16:creationId xmlns:a16="http://schemas.microsoft.com/office/drawing/2014/main" id="{59B30F74-1BD3-025D-87E9-8DA681670C71}"/>
              </a:ext>
            </a:extLst>
          </p:cNvPr>
          <p:cNvSpPr txBox="1"/>
          <p:nvPr/>
        </p:nvSpPr>
        <p:spPr>
          <a:xfrm>
            <a:off x="8416187" y="3894200"/>
            <a:ext cx="1526380" cy="338554"/>
          </a:xfrm>
          <a:prstGeom prst="rect">
            <a:avLst/>
          </a:prstGeom>
          <a:noFill/>
        </p:spPr>
        <p:txBody>
          <a:bodyPr wrap="none" rtlCol="0">
            <a:spAutoFit/>
          </a:bodyPr>
          <a:lstStyle/>
          <a:p>
            <a:pPr algn="ctr"/>
            <a:r>
              <a:rPr lang="en-US" altLang="ja-JP" sz="1600" b="1" spc="-100" dirty="0">
                <a:latin typeface="UD デジタル 教科書体 NP-R" panose="02020400000000000000" pitchFamily="18" charset="-128"/>
                <a:ea typeface="UD デジタル 教科書体 NP-R" panose="02020400000000000000" pitchFamily="18" charset="-128"/>
              </a:rPr>
              <a:t>122</a:t>
            </a:r>
            <a:r>
              <a:rPr kumimoji="1" lang="ja-JP" altLang="en-US" sz="1200" b="1" spc="-100" dirty="0">
                <a:latin typeface="UD デジタル 教科書体 NP-R" panose="02020400000000000000" pitchFamily="18" charset="-128"/>
                <a:ea typeface="UD デジタル 教科書体 NP-R" panose="02020400000000000000" pitchFamily="18" charset="-128"/>
              </a:rPr>
              <a:t>兆</a:t>
            </a:r>
            <a:r>
              <a:rPr lang="en-US" altLang="ja-JP" sz="1600" b="1" spc="-100" dirty="0">
                <a:latin typeface="UD デジタル 教科書体 NP-R" panose="02020400000000000000" pitchFamily="18" charset="-128"/>
                <a:ea typeface="UD デジタル 教科書体 NP-R" panose="02020400000000000000" pitchFamily="18" charset="-128"/>
              </a:rPr>
              <a:t>3</a:t>
            </a:r>
            <a:r>
              <a:rPr kumimoji="1" lang="en-US" altLang="ja-JP" sz="1600" b="1" spc="-100" dirty="0">
                <a:latin typeface="UD デジタル 教科書体 NP-R" panose="02020400000000000000" pitchFamily="18" charset="-128"/>
                <a:ea typeface="UD デジタル 教科書体 NP-R" panose="02020400000000000000" pitchFamily="18" charset="-128"/>
              </a:rPr>
              <a:t>,092</a:t>
            </a:r>
            <a:r>
              <a:rPr kumimoji="1" lang="ja-JP" altLang="en-US" sz="1200" b="1" spc="-100" dirty="0">
                <a:latin typeface="UD デジタル 教科書体 NP-R" panose="02020400000000000000" pitchFamily="18" charset="-128"/>
                <a:ea typeface="UD デジタル 教科書体 NP-R" panose="02020400000000000000" pitchFamily="18" charset="-128"/>
              </a:rPr>
              <a:t>億円</a:t>
            </a:r>
            <a:endParaRPr kumimoji="1" lang="ja-JP" altLang="en-US" sz="1600" b="1" spc="-100" dirty="0">
              <a:latin typeface="UD デジタル 教科書体 NP-R" panose="02020400000000000000" pitchFamily="18" charset="-128"/>
              <a:ea typeface="UD デジタル 教科書体 NP-R" panose="02020400000000000000" pitchFamily="18" charset="-128"/>
            </a:endParaRPr>
          </a:p>
        </p:txBody>
      </p:sp>
      <p:cxnSp>
        <p:nvCxnSpPr>
          <p:cNvPr id="30" name="直線コネクタ 29">
            <a:extLst>
              <a:ext uri="{FF2B5EF4-FFF2-40B4-BE49-F238E27FC236}">
                <a16:creationId xmlns:a16="http://schemas.microsoft.com/office/drawing/2014/main" id="{7C796A44-E9BC-2B0B-9837-76BD58AA93D4}"/>
              </a:ext>
            </a:extLst>
          </p:cNvPr>
          <p:cNvCxnSpPr>
            <a:cxnSpLocks/>
          </p:cNvCxnSpPr>
          <p:nvPr/>
        </p:nvCxnSpPr>
        <p:spPr>
          <a:xfrm flipH="1">
            <a:off x="6729046" y="3633322"/>
            <a:ext cx="524069" cy="43654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5AF51B86-6132-194C-E38F-521AACFDF247}"/>
              </a:ext>
            </a:extLst>
          </p:cNvPr>
          <p:cNvCxnSpPr>
            <a:cxnSpLocks/>
          </p:cNvCxnSpPr>
          <p:nvPr/>
        </p:nvCxnSpPr>
        <p:spPr>
          <a:xfrm flipH="1">
            <a:off x="6873721" y="2938403"/>
            <a:ext cx="588610" cy="39123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E64E48E7-391A-9A4A-48C2-C5BEC9E58C18}"/>
              </a:ext>
            </a:extLst>
          </p:cNvPr>
          <p:cNvSpPr txBox="1"/>
          <p:nvPr/>
        </p:nvSpPr>
        <p:spPr>
          <a:xfrm>
            <a:off x="8820062" y="4874717"/>
            <a:ext cx="1554478" cy="969496"/>
          </a:xfrm>
          <a:prstGeom prst="rect">
            <a:avLst/>
          </a:prstGeom>
          <a:noFill/>
        </p:spPr>
        <p:txBody>
          <a:bodyPr wrap="squar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国債費</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900" dirty="0">
                <a:latin typeface="UD デジタル 教科書体 NP-R" panose="02020400000000000000" pitchFamily="18" charset="-128"/>
                <a:ea typeface="UD デジタル 教科書体 NP-R" panose="02020400000000000000" pitchFamily="18" charset="-128"/>
              </a:rPr>
              <a:t>   （国債を返したり利子を支払ったりするために）</a:t>
            </a:r>
            <a:endParaRPr kumimoji="1" lang="en-US" altLang="ja-JP" sz="6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31</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2,758</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kumimoji="1" lang="en-US" altLang="ja-JP" sz="1050" dirty="0">
                <a:latin typeface="UD デジタル 教科書体 NP-R" panose="02020400000000000000" pitchFamily="18" charset="-128"/>
                <a:ea typeface="UD デジタル 教科書体 NP-R" panose="02020400000000000000" pitchFamily="18" charset="-128"/>
              </a:rPr>
              <a:t>25.6%</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36" name="テキスト ボックス 35">
            <a:extLst>
              <a:ext uri="{FF2B5EF4-FFF2-40B4-BE49-F238E27FC236}">
                <a16:creationId xmlns:a16="http://schemas.microsoft.com/office/drawing/2014/main" id="{18B9E39E-A212-EFA9-E367-823803A58949}"/>
              </a:ext>
            </a:extLst>
          </p:cNvPr>
          <p:cNvSpPr txBox="1"/>
          <p:nvPr/>
        </p:nvSpPr>
        <p:spPr>
          <a:xfrm>
            <a:off x="7035854" y="4344590"/>
            <a:ext cx="1598740" cy="1001813"/>
          </a:xfrm>
          <a:prstGeom prst="rect">
            <a:avLst/>
          </a:prstGeom>
          <a:noFill/>
        </p:spPr>
        <p:txBody>
          <a:bodyPr wrap="squar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地方交付税交付金等</a:t>
            </a:r>
            <a:r>
              <a:rPr lang="ja-JP" altLang="en-US" sz="900" dirty="0">
                <a:latin typeface="UD デジタル 教科書体 NP-R" panose="02020400000000000000" pitchFamily="18" charset="-128"/>
                <a:ea typeface="UD デジタル 教科書体 NP-R" panose="02020400000000000000" pitchFamily="18" charset="-128"/>
              </a:rPr>
              <a:t>   （県や市町村の財政の格差を調整するために）</a:t>
            </a:r>
            <a:endParaRPr lang="en-US" altLang="ja-JP" sz="9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    20</a:t>
            </a:r>
            <a:r>
              <a:rPr lang="ja-JP" altLang="en-US" sz="1050" dirty="0">
                <a:latin typeface="UD デジタル 教科書体 NP-R" panose="02020400000000000000" pitchFamily="18" charset="-128"/>
                <a:ea typeface="UD デジタル 教科書体 NP-R" panose="02020400000000000000" pitchFamily="18" charset="-128"/>
              </a:rPr>
              <a:t>兆</a:t>
            </a:r>
            <a:r>
              <a:rPr lang="en-US" altLang="ja-JP" sz="1050" dirty="0">
                <a:latin typeface="UD デジタル 教科書体 NP-R" panose="02020400000000000000" pitchFamily="18" charset="-128"/>
                <a:ea typeface="UD デジタル 教科書体 NP-R" panose="02020400000000000000" pitchFamily="18" charset="-128"/>
              </a:rPr>
              <a:t>8,778</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   （</a:t>
            </a:r>
            <a:r>
              <a:rPr lang="en-US" altLang="ja-JP" sz="1050" dirty="0">
                <a:latin typeface="UD デジタル 教科書体 NP-R" panose="02020400000000000000" pitchFamily="18" charset="-128"/>
                <a:ea typeface="UD デジタル 教科書体 NP-R" panose="02020400000000000000" pitchFamily="18" charset="-128"/>
              </a:rPr>
              <a:t>17</a:t>
            </a:r>
            <a:r>
              <a:rPr kumimoji="1" lang="en-US" altLang="ja-JP" sz="1050" dirty="0">
                <a:latin typeface="UD デジタル 教科書体 NP-R" panose="02020400000000000000" pitchFamily="18" charset="-128"/>
                <a:ea typeface="UD デジタル 教科書体 NP-R" panose="02020400000000000000" pitchFamily="18" charset="-128"/>
              </a:rPr>
              <a:t>.1%</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37" name="テキスト ボックス 36">
            <a:extLst>
              <a:ext uri="{FF2B5EF4-FFF2-40B4-BE49-F238E27FC236}">
                <a16:creationId xmlns:a16="http://schemas.microsoft.com/office/drawing/2014/main" id="{558E1B6E-42B1-6CFC-515C-A5132E230527}"/>
              </a:ext>
            </a:extLst>
          </p:cNvPr>
          <p:cNvSpPr txBox="1"/>
          <p:nvPr/>
        </p:nvSpPr>
        <p:spPr>
          <a:xfrm>
            <a:off x="5336626" y="3255112"/>
            <a:ext cx="1770030" cy="618567"/>
          </a:xfrm>
          <a:prstGeom prst="rect">
            <a:avLst/>
          </a:prstGeom>
          <a:noFill/>
        </p:spPr>
        <p:txBody>
          <a:bodyPr wrap="squar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公共事業関係費</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800" dirty="0">
                <a:latin typeface="UD デジタル 教科書体 NP-R" panose="02020400000000000000" pitchFamily="18" charset="-128"/>
                <a:ea typeface="UD デジタル 教科書体 NP-R" panose="02020400000000000000" pitchFamily="18" charset="-128"/>
              </a:rPr>
              <a:t>（住宅や道路の整備のために）</a:t>
            </a:r>
            <a:endParaRPr lang="en-US" altLang="ja-JP" sz="8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6</a:t>
            </a:r>
            <a:r>
              <a:rPr lang="ja-JP" altLang="en-US" sz="1000" dirty="0">
                <a:latin typeface="UD デジタル 教科書体 NP-R" panose="02020400000000000000" pitchFamily="18" charset="-128"/>
                <a:ea typeface="UD デジタル 教科書体 NP-R" panose="02020400000000000000" pitchFamily="18" charset="-128"/>
              </a:rPr>
              <a:t>兆</a:t>
            </a:r>
            <a:r>
              <a:rPr lang="en-US" altLang="ja-JP" sz="1000" dirty="0">
                <a:latin typeface="UD デジタル 教科書体 NP-R" panose="02020400000000000000" pitchFamily="18" charset="-128"/>
                <a:ea typeface="UD デジタル 教科書体 NP-R" panose="02020400000000000000" pitchFamily="18" charset="-128"/>
              </a:rPr>
              <a:t>1,078</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5</a:t>
            </a:r>
            <a:r>
              <a:rPr kumimoji="1" lang="en-US" altLang="ja-JP" sz="1000" dirty="0">
                <a:latin typeface="UD デジタル 教科書体 NP-R" panose="02020400000000000000" pitchFamily="18" charset="-128"/>
                <a:ea typeface="UD デジタル 教科書体 NP-R" panose="02020400000000000000" pitchFamily="18" charset="-128"/>
              </a:rPr>
              <a:t>.0%</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sp>
        <p:nvSpPr>
          <p:cNvPr id="38" name="テキスト ボックス 37">
            <a:extLst>
              <a:ext uri="{FF2B5EF4-FFF2-40B4-BE49-F238E27FC236}">
                <a16:creationId xmlns:a16="http://schemas.microsoft.com/office/drawing/2014/main" id="{C930C8E2-6AF5-ECB4-8153-2F88E583C69D}"/>
              </a:ext>
            </a:extLst>
          </p:cNvPr>
          <p:cNvSpPr txBox="1"/>
          <p:nvPr/>
        </p:nvSpPr>
        <p:spPr>
          <a:xfrm>
            <a:off x="5326827" y="2634689"/>
            <a:ext cx="1834883" cy="618567"/>
          </a:xfrm>
          <a:prstGeom prst="rect">
            <a:avLst/>
          </a:prstGeom>
          <a:noFill/>
        </p:spPr>
        <p:txBody>
          <a:bodyPr wrap="squar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文教及び科学振興費</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800" dirty="0">
                <a:latin typeface="UD デジタル 教科書体 NP-R" panose="02020400000000000000" pitchFamily="18" charset="-128"/>
                <a:ea typeface="UD デジタル 教科書体 NP-R" panose="02020400000000000000" pitchFamily="18" charset="-128"/>
              </a:rPr>
              <a:t>（教育や科学技術の発展のために）</a:t>
            </a:r>
            <a:endParaRPr lang="en-US" altLang="ja-JP" sz="8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6</a:t>
            </a:r>
            <a:r>
              <a:rPr lang="ja-JP" altLang="en-US" sz="1000" dirty="0">
                <a:latin typeface="UD デジタル 教科書体 NP-R" panose="02020400000000000000" pitchFamily="18" charset="-128"/>
                <a:ea typeface="UD デジタル 教科書体 NP-R" panose="02020400000000000000" pitchFamily="18" charset="-128"/>
              </a:rPr>
              <a:t>兆</a:t>
            </a:r>
            <a:r>
              <a:rPr lang="en-US" altLang="ja-JP" sz="1000" dirty="0">
                <a:latin typeface="UD デジタル 教科書体 NP-R" panose="02020400000000000000" pitchFamily="18" charset="-128"/>
                <a:ea typeface="UD デジタル 教科書体 NP-R" panose="02020400000000000000" pitchFamily="18" charset="-128"/>
              </a:rPr>
              <a:t>406</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kumimoji="1" lang="en-US" altLang="ja-JP" sz="1000" dirty="0">
                <a:latin typeface="UD デジタル 教科書体 NP-R" panose="02020400000000000000" pitchFamily="18" charset="-128"/>
                <a:ea typeface="UD デジタル 教科書体 NP-R" panose="02020400000000000000" pitchFamily="18" charset="-128"/>
              </a:rPr>
              <a:t>4.9%</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sp>
        <p:nvSpPr>
          <p:cNvPr id="39" name="テキスト ボックス 38">
            <a:extLst>
              <a:ext uri="{FF2B5EF4-FFF2-40B4-BE49-F238E27FC236}">
                <a16:creationId xmlns:a16="http://schemas.microsoft.com/office/drawing/2014/main" id="{82A4FB05-E1B6-B459-A83E-1E2641BAE5B8}"/>
              </a:ext>
            </a:extLst>
          </p:cNvPr>
          <p:cNvSpPr txBox="1"/>
          <p:nvPr/>
        </p:nvSpPr>
        <p:spPr>
          <a:xfrm>
            <a:off x="5306400" y="3920818"/>
            <a:ext cx="1931161" cy="618567"/>
          </a:xfrm>
          <a:prstGeom prst="rect">
            <a:avLst/>
          </a:prstGeom>
          <a:noFill/>
        </p:spPr>
        <p:txBody>
          <a:bodyPr wrap="squar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防衛関係費</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800" dirty="0">
                <a:latin typeface="UD デジタル 教科書体 NP-R" panose="02020400000000000000" pitchFamily="18" charset="-128"/>
                <a:ea typeface="UD デジタル 教科書体 NP-R" panose="02020400000000000000" pitchFamily="18" charset="-128"/>
              </a:rPr>
              <a:t>（国の防衛のために）</a:t>
            </a:r>
            <a:endParaRPr lang="en-US" altLang="ja-JP" sz="8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8</a:t>
            </a:r>
            <a:r>
              <a:rPr lang="ja-JP" altLang="en-US" sz="1000" dirty="0">
                <a:latin typeface="UD デジタル 教科書体 NP-R" panose="02020400000000000000" pitchFamily="18" charset="-128"/>
                <a:ea typeface="UD デジタル 教科書体 NP-R" panose="02020400000000000000" pitchFamily="18" charset="-128"/>
              </a:rPr>
              <a:t>兆</a:t>
            </a:r>
            <a:r>
              <a:rPr lang="en-US" altLang="ja-JP" sz="1000" dirty="0">
                <a:latin typeface="UD デジタル 教科書体 NP-R" panose="02020400000000000000" pitchFamily="18" charset="-128"/>
                <a:ea typeface="UD デジタル 教科書体 NP-R" panose="02020400000000000000" pitchFamily="18" charset="-128"/>
              </a:rPr>
              <a:t>9,843</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7</a:t>
            </a:r>
            <a:r>
              <a:rPr kumimoji="1" lang="en-US" altLang="ja-JP" sz="1000" dirty="0">
                <a:latin typeface="UD デジタル 教科書体 NP-R" panose="02020400000000000000" pitchFamily="18" charset="-128"/>
                <a:ea typeface="UD デジタル 教科書体 NP-R" panose="02020400000000000000" pitchFamily="18" charset="-128"/>
              </a:rPr>
              <a:t>.3%</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cxnSp>
        <p:nvCxnSpPr>
          <p:cNvPr id="40" name="直線コネクタ 39">
            <a:extLst>
              <a:ext uri="{FF2B5EF4-FFF2-40B4-BE49-F238E27FC236}">
                <a16:creationId xmlns:a16="http://schemas.microsoft.com/office/drawing/2014/main" id="{108836B5-F18C-6CF6-5142-D4ECBAC3EECB}"/>
              </a:ext>
            </a:extLst>
          </p:cNvPr>
          <p:cNvCxnSpPr>
            <a:cxnSpLocks/>
          </p:cNvCxnSpPr>
          <p:nvPr/>
        </p:nvCxnSpPr>
        <p:spPr>
          <a:xfrm flipH="1">
            <a:off x="6934274" y="2443932"/>
            <a:ext cx="900950" cy="30430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42" name="テキスト ボックス 41">
            <a:extLst>
              <a:ext uri="{FF2B5EF4-FFF2-40B4-BE49-F238E27FC236}">
                <a16:creationId xmlns:a16="http://schemas.microsoft.com/office/drawing/2014/main" id="{D8DF3F3A-CB74-C3AA-86CB-EA66E584CF48}"/>
              </a:ext>
            </a:extLst>
          </p:cNvPr>
          <p:cNvSpPr txBox="1"/>
          <p:nvPr/>
        </p:nvSpPr>
        <p:spPr>
          <a:xfrm>
            <a:off x="5897831" y="1983165"/>
            <a:ext cx="1931161" cy="618567"/>
          </a:xfrm>
          <a:prstGeom prst="rect">
            <a:avLst/>
          </a:prstGeom>
          <a:noFill/>
        </p:spPr>
        <p:txBody>
          <a:bodyPr wrap="squar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経済協力費</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800" dirty="0">
                <a:latin typeface="UD デジタル 教科書体 NP-R" panose="02020400000000000000" pitchFamily="18" charset="-128"/>
                <a:ea typeface="UD デジタル 教科書体 NP-R" panose="02020400000000000000" pitchFamily="18" charset="-128"/>
              </a:rPr>
              <a:t>（発展途上国の支援のために）</a:t>
            </a:r>
            <a:endParaRPr lang="en-US" altLang="ja-JP" sz="8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5,108</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kumimoji="1" lang="en-US" altLang="ja-JP" sz="1000" dirty="0">
                <a:latin typeface="UD デジタル 教科書体 NP-R" panose="02020400000000000000" pitchFamily="18" charset="-128"/>
                <a:ea typeface="UD デジタル 教科書体 NP-R" panose="02020400000000000000" pitchFamily="18" charset="-128"/>
              </a:rPr>
              <a:t>0.4%</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sp>
        <p:nvSpPr>
          <p:cNvPr id="43" name="テキスト ボックス 42">
            <a:extLst>
              <a:ext uri="{FF2B5EF4-FFF2-40B4-BE49-F238E27FC236}">
                <a16:creationId xmlns:a16="http://schemas.microsoft.com/office/drawing/2014/main" id="{3265226E-4821-1DC8-DC99-7585B3DB50DF}"/>
              </a:ext>
            </a:extLst>
          </p:cNvPr>
          <p:cNvSpPr txBox="1"/>
          <p:nvPr/>
        </p:nvSpPr>
        <p:spPr>
          <a:xfrm>
            <a:off x="7954769" y="1111812"/>
            <a:ext cx="1315991" cy="655500"/>
          </a:xfrm>
          <a:prstGeom prst="rect">
            <a:avLst/>
          </a:prstGeom>
          <a:noFill/>
        </p:spPr>
        <p:txBody>
          <a:bodyPr wrap="squar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その他</a:t>
            </a:r>
            <a:endParaRPr lang="en-US" altLang="ja-JP" sz="8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9</a:t>
            </a:r>
            <a:r>
              <a:rPr lang="ja-JP" altLang="en-US" sz="1000" dirty="0">
                <a:latin typeface="UD デジタル 教科書体 NP-R" panose="02020400000000000000" pitchFamily="18" charset="-128"/>
                <a:ea typeface="UD デジタル 教科書体 NP-R" panose="02020400000000000000" pitchFamily="18" charset="-128"/>
              </a:rPr>
              <a:t>兆</a:t>
            </a:r>
            <a:r>
              <a:rPr lang="en-US" altLang="ja-JP" sz="1000" dirty="0">
                <a:latin typeface="UD デジタル 教科書体 NP-R" panose="02020400000000000000" pitchFamily="18" charset="-128"/>
                <a:ea typeface="UD デジタル 教科書体 NP-R" panose="02020400000000000000" pitchFamily="18" charset="-128"/>
              </a:rPr>
              <a:t>4,562</a:t>
            </a:r>
            <a:r>
              <a:rPr lang="ja-JP" altLang="en-US" sz="1000" dirty="0">
                <a:latin typeface="UD デジタル 教科書体 NP-R" panose="02020400000000000000" pitchFamily="18" charset="-128"/>
                <a:ea typeface="UD デジタル 教科書体 NP-R" panose="02020400000000000000" pitchFamily="18" charset="-128"/>
              </a:rPr>
              <a:t>億円</a:t>
            </a:r>
            <a:endParaRPr lang="en-US" altLang="ja-JP" sz="10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7.7</a:t>
            </a:r>
            <a:r>
              <a:rPr kumimoji="1" lang="en-US" altLang="ja-JP" sz="1000" dirty="0">
                <a:latin typeface="UD デジタル 教科書体 NP-R" panose="02020400000000000000" pitchFamily="18" charset="-128"/>
                <a:ea typeface="UD デジタル 教科書体 NP-R" panose="02020400000000000000" pitchFamily="18" charset="-128"/>
              </a:rPr>
              <a:t>%</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cxnSp>
        <p:nvCxnSpPr>
          <p:cNvPr id="44" name="直線コネクタ 43">
            <a:extLst>
              <a:ext uri="{FF2B5EF4-FFF2-40B4-BE49-F238E27FC236}">
                <a16:creationId xmlns:a16="http://schemas.microsoft.com/office/drawing/2014/main" id="{3029A1F2-937E-0550-D571-BF50EAE25B62}"/>
              </a:ext>
            </a:extLst>
          </p:cNvPr>
          <p:cNvCxnSpPr>
            <a:cxnSpLocks/>
          </p:cNvCxnSpPr>
          <p:nvPr/>
        </p:nvCxnSpPr>
        <p:spPr>
          <a:xfrm flipH="1">
            <a:off x="7354630" y="2151266"/>
            <a:ext cx="849786" cy="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5" name="直線コネクタ 44">
            <a:extLst>
              <a:ext uri="{FF2B5EF4-FFF2-40B4-BE49-F238E27FC236}">
                <a16:creationId xmlns:a16="http://schemas.microsoft.com/office/drawing/2014/main" id="{2A7CE162-0F8A-E26E-1894-D96C6553177D}"/>
              </a:ext>
            </a:extLst>
          </p:cNvPr>
          <p:cNvCxnSpPr>
            <a:cxnSpLocks/>
          </p:cNvCxnSpPr>
          <p:nvPr/>
        </p:nvCxnSpPr>
        <p:spPr>
          <a:xfrm flipH="1" flipV="1">
            <a:off x="8706696" y="1808518"/>
            <a:ext cx="89317" cy="312222"/>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46" name="テキスト ボックス 45">
            <a:extLst>
              <a:ext uri="{FF2B5EF4-FFF2-40B4-BE49-F238E27FC236}">
                <a16:creationId xmlns:a16="http://schemas.microsoft.com/office/drawing/2014/main" id="{DD4FE1AC-CE3F-2C15-195D-551A265BC5ED}"/>
              </a:ext>
            </a:extLst>
          </p:cNvPr>
          <p:cNvSpPr txBox="1"/>
          <p:nvPr/>
        </p:nvSpPr>
        <p:spPr>
          <a:xfrm>
            <a:off x="7071473" y="4276652"/>
            <a:ext cx="1527503" cy="184666"/>
          </a:xfrm>
          <a:prstGeom prst="rect">
            <a:avLst/>
          </a:prstGeom>
          <a:noFill/>
        </p:spPr>
        <p:txBody>
          <a:bodyPr wrap="square">
            <a:spAutoFit/>
          </a:bodyPr>
          <a:lstStyle/>
          <a:p>
            <a:pPr algn="dist"/>
            <a:r>
              <a:rPr lang="ja-JP" altLang="en-US" sz="600" spc="50" dirty="0">
                <a:latin typeface="UD デジタル 教科書体 NP-R" panose="02020400000000000000" pitchFamily="18" charset="-128"/>
                <a:ea typeface="UD デジタル 教科書体 NP-R" panose="02020400000000000000" pitchFamily="18" charset="-128"/>
              </a:rPr>
              <a:t>ちほうこうふぜいこうふきんなど</a:t>
            </a:r>
          </a:p>
        </p:txBody>
      </p:sp>
      <p:sp>
        <p:nvSpPr>
          <p:cNvPr id="47" name="テキスト ボックス 46">
            <a:extLst>
              <a:ext uri="{FF2B5EF4-FFF2-40B4-BE49-F238E27FC236}">
                <a16:creationId xmlns:a16="http://schemas.microsoft.com/office/drawing/2014/main" id="{E97D0537-F0C4-6DAB-43FC-2C4BDF9BD51C}"/>
              </a:ext>
            </a:extLst>
          </p:cNvPr>
          <p:cNvSpPr txBox="1"/>
          <p:nvPr/>
        </p:nvSpPr>
        <p:spPr>
          <a:xfrm>
            <a:off x="9276668" y="4805965"/>
            <a:ext cx="634734" cy="184666"/>
          </a:xfrm>
          <a:prstGeom prst="rect">
            <a:avLst/>
          </a:prstGeom>
          <a:noFill/>
        </p:spPr>
        <p:txBody>
          <a:bodyPr wrap="square">
            <a:spAutoFit/>
          </a:bodyPr>
          <a:lstStyle/>
          <a:p>
            <a:pPr algn="dist"/>
            <a:r>
              <a:rPr lang="ja-JP" altLang="en-US" sz="600" spc="50" dirty="0">
                <a:latin typeface="UD デジタル 教科書体 NP-R" panose="02020400000000000000" pitchFamily="18" charset="-128"/>
                <a:ea typeface="UD デジタル 教科書体 NP-R" panose="02020400000000000000" pitchFamily="18" charset="-128"/>
              </a:rPr>
              <a:t>こくさいひ</a:t>
            </a:r>
          </a:p>
        </p:txBody>
      </p:sp>
      <p:sp>
        <p:nvSpPr>
          <p:cNvPr id="2" name="テキスト ボックス 1">
            <a:extLst>
              <a:ext uri="{FF2B5EF4-FFF2-40B4-BE49-F238E27FC236}">
                <a16:creationId xmlns:a16="http://schemas.microsoft.com/office/drawing/2014/main" id="{FBF6241B-076D-C9F7-89C2-11DEF8AB343A}"/>
              </a:ext>
            </a:extLst>
          </p:cNvPr>
          <p:cNvSpPr txBox="1"/>
          <p:nvPr/>
        </p:nvSpPr>
        <p:spPr>
          <a:xfrm>
            <a:off x="9324158" y="2702064"/>
            <a:ext cx="479008" cy="338554"/>
          </a:xfrm>
          <a:prstGeom prst="rect">
            <a:avLst/>
          </a:prstGeom>
          <a:noFill/>
        </p:spPr>
        <p:txBody>
          <a:bodyPr wrap="square">
            <a:spAutoFit/>
          </a:bodyPr>
          <a:lstStyle/>
          <a:p>
            <a:pPr algn="r"/>
            <a:r>
              <a:rPr lang="ja-JP" altLang="en-US" sz="1600" dirty="0">
                <a:latin typeface="UD デジタル 教科書体 NP-R" panose="02020400000000000000" pitchFamily="18" charset="-128"/>
                <a:ea typeface="UD デジタル 教科書体 NP-R" panose="02020400000000000000" pitchFamily="18" charset="-128"/>
              </a:rPr>
              <a:t>①</a:t>
            </a:r>
            <a:endParaRPr lang="ja-JP" altLang="en-US" sz="1600" dirty="0"/>
          </a:p>
        </p:txBody>
      </p:sp>
      <p:sp>
        <p:nvSpPr>
          <p:cNvPr id="5" name="テキスト ボックス 4">
            <a:extLst>
              <a:ext uri="{FF2B5EF4-FFF2-40B4-BE49-F238E27FC236}">
                <a16:creationId xmlns:a16="http://schemas.microsoft.com/office/drawing/2014/main" id="{3E609402-A77E-848F-DC83-E1DD60BA344B}"/>
              </a:ext>
            </a:extLst>
          </p:cNvPr>
          <p:cNvSpPr txBox="1"/>
          <p:nvPr/>
        </p:nvSpPr>
        <p:spPr>
          <a:xfrm>
            <a:off x="8947069" y="4849906"/>
            <a:ext cx="479008" cy="338554"/>
          </a:xfrm>
          <a:prstGeom prst="rect">
            <a:avLst/>
          </a:prstGeom>
          <a:noFill/>
        </p:spPr>
        <p:txBody>
          <a:bodyPr wrap="square">
            <a:spAutoFit/>
          </a:bodyPr>
          <a:lstStyle/>
          <a:p>
            <a:pPr algn="r"/>
            <a:r>
              <a:rPr lang="ja-JP" altLang="en-US" sz="1600" dirty="0">
                <a:latin typeface="UD デジタル 教科書体 NP-R" panose="02020400000000000000" pitchFamily="18" charset="-128"/>
                <a:ea typeface="UD デジタル 教科書体 NP-R" panose="02020400000000000000" pitchFamily="18" charset="-128"/>
              </a:rPr>
              <a:t>②</a:t>
            </a:r>
            <a:endParaRPr lang="ja-JP" altLang="en-US" sz="1600" dirty="0"/>
          </a:p>
        </p:txBody>
      </p:sp>
      <p:sp>
        <p:nvSpPr>
          <p:cNvPr id="6" name="テキスト ボックス 5">
            <a:extLst>
              <a:ext uri="{FF2B5EF4-FFF2-40B4-BE49-F238E27FC236}">
                <a16:creationId xmlns:a16="http://schemas.microsoft.com/office/drawing/2014/main" id="{103F3362-66CB-A612-D45E-B64E8773D30F}"/>
              </a:ext>
            </a:extLst>
          </p:cNvPr>
          <p:cNvSpPr txBox="1"/>
          <p:nvPr/>
        </p:nvSpPr>
        <p:spPr>
          <a:xfrm>
            <a:off x="6739237" y="4312667"/>
            <a:ext cx="479008" cy="338554"/>
          </a:xfrm>
          <a:prstGeom prst="rect">
            <a:avLst/>
          </a:prstGeom>
          <a:noFill/>
        </p:spPr>
        <p:txBody>
          <a:bodyPr wrap="square">
            <a:spAutoFit/>
          </a:bodyPr>
          <a:lstStyle/>
          <a:p>
            <a:pPr algn="r"/>
            <a:r>
              <a:rPr lang="ja-JP" altLang="en-US" sz="1600" dirty="0">
                <a:latin typeface="UD デジタル 教科書体 NP-R" panose="02020400000000000000" pitchFamily="18" charset="-128"/>
                <a:ea typeface="UD デジタル 教科書体 NP-R" panose="02020400000000000000" pitchFamily="18" charset="-128"/>
              </a:rPr>
              <a:t>③</a:t>
            </a:r>
            <a:endParaRPr lang="ja-JP" altLang="en-US" sz="1600" dirty="0"/>
          </a:p>
        </p:txBody>
      </p:sp>
    </p:spTree>
    <p:extLst>
      <p:ext uri="{BB962C8B-B14F-4D97-AF65-F5344CB8AC3E}">
        <p14:creationId xmlns:p14="http://schemas.microsoft.com/office/powerpoint/2010/main" val="596320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par>
                                <p:cTn id="31" presetID="10" presetClass="entr" presetSubtype="0"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fade">
                                      <p:cBhvr>
                                        <p:cTn id="3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2"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84072-49DC-DBB0-C042-CF6903D61598}"/>
            </a:ext>
          </a:extLst>
        </p:cNvPr>
        <p:cNvGrpSpPr/>
        <p:nvPr/>
      </p:nvGrpSpPr>
      <p:grpSpPr>
        <a:xfrm>
          <a:off x="0" y="0"/>
          <a:ext cx="0" cy="0"/>
          <a:chOff x="0" y="0"/>
          <a:chExt cx="0" cy="0"/>
        </a:xfrm>
      </p:grpSpPr>
      <p:sp>
        <p:nvSpPr>
          <p:cNvPr id="3" name="Google Shape;111;p1">
            <a:extLst>
              <a:ext uri="{FF2B5EF4-FFF2-40B4-BE49-F238E27FC236}">
                <a16:creationId xmlns:a16="http://schemas.microsoft.com/office/drawing/2014/main" id="{991D3332-715F-AC94-AF96-513E54923503}"/>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5. </a:t>
            </a:r>
            <a:r>
              <a:rPr lang="ja-JP" altLang="en-US"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国の財政</a:t>
            </a:r>
            <a:endParaRPr lang="ja-JP" altLang="en-US" sz="2800" b="1"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endParaRPr>
          </a:p>
        </p:txBody>
      </p:sp>
      <p:cxnSp>
        <p:nvCxnSpPr>
          <p:cNvPr id="4" name="直線コネクタ 3">
            <a:extLst>
              <a:ext uri="{FF2B5EF4-FFF2-40B4-BE49-F238E27FC236}">
                <a16:creationId xmlns:a16="http://schemas.microsoft.com/office/drawing/2014/main" id="{BF93C9DB-E248-274D-5E5B-5560955A5BC0}"/>
              </a:ext>
            </a:extLst>
          </p:cNvPr>
          <p:cNvCxnSpPr>
            <a:cxnSpLocks/>
          </p:cNvCxnSpPr>
          <p:nvPr/>
        </p:nvCxnSpPr>
        <p:spPr>
          <a:xfrm>
            <a:off x="426000" y="756126"/>
            <a:ext cx="11340000" cy="0"/>
          </a:xfrm>
          <a:prstGeom prst="line">
            <a:avLst/>
          </a:prstGeom>
          <a:ln w="44450" cmpd="dbl">
            <a:solidFill>
              <a:srgbClr val="E06E83"/>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9FE7CF3D-6F87-A39D-CE31-CEC868782998}"/>
              </a:ext>
            </a:extLst>
          </p:cNvPr>
          <p:cNvSpPr txBox="1"/>
          <p:nvPr/>
        </p:nvSpPr>
        <p:spPr>
          <a:xfrm>
            <a:off x="311425" y="2132147"/>
            <a:ext cx="5174975" cy="3374898"/>
          </a:xfrm>
          <a:prstGeom prst="rect">
            <a:avLst/>
          </a:prstGeom>
          <a:noFill/>
        </p:spPr>
        <p:txBody>
          <a:bodyPr wrap="square" rtlCol="0">
            <a:spAutoFit/>
          </a:bodyPr>
          <a:lstStyle/>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予算は、国や地方公共団体が</a:t>
            </a:r>
            <a:r>
              <a:rPr lang="en-US" altLang="ja-JP" dirty="0">
                <a:latin typeface="UD デジタル 教科書体 NP-R" panose="02020400000000000000" pitchFamily="18" charset="-128"/>
                <a:ea typeface="UD デジタル 教科書体 NP-R" panose="02020400000000000000" pitchFamily="18" charset="-128"/>
              </a:rPr>
              <a:t>4</a:t>
            </a:r>
            <a:r>
              <a:rPr lang="ja-JP" altLang="en-US" dirty="0">
                <a:latin typeface="UD デジタル 教科書体 NP-R" panose="02020400000000000000" pitchFamily="18" charset="-128"/>
                <a:ea typeface="UD デジタル 教科書体 NP-R" panose="02020400000000000000" pitchFamily="18" charset="-128"/>
              </a:rPr>
              <a:t>月から翌年</a:t>
            </a:r>
            <a:r>
              <a:rPr lang="en-US" altLang="ja-JP" dirty="0">
                <a:latin typeface="UD デジタル 教科書体 NP-R" panose="02020400000000000000" pitchFamily="18" charset="-128"/>
                <a:ea typeface="UD デジタル 教科書体 NP-R" panose="02020400000000000000" pitchFamily="18" charset="-128"/>
              </a:rPr>
              <a:t>3</a:t>
            </a:r>
            <a:r>
              <a:rPr lang="ja-JP" altLang="en-US" dirty="0">
                <a:latin typeface="UD デジタル 教科書体 NP-R" panose="02020400000000000000" pitchFamily="18" charset="-128"/>
                <a:ea typeface="UD デジタル 教科書体 NP-R" panose="02020400000000000000" pitchFamily="18" charset="-128"/>
              </a:rPr>
              <a:t>月までの１年間（会計年度）に必要となる活動資金の収入（歳入）と支出（歳出）の予定を示した計画のことです。</a:t>
            </a:r>
          </a:p>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国の予算は「国会」、地方公共団体の予算は「地方議会」での議決を経て、正式に「予算」として成立します。</a:t>
            </a:r>
          </a:p>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予算は、成立の時期や目的によって３つに区分されます。</a:t>
            </a:r>
          </a:p>
        </p:txBody>
      </p:sp>
      <p:sp>
        <p:nvSpPr>
          <p:cNvPr id="9" name="四角形: 角を丸くする 8">
            <a:extLst>
              <a:ext uri="{FF2B5EF4-FFF2-40B4-BE49-F238E27FC236}">
                <a16:creationId xmlns:a16="http://schemas.microsoft.com/office/drawing/2014/main" id="{B3570485-15B5-A2AE-6454-D7FC541823D4}"/>
              </a:ext>
            </a:extLst>
          </p:cNvPr>
          <p:cNvSpPr/>
          <p:nvPr/>
        </p:nvSpPr>
        <p:spPr>
          <a:xfrm>
            <a:off x="5595161" y="1143002"/>
            <a:ext cx="6197909" cy="5136774"/>
          </a:xfrm>
          <a:prstGeom prst="roundRect">
            <a:avLst>
              <a:gd name="adj" fmla="val 2630"/>
            </a:avLst>
          </a:prstGeom>
          <a:solidFill>
            <a:srgbClr val="FDF1F1"/>
          </a:solidFill>
          <a:ln>
            <a:solidFill>
              <a:srgbClr val="F991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endParaRPr>
          </a:p>
        </p:txBody>
      </p:sp>
      <p:sp>
        <p:nvSpPr>
          <p:cNvPr id="11" name="四角形: 角を丸くする 10">
            <a:extLst>
              <a:ext uri="{FF2B5EF4-FFF2-40B4-BE49-F238E27FC236}">
                <a16:creationId xmlns:a16="http://schemas.microsoft.com/office/drawing/2014/main" id="{A3F27246-4688-084B-99FC-12B9774D8034}"/>
              </a:ext>
            </a:extLst>
          </p:cNvPr>
          <p:cNvSpPr/>
          <p:nvPr/>
        </p:nvSpPr>
        <p:spPr>
          <a:xfrm>
            <a:off x="5787986" y="1417175"/>
            <a:ext cx="1891750" cy="410473"/>
          </a:xfrm>
          <a:prstGeom prst="roundRect">
            <a:avLst/>
          </a:prstGeom>
          <a:solidFill>
            <a:srgbClr val="E06E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D3F0C07-E024-B82B-B5E1-27B40003EA98}"/>
              </a:ext>
            </a:extLst>
          </p:cNvPr>
          <p:cNvSpPr txBox="1"/>
          <p:nvPr/>
        </p:nvSpPr>
        <p:spPr>
          <a:xfrm>
            <a:off x="6047050" y="1451592"/>
            <a:ext cx="1373622" cy="369332"/>
          </a:xfrm>
          <a:prstGeom prst="rect">
            <a:avLst/>
          </a:prstGeom>
          <a:noFill/>
        </p:spPr>
        <p:txBody>
          <a:bodyPr wrap="square">
            <a:spAutoFit/>
          </a:bodyPr>
          <a:lstStyle/>
          <a:p>
            <a:pPr algn="ct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当初予算</a:t>
            </a:r>
          </a:p>
        </p:txBody>
      </p:sp>
      <p:sp>
        <p:nvSpPr>
          <p:cNvPr id="10" name="Google Shape;111;p1">
            <a:extLst>
              <a:ext uri="{FF2B5EF4-FFF2-40B4-BE49-F238E27FC236}">
                <a16:creationId xmlns:a16="http://schemas.microsoft.com/office/drawing/2014/main" id="{950EF020-2101-FCD2-172A-FB395A7B2C17}"/>
              </a:ext>
            </a:extLst>
          </p:cNvPr>
          <p:cNvSpPr txBox="1"/>
          <p:nvPr/>
        </p:nvSpPr>
        <p:spPr>
          <a:xfrm>
            <a:off x="5734190" y="1961262"/>
            <a:ext cx="5843831" cy="683224"/>
          </a:xfrm>
          <a:prstGeom prst="rect">
            <a:avLst/>
          </a:prstGeom>
          <a:noFill/>
          <a:ln>
            <a:noFill/>
          </a:ln>
        </p:spPr>
        <p:txBody>
          <a:bodyPr spcFirstLastPara="1" wrap="square" lIns="91425" tIns="45700" rIns="91425" bIns="45700" anchor="t" anchorCtr="0">
            <a:spAutoFit/>
          </a:bodyPr>
          <a:lstStyle/>
          <a:p>
            <a:pPr lvl="0">
              <a:lnSpc>
                <a:spcPct val="120000"/>
              </a:lnSpc>
              <a:defRPr/>
            </a:pP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会計年度開始前に成立する、その年の基本となる予算計画で、内閣や地方公共団体の首長の基本方針に基づき編成されます。</a:t>
            </a:r>
          </a:p>
        </p:txBody>
      </p:sp>
      <p:sp>
        <p:nvSpPr>
          <p:cNvPr id="15" name="四角形: 角を丸くする 14">
            <a:extLst>
              <a:ext uri="{FF2B5EF4-FFF2-40B4-BE49-F238E27FC236}">
                <a16:creationId xmlns:a16="http://schemas.microsoft.com/office/drawing/2014/main" id="{67B6AA90-7DDB-6AA3-6D46-ED8C82F82C81}"/>
              </a:ext>
            </a:extLst>
          </p:cNvPr>
          <p:cNvSpPr/>
          <p:nvPr/>
        </p:nvSpPr>
        <p:spPr>
          <a:xfrm>
            <a:off x="5787986" y="2911158"/>
            <a:ext cx="1891750" cy="410473"/>
          </a:xfrm>
          <a:prstGeom prst="roundRect">
            <a:avLst/>
          </a:prstGeom>
          <a:solidFill>
            <a:srgbClr val="E06E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636D780-2518-ECAB-9B9C-BD333106CA51}"/>
              </a:ext>
            </a:extLst>
          </p:cNvPr>
          <p:cNvSpPr txBox="1"/>
          <p:nvPr/>
        </p:nvSpPr>
        <p:spPr>
          <a:xfrm>
            <a:off x="5930435" y="2945575"/>
            <a:ext cx="1606853" cy="369332"/>
          </a:xfrm>
          <a:prstGeom prst="rect">
            <a:avLst/>
          </a:prstGeom>
          <a:noFill/>
        </p:spPr>
        <p:txBody>
          <a:bodyPr wrap="square">
            <a:spAutoFit/>
          </a:bodyPr>
          <a:lstStyle/>
          <a:p>
            <a:pPr algn="ct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補正予算</a:t>
            </a:r>
          </a:p>
        </p:txBody>
      </p:sp>
      <p:sp>
        <p:nvSpPr>
          <p:cNvPr id="26" name="Google Shape;111;p1">
            <a:extLst>
              <a:ext uri="{FF2B5EF4-FFF2-40B4-BE49-F238E27FC236}">
                <a16:creationId xmlns:a16="http://schemas.microsoft.com/office/drawing/2014/main" id="{91EB14CC-0338-2FEB-5688-6C89EA772C7C}"/>
              </a:ext>
            </a:extLst>
          </p:cNvPr>
          <p:cNvSpPr txBox="1"/>
          <p:nvPr/>
        </p:nvSpPr>
        <p:spPr>
          <a:xfrm>
            <a:off x="5734190" y="3386185"/>
            <a:ext cx="5958127" cy="1132577"/>
          </a:xfrm>
          <a:prstGeom prst="rect">
            <a:avLst/>
          </a:prstGeom>
          <a:noFill/>
          <a:ln>
            <a:noFill/>
          </a:ln>
        </p:spPr>
        <p:txBody>
          <a:bodyPr spcFirstLastPara="1" wrap="square" lIns="91425" tIns="45700" rIns="91425" bIns="45700" anchor="t" anchorCtr="0">
            <a:spAutoFit/>
          </a:bodyPr>
          <a:lstStyle/>
          <a:p>
            <a:pPr lvl="0">
              <a:lnSpc>
                <a:spcPct val="120000"/>
              </a:lnSpc>
              <a:spcBef>
                <a:spcPts val="600"/>
              </a:spcBef>
              <a:defRPr/>
            </a:pP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当初予算成立後に、災害対策や経済情勢の変化に対応するため、追加・変更される予算です。</a:t>
            </a:r>
            <a:endParaRPr lang="en-US" altLang="ja-JP" sz="1600" dirty="0">
              <a:latin typeface="UD デジタル 教科書体 NP-R" panose="02020400000000000000" pitchFamily="18" charset="-128"/>
              <a:ea typeface="UD デジタル 教科書体 NP-R" panose="02020400000000000000" pitchFamily="18" charset="-128"/>
              <a:cs typeface="Arial"/>
              <a:sym typeface="Arial"/>
            </a:endParaRPr>
          </a:p>
          <a:p>
            <a:pPr lvl="0">
              <a:lnSpc>
                <a:spcPct val="120000"/>
              </a:lnSpc>
              <a:spcBef>
                <a:spcPts val="600"/>
              </a:spcBef>
              <a:defRPr/>
            </a:pP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年度途中で編成され、経済対策や物価高対策などに使われます。</a:t>
            </a:r>
          </a:p>
        </p:txBody>
      </p:sp>
      <p:sp>
        <p:nvSpPr>
          <p:cNvPr id="19" name="四角形: 角を丸くする 18">
            <a:extLst>
              <a:ext uri="{FF2B5EF4-FFF2-40B4-BE49-F238E27FC236}">
                <a16:creationId xmlns:a16="http://schemas.microsoft.com/office/drawing/2014/main" id="{822C6B4C-7B61-D6F4-24F1-4E734DF5F30B}"/>
              </a:ext>
            </a:extLst>
          </p:cNvPr>
          <p:cNvSpPr/>
          <p:nvPr/>
        </p:nvSpPr>
        <p:spPr>
          <a:xfrm>
            <a:off x="5787986" y="4785435"/>
            <a:ext cx="1891750" cy="410473"/>
          </a:xfrm>
          <a:prstGeom prst="roundRect">
            <a:avLst/>
          </a:prstGeom>
          <a:solidFill>
            <a:srgbClr val="E06E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F213251F-AC4B-4EDE-7055-22DEF6AFC8EA}"/>
              </a:ext>
            </a:extLst>
          </p:cNvPr>
          <p:cNvSpPr txBox="1"/>
          <p:nvPr/>
        </p:nvSpPr>
        <p:spPr>
          <a:xfrm>
            <a:off x="5930435" y="4819852"/>
            <a:ext cx="1606853" cy="369332"/>
          </a:xfrm>
          <a:prstGeom prst="rect">
            <a:avLst/>
          </a:prstGeom>
          <a:noFill/>
        </p:spPr>
        <p:txBody>
          <a:bodyPr wrap="square">
            <a:spAutoFit/>
          </a:bodyPr>
          <a:lstStyle/>
          <a:p>
            <a:pPr algn="ct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暫定予算</a:t>
            </a:r>
          </a:p>
        </p:txBody>
      </p:sp>
      <p:sp>
        <p:nvSpPr>
          <p:cNvPr id="27" name="Google Shape;111;p1">
            <a:extLst>
              <a:ext uri="{FF2B5EF4-FFF2-40B4-BE49-F238E27FC236}">
                <a16:creationId xmlns:a16="http://schemas.microsoft.com/office/drawing/2014/main" id="{14834483-0D4C-C030-0CEF-B4306785FBEB}"/>
              </a:ext>
            </a:extLst>
          </p:cNvPr>
          <p:cNvSpPr txBox="1"/>
          <p:nvPr/>
        </p:nvSpPr>
        <p:spPr>
          <a:xfrm>
            <a:off x="5709457" y="5340052"/>
            <a:ext cx="5982860" cy="683224"/>
          </a:xfrm>
          <a:prstGeom prst="rect">
            <a:avLst/>
          </a:prstGeom>
          <a:noFill/>
          <a:ln>
            <a:noFill/>
          </a:ln>
        </p:spPr>
        <p:txBody>
          <a:bodyPr spcFirstLastPara="1" wrap="square" lIns="91425" tIns="45700" rIns="91425" bIns="45700" anchor="t" anchorCtr="0">
            <a:spAutoFit/>
          </a:bodyPr>
          <a:lstStyle/>
          <a:p>
            <a:pPr lvl="0">
              <a:lnSpc>
                <a:spcPct val="120000"/>
              </a:lnSpc>
              <a:defRPr/>
            </a:pP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当初予算が年度開始までに成立しない場合に、国や地方公共団体の運営上、必要な支出に限定して編成される短期予算です。</a:t>
            </a:r>
          </a:p>
        </p:txBody>
      </p:sp>
      <p:sp>
        <p:nvSpPr>
          <p:cNvPr id="48" name="正方形/長方形 47">
            <a:extLst>
              <a:ext uri="{FF2B5EF4-FFF2-40B4-BE49-F238E27FC236}">
                <a16:creationId xmlns:a16="http://schemas.microsoft.com/office/drawing/2014/main" id="{69288FA8-F30C-BD32-32F4-3FA9362032AB}"/>
              </a:ext>
            </a:extLst>
          </p:cNvPr>
          <p:cNvSpPr/>
          <p:nvPr/>
        </p:nvSpPr>
        <p:spPr>
          <a:xfrm>
            <a:off x="311426" y="1575336"/>
            <a:ext cx="3937465" cy="366692"/>
          </a:xfrm>
          <a:prstGeom prst="rect">
            <a:avLst/>
          </a:prstGeom>
          <a:solidFill>
            <a:srgbClr val="F9D7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0A232E29-F25A-4E44-DCEC-FFBD47449116}"/>
              </a:ext>
            </a:extLst>
          </p:cNvPr>
          <p:cNvSpPr txBox="1"/>
          <p:nvPr/>
        </p:nvSpPr>
        <p:spPr>
          <a:xfrm>
            <a:off x="352952" y="1587507"/>
            <a:ext cx="2482342" cy="369332"/>
          </a:xfrm>
          <a:prstGeom prst="rect">
            <a:avLst/>
          </a:prstGeom>
          <a:noFill/>
        </p:spPr>
        <p:txBody>
          <a:bodyPr wrap="square" rtlCol="0">
            <a:spAutoFit/>
          </a:bodyPr>
          <a:lstStyle/>
          <a:p>
            <a:r>
              <a:rPr lang="ja-JP" altLang="en-US" b="1" spc="100" dirty="0">
                <a:latin typeface="UD デジタル 教科書体 NP-R" panose="02020400000000000000" pitchFamily="18" charset="-128"/>
                <a:ea typeface="UD デジタル 教科書体 NP-R" panose="02020400000000000000" pitchFamily="18" charset="-128"/>
              </a:rPr>
              <a:t>予算とは？</a:t>
            </a:r>
            <a:endParaRPr kumimoji="1" lang="ja-JP" altLang="en-US" sz="1600" b="1" spc="1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639767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par>
                          <p:cTn id="14" fill="hold">
                            <p:stCondLst>
                              <p:cond delay="500"/>
                            </p:stCondLst>
                            <p:childTnLst>
                              <p:par>
                                <p:cTn id="15" presetID="2" presetClass="entr" presetSubtype="2" decel="10000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animBg="1"/>
      <p:bldP spid="12" grpId="0"/>
      <p:bldP spid="10" grpId="0"/>
      <p:bldP spid="15" grpId="0" animBg="1"/>
      <p:bldP spid="16" grpId="0"/>
      <p:bldP spid="26" grpId="0"/>
      <p:bldP spid="19" grpId="0" animBg="1"/>
      <p:bldP spid="24" grpId="0"/>
      <p:bldP spid="27" grpId="0"/>
      <p:bldP spid="48" grpId="0" animBg="1"/>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B3C19-61B8-B23C-9259-3EB9BCE6A197}"/>
            </a:ext>
          </a:extLst>
        </p:cNvPr>
        <p:cNvGrpSpPr/>
        <p:nvPr/>
      </p:nvGrpSpPr>
      <p:grpSpPr>
        <a:xfrm>
          <a:off x="0" y="0"/>
          <a:ext cx="0" cy="0"/>
          <a:chOff x="0" y="0"/>
          <a:chExt cx="0" cy="0"/>
        </a:xfrm>
      </p:grpSpPr>
      <p:sp>
        <p:nvSpPr>
          <p:cNvPr id="3" name="Google Shape;111;p1">
            <a:extLst>
              <a:ext uri="{FF2B5EF4-FFF2-40B4-BE49-F238E27FC236}">
                <a16:creationId xmlns:a16="http://schemas.microsoft.com/office/drawing/2014/main" id="{7E26AAF9-3AB6-2A46-48B2-AAAA10D9874E}"/>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5. </a:t>
            </a:r>
            <a:r>
              <a:rPr lang="ja-JP" altLang="en-US"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国の財政</a:t>
            </a:r>
            <a:endParaRPr lang="ja-JP" altLang="en-US" sz="2800" b="1"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endParaRPr>
          </a:p>
        </p:txBody>
      </p:sp>
      <p:cxnSp>
        <p:nvCxnSpPr>
          <p:cNvPr id="4" name="直線コネクタ 3">
            <a:extLst>
              <a:ext uri="{FF2B5EF4-FFF2-40B4-BE49-F238E27FC236}">
                <a16:creationId xmlns:a16="http://schemas.microsoft.com/office/drawing/2014/main" id="{D68EEAA4-F6F0-160C-C28A-87D2D56A01A7}"/>
              </a:ext>
            </a:extLst>
          </p:cNvPr>
          <p:cNvCxnSpPr>
            <a:cxnSpLocks/>
          </p:cNvCxnSpPr>
          <p:nvPr/>
        </p:nvCxnSpPr>
        <p:spPr>
          <a:xfrm>
            <a:off x="426000" y="756126"/>
            <a:ext cx="11340000" cy="0"/>
          </a:xfrm>
          <a:prstGeom prst="line">
            <a:avLst/>
          </a:prstGeom>
          <a:ln w="44450" cmpd="dbl">
            <a:solidFill>
              <a:srgbClr val="E06E83"/>
            </a:solidFill>
          </a:ln>
        </p:spPr>
        <p:style>
          <a:lnRef idx="1">
            <a:schemeClr val="accent1"/>
          </a:lnRef>
          <a:fillRef idx="0">
            <a:schemeClr val="accent1"/>
          </a:fillRef>
          <a:effectRef idx="0">
            <a:schemeClr val="accent1"/>
          </a:effectRef>
          <a:fontRef idx="minor">
            <a:schemeClr val="tx1"/>
          </a:fontRef>
        </p:style>
      </p:cxnSp>
      <p:sp>
        <p:nvSpPr>
          <p:cNvPr id="2" name="四角形: 角を丸くする 1">
            <a:extLst>
              <a:ext uri="{FF2B5EF4-FFF2-40B4-BE49-F238E27FC236}">
                <a16:creationId xmlns:a16="http://schemas.microsoft.com/office/drawing/2014/main" id="{9F9F3767-F7E4-ECD7-6633-9556627BFD46}"/>
              </a:ext>
            </a:extLst>
          </p:cNvPr>
          <p:cNvSpPr/>
          <p:nvPr/>
        </p:nvSpPr>
        <p:spPr>
          <a:xfrm>
            <a:off x="426001" y="1550030"/>
            <a:ext cx="4985243" cy="4412359"/>
          </a:xfrm>
          <a:prstGeom prst="roundRect">
            <a:avLst>
              <a:gd name="adj" fmla="val 2541"/>
            </a:avLst>
          </a:prstGeom>
          <a:solidFill>
            <a:srgbClr val="FDF1F1"/>
          </a:solidFill>
          <a:ln>
            <a:solidFill>
              <a:srgbClr val="E06E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aphicFrame>
        <p:nvGraphicFramePr>
          <p:cNvPr id="28" name="表 27">
            <a:extLst>
              <a:ext uri="{FF2B5EF4-FFF2-40B4-BE49-F238E27FC236}">
                <a16:creationId xmlns:a16="http://schemas.microsoft.com/office/drawing/2014/main" id="{A272320B-EB02-1572-C40D-E147B29423C8}"/>
              </a:ext>
            </a:extLst>
          </p:cNvPr>
          <p:cNvGraphicFramePr>
            <a:graphicFrameLocks noGrp="1"/>
          </p:cNvGraphicFramePr>
          <p:nvPr>
            <p:extLst>
              <p:ext uri="{D42A27DB-BD31-4B8C-83A1-F6EECF244321}">
                <p14:modId xmlns:p14="http://schemas.microsoft.com/office/powerpoint/2010/main" val="2798796920"/>
              </p:ext>
            </p:extLst>
          </p:nvPr>
        </p:nvGraphicFramePr>
        <p:xfrm>
          <a:off x="5680664" y="1240541"/>
          <a:ext cx="6246252" cy="5535029"/>
        </p:xfrm>
        <a:graphic>
          <a:graphicData uri="http://schemas.openxmlformats.org/drawingml/2006/table">
            <a:tbl>
              <a:tblPr firstRow="1">
                <a:tableStyleId>{5C22544A-7EE6-4342-B048-85BDC9FD1C3A}</a:tableStyleId>
              </a:tblPr>
              <a:tblGrid>
                <a:gridCol w="1021944">
                  <a:extLst>
                    <a:ext uri="{9D8B030D-6E8A-4147-A177-3AD203B41FA5}">
                      <a16:colId xmlns:a16="http://schemas.microsoft.com/office/drawing/2014/main" val="3665899216"/>
                    </a:ext>
                  </a:extLst>
                </a:gridCol>
                <a:gridCol w="1306077">
                  <a:extLst>
                    <a:ext uri="{9D8B030D-6E8A-4147-A177-3AD203B41FA5}">
                      <a16:colId xmlns:a16="http://schemas.microsoft.com/office/drawing/2014/main" val="3729822222"/>
                    </a:ext>
                  </a:extLst>
                </a:gridCol>
                <a:gridCol w="1306077">
                  <a:extLst>
                    <a:ext uri="{9D8B030D-6E8A-4147-A177-3AD203B41FA5}">
                      <a16:colId xmlns:a16="http://schemas.microsoft.com/office/drawing/2014/main" val="3402453140"/>
                    </a:ext>
                  </a:extLst>
                </a:gridCol>
                <a:gridCol w="1306077">
                  <a:extLst>
                    <a:ext uri="{9D8B030D-6E8A-4147-A177-3AD203B41FA5}">
                      <a16:colId xmlns:a16="http://schemas.microsoft.com/office/drawing/2014/main" val="2380437247"/>
                    </a:ext>
                  </a:extLst>
                </a:gridCol>
                <a:gridCol w="1306077">
                  <a:extLst>
                    <a:ext uri="{9D8B030D-6E8A-4147-A177-3AD203B41FA5}">
                      <a16:colId xmlns:a16="http://schemas.microsoft.com/office/drawing/2014/main" val="2341981441"/>
                    </a:ext>
                  </a:extLst>
                </a:gridCol>
              </a:tblGrid>
              <a:tr h="508271">
                <a:tc>
                  <a:txBody>
                    <a:bodyPr/>
                    <a:lstStyle/>
                    <a:p>
                      <a:pPr algn="ctr"/>
                      <a:r>
                        <a:rPr kumimoji="1" lang="ja-JP" altLang="en-US" sz="1800" b="0" dirty="0">
                          <a:solidFill>
                            <a:schemeClr val="tx1"/>
                          </a:solidFill>
                          <a:latin typeface="UD デジタル 教科書体 NP-R" panose="02020400000000000000" pitchFamily="18" charset="-128"/>
                          <a:ea typeface="UD デジタル 教科書体 NP-R" panose="02020400000000000000" pitchFamily="18" charset="-128"/>
                        </a:rPr>
                        <a:t>時 期</a:t>
                      </a:r>
                    </a:p>
                  </a:txBody>
                  <a:tcPr anchor="ctr">
                    <a:lnR w="12700" cap="flat" cmpd="sng" algn="ctr">
                      <a:solidFill>
                        <a:schemeClr val="bg1">
                          <a:lumMod val="50000"/>
                        </a:schemeClr>
                      </a:solidFill>
                      <a:prstDash val="dot"/>
                      <a:round/>
                      <a:headEnd type="none" w="med" len="med"/>
                      <a:tailEnd type="none" w="med" len="med"/>
                    </a:lnR>
                    <a:lnB w="12700" cap="flat" cmpd="sng" algn="ctr">
                      <a:solidFill>
                        <a:schemeClr val="bg1">
                          <a:lumMod val="50000"/>
                        </a:schemeClr>
                      </a:solidFill>
                      <a:prstDash val="dot"/>
                      <a:round/>
                      <a:headEnd type="none" w="med" len="med"/>
                      <a:tailEnd type="none" w="med" len="med"/>
                    </a:lnB>
                    <a:solidFill>
                      <a:schemeClr val="bg1">
                        <a:lumMod val="75000"/>
                      </a:schemeClr>
                    </a:solidFill>
                  </a:tcPr>
                </a:tc>
                <a:tc>
                  <a:txBody>
                    <a:bodyPr/>
                    <a:lstStyle/>
                    <a:p>
                      <a:pPr algn="ctr"/>
                      <a:r>
                        <a:rPr kumimoji="1" lang="ja-JP" altLang="en-US" sz="1800" b="0" dirty="0">
                          <a:solidFill>
                            <a:schemeClr val="tx1"/>
                          </a:solidFill>
                          <a:latin typeface="UD デジタル 教科書体 NP-R" panose="02020400000000000000" pitchFamily="18" charset="-128"/>
                          <a:ea typeface="UD デジタル 教科書体 NP-R" panose="02020400000000000000" pitchFamily="18" charset="-128"/>
                        </a:rPr>
                        <a:t>国</a:t>
                      </a:r>
                    </a:p>
                  </a:txBody>
                  <a:tcPr anchor="ctr">
                    <a:lnL w="12700" cap="flat" cmpd="sng" algn="ctr">
                      <a:solidFill>
                        <a:schemeClr val="bg1">
                          <a:lumMod val="50000"/>
                        </a:schemeClr>
                      </a:solidFill>
                      <a:prstDash val="dot"/>
                      <a:round/>
                      <a:headEnd type="none" w="med" len="med"/>
                      <a:tailEnd type="none" w="med" len="med"/>
                    </a:lnL>
                    <a:lnR w="12700" cap="flat" cmpd="sng" algn="ctr">
                      <a:solidFill>
                        <a:schemeClr val="bg1">
                          <a:lumMod val="50000"/>
                        </a:schemeClr>
                      </a:solidFill>
                      <a:prstDash val="dot"/>
                      <a:round/>
                      <a:headEnd type="none" w="med" len="med"/>
                      <a:tailEnd type="none" w="med" len="med"/>
                    </a:lnR>
                    <a:lnB w="12700" cap="flat" cmpd="sng" algn="ctr">
                      <a:solidFill>
                        <a:schemeClr val="bg1">
                          <a:lumMod val="50000"/>
                        </a:schemeClr>
                      </a:solidFill>
                      <a:prstDash val="dot"/>
                      <a:round/>
                      <a:headEnd type="none" w="med" len="med"/>
                      <a:tailEnd type="none" w="med" len="med"/>
                    </a:lnB>
                    <a:solidFill>
                      <a:schemeClr val="accent6">
                        <a:lumMod val="40000"/>
                        <a:lumOff val="60000"/>
                      </a:schemeClr>
                    </a:solidFill>
                  </a:tcPr>
                </a:tc>
                <a:tc>
                  <a:txBody>
                    <a:bodyPr/>
                    <a:lstStyle/>
                    <a:p>
                      <a:pPr algn="ctr"/>
                      <a:r>
                        <a:rPr kumimoji="1" lang="ja-JP" altLang="en-US" sz="1800" b="0" dirty="0">
                          <a:solidFill>
                            <a:schemeClr val="tx1"/>
                          </a:solidFill>
                          <a:latin typeface="UD デジタル 教科書体 NP-R" panose="02020400000000000000" pitchFamily="18" charset="-128"/>
                          <a:ea typeface="UD デジタル 教科書体 NP-R" panose="02020400000000000000" pitchFamily="18" charset="-128"/>
                        </a:rPr>
                        <a:t>内 閣</a:t>
                      </a:r>
                    </a:p>
                  </a:txBody>
                  <a:tcPr anchor="ctr">
                    <a:lnL w="12700" cap="flat" cmpd="sng" algn="ctr">
                      <a:solidFill>
                        <a:schemeClr val="bg1">
                          <a:lumMod val="50000"/>
                        </a:schemeClr>
                      </a:solidFill>
                      <a:prstDash val="dot"/>
                      <a:round/>
                      <a:headEnd type="none" w="med" len="med"/>
                      <a:tailEnd type="none" w="med" len="med"/>
                    </a:lnL>
                    <a:lnR w="12700" cap="flat" cmpd="sng" algn="ctr">
                      <a:solidFill>
                        <a:schemeClr val="bg1">
                          <a:lumMod val="50000"/>
                        </a:schemeClr>
                      </a:solidFill>
                      <a:prstDash val="dot"/>
                      <a:round/>
                      <a:headEnd type="none" w="med" len="med"/>
                      <a:tailEnd type="none" w="med" len="med"/>
                    </a:lnR>
                    <a:lnB w="12700" cap="flat" cmpd="sng" algn="ctr">
                      <a:solidFill>
                        <a:schemeClr val="bg1">
                          <a:lumMod val="50000"/>
                        </a:schemeClr>
                      </a:solidFill>
                      <a:prstDash val="dot"/>
                      <a:round/>
                      <a:headEnd type="none" w="med" len="med"/>
                      <a:tailEnd type="none" w="med" len="med"/>
                    </a:lnB>
                    <a:solidFill>
                      <a:srgbClr val="FFEAA7"/>
                    </a:solidFill>
                  </a:tcPr>
                </a:tc>
                <a:tc>
                  <a:txBody>
                    <a:bodyPr/>
                    <a:lstStyle/>
                    <a:p>
                      <a:pPr algn="ctr"/>
                      <a:r>
                        <a:rPr kumimoji="1" lang="ja-JP" altLang="en-US" sz="1800" b="0" spc="-100" baseline="0" dirty="0">
                          <a:solidFill>
                            <a:schemeClr val="tx1"/>
                          </a:solidFill>
                          <a:latin typeface="UD デジタル 教科書体 NP-R" panose="02020400000000000000" pitchFamily="18" charset="-128"/>
                          <a:ea typeface="UD デジタル 教科書体 NP-R" panose="02020400000000000000" pitchFamily="18" charset="-128"/>
                        </a:rPr>
                        <a:t>会計検査院</a:t>
                      </a:r>
                    </a:p>
                  </a:txBody>
                  <a:tcPr anchor="ctr">
                    <a:lnL w="12700" cap="flat" cmpd="sng" algn="ctr">
                      <a:solidFill>
                        <a:schemeClr val="bg1">
                          <a:lumMod val="50000"/>
                        </a:schemeClr>
                      </a:solidFill>
                      <a:prstDash val="dot"/>
                      <a:round/>
                      <a:headEnd type="none" w="med" len="med"/>
                      <a:tailEnd type="none" w="med" len="med"/>
                    </a:lnL>
                    <a:lnR w="12700" cap="flat" cmpd="sng" algn="ctr">
                      <a:solidFill>
                        <a:schemeClr val="bg1">
                          <a:lumMod val="50000"/>
                        </a:schemeClr>
                      </a:solidFill>
                      <a:prstDash val="dot"/>
                      <a:round/>
                      <a:headEnd type="none" w="med" len="med"/>
                      <a:tailEnd type="none" w="med" len="med"/>
                    </a:lnR>
                    <a:lnB w="12700" cap="flat" cmpd="sng" algn="ctr">
                      <a:solidFill>
                        <a:schemeClr val="bg1">
                          <a:lumMod val="50000"/>
                        </a:schemeClr>
                      </a:solidFill>
                      <a:prstDash val="dot"/>
                      <a:round/>
                      <a:headEnd type="none" w="med" len="med"/>
                      <a:tailEnd type="none" w="med" len="med"/>
                    </a:lnB>
                    <a:solidFill>
                      <a:srgbClr val="FCC4D4"/>
                    </a:solidFill>
                  </a:tcPr>
                </a:tc>
                <a:tc>
                  <a:txBody>
                    <a:bodyPr/>
                    <a:lstStyle/>
                    <a:p>
                      <a:pPr algn="ctr"/>
                      <a:r>
                        <a:rPr kumimoji="1" lang="ja-JP" altLang="en-US" sz="1800" b="0" dirty="0">
                          <a:solidFill>
                            <a:schemeClr val="tx1"/>
                          </a:solidFill>
                          <a:latin typeface="UD デジタル 教科書体 NP-R" panose="02020400000000000000" pitchFamily="18" charset="-128"/>
                          <a:ea typeface="UD デジタル 教科書体 NP-R" panose="02020400000000000000" pitchFamily="18" charset="-128"/>
                        </a:rPr>
                        <a:t>国 会</a:t>
                      </a:r>
                    </a:p>
                  </a:txBody>
                  <a:tcPr anchor="ctr">
                    <a:lnL w="12700" cap="flat" cmpd="sng" algn="ctr">
                      <a:solidFill>
                        <a:schemeClr val="bg1">
                          <a:lumMod val="50000"/>
                        </a:schemeClr>
                      </a:solidFill>
                      <a:prstDash val="dot"/>
                      <a:round/>
                      <a:headEnd type="none" w="med" len="med"/>
                      <a:tailEnd type="none" w="med" len="med"/>
                    </a:lnL>
                    <a:lnB w="12700" cap="flat" cmpd="sng" algn="ctr">
                      <a:solidFill>
                        <a:schemeClr val="bg1">
                          <a:lumMod val="50000"/>
                        </a:schemeClr>
                      </a:solidFill>
                      <a:prstDash val="dot"/>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41593941"/>
                  </a:ext>
                </a:extLst>
              </a:tr>
              <a:tr h="2855109">
                <a:tc>
                  <a:txBody>
                    <a:bodyPr/>
                    <a:lstStyle/>
                    <a:p>
                      <a:pPr algn="l"/>
                      <a:r>
                        <a:rPr kumimoji="1" lang="en-US" altLang="ja-JP" sz="1400" dirty="0">
                          <a:latin typeface="UD デジタル 教科書体 NP-R" panose="02020400000000000000" pitchFamily="18" charset="-128"/>
                          <a:ea typeface="UD デジタル 教科書体 NP-R" panose="02020400000000000000" pitchFamily="18" charset="-128"/>
                        </a:rPr>
                        <a:t>20X0</a:t>
                      </a:r>
                      <a:r>
                        <a:rPr kumimoji="1" lang="ja-JP" altLang="en-US" sz="1400" dirty="0">
                          <a:latin typeface="UD デジタル 教科書体 NP-R" panose="02020400000000000000" pitchFamily="18" charset="-128"/>
                          <a:ea typeface="UD デジタル 教科書体 NP-R" panose="02020400000000000000" pitchFamily="18" charset="-128"/>
                        </a:rPr>
                        <a:t>年度</a:t>
                      </a:r>
                    </a:p>
                  </a:txBody>
                  <a:tcPr anchor="ctr">
                    <a:lnR w="12700" cap="flat" cmpd="sng" algn="ctr">
                      <a:solidFill>
                        <a:schemeClr val="bg1">
                          <a:lumMod val="50000"/>
                        </a:schemeClr>
                      </a:solid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solidFill>
                      <a:schemeClr val="bg1">
                        <a:lumMod val="95000"/>
                      </a:schemeClr>
                    </a:solidFill>
                  </a:tcPr>
                </a:tc>
                <a:tc>
                  <a: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a:txBody>
                  <a:tcPr>
                    <a:lnL w="12700" cap="flat" cmpd="sng" algn="ctr">
                      <a:solidFill>
                        <a:schemeClr val="bg1">
                          <a:lumMod val="50000"/>
                        </a:schemeClr>
                      </a:solidFill>
                      <a:prstDash val="dot"/>
                      <a:round/>
                      <a:headEnd type="none" w="med" len="med"/>
                      <a:tailEnd type="none" w="med" len="med"/>
                    </a:lnL>
                    <a:lnR w="12700" cap="flat" cmpd="sng" algn="ctr">
                      <a:solidFill>
                        <a:schemeClr val="bg1">
                          <a:lumMod val="50000"/>
                        </a:schemeClr>
                      </a:solid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solidFill>
                      <a:schemeClr val="accent6">
                        <a:lumMod val="20000"/>
                        <a:lumOff val="80000"/>
                      </a:schemeClr>
                    </a:solidFill>
                  </a:tcPr>
                </a:tc>
                <a:tc>
                  <a: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a:txBody>
                  <a:tcPr>
                    <a:lnL w="12700" cap="flat" cmpd="sng" algn="ctr">
                      <a:solidFill>
                        <a:schemeClr val="bg1">
                          <a:lumMod val="50000"/>
                        </a:schemeClr>
                      </a:solidFill>
                      <a:prstDash val="dot"/>
                      <a:round/>
                      <a:headEnd type="none" w="med" len="med"/>
                      <a:tailEnd type="none" w="med" len="med"/>
                    </a:lnL>
                    <a:lnR w="12700" cap="flat" cmpd="sng" algn="ctr">
                      <a:solidFill>
                        <a:schemeClr val="bg1">
                          <a:lumMod val="50000"/>
                        </a:schemeClr>
                      </a:solid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solidFill>
                      <a:srgbClr val="FFF3CD"/>
                    </a:solidFill>
                  </a:tcPr>
                </a:tc>
                <a:tc>
                  <a: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a:txBody>
                  <a:tcPr>
                    <a:lnL w="12700" cap="flat" cmpd="sng" algn="ctr">
                      <a:solidFill>
                        <a:schemeClr val="bg1">
                          <a:lumMod val="50000"/>
                        </a:schemeClr>
                      </a:solidFill>
                      <a:prstDash val="dot"/>
                      <a:round/>
                      <a:headEnd type="none" w="med" len="med"/>
                      <a:tailEnd type="none" w="med" len="med"/>
                    </a:lnL>
                    <a:lnR w="12700" cap="flat" cmpd="sng" algn="ctr">
                      <a:solidFill>
                        <a:schemeClr val="bg1">
                          <a:lumMod val="50000"/>
                        </a:schemeClr>
                      </a:solid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solidFill>
                      <a:srgbClr val="FDDFE8"/>
                    </a:solidFill>
                  </a:tcPr>
                </a:tc>
                <a:tc>
                  <a: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a:txBody>
                  <a:tcPr>
                    <a:lnL w="12700" cap="flat" cmpd="sng" algn="ctr">
                      <a:solidFill>
                        <a:schemeClr val="bg1">
                          <a:lumMod val="50000"/>
                        </a:schemeClr>
                      </a:solidFill>
                      <a:prstDash val="dot"/>
                      <a:round/>
                      <a:headEnd type="none" w="med" len="med"/>
                      <a:tailEnd type="none" w="med" len="med"/>
                    </a:lnL>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06695600"/>
                  </a:ext>
                </a:extLst>
              </a:tr>
              <a:tr h="646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UD デジタル 教科書体 NP-R" panose="02020400000000000000" pitchFamily="18" charset="-128"/>
                          <a:ea typeface="UD デジタル 教科書体 NP-R" panose="02020400000000000000" pitchFamily="18" charset="-128"/>
                        </a:rPr>
                        <a:t>20X1</a:t>
                      </a:r>
                      <a:r>
                        <a:rPr kumimoji="1" lang="ja-JP" altLang="en-US" sz="1400" dirty="0">
                          <a:latin typeface="UD デジタル 教科書体 NP-R" panose="02020400000000000000" pitchFamily="18" charset="-128"/>
                          <a:ea typeface="UD デジタル 教科書体 NP-R" panose="02020400000000000000" pitchFamily="18" charset="-128"/>
                        </a:rPr>
                        <a:t>年度</a:t>
                      </a:r>
                    </a:p>
                  </a:txBody>
                  <a:tcPr anchor="ctr">
                    <a:lnR w="12700" cap="flat" cmpd="sng" algn="ctr">
                      <a:solidFill>
                        <a:schemeClr val="bg1">
                          <a:lumMod val="50000"/>
                        </a:schemeClr>
                      </a:solid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solidFill>
                      <a:schemeClr val="bg1">
                        <a:lumMod val="95000"/>
                      </a:schemeClr>
                    </a:solidFill>
                  </a:tcPr>
                </a:tc>
                <a:tc>
                  <a: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a:txBody>
                  <a:tcPr>
                    <a:lnL w="12700" cap="flat" cmpd="sng" algn="ctr">
                      <a:solidFill>
                        <a:schemeClr val="bg1">
                          <a:lumMod val="50000"/>
                        </a:schemeClr>
                      </a:solidFill>
                      <a:prstDash val="dot"/>
                      <a:round/>
                      <a:headEnd type="none" w="med" len="med"/>
                      <a:tailEnd type="none" w="med" len="med"/>
                    </a:lnL>
                    <a:lnR w="12700" cap="flat" cmpd="sng" algn="ctr">
                      <a:solidFill>
                        <a:schemeClr val="bg1">
                          <a:lumMod val="50000"/>
                        </a:schemeClr>
                      </a:solid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solidFill>
                      <a:schemeClr val="accent6">
                        <a:lumMod val="20000"/>
                        <a:lumOff val="80000"/>
                      </a:schemeClr>
                    </a:solidFill>
                  </a:tcPr>
                </a:tc>
                <a:tc>
                  <a: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a:txBody>
                  <a:tcPr>
                    <a:lnL w="12700" cap="flat" cmpd="sng" algn="ctr">
                      <a:solidFill>
                        <a:schemeClr val="bg1">
                          <a:lumMod val="50000"/>
                        </a:schemeClr>
                      </a:solidFill>
                      <a:prstDash val="dot"/>
                      <a:round/>
                      <a:headEnd type="none" w="med" len="med"/>
                      <a:tailEnd type="none" w="med" len="med"/>
                    </a:lnL>
                    <a:lnR w="12700" cap="flat" cmpd="sng" algn="ctr">
                      <a:solidFill>
                        <a:schemeClr val="bg1">
                          <a:lumMod val="50000"/>
                        </a:schemeClr>
                      </a:solid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solidFill>
                      <a:srgbClr val="FFF3CD"/>
                    </a:solidFill>
                  </a:tcPr>
                </a:tc>
                <a:tc>
                  <a: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a:txBody>
                  <a:tcPr>
                    <a:lnL w="12700" cap="flat" cmpd="sng" algn="ctr">
                      <a:solidFill>
                        <a:schemeClr val="bg1">
                          <a:lumMod val="50000"/>
                        </a:schemeClr>
                      </a:solidFill>
                      <a:prstDash val="dot"/>
                      <a:round/>
                      <a:headEnd type="none" w="med" len="med"/>
                      <a:tailEnd type="none" w="med" len="med"/>
                    </a:lnL>
                    <a:lnR w="12700" cap="flat" cmpd="sng" algn="ctr">
                      <a:solidFill>
                        <a:schemeClr val="bg1">
                          <a:lumMod val="50000"/>
                        </a:schemeClr>
                      </a:solid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solidFill>
                      <a:srgbClr val="FDDFE8"/>
                    </a:solidFill>
                  </a:tcPr>
                </a:tc>
                <a:tc>
                  <a: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a:txBody>
                  <a:tcPr>
                    <a:lnL w="12700" cap="flat" cmpd="sng" algn="ctr">
                      <a:solidFill>
                        <a:schemeClr val="bg1">
                          <a:lumMod val="50000"/>
                        </a:schemeClr>
                      </a:solidFill>
                      <a:prstDash val="dot"/>
                      <a:round/>
                      <a:headEnd type="none" w="med" len="med"/>
                      <a:tailEnd type="none" w="med" len="med"/>
                    </a:lnL>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67641752"/>
                  </a:ext>
                </a:extLst>
              </a:tr>
              <a:tr h="1525081">
                <a:tc>
                  <a:txBody>
                    <a:bodyPr/>
                    <a:lstStyle/>
                    <a:p>
                      <a:pPr algn="l"/>
                      <a:r>
                        <a:rPr kumimoji="1" lang="en-US" altLang="ja-JP" sz="1400" dirty="0">
                          <a:latin typeface="UD デジタル 教科書体 NP-R" panose="02020400000000000000" pitchFamily="18" charset="-128"/>
                          <a:ea typeface="UD デジタル 教科書体 NP-R" panose="02020400000000000000" pitchFamily="18" charset="-128"/>
                        </a:rPr>
                        <a:t>20X2</a:t>
                      </a:r>
                      <a:r>
                        <a:rPr kumimoji="1" lang="ja-JP" altLang="en-US" sz="1400" dirty="0">
                          <a:latin typeface="UD デジタル 教科書体 NP-R" panose="02020400000000000000" pitchFamily="18" charset="-128"/>
                          <a:ea typeface="UD デジタル 教科書体 NP-R" panose="02020400000000000000" pitchFamily="18" charset="-128"/>
                        </a:rPr>
                        <a:t>年度</a:t>
                      </a:r>
                      <a:endParaRPr kumimoji="1" lang="en-US" altLang="ja-JP" sz="1400" dirty="0">
                        <a:latin typeface="UD デジタル 教科書体 NP-R" panose="02020400000000000000" pitchFamily="18" charset="-128"/>
                        <a:ea typeface="UD デジタル 教科書体 NP-R" panose="02020400000000000000" pitchFamily="18" charset="-128"/>
                      </a:endParaRPr>
                    </a:p>
                    <a:p>
                      <a:pPr algn="l"/>
                      <a:r>
                        <a:rPr kumimoji="1" lang="ja-JP" altLang="en-US" sz="1400" dirty="0">
                          <a:latin typeface="UD デジタル 教科書体 NP-R" panose="02020400000000000000" pitchFamily="18" charset="-128"/>
                          <a:ea typeface="UD デジタル 教科書体 NP-R" panose="02020400000000000000" pitchFamily="18" charset="-128"/>
                        </a:rPr>
                        <a:t>以降</a:t>
                      </a:r>
                    </a:p>
                  </a:txBody>
                  <a:tcPr anchor="ctr">
                    <a:lnR w="12700" cap="flat" cmpd="sng" algn="ctr">
                      <a:solidFill>
                        <a:schemeClr val="bg1">
                          <a:lumMod val="50000"/>
                        </a:schemeClr>
                      </a:solid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solidFill>
                      <a:schemeClr val="bg1">
                        <a:lumMod val="95000"/>
                      </a:schemeClr>
                    </a:solidFill>
                  </a:tcPr>
                </a:tc>
                <a:tc>
                  <a: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a:txBody>
                  <a:tcPr>
                    <a:lnL w="12700" cap="flat" cmpd="sng" algn="ctr">
                      <a:solidFill>
                        <a:schemeClr val="bg1">
                          <a:lumMod val="50000"/>
                        </a:schemeClr>
                      </a:solidFill>
                      <a:prstDash val="dot"/>
                      <a:round/>
                      <a:headEnd type="none" w="med" len="med"/>
                      <a:tailEnd type="none" w="med" len="med"/>
                    </a:lnL>
                    <a:lnR w="12700" cap="flat" cmpd="sng" algn="ctr">
                      <a:solidFill>
                        <a:schemeClr val="bg1">
                          <a:lumMod val="50000"/>
                        </a:schemeClr>
                      </a:solid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solidFill>
                      <a:schemeClr val="accent6">
                        <a:lumMod val="20000"/>
                        <a:lumOff val="80000"/>
                      </a:schemeClr>
                    </a:solidFill>
                  </a:tcPr>
                </a:tc>
                <a:tc>
                  <a: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a:txBody>
                  <a:tcPr>
                    <a:lnL w="12700" cap="flat" cmpd="sng" algn="ctr">
                      <a:solidFill>
                        <a:schemeClr val="bg1">
                          <a:lumMod val="50000"/>
                        </a:schemeClr>
                      </a:solidFill>
                      <a:prstDash val="dot"/>
                      <a:round/>
                      <a:headEnd type="none" w="med" len="med"/>
                      <a:tailEnd type="none" w="med" len="med"/>
                    </a:lnL>
                    <a:lnR w="12700" cap="flat" cmpd="sng" algn="ctr">
                      <a:solidFill>
                        <a:schemeClr val="bg1">
                          <a:lumMod val="50000"/>
                        </a:schemeClr>
                      </a:solid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solidFill>
                      <a:srgbClr val="FFF3CD"/>
                    </a:solidFill>
                  </a:tcPr>
                </a:tc>
                <a:tc>
                  <a: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a:txBody>
                  <a:tcPr>
                    <a:lnL w="12700" cap="flat" cmpd="sng" algn="ctr">
                      <a:solidFill>
                        <a:schemeClr val="bg1">
                          <a:lumMod val="50000"/>
                        </a:schemeClr>
                      </a:solidFill>
                      <a:prstDash val="dot"/>
                      <a:round/>
                      <a:headEnd type="none" w="med" len="med"/>
                      <a:tailEnd type="none" w="med" len="med"/>
                    </a:lnL>
                    <a:lnR w="12700" cap="flat" cmpd="sng" algn="ctr">
                      <a:solidFill>
                        <a:schemeClr val="bg1">
                          <a:lumMod val="50000"/>
                        </a:schemeClr>
                      </a:solid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solidFill>
                      <a:srgbClr val="FDDFE8"/>
                    </a:solidFill>
                  </a:tcPr>
                </a:tc>
                <a:tc>
                  <a:txBody>
                    <a:bodyPr/>
                    <a:lstStyle/>
                    <a:p>
                      <a:endParaRPr kumimoji="1" lang="ja-JP" altLang="en-US" dirty="0">
                        <a:latin typeface="UD デジタル 教科書体 NP-R" panose="02020400000000000000" pitchFamily="18" charset="-128"/>
                        <a:ea typeface="UD デジタル 教科書体 NP-R" panose="02020400000000000000" pitchFamily="18" charset="-128"/>
                      </a:endParaRPr>
                    </a:p>
                  </a:txBody>
                  <a:tcPr>
                    <a:lnL w="12700" cap="flat" cmpd="sng" algn="ctr">
                      <a:solidFill>
                        <a:schemeClr val="bg1">
                          <a:lumMod val="50000"/>
                        </a:schemeClr>
                      </a:solidFill>
                      <a:prstDash val="dot"/>
                      <a:round/>
                      <a:headEnd type="none" w="med" len="med"/>
                      <a:tailEnd type="none" w="med" len="med"/>
                    </a:lnL>
                    <a:lnT w="12700" cap="flat" cmpd="sng" algn="ctr">
                      <a:solidFill>
                        <a:schemeClr val="bg1">
                          <a:lumMod val="50000"/>
                        </a:schemeClr>
                      </a:solidFill>
                      <a:prstDash val="dot"/>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3865653189"/>
                  </a:ext>
                </a:extLst>
              </a:tr>
            </a:tbl>
          </a:graphicData>
        </a:graphic>
      </p:graphicFrame>
      <p:sp>
        <p:nvSpPr>
          <p:cNvPr id="29" name="テキスト ボックス 28">
            <a:extLst>
              <a:ext uri="{FF2B5EF4-FFF2-40B4-BE49-F238E27FC236}">
                <a16:creationId xmlns:a16="http://schemas.microsoft.com/office/drawing/2014/main" id="{0EC91F82-97D2-7945-25B2-EA347A464A83}"/>
              </a:ext>
            </a:extLst>
          </p:cNvPr>
          <p:cNvSpPr txBox="1"/>
          <p:nvPr/>
        </p:nvSpPr>
        <p:spPr>
          <a:xfrm>
            <a:off x="493821" y="2020343"/>
            <a:ext cx="4779637" cy="3707297"/>
          </a:xfrm>
          <a:prstGeom prst="rect">
            <a:avLst/>
          </a:prstGeom>
          <a:noFill/>
        </p:spPr>
        <p:txBody>
          <a:bodyPr wrap="square" rtlCol="0">
            <a:spAutoFit/>
          </a:bodyPr>
          <a:lstStyle/>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決算とは、会計年度における収入（歳入）と支出（歳出）の実績のことです。国の予算が法律や目的に従って使われたかを会計検査院が審査し、国会で検証・審議します。</a:t>
            </a:r>
          </a:p>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税収などが予想以上に伸びたり、予算計上したものの使う必要がなくなった不用額は「余剰金」となり、国債の償還などに使われます。</a:t>
            </a:r>
          </a:p>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決算の検証・審議は、翌年度以降の予算編成に反映させる上で、重要な役割を果たしています。</a:t>
            </a:r>
          </a:p>
        </p:txBody>
      </p:sp>
      <p:sp>
        <p:nvSpPr>
          <p:cNvPr id="32" name="四角形: 角を丸くする 31">
            <a:extLst>
              <a:ext uri="{FF2B5EF4-FFF2-40B4-BE49-F238E27FC236}">
                <a16:creationId xmlns:a16="http://schemas.microsoft.com/office/drawing/2014/main" id="{7D38E999-33FC-BAB5-0544-4DEB441AC29E}"/>
              </a:ext>
            </a:extLst>
          </p:cNvPr>
          <p:cNvSpPr/>
          <p:nvPr/>
        </p:nvSpPr>
        <p:spPr>
          <a:xfrm>
            <a:off x="6765174" y="1813817"/>
            <a:ext cx="1195301" cy="424800"/>
          </a:xfrm>
          <a:prstGeom prst="roundRect">
            <a:avLst>
              <a:gd name="adj" fmla="val 7753"/>
            </a:avLst>
          </a:prstGeom>
          <a:solidFill>
            <a:srgbClr val="B4E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4C8B4B6C-A712-A5C9-1726-0EDBE9167D4C}"/>
              </a:ext>
            </a:extLst>
          </p:cNvPr>
          <p:cNvSpPr txBox="1"/>
          <p:nvPr/>
        </p:nvSpPr>
        <p:spPr>
          <a:xfrm>
            <a:off x="6847299" y="1895412"/>
            <a:ext cx="1031051" cy="261610"/>
          </a:xfrm>
          <a:prstGeom prst="rect">
            <a:avLst/>
          </a:prstGeom>
          <a:noFill/>
        </p:spPr>
        <p:txBody>
          <a:bodyPr wrap="none" rtlCol="0">
            <a:spAutoFit/>
          </a:bodyPr>
          <a:lstStyle/>
          <a:p>
            <a:pPr algn="ctr"/>
            <a:r>
              <a:rPr kumimoji="1" lang="ja-JP" altLang="en-US" sz="1100" dirty="0">
                <a:latin typeface="UD デジタル 教科書体 NP-R" panose="02020400000000000000" pitchFamily="18" charset="-128"/>
                <a:ea typeface="UD デジタル 教科書体 NP-R" panose="02020400000000000000" pitchFamily="18" charset="-128"/>
              </a:rPr>
              <a:t>予算案の議論</a:t>
            </a:r>
          </a:p>
        </p:txBody>
      </p:sp>
      <p:sp>
        <p:nvSpPr>
          <p:cNvPr id="36" name="四角形: 角を丸くする 35">
            <a:extLst>
              <a:ext uri="{FF2B5EF4-FFF2-40B4-BE49-F238E27FC236}">
                <a16:creationId xmlns:a16="http://schemas.microsoft.com/office/drawing/2014/main" id="{F0FBEFD2-F298-792C-27E3-309729BB3A46}"/>
              </a:ext>
            </a:extLst>
          </p:cNvPr>
          <p:cNvSpPr/>
          <p:nvPr/>
        </p:nvSpPr>
        <p:spPr>
          <a:xfrm>
            <a:off x="6765174" y="2305698"/>
            <a:ext cx="1195301" cy="426347"/>
          </a:xfrm>
          <a:prstGeom prst="roundRect">
            <a:avLst>
              <a:gd name="adj" fmla="val 7753"/>
            </a:avLst>
          </a:prstGeom>
          <a:solidFill>
            <a:srgbClr val="B4E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017AAFB5-FB6A-AC4A-ACB3-6942BF02D042}"/>
              </a:ext>
            </a:extLst>
          </p:cNvPr>
          <p:cNvSpPr txBox="1"/>
          <p:nvPr/>
        </p:nvSpPr>
        <p:spPr>
          <a:xfrm>
            <a:off x="6894818" y="2305698"/>
            <a:ext cx="1024147" cy="430887"/>
          </a:xfrm>
          <a:prstGeom prst="rect">
            <a:avLst/>
          </a:prstGeom>
          <a:noFill/>
        </p:spPr>
        <p:txBody>
          <a:bodyPr wrap="square" rtlCol="0">
            <a:spAutoFit/>
          </a:bodyPr>
          <a:lstStyle/>
          <a:p>
            <a:pPr algn="ctr"/>
            <a:r>
              <a:rPr kumimoji="1" lang="ja-JP" altLang="en-US" sz="1100" dirty="0">
                <a:latin typeface="UD デジタル 教科書体 NP-R" panose="02020400000000000000" pitchFamily="18" charset="-128"/>
                <a:ea typeface="UD デジタル 教科書体 NP-R" panose="02020400000000000000" pitchFamily="18" charset="-128"/>
              </a:rPr>
              <a:t>概算要求基準を決定</a:t>
            </a:r>
          </a:p>
        </p:txBody>
      </p:sp>
      <p:sp>
        <p:nvSpPr>
          <p:cNvPr id="40" name="楕円 39">
            <a:extLst>
              <a:ext uri="{FF2B5EF4-FFF2-40B4-BE49-F238E27FC236}">
                <a16:creationId xmlns:a16="http://schemas.microsoft.com/office/drawing/2014/main" id="{D2A34F99-5865-DA52-475E-CB8AEB4D4A9F}"/>
              </a:ext>
            </a:extLst>
          </p:cNvPr>
          <p:cNvSpPr/>
          <p:nvPr/>
        </p:nvSpPr>
        <p:spPr>
          <a:xfrm>
            <a:off x="6737411" y="2202912"/>
            <a:ext cx="236902" cy="23690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800AB934-DDE4-A7C1-2EDC-54247F104705}"/>
              </a:ext>
            </a:extLst>
          </p:cNvPr>
          <p:cNvSpPr txBox="1"/>
          <p:nvPr/>
        </p:nvSpPr>
        <p:spPr>
          <a:xfrm>
            <a:off x="6691394" y="2213641"/>
            <a:ext cx="328936" cy="215444"/>
          </a:xfrm>
          <a:prstGeom prst="rect">
            <a:avLst/>
          </a:prstGeom>
          <a:noFill/>
        </p:spPr>
        <p:txBody>
          <a:bodyPr wrap="none" rtlCol="0">
            <a:spAutoFit/>
          </a:bodyPr>
          <a:lstStyle/>
          <a:p>
            <a:r>
              <a:rPr kumimoji="1" lang="en-US" altLang="ja-JP" sz="800" dirty="0">
                <a:solidFill>
                  <a:schemeClr val="bg1"/>
                </a:solidFill>
                <a:latin typeface="UD デジタル 教科書体 NP-R" panose="02020400000000000000" pitchFamily="18" charset="-128"/>
                <a:ea typeface="UD デジタル 教科書体 NP-R" panose="02020400000000000000" pitchFamily="18" charset="-128"/>
              </a:rPr>
              <a:t>7</a:t>
            </a:r>
            <a:r>
              <a:rPr kumimoji="1" lang="ja-JP" altLang="en-US" sz="600" dirty="0">
                <a:solidFill>
                  <a:schemeClr val="bg1"/>
                </a:solidFill>
                <a:latin typeface="UD デジタル 教科書体 NP-R" panose="02020400000000000000" pitchFamily="18" charset="-128"/>
                <a:ea typeface="UD デジタル 教科書体 NP-R" panose="02020400000000000000" pitchFamily="18" charset="-128"/>
              </a:rPr>
              <a:t>月</a:t>
            </a:r>
            <a:endParaRPr kumimoji="1" lang="ja-JP" altLang="en-US" sz="8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2" name="四角形: 角を丸くする 51">
            <a:extLst>
              <a:ext uri="{FF2B5EF4-FFF2-40B4-BE49-F238E27FC236}">
                <a16:creationId xmlns:a16="http://schemas.microsoft.com/office/drawing/2014/main" id="{A62AA432-01E0-2890-9FD9-2DD842A0CA19}"/>
              </a:ext>
            </a:extLst>
          </p:cNvPr>
          <p:cNvSpPr/>
          <p:nvPr/>
        </p:nvSpPr>
        <p:spPr>
          <a:xfrm>
            <a:off x="6765174" y="2802237"/>
            <a:ext cx="1195301" cy="426347"/>
          </a:xfrm>
          <a:prstGeom prst="roundRect">
            <a:avLst>
              <a:gd name="adj" fmla="val 7753"/>
            </a:avLst>
          </a:prstGeom>
          <a:solidFill>
            <a:srgbClr val="B4E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テキスト ボックス 52">
            <a:extLst>
              <a:ext uri="{FF2B5EF4-FFF2-40B4-BE49-F238E27FC236}">
                <a16:creationId xmlns:a16="http://schemas.microsoft.com/office/drawing/2014/main" id="{231E29D2-3924-07C0-4EC2-EF5579F9CD5B}"/>
              </a:ext>
            </a:extLst>
          </p:cNvPr>
          <p:cNvSpPr txBox="1"/>
          <p:nvPr/>
        </p:nvSpPr>
        <p:spPr>
          <a:xfrm>
            <a:off x="6946991" y="2884605"/>
            <a:ext cx="831666" cy="261610"/>
          </a:xfrm>
          <a:prstGeom prst="rect">
            <a:avLst/>
          </a:prstGeom>
          <a:noFill/>
        </p:spPr>
        <p:txBody>
          <a:bodyPr wrap="square" rtlCol="0">
            <a:spAutoFit/>
          </a:bodyPr>
          <a:lstStyle/>
          <a:p>
            <a:pPr algn="ctr"/>
            <a:r>
              <a:rPr kumimoji="1" lang="ja-JP" altLang="en-US" sz="1100" dirty="0">
                <a:latin typeface="UD デジタル 教科書体 NP-R" panose="02020400000000000000" pitchFamily="18" charset="-128"/>
                <a:ea typeface="UD デジタル 教科書体 NP-R" panose="02020400000000000000" pitchFamily="18" charset="-128"/>
              </a:rPr>
              <a:t>概算要求</a:t>
            </a:r>
          </a:p>
        </p:txBody>
      </p:sp>
      <p:sp>
        <p:nvSpPr>
          <p:cNvPr id="55" name="楕円 54">
            <a:extLst>
              <a:ext uri="{FF2B5EF4-FFF2-40B4-BE49-F238E27FC236}">
                <a16:creationId xmlns:a16="http://schemas.microsoft.com/office/drawing/2014/main" id="{E5B6D269-61B8-3E63-991D-A2CA193E376F}"/>
              </a:ext>
            </a:extLst>
          </p:cNvPr>
          <p:cNvSpPr/>
          <p:nvPr/>
        </p:nvSpPr>
        <p:spPr>
          <a:xfrm>
            <a:off x="6737411" y="2699451"/>
            <a:ext cx="236902" cy="23690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2DF1FF5C-41C0-9A43-1391-14C2821E0342}"/>
              </a:ext>
            </a:extLst>
          </p:cNvPr>
          <p:cNvSpPr txBox="1"/>
          <p:nvPr/>
        </p:nvSpPr>
        <p:spPr>
          <a:xfrm>
            <a:off x="6691394" y="2710180"/>
            <a:ext cx="328936" cy="215444"/>
          </a:xfrm>
          <a:prstGeom prst="rect">
            <a:avLst/>
          </a:prstGeom>
          <a:noFill/>
        </p:spPr>
        <p:txBody>
          <a:bodyPr wrap="none" rtlCol="0">
            <a:spAutoFit/>
          </a:bodyPr>
          <a:lstStyle/>
          <a:p>
            <a:r>
              <a:rPr lang="en-US" altLang="ja-JP" sz="800" dirty="0">
                <a:solidFill>
                  <a:schemeClr val="bg1"/>
                </a:solidFill>
                <a:latin typeface="UD デジタル 教科書体 NP-R" panose="02020400000000000000" pitchFamily="18" charset="-128"/>
                <a:ea typeface="UD デジタル 教科書体 NP-R" panose="02020400000000000000" pitchFamily="18" charset="-128"/>
              </a:rPr>
              <a:t>8</a:t>
            </a:r>
            <a:r>
              <a:rPr kumimoji="1" lang="ja-JP" altLang="en-US" sz="600" dirty="0">
                <a:solidFill>
                  <a:schemeClr val="bg1"/>
                </a:solidFill>
                <a:latin typeface="UD デジタル 教科書体 NP-R" panose="02020400000000000000" pitchFamily="18" charset="-128"/>
                <a:ea typeface="UD デジタル 教科書体 NP-R" panose="02020400000000000000" pitchFamily="18" charset="-128"/>
              </a:rPr>
              <a:t>月</a:t>
            </a:r>
            <a:endParaRPr kumimoji="1" lang="ja-JP" altLang="en-US" sz="8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8" name="四角形: 角を丸くする 57">
            <a:extLst>
              <a:ext uri="{FF2B5EF4-FFF2-40B4-BE49-F238E27FC236}">
                <a16:creationId xmlns:a16="http://schemas.microsoft.com/office/drawing/2014/main" id="{8C4FA81C-8D5B-C534-7627-C7A621B70182}"/>
              </a:ext>
            </a:extLst>
          </p:cNvPr>
          <p:cNvSpPr/>
          <p:nvPr/>
        </p:nvSpPr>
        <p:spPr>
          <a:xfrm>
            <a:off x="6765174" y="3300893"/>
            <a:ext cx="1195301" cy="432000"/>
          </a:xfrm>
          <a:prstGeom prst="roundRect">
            <a:avLst>
              <a:gd name="adj" fmla="val 7753"/>
            </a:avLst>
          </a:prstGeom>
          <a:solidFill>
            <a:srgbClr val="B4E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D551D9DA-26D5-87EF-DA72-D751D727B863}"/>
              </a:ext>
            </a:extLst>
          </p:cNvPr>
          <p:cNvSpPr txBox="1"/>
          <p:nvPr/>
        </p:nvSpPr>
        <p:spPr>
          <a:xfrm>
            <a:off x="6847299" y="3301450"/>
            <a:ext cx="1031051" cy="430887"/>
          </a:xfrm>
          <a:prstGeom prst="rect">
            <a:avLst/>
          </a:prstGeom>
          <a:noFill/>
        </p:spPr>
        <p:txBody>
          <a:bodyPr wrap="none" rtlCol="0">
            <a:spAutoFit/>
          </a:bodyPr>
          <a:lstStyle/>
          <a:p>
            <a:pPr algn="ctr"/>
            <a:r>
              <a:rPr kumimoji="1" lang="ja-JP" altLang="en-US" sz="1100" dirty="0">
                <a:latin typeface="UD デジタル 教科書体 NP-R" panose="02020400000000000000" pitchFamily="18" charset="-128"/>
                <a:ea typeface="UD デジタル 教科書体 NP-R" panose="02020400000000000000" pitchFamily="18" charset="-128"/>
              </a:rPr>
              <a:t>財務省による</a:t>
            </a:r>
            <a:endParaRPr kumimoji="1" lang="en-US" altLang="ja-JP" sz="1100" dirty="0">
              <a:latin typeface="UD デジタル 教科書体 NP-R" panose="02020400000000000000" pitchFamily="18" charset="-128"/>
              <a:ea typeface="UD デジタル 教科書体 NP-R" panose="02020400000000000000" pitchFamily="18" charset="-128"/>
            </a:endParaRPr>
          </a:p>
          <a:p>
            <a:pPr algn="ctr"/>
            <a:r>
              <a:rPr kumimoji="1" lang="ja-JP" altLang="en-US" sz="1100" dirty="0">
                <a:latin typeface="UD デジタル 教科書体 NP-R" panose="02020400000000000000" pitchFamily="18" charset="-128"/>
                <a:ea typeface="UD デジタル 教科書体 NP-R" panose="02020400000000000000" pitchFamily="18" charset="-128"/>
              </a:rPr>
              <a:t>審査</a:t>
            </a:r>
          </a:p>
        </p:txBody>
      </p:sp>
      <p:sp>
        <p:nvSpPr>
          <p:cNvPr id="78" name="四角形: 角を丸くする 77">
            <a:extLst>
              <a:ext uri="{FF2B5EF4-FFF2-40B4-BE49-F238E27FC236}">
                <a16:creationId xmlns:a16="http://schemas.microsoft.com/office/drawing/2014/main" id="{36BEB160-D206-B7C9-1074-1B488C452EC4}"/>
              </a:ext>
            </a:extLst>
          </p:cNvPr>
          <p:cNvSpPr/>
          <p:nvPr/>
        </p:nvSpPr>
        <p:spPr>
          <a:xfrm>
            <a:off x="8070297" y="2148800"/>
            <a:ext cx="1195301" cy="426347"/>
          </a:xfrm>
          <a:prstGeom prst="roundRect">
            <a:avLst>
              <a:gd name="adj" fmla="val 7753"/>
            </a:avLst>
          </a:prstGeom>
          <a:solidFill>
            <a:srgbClr val="FFEA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15487F9C-D2F5-4EA9-0F53-346066B13595}"/>
              </a:ext>
            </a:extLst>
          </p:cNvPr>
          <p:cNvSpPr txBox="1"/>
          <p:nvPr/>
        </p:nvSpPr>
        <p:spPr>
          <a:xfrm>
            <a:off x="8291106" y="2148800"/>
            <a:ext cx="859125" cy="430887"/>
          </a:xfrm>
          <a:prstGeom prst="rect">
            <a:avLst/>
          </a:prstGeom>
          <a:noFill/>
        </p:spPr>
        <p:txBody>
          <a:bodyPr wrap="square" rtlCol="0">
            <a:spAutoFit/>
          </a:bodyPr>
          <a:lstStyle/>
          <a:p>
            <a:r>
              <a:rPr kumimoji="1" lang="ja-JP" altLang="en-US" sz="1100" dirty="0">
                <a:latin typeface="UD デジタル 教科書体 NP-R" panose="02020400000000000000" pitchFamily="18" charset="-128"/>
                <a:ea typeface="UD デジタル 教科書体 NP-R" panose="02020400000000000000" pitchFamily="18" charset="-128"/>
              </a:rPr>
              <a:t>予算案の</a:t>
            </a:r>
            <a:endParaRPr kumimoji="1" lang="en-US" altLang="ja-JP" sz="1100" dirty="0">
              <a:latin typeface="UD デジタル 教科書体 NP-R" panose="02020400000000000000" pitchFamily="18" charset="-128"/>
              <a:ea typeface="UD デジタル 教科書体 NP-R" panose="02020400000000000000" pitchFamily="18" charset="-128"/>
            </a:endParaRPr>
          </a:p>
          <a:p>
            <a:r>
              <a:rPr kumimoji="1" lang="ja-JP" altLang="en-US" sz="1100" dirty="0">
                <a:latin typeface="UD デジタル 教科書体 NP-R" panose="02020400000000000000" pitchFamily="18" charset="-128"/>
                <a:ea typeface="UD デジタル 教科書体 NP-R" panose="02020400000000000000" pitchFamily="18" charset="-128"/>
              </a:rPr>
              <a:t>方針決定</a:t>
            </a:r>
          </a:p>
        </p:txBody>
      </p:sp>
      <p:sp>
        <p:nvSpPr>
          <p:cNvPr id="81" name="楕円 80">
            <a:extLst>
              <a:ext uri="{FF2B5EF4-FFF2-40B4-BE49-F238E27FC236}">
                <a16:creationId xmlns:a16="http://schemas.microsoft.com/office/drawing/2014/main" id="{26913645-E1BA-CFD8-F3F9-BBB863E6A185}"/>
              </a:ext>
            </a:extLst>
          </p:cNvPr>
          <p:cNvSpPr/>
          <p:nvPr/>
        </p:nvSpPr>
        <p:spPr>
          <a:xfrm>
            <a:off x="8042534" y="2046014"/>
            <a:ext cx="236902" cy="23690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テキスト ボックス 81">
            <a:extLst>
              <a:ext uri="{FF2B5EF4-FFF2-40B4-BE49-F238E27FC236}">
                <a16:creationId xmlns:a16="http://schemas.microsoft.com/office/drawing/2014/main" id="{EA92A83F-39CA-2FBA-4A65-406323D31321}"/>
              </a:ext>
            </a:extLst>
          </p:cNvPr>
          <p:cNvSpPr txBox="1"/>
          <p:nvPr/>
        </p:nvSpPr>
        <p:spPr>
          <a:xfrm>
            <a:off x="7996517" y="2056743"/>
            <a:ext cx="328936" cy="215444"/>
          </a:xfrm>
          <a:prstGeom prst="rect">
            <a:avLst/>
          </a:prstGeom>
          <a:noFill/>
        </p:spPr>
        <p:txBody>
          <a:bodyPr wrap="none" rtlCol="0">
            <a:spAutoFit/>
          </a:bodyPr>
          <a:lstStyle/>
          <a:p>
            <a:r>
              <a:rPr lang="en-US" altLang="ja-JP" sz="800" dirty="0">
                <a:solidFill>
                  <a:schemeClr val="bg1"/>
                </a:solidFill>
                <a:latin typeface="UD デジタル 教科書体 NP-R" panose="02020400000000000000" pitchFamily="18" charset="-128"/>
                <a:ea typeface="UD デジタル 教科書体 NP-R" panose="02020400000000000000" pitchFamily="18" charset="-128"/>
              </a:rPr>
              <a:t>6</a:t>
            </a:r>
            <a:r>
              <a:rPr kumimoji="1" lang="ja-JP" altLang="en-US" sz="600" dirty="0">
                <a:solidFill>
                  <a:schemeClr val="bg1"/>
                </a:solidFill>
                <a:latin typeface="UD デジタル 教科書体 NP-R" panose="02020400000000000000" pitchFamily="18" charset="-128"/>
                <a:ea typeface="UD デジタル 教科書体 NP-R" panose="02020400000000000000" pitchFamily="18" charset="-128"/>
              </a:rPr>
              <a:t>月</a:t>
            </a:r>
            <a:endParaRPr kumimoji="1" lang="ja-JP" altLang="en-US" sz="8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84" name="四角形: 角を丸くする 83">
            <a:extLst>
              <a:ext uri="{FF2B5EF4-FFF2-40B4-BE49-F238E27FC236}">
                <a16:creationId xmlns:a16="http://schemas.microsoft.com/office/drawing/2014/main" id="{B29913DA-9115-A08D-B702-40A73CBC6914}"/>
              </a:ext>
            </a:extLst>
          </p:cNvPr>
          <p:cNvSpPr/>
          <p:nvPr/>
        </p:nvSpPr>
        <p:spPr>
          <a:xfrm>
            <a:off x="8070297" y="3319355"/>
            <a:ext cx="1195301" cy="426347"/>
          </a:xfrm>
          <a:prstGeom prst="roundRect">
            <a:avLst>
              <a:gd name="adj" fmla="val 7753"/>
            </a:avLst>
          </a:prstGeom>
          <a:solidFill>
            <a:srgbClr val="FFEA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75D93DD3-FDBF-8D0E-F956-96188942B024}"/>
              </a:ext>
            </a:extLst>
          </p:cNvPr>
          <p:cNvSpPr txBox="1"/>
          <p:nvPr/>
        </p:nvSpPr>
        <p:spPr>
          <a:xfrm>
            <a:off x="8291106" y="3319355"/>
            <a:ext cx="859125" cy="430887"/>
          </a:xfrm>
          <a:prstGeom prst="rect">
            <a:avLst/>
          </a:prstGeom>
          <a:noFill/>
        </p:spPr>
        <p:txBody>
          <a:bodyPr wrap="square" rtlCol="0">
            <a:spAutoFit/>
          </a:bodyPr>
          <a:lstStyle/>
          <a:p>
            <a:r>
              <a:rPr kumimoji="1" lang="ja-JP" altLang="en-US" sz="1100" dirty="0">
                <a:latin typeface="UD デジタル 教科書体 NP-R" panose="02020400000000000000" pitchFamily="18" charset="-128"/>
                <a:ea typeface="UD デジタル 教科書体 NP-R" panose="02020400000000000000" pitchFamily="18" charset="-128"/>
              </a:rPr>
              <a:t>予算案の</a:t>
            </a:r>
            <a:endParaRPr kumimoji="1" lang="en-US" altLang="ja-JP" sz="1100" dirty="0">
              <a:latin typeface="UD デジタル 教科書体 NP-R" panose="02020400000000000000" pitchFamily="18" charset="-128"/>
              <a:ea typeface="UD デジタル 教科書体 NP-R" panose="02020400000000000000" pitchFamily="18" charset="-128"/>
            </a:endParaRPr>
          </a:p>
          <a:p>
            <a:r>
              <a:rPr kumimoji="1" lang="ja-JP" altLang="en-US" sz="1100" dirty="0">
                <a:latin typeface="UD デジタル 教科書体 NP-R" panose="02020400000000000000" pitchFamily="18" charset="-128"/>
                <a:ea typeface="UD デジタル 教科書体 NP-R" panose="02020400000000000000" pitchFamily="18" charset="-128"/>
              </a:rPr>
              <a:t>閣議決定</a:t>
            </a:r>
          </a:p>
        </p:txBody>
      </p:sp>
      <p:sp>
        <p:nvSpPr>
          <p:cNvPr id="87" name="楕円 86">
            <a:extLst>
              <a:ext uri="{FF2B5EF4-FFF2-40B4-BE49-F238E27FC236}">
                <a16:creationId xmlns:a16="http://schemas.microsoft.com/office/drawing/2014/main" id="{BE92B255-41D8-01C7-AA97-F65B412E796D}"/>
              </a:ext>
            </a:extLst>
          </p:cNvPr>
          <p:cNvSpPr/>
          <p:nvPr/>
        </p:nvSpPr>
        <p:spPr>
          <a:xfrm>
            <a:off x="8042534" y="3216569"/>
            <a:ext cx="236902" cy="23690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8" name="テキスト ボックス 87">
            <a:extLst>
              <a:ext uri="{FF2B5EF4-FFF2-40B4-BE49-F238E27FC236}">
                <a16:creationId xmlns:a16="http://schemas.microsoft.com/office/drawing/2014/main" id="{844092AD-BE1F-56FF-CE86-96676BC16B93}"/>
              </a:ext>
            </a:extLst>
          </p:cNvPr>
          <p:cNvSpPr txBox="1"/>
          <p:nvPr/>
        </p:nvSpPr>
        <p:spPr>
          <a:xfrm>
            <a:off x="7960796" y="3227298"/>
            <a:ext cx="396262" cy="215444"/>
          </a:xfrm>
          <a:prstGeom prst="rect">
            <a:avLst/>
          </a:prstGeom>
          <a:noFill/>
        </p:spPr>
        <p:txBody>
          <a:bodyPr wrap="none" rtlCol="0">
            <a:spAutoFit/>
          </a:bodyPr>
          <a:lstStyle/>
          <a:p>
            <a:r>
              <a:rPr kumimoji="1" lang="en-US" altLang="ja-JP" sz="800" dirty="0">
                <a:solidFill>
                  <a:schemeClr val="bg1"/>
                </a:solidFill>
                <a:latin typeface="UD デジタル 教科書体 NP-R" panose="02020400000000000000" pitchFamily="18" charset="-128"/>
                <a:ea typeface="UD デジタル 教科書体 NP-R" panose="02020400000000000000" pitchFamily="18" charset="-128"/>
              </a:rPr>
              <a:t>12</a:t>
            </a:r>
            <a:r>
              <a:rPr kumimoji="1" lang="ja-JP" altLang="en-US" sz="600" dirty="0">
                <a:solidFill>
                  <a:schemeClr val="bg1"/>
                </a:solidFill>
                <a:latin typeface="UD デジタル 教科書体 NP-R" panose="02020400000000000000" pitchFamily="18" charset="-128"/>
                <a:ea typeface="UD デジタル 教科書体 NP-R" panose="02020400000000000000" pitchFamily="18" charset="-128"/>
              </a:rPr>
              <a:t>月</a:t>
            </a:r>
            <a:endParaRPr kumimoji="1" lang="ja-JP" altLang="en-US" sz="8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0" name="四角形: 角を丸くする 89">
            <a:extLst>
              <a:ext uri="{FF2B5EF4-FFF2-40B4-BE49-F238E27FC236}">
                <a16:creationId xmlns:a16="http://schemas.microsoft.com/office/drawing/2014/main" id="{D807AC7A-6AEC-03C7-3AA3-6B58E880F2A1}"/>
              </a:ext>
            </a:extLst>
          </p:cNvPr>
          <p:cNvSpPr/>
          <p:nvPr/>
        </p:nvSpPr>
        <p:spPr>
          <a:xfrm>
            <a:off x="8070297" y="3816016"/>
            <a:ext cx="1195301" cy="426347"/>
          </a:xfrm>
          <a:prstGeom prst="roundRect">
            <a:avLst>
              <a:gd name="adj" fmla="val 7753"/>
            </a:avLst>
          </a:prstGeom>
          <a:solidFill>
            <a:srgbClr val="FFEA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B11FF013-2679-7BA1-D778-07C2ADA786C4}"/>
              </a:ext>
            </a:extLst>
          </p:cNvPr>
          <p:cNvSpPr txBox="1"/>
          <p:nvPr/>
        </p:nvSpPr>
        <p:spPr>
          <a:xfrm>
            <a:off x="8291106" y="3816016"/>
            <a:ext cx="859125" cy="430887"/>
          </a:xfrm>
          <a:prstGeom prst="rect">
            <a:avLst/>
          </a:prstGeom>
          <a:noFill/>
        </p:spPr>
        <p:txBody>
          <a:bodyPr wrap="square" rtlCol="0">
            <a:spAutoFit/>
          </a:bodyPr>
          <a:lstStyle/>
          <a:p>
            <a:r>
              <a:rPr kumimoji="1" lang="ja-JP" altLang="en-US" sz="1100" dirty="0">
                <a:latin typeface="UD デジタル 教科書体 NP-R" panose="02020400000000000000" pitchFamily="18" charset="-128"/>
                <a:ea typeface="UD デジタル 教科書体 NP-R" panose="02020400000000000000" pitchFamily="18" charset="-128"/>
              </a:rPr>
              <a:t>予算案を</a:t>
            </a:r>
            <a:endParaRPr kumimoji="1" lang="en-US" altLang="ja-JP" sz="1100" dirty="0">
              <a:latin typeface="UD デジタル 教科書体 NP-R" panose="02020400000000000000" pitchFamily="18" charset="-128"/>
              <a:ea typeface="UD デジタル 教科書体 NP-R" panose="02020400000000000000" pitchFamily="18" charset="-128"/>
            </a:endParaRPr>
          </a:p>
          <a:p>
            <a:r>
              <a:rPr kumimoji="1" lang="ja-JP" altLang="en-US" sz="1100" dirty="0">
                <a:latin typeface="UD デジタル 教科書体 NP-R" panose="02020400000000000000" pitchFamily="18" charset="-128"/>
                <a:ea typeface="UD デジタル 教科書体 NP-R" panose="02020400000000000000" pitchFamily="18" charset="-128"/>
              </a:rPr>
              <a:t>国会提出</a:t>
            </a:r>
            <a:endParaRPr kumimoji="1"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93" name="楕円 92">
            <a:extLst>
              <a:ext uri="{FF2B5EF4-FFF2-40B4-BE49-F238E27FC236}">
                <a16:creationId xmlns:a16="http://schemas.microsoft.com/office/drawing/2014/main" id="{958CAEBB-38E6-0DDE-67F4-6BBD74A60D21}"/>
              </a:ext>
            </a:extLst>
          </p:cNvPr>
          <p:cNvSpPr/>
          <p:nvPr/>
        </p:nvSpPr>
        <p:spPr>
          <a:xfrm>
            <a:off x="8042534" y="3713230"/>
            <a:ext cx="236902" cy="23690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4" name="テキスト ボックス 93">
            <a:extLst>
              <a:ext uri="{FF2B5EF4-FFF2-40B4-BE49-F238E27FC236}">
                <a16:creationId xmlns:a16="http://schemas.microsoft.com/office/drawing/2014/main" id="{0B2E6B55-0C89-32A0-27FB-9218AB82ED2A}"/>
              </a:ext>
            </a:extLst>
          </p:cNvPr>
          <p:cNvSpPr txBox="1"/>
          <p:nvPr/>
        </p:nvSpPr>
        <p:spPr>
          <a:xfrm>
            <a:off x="7996517" y="3723959"/>
            <a:ext cx="328936" cy="215444"/>
          </a:xfrm>
          <a:prstGeom prst="rect">
            <a:avLst/>
          </a:prstGeom>
          <a:noFill/>
        </p:spPr>
        <p:txBody>
          <a:bodyPr wrap="none" rtlCol="0">
            <a:spAutoFit/>
          </a:bodyPr>
          <a:lstStyle/>
          <a:p>
            <a:r>
              <a:rPr kumimoji="1" lang="en-US" altLang="ja-JP" sz="800" dirty="0">
                <a:solidFill>
                  <a:schemeClr val="bg1"/>
                </a:solidFill>
                <a:latin typeface="UD デジタル 教科書体 NP-R" panose="02020400000000000000" pitchFamily="18" charset="-128"/>
                <a:ea typeface="UD デジタル 教科書体 NP-R" panose="02020400000000000000" pitchFamily="18" charset="-128"/>
              </a:rPr>
              <a:t>1</a:t>
            </a:r>
            <a:r>
              <a:rPr kumimoji="1" lang="ja-JP" altLang="en-US" sz="600" dirty="0">
                <a:solidFill>
                  <a:schemeClr val="bg1"/>
                </a:solidFill>
                <a:latin typeface="UD デジタル 教科書体 NP-R" panose="02020400000000000000" pitchFamily="18" charset="-128"/>
                <a:ea typeface="UD デジタル 教科書体 NP-R" panose="02020400000000000000" pitchFamily="18" charset="-128"/>
              </a:rPr>
              <a:t>月</a:t>
            </a:r>
            <a:endParaRPr kumimoji="1" lang="ja-JP" altLang="en-US" sz="8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6" name="四角形: 角を丸くする 95">
            <a:extLst>
              <a:ext uri="{FF2B5EF4-FFF2-40B4-BE49-F238E27FC236}">
                <a16:creationId xmlns:a16="http://schemas.microsoft.com/office/drawing/2014/main" id="{599C4A27-EB67-043F-9DF8-20AA4966FD12}"/>
              </a:ext>
            </a:extLst>
          </p:cNvPr>
          <p:cNvSpPr/>
          <p:nvPr/>
        </p:nvSpPr>
        <p:spPr>
          <a:xfrm>
            <a:off x="10676904" y="3635314"/>
            <a:ext cx="1195301" cy="426347"/>
          </a:xfrm>
          <a:prstGeom prst="roundRect">
            <a:avLst>
              <a:gd name="adj" fmla="val 7753"/>
            </a:avLst>
          </a:prstGeom>
          <a:solidFill>
            <a:srgbClr val="96D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499F720E-61F1-E41A-54CF-6A9843EEF160}"/>
              </a:ext>
            </a:extLst>
          </p:cNvPr>
          <p:cNvSpPr txBox="1"/>
          <p:nvPr/>
        </p:nvSpPr>
        <p:spPr>
          <a:xfrm>
            <a:off x="10654089" y="3758701"/>
            <a:ext cx="1241862" cy="261610"/>
          </a:xfrm>
          <a:prstGeom prst="rect">
            <a:avLst/>
          </a:prstGeom>
          <a:noFill/>
        </p:spPr>
        <p:txBody>
          <a:bodyPr wrap="square" rtlCol="0">
            <a:spAutoFit/>
          </a:bodyPr>
          <a:lstStyle/>
          <a:p>
            <a:r>
              <a:rPr kumimoji="1" lang="ja-JP" altLang="en-US" sz="1100" dirty="0">
                <a:latin typeface="UD デジタル 教科書体 NP-R" panose="02020400000000000000" pitchFamily="18" charset="-128"/>
                <a:ea typeface="UD デジタル 教科書体 NP-R" panose="02020400000000000000" pitchFamily="18" charset="-128"/>
              </a:rPr>
              <a:t>予算の審議･議決</a:t>
            </a:r>
            <a:endParaRPr kumimoji="1"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99" name="四角形: 角を丸くする 98">
            <a:extLst>
              <a:ext uri="{FF2B5EF4-FFF2-40B4-BE49-F238E27FC236}">
                <a16:creationId xmlns:a16="http://schemas.microsoft.com/office/drawing/2014/main" id="{57FF2399-106F-FE17-BEDE-1F2D73726E70}"/>
              </a:ext>
            </a:extLst>
          </p:cNvPr>
          <p:cNvSpPr/>
          <p:nvPr/>
        </p:nvSpPr>
        <p:spPr>
          <a:xfrm>
            <a:off x="10649141" y="3532528"/>
            <a:ext cx="450013" cy="236902"/>
          </a:xfrm>
          <a:prstGeom prst="roundRect">
            <a:avLst>
              <a:gd name="adj" fmla="val 49870"/>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0" name="テキスト ボックス 99">
            <a:extLst>
              <a:ext uri="{FF2B5EF4-FFF2-40B4-BE49-F238E27FC236}">
                <a16:creationId xmlns:a16="http://schemas.microsoft.com/office/drawing/2014/main" id="{EC8922B9-111A-42F8-5421-D4B51E1ECF47}"/>
              </a:ext>
            </a:extLst>
          </p:cNvPr>
          <p:cNvSpPr txBox="1"/>
          <p:nvPr/>
        </p:nvSpPr>
        <p:spPr>
          <a:xfrm>
            <a:off x="10603125" y="3543257"/>
            <a:ext cx="550151" cy="215444"/>
          </a:xfrm>
          <a:prstGeom prst="rect">
            <a:avLst/>
          </a:prstGeom>
          <a:noFill/>
        </p:spPr>
        <p:txBody>
          <a:bodyPr wrap="none" rtlCol="0">
            <a:spAutoFit/>
          </a:bodyPr>
          <a:lstStyle/>
          <a:p>
            <a:r>
              <a:rPr lang="en-US" altLang="ja-JP" sz="800" dirty="0">
                <a:solidFill>
                  <a:schemeClr val="bg1"/>
                </a:solidFill>
                <a:latin typeface="UD デジタル 教科書体 NP-R" panose="02020400000000000000" pitchFamily="18" charset="-128"/>
                <a:ea typeface="UD デジタル 教科書体 NP-R" panose="02020400000000000000" pitchFamily="18" charset="-128"/>
              </a:rPr>
              <a:t>2</a:t>
            </a:r>
            <a:r>
              <a:rPr kumimoji="1" lang="ja-JP" altLang="en-US" sz="600" dirty="0">
                <a:solidFill>
                  <a:schemeClr val="bg1"/>
                </a:solidFill>
                <a:latin typeface="UD デジタル 教科書体 NP-R" panose="02020400000000000000" pitchFamily="18" charset="-128"/>
                <a:ea typeface="UD デジタル 教科書体 NP-R" panose="02020400000000000000" pitchFamily="18" charset="-128"/>
              </a:rPr>
              <a:t>月</a:t>
            </a:r>
            <a:r>
              <a:rPr lang="ja-JP" altLang="en-US" sz="600" dirty="0">
                <a:solidFill>
                  <a:schemeClr val="bg1"/>
                </a:solidFill>
                <a:latin typeface="UD デジタル 教科書体 NP-R" panose="02020400000000000000" pitchFamily="18" charset="-128"/>
                <a:ea typeface="UD デジタル 教科書体 NP-R" panose="02020400000000000000" pitchFamily="18" charset="-128"/>
              </a:rPr>
              <a:t>～</a:t>
            </a:r>
            <a:r>
              <a:rPr lang="en-US" altLang="ja-JP" sz="800" dirty="0">
                <a:solidFill>
                  <a:schemeClr val="bg1"/>
                </a:solidFill>
                <a:latin typeface="UD デジタル 教科書体 NP-R" panose="02020400000000000000" pitchFamily="18" charset="-128"/>
                <a:ea typeface="UD デジタル 教科書体 NP-R" panose="02020400000000000000" pitchFamily="18" charset="-128"/>
              </a:rPr>
              <a:t>3</a:t>
            </a:r>
            <a:r>
              <a:rPr lang="ja-JP" altLang="en-US" sz="600" dirty="0">
                <a:solidFill>
                  <a:schemeClr val="bg1"/>
                </a:solidFill>
                <a:latin typeface="UD デジタル 教科書体 NP-R" panose="02020400000000000000" pitchFamily="18" charset="-128"/>
                <a:ea typeface="UD デジタル 教科書体 NP-R" panose="02020400000000000000" pitchFamily="18" charset="-128"/>
              </a:rPr>
              <a:t>月</a:t>
            </a:r>
            <a:endParaRPr kumimoji="1" lang="ja-JP" altLang="en-US" sz="8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2" name="四角形: 角を丸くする 101">
            <a:extLst>
              <a:ext uri="{FF2B5EF4-FFF2-40B4-BE49-F238E27FC236}">
                <a16:creationId xmlns:a16="http://schemas.microsoft.com/office/drawing/2014/main" id="{A5BF30E2-56AF-E961-D5B3-06283581B299}"/>
              </a:ext>
            </a:extLst>
          </p:cNvPr>
          <p:cNvSpPr/>
          <p:nvPr/>
        </p:nvSpPr>
        <p:spPr>
          <a:xfrm>
            <a:off x="10676904" y="4134564"/>
            <a:ext cx="1195301" cy="426347"/>
          </a:xfrm>
          <a:prstGeom prst="roundRect">
            <a:avLst>
              <a:gd name="adj" fmla="val 7753"/>
            </a:avLst>
          </a:prstGeom>
          <a:solidFill>
            <a:srgbClr val="96D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テキスト ボックス 102">
            <a:extLst>
              <a:ext uri="{FF2B5EF4-FFF2-40B4-BE49-F238E27FC236}">
                <a16:creationId xmlns:a16="http://schemas.microsoft.com/office/drawing/2014/main" id="{74969881-1C9F-5D25-3D2E-8006E05F90A7}"/>
              </a:ext>
            </a:extLst>
          </p:cNvPr>
          <p:cNvSpPr txBox="1"/>
          <p:nvPr/>
        </p:nvSpPr>
        <p:spPr>
          <a:xfrm>
            <a:off x="10844992" y="4216932"/>
            <a:ext cx="859125" cy="261610"/>
          </a:xfrm>
          <a:prstGeom prst="rect">
            <a:avLst/>
          </a:prstGeom>
          <a:noFill/>
        </p:spPr>
        <p:txBody>
          <a:bodyPr wrap="square" rtlCol="0">
            <a:spAutoFit/>
          </a:bodyPr>
          <a:lstStyle/>
          <a:p>
            <a:pPr algn="ctr"/>
            <a:r>
              <a:rPr kumimoji="1" lang="ja-JP" altLang="en-US" sz="1100" dirty="0">
                <a:latin typeface="UD デジタル 教科書体 NP-R" panose="02020400000000000000" pitchFamily="18" charset="-128"/>
                <a:ea typeface="UD デジタル 教科書体 NP-R" panose="02020400000000000000" pitchFamily="18" charset="-128"/>
              </a:rPr>
              <a:t>予算成立</a:t>
            </a:r>
            <a:endParaRPr kumimoji="1"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05" name="楕円 104">
            <a:extLst>
              <a:ext uri="{FF2B5EF4-FFF2-40B4-BE49-F238E27FC236}">
                <a16:creationId xmlns:a16="http://schemas.microsoft.com/office/drawing/2014/main" id="{32799A3A-E08A-ADF5-E74D-D532ACB40EDA}"/>
              </a:ext>
            </a:extLst>
          </p:cNvPr>
          <p:cNvSpPr/>
          <p:nvPr/>
        </p:nvSpPr>
        <p:spPr>
          <a:xfrm>
            <a:off x="10649141" y="4031778"/>
            <a:ext cx="236902" cy="236902"/>
          </a:xfrm>
          <a:prstGeom prst="ellips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6" name="テキスト ボックス 105">
            <a:extLst>
              <a:ext uri="{FF2B5EF4-FFF2-40B4-BE49-F238E27FC236}">
                <a16:creationId xmlns:a16="http://schemas.microsoft.com/office/drawing/2014/main" id="{C5465528-C374-229C-35B0-BDD64FB29729}"/>
              </a:ext>
            </a:extLst>
          </p:cNvPr>
          <p:cNvSpPr txBox="1"/>
          <p:nvPr/>
        </p:nvSpPr>
        <p:spPr>
          <a:xfrm>
            <a:off x="10603124" y="4042507"/>
            <a:ext cx="328936" cy="215444"/>
          </a:xfrm>
          <a:prstGeom prst="rect">
            <a:avLst/>
          </a:prstGeom>
          <a:noFill/>
        </p:spPr>
        <p:txBody>
          <a:bodyPr wrap="none" rtlCol="0">
            <a:spAutoFit/>
          </a:bodyPr>
          <a:lstStyle/>
          <a:p>
            <a:r>
              <a:rPr lang="en-US" altLang="ja-JP" sz="800" dirty="0">
                <a:solidFill>
                  <a:schemeClr val="bg1"/>
                </a:solidFill>
                <a:latin typeface="UD デジタル 教科書体 NP-R" panose="02020400000000000000" pitchFamily="18" charset="-128"/>
                <a:ea typeface="UD デジタル 教科書体 NP-R" panose="02020400000000000000" pitchFamily="18" charset="-128"/>
              </a:rPr>
              <a:t>3</a:t>
            </a:r>
            <a:r>
              <a:rPr kumimoji="1" lang="ja-JP" altLang="en-US" sz="600" dirty="0">
                <a:solidFill>
                  <a:schemeClr val="bg1"/>
                </a:solidFill>
                <a:latin typeface="UD デジタル 教科書体 NP-R" panose="02020400000000000000" pitchFamily="18" charset="-128"/>
                <a:ea typeface="UD デジタル 教科書体 NP-R" panose="02020400000000000000" pitchFamily="18" charset="-128"/>
              </a:rPr>
              <a:t>月</a:t>
            </a:r>
            <a:endParaRPr kumimoji="1" lang="ja-JP" altLang="en-US" sz="8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7" name="四角形: 角を丸くする 106">
            <a:extLst>
              <a:ext uri="{FF2B5EF4-FFF2-40B4-BE49-F238E27FC236}">
                <a16:creationId xmlns:a16="http://schemas.microsoft.com/office/drawing/2014/main" id="{49F400CD-2448-2A10-065B-A15E236E3F1D}"/>
              </a:ext>
            </a:extLst>
          </p:cNvPr>
          <p:cNvSpPr/>
          <p:nvPr/>
        </p:nvSpPr>
        <p:spPr>
          <a:xfrm>
            <a:off x="6761368" y="4670527"/>
            <a:ext cx="5111835" cy="516858"/>
          </a:xfrm>
          <a:prstGeom prst="roundRect">
            <a:avLst>
              <a:gd name="adj" fmla="val 8862"/>
            </a:avLst>
          </a:prstGeom>
          <a:solidFill>
            <a:srgbClr val="E06E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UD デジタル 教科書体 NP-R" panose="02020400000000000000" pitchFamily="18" charset="-128"/>
                <a:ea typeface="UD デジタル 教科書体 NP-R" panose="02020400000000000000" pitchFamily="18" charset="-128"/>
              </a:rPr>
              <a:t>20X1</a:t>
            </a:r>
            <a:r>
              <a:rPr kumimoji="1" lang="ja-JP" altLang="en-US" dirty="0">
                <a:latin typeface="UD デジタル 教科書体 NP-R" panose="02020400000000000000" pitchFamily="18" charset="-128"/>
                <a:ea typeface="UD デジタル 教科書体 NP-R" panose="02020400000000000000" pitchFamily="18" charset="-128"/>
              </a:rPr>
              <a:t>年度 </a:t>
            </a:r>
            <a:r>
              <a:rPr lang="ja-JP" altLang="en-US" dirty="0">
                <a:latin typeface="UD デジタル 教科書体 NP-R" panose="02020400000000000000" pitchFamily="18" charset="-128"/>
                <a:ea typeface="UD デジタル 教科書体 NP-R" panose="02020400000000000000" pitchFamily="18" charset="-128"/>
              </a:rPr>
              <a:t>予算の執行</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109" name="四角形: 角を丸くする 108">
            <a:extLst>
              <a:ext uri="{FF2B5EF4-FFF2-40B4-BE49-F238E27FC236}">
                <a16:creationId xmlns:a16="http://schemas.microsoft.com/office/drawing/2014/main" id="{472DED17-5F5A-F21B-267F-188A1753A16A}"/>
              </a:ext>
            </a:extLst>
          </p:cNvPr>
          <p:cNvSpPr/>
          <p:nvPr/>
        </p:nvSpPr>
        <p:spPr>
          <a:xfrm>
            <a:off x="6765174" y="5322122"/>
            <a:ext cx="1195301" cy="432000"/>
          </a:xfrm>
          <a:prstGeom prst="roundRect">
            <a:avLst>
              <a:gd name="adj" fmla="val 7753"/>
            </a:avLst>
          </a:prstGeom>
          <a:solidFill>
            <a:srgbClr val="B4E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テキスト ボックス 109">
            <a:extLst>
              <a:ext uri="{FF2B5EF4-FFF2-40B4-BE49-F238E27FC236}">
                <a16:creationId xmlns:a16="http://schemas.microsoft.com/office/drawing/2014/main" id="{B9DA8033-4B97-5F57-EDCD-2E485A867468}"/>
              </a:ext>
            </a:extLst>
          </p:cNvPr>
          <p:cNvSpPr txBox="1"/>
          <p:nvPr/>
        </p:nvSpPr>
        <p:spPr>
          <a:xfrm>
            <a:off x="6847299" y="5322679"/>
            <a:ext cx="1031051" cy="430887"/>
          </a:xfrm>
          <a:prstGeom prst="rect">
            <a:avLst/>
          </a:prstGeom>
          <a:noFill/>
        </p:spPr>
        <p:txBody>
          <a:bodyPr wrap="none" rtlCol="0">
            <a:spAutoFit/>
          </a:bodyPr>
          <a:lstStyle/>
          <a:p>
            <a:pPr algn="ctr"/>
            <a:r>
              <a:rPr kumimoji="1" lang="ja-JP" altLang="en-US" sz="1100" dirty="0">
                <a:latin typeface="UD デジタル 教科書体 NP-R" panose="02020400000000000000" pitchFamily="18" charset="-128"/>
                <a:ea typeface="UD デジタル 教科書体 NP-R" panose="02020400000000000000" pitchFamily="18" charset="-128"/>
              </a:rPr>
              <a:t>財務省による</a:t>
            </a:r>
            <a:endParaRPr kumimoji="1" lang="en-US" altLang="ja-JP" sz="1100" dirty="0">
              <a:latin typeface="UD デジタル 教科書体 NP-R" panose="02020400000000000000" pitchFamily="18" charset="-128"/>
              <a:ea typeface="UD デジタル 教科書体 NP-R" panose="02020400000000000000" pitchFamily="18" charset="-128"/>
            </a:endParaRPr>
          </a:p>
          <a:p>
            <a:pPr algn="ctr"/>
            <a:r>
              <a:rPr lang="ja-JP" altLang="en-US" sz="1100" dirty="0">
                <a:latin typeface="UD デジタル 教科書体 NP-R" panose="02020400000000000000" pitchFamily="18" charset="-128"/>
                <a:ea typeface="UD デジタル 教科書体 NP-R" panose="02020400000000000000" pitchFamily="18" charset="-128"/>
              </a:rPr>
              <a:t>決算作業</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112" name="四角形: 角を丸くする 111">
            <a:extLst>
              <a:ext uri="{FF2B5EF4-FFF2-40B4-BE49-F238E27FC236}">
                <a16:creationId xmlns:a16="http://schemas.microsoft.com/office/drawing/2014/main" id="{64B247CC-2416-B1F8-66E5-90CE714D7D4F}"/>
              </a:ext>
            </a:extLst>
          </p:cNvPr>
          <p:cNvSpPr/>
          <p:nvPr/>
        </p:nvSpPr>
        <p:spPr>
          <a:xfrm>
            <a:off x="6765174" y="5819697"/>
            <a:ext cx="1195301" cy="426347"/>
          </a:xfrm>
          <a:prstGeom prst="roundRect">
            <a:avLst>
              <a:gd name="adj" fmla="val 7753"/>
            </a:avLst>
          </a:prstGeom>
          <a:solidFill>
            <a:srgbClr val="B4E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a:extLst>
              <a:ext uri="{FF2B5EF4-FFF2-40B4-BE49-F238E27FC236}">
                <a16:creationId xmlns:a16="http://schemas.microsoft.com/office/drawing/2014/main" id="{1525748C-6500-B9F4-49CB-FA83152EAAF4}"/>
              </a:ext>
            </a:extLst>
          </p:cNvPr>
          <p:cNvSpPr txBox="1"/>
          <p:nvPr/>
        </p:nvSpPr>
        <p:spPr>
          <a:xfrm>
            <a:off x="6976361" y="5902065"/>
            <a:ext cx="772926" cy="261610"/>
          </a:xfrm>
          <a:prstGeom prst="rect">
            <a:avLst/>
          </a:prstGeom>
          <a:noFill/>
        </p:spPr>
        <p:txBody>
          <a:bodyPr wrap="square" rtlCol="0">
            <a:spAutoFit/>
          </a:bodyPr>
          <a:lstStyle/>
          <a:p>
            <a:pPr algn="ctr"/>
            <a:r>
              <a:rPr kumimoji="1" lang="ja-JP" altLang="en-US" sz="1100" dirty="0">
                <a:latin typeface="UD デジタル 教科書体 NP-R" panose="02020400000000000000" pitchFamily="18" charset="-128"/>
                <a:ea typeface="UD デジタル 教科書体 NP-R" panose="02020400000000000000" pitchFamily="18" charset="-128"/>
              </a:rPr>
              <a:t>決算提出</a:t>
            </a:r>
          </a:p>
        </p:txBody>
      </p:sp>
      <p:sp>
        <p:nvSpPr>
          <p:cNvPr id="115" name="楕円 114">
            <a:extLst>
              <a:ext uri="{FF2B5EF4-FFF2-40B4-BE49-F238E27FC236}">
                <a16:creationId xmlns:a16="http://schemas.microsoft.com/office/drawing/2014/main" id="{DEC106B3-CCB0-55EF-FFCF-84C0AF3B5F94}"/>
              </a:ext>
            </a:extLst>
          </p:cNvPr>
          <p:cNvSpPr/>
          <p:nvPr/>
        </p:nvSpPr>
        <p:spPr>
          <a:xfrm>
            <a:off x="6737411" y="5716911"/>
            <a:ext cx="236902" cy="23690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6" name="テキスト ボックス 115">
            <a:extLst>
              <a:ext uri="{FF2B5EF4-FFF2-40B4-BE49-F238E27FC236}">
                <a16:creationId xmlns:a16="http://schemas.microsoft.com/office/drawing/2014/main" id="{86D89F90-A50A-731D-5CD7-C8E693F92A29}"/>
              </a:ext>
            </a:extLst>
          </p:cNvPr>
          <p:cNvSpPr txBox="1"/>
          <p:nvPr/>
        </p:nvSpPr>
        <p:spPr>
          <a:xfrm>
            <a:off x="6691394" y="5727640"/>
            <a:ext cx="328936" cy="215444"/>
          </a:xfrm>
          <a:prstGeom prst="rect">
            <a:avLst/>
          </a:prstGeom>
          <a:noFill/>
        </p:spPr>
        <p:txBody>
          <a:bodyPr wrap="none" rtlCol="0">
            <a:spAutoFit/>
          </a:bodyPr>
          <a:lstStyle/>
          <a:p>
            <a:r>
              <a:rPr kumimoji="1" lang="en-US" altLang="ja-JP" sz="800" dirty="0">
                <a:solidFill>
                  <a:schemeClr val="bg1"/>
                </a:solidFill>
                <a:latin typeface="UD デジタル 教科書体 NP-R" panose="02020400000000000000" pitchFamily="18" charset="-128"/>
                <a:ea typeface="UD デジタル 教科書体 NP-R" panose="02020400000000000000" pitchFamily="18" charset="-128"/>
              </a:rPr>
              <a:t>7</a:t>
            </a:r>
            <a:r>
              <a:rPr kumimoji="1" lang="ja-JP" altLang="en-US" sz="600" dirty="0">
                <a:solidFill>
                  <a:schemeClr val="bg1"/>
                </a:solidFill>
                <a:latin typeface="UD デジタル 教科書体 NP-R" panose="02020400000000000000" pitchFamily="18" charset="-128"/>
                <a:ea typeface="UD デジタル 教科書体 NP-R" panose="02020400000000000000" pitchFamily="18" charset="-128"/>
              </a:rPr>
              <a:t>月</a:t>
            </a:r>
            <a:endParaRPr kumimoji="1" lang="ja-JP" altLang="en-US" sz="8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18" name="四角形: 角を丸くする 117">
            <a:extLst>
              <a:ext uri="{FF2B5EF4-FFF2-40B4-BE49-F238E27FC236}">
                <a16:creationId xmlns:a16="http://schemas.microsoft.com/office/drawing/2014/main" id="{1E54A47B-DAB7-A23F-3D5B-FAE68854064E}"/>
              </a:ext>
            </a:extLst>
          </p:cNvPr>
          <p:cNvSpPr/>
          <p:nvPr/>
        </p:nvSpPr>
        <p:spPr>
          <a:xfrm>
            <a:off x="8070297" y="5681323"/>
            <a:ext cx="1195301" cy="426347"/>
          </a:xfrm>
          <a:prstGeom prst="roundRect">
            <a:avLst>
              <a:gd name="adj" fmla="val 7753"/>
            </a:avLst>
          </a:prstGeom>
          <a:solidFill>
            <a:srgbClr val="FFEA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テキスト ボックス 118">
            <a:extLst>
              <a:ext uri="{FF2B5EF4-FFF2-40B4-BE49-F238E27FC236}">
                <a16:creationId xmlns:a16="http://schemas.microsoft.com/office/drawing/2014/main" id="{A1A9DA52-3975-F728-1CE9-B714121DC524}"/>
              </a:ext>
            </a:extLst>
          </p:cNvPr>
          <p:cNvSpPr txBox="1"/>
          <p:nvPr/>
        </p:nvSpPr>
        <p:spPr>
          <a:xfrm>
            <a:off x="8082810" y="5763691"/>
            <a:ext cx="1170275" cy="261610"/>
          </a:xfrm>
          <a:prstGeom prst="rect">
            <a:avLst/>
          </a:prstGeom>
          <a:noFill/>
        </p:spPr>
        <p:txBody>
          <a:bodyPr wrap="square" rtlCol="0">
            <a:spAutoFit/>
          </a:bodyPr>
          <a:lstStyle/>
          <a:p>
            <a:pPr algn="ctr"/>
            <a:r>
              <a:rPr kumimoji="1" lang="ja-JP" altLang="en-US" sz="1100" dirty="0">
                <a:latin typeface="UD デジタル 教科書体 NP-R" panose="02020400000000000000" pitchFamily="18" charset="-128"/>
                <a:ea typeface="UD デジタル 教科書体 NP-R" panose="02020400000000000000" pitchFamily="18" charset="-128"/>
              </a:rPr>
              <a:t>決算の</a:t>
            </a:r>
            <a:r>
              <a:rPr lang="ja-JP" altLang="en-US" sz="1100" dirty="0">
                <a:latin typeface="UD デジタル 教科書体 NP-R" panose="02020400000000000000" pitchFamily="18" charset="-128"/>
                <a:ea typeface="UD デジタル 教科書体 NP-R" panose="02020400000000000000" pitchFamily="18" charset="-128"/>
              </a:rPr>
              <a:t>審査依頼</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121" name="楕円 120">
            <a:extLst>
              <a:ext uri="{FF2B5EF4-FFF2-40B4-BE49-F238E27FC236}">
                <a16:creationId xmlns:a16="http://schemas.microsoft.com/office/drawing/2014/main" id="{C5D5C687-9799-DCCF-DE39-EB8312116813}"/>
              </a:ext>
            </a:extLst>
          </p:cNvPr>
          <p:cNvSpPr/>
          <p:nvPr/>
        </p:nvSpPr>
        <p:spPr>
          <a:xfrm>
            <a:off x="8042534" y="5578537"/>
            <a:ext cx="236902" cy="23690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2" name="テキスト ボックス 121">
            <a:extLst>
              <a:ext uri="{FF2B5EF4-FFF2-40B4-BE49-F238E27FC236}">
                <a16:creationId xmlns:a16="http://schemas.microsoft.com/office/drawing/2014/main" id="{E42A4CA3-7143-9A67-FCDA-F6C1D5B4713D}"/>
              </a:ext>
            </a:extLst>
          </p:cNvPr>
          <p:cNvSpPr txBox="1"/>
          <p:nvPr/>
        </p:nvSpPr>
        <p:spPr>
          <a:xfrm>
            <a:off x="7996517" y="5589266"/>
            <a:ext cx="328936" cy="215444"/>
          </a:xfrm>
          <a:prstGeom prst="rect">
            <a:avLst/>
          </a:prstGeom>
          <a:noFill/>
        </p:spPr>
        <p:txBody>
          <a:bodyPr wrap="none" rtlCol="0">
            <a:spAutoFit/>
          </a:bodyPr>
          <a:lstStyle/>
          <a:p>
            <a:r>
              <a:rPr kumimoji="1" lang="en-US" altLang="ja-JP" sz="800" dirty="0">
                <a:solidFill>
                  <a:schemeClr val="bg1"/>
                </a:solidFill>
                <a:latin typeface="UD デジタル 教科書体 NP-R" panose="02020400000000000000" pitchFamily="18" charset="-128"/>
                <a:ea typeface="UD デジタル 教科書体 NP-R" panose="02020400000000000000" pitchFamily="18" charset="-128"/>
              </a:rPr>
              <a:t>9</a:t>
            </a:r>
            <a:r>
              <a:rPr kumimoji="1" lang="ja-JP" altLang="en-US" sz="600" dirty="0">
                <a:solidFill>
                  <a:schemeClr val="bg1"/>
                </a:solidFill>
                <a:latin typeface="UD デジタル 教科書体 NP-R" panose="02020400000000000000" pitchFamily="18" charset="-128"/>
                <a:ea typeface="UD デジタル 教科書体 NP-R" panose="02020400000000000000" pitchFamily="18" charset="-128"/>
              </a:rPr>
              <a:t>月</a:t>
            </a:r>
            <a:endParaRPr kumimoji="1" lang="ja-JP" altLang="en-US" sz="8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24" name="四角形: 角を丸くする 123">
            <a:extLst>
              <a:ext uri="{FF2B5EF4-FFF2-40B4-BE49-F238E27FC236}">
                <a16:creationId xmlns:a16="http://schemas.microsoft.com/office/drawing/2014/main" id="{3F8A5123-9BF1-D915-99BF-A934741B262F}"/>
              </a:ext>
            </a:extLst>
          </p:cNvPr>
          <p:cNvSpPr/>
          <p:nvPr/>
        </p:nvSpPr>
        <p:spPr>
          <a:xfrm>
            <a:off x="8070297" y="6175962"/>
            <a:ext cx="1195301" cy="426347"/>
          </a:xfrm>
          <a:prstGeom prst="roundRect">
            <a:avLst>
              <a:gd name="adj" fmla="val 7753"/>
            </a:avLst>
          </a:prstGeom>
          <a:solidFill>
            <a:srgbClr val="FFEA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テキスト ボックス 124">
            <a:extLst>
              <a:ext uri="{FF2B5EF4-FFF2-40B4-BE49-F238E27FC236}">
                <a16:creationId xmlns:a16="http://schemas.microsoft.com/office/drawing/2014/main" id="{069A1B66-755A-AD4C-1B96-011C0EDB92FD}"/>
              </a:ext>
            </a:extLst>
          </p:cNvPr>
          <p:cNvSpPr txBox="1"/>
          <p:nvPr/>
        </p:nvSpPr>
        <p:spPr>
          <a:xfrm>
            <a:off x="8082810" y="6258330"/>
            <a:ext cx="1170275" cy="261610"/>
          </a:xfrm>
          <a:prstGeom prst="rect">
            <a:avLst/>
          </a:prstGeom>
          <a:noFill/>
        </p:spPr>
        <p:txBody>
          <a:bodyPr wrap="square" rtlCol="0">
            <a:spAutoFit/>
          </a:bodyPr>
          <a:lstStyle/>
          <a:p>
            <a:pPr algn="ctr"/>
            <a:r>
              <a:rPr kumimoji="1" lang="ja-JP" altLang="en-US" sz="1100" dirty="0">
                <a:latin typeface="UD デジタル 教科書体 NP-R" panose="02020400000000000000" pitchFamily="18" charset="-128"/>
                <a:ea typeface="UD デジタル 教科書体 NP-R" panose="02020400000000000000" pitchFamily="18" charset="-128"/>
              </a:rPr>
              <a:t>予算の</a:t>
            </a:r>
            <a:r>
              <a:rPr lang="ja-JP" altLang="en-US" sz="1100" dirty="0">
                <a:latin typeface="UD デジタル 教科書体 NP-R" panose="02020400000000000000" pitchFamily="18" charset="-128"/>
                <a:ea typeface="UD デジタル 教科書体 NP-R" panose="02020400000000000000" pitchFamily="18" charset="-128"/>
              </a:rPr>
              <a:t>国会提出</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127" name="楕円 126">
            <a:extLst>
              <a:ext uri="{FF2B5EF4-FFF2-40B4-BE49-F238E27FC236}">
                <a16:creationId xmlns:a16="http://schemas.microsoft.com/office/drawing/2014/main" id="{D3B3E346-90A9-2C0C-085E-2AED9ACA83EA}"/>
              </a:ext>
            </a:extLst>
          </p:cNvPr>
          <p:cNvSpPr/>
          <p:nvPr/>
        </p:nvSpPr>
        <p:spPr>
          <a:xfrm>
            <a:off x="8042534" y="6073176"/>
            <a:ext cx="236902" cy="23690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8" name="テキスト ボックス 127">
            <a:extLst>
              <a:ext uri="{FF2B5EF4-FFF2-40B4-BE49-F238E27FC236}">
                <a16:creationId xmlns:a16="http://schemas.microsoft.com/office/drawing/2014/main" id="{54F15AD9-085A-C509-F72D-927A401ABF01}"/>
              </a:ext>
            </a:extLst>
          </p:cNvPr>
          <p:cNvSpPr txBox="1"/>
          <p:nvPr/>
        </p:nvSpPr>
        <p:spPr>
          <a:xfrm>
            <a:off x="7960796" y="6083905"/>
            <a:ext cx="396262" cy="215444"/>
          </a:xfrm>
          <a:prstGeom prst="rect">
            <a:avLst/>
          </a:prstGeom>
          <a:noFill/>
        </p:spPr>
        <p:txBody>
          <a:bodyPr wrap="none" rtlCol="0">
            <a:spAutoFit/>
          </a:bodyPr>
          <a:lstStyle/>
          <a:p>
            <a:r>
              <a:rPr kumimoji="1" lang="en-US" altLang="ja-JP" sz="800" dirty="0">
                <a:solidFill>
                  <a:schemeClr val="bg1"/>
                </a:solidFill>
                <a:latin typeface="UD デジタル 教科書体 NP-R" panose="02020400000000000000" pitchFamily="18" charset="-128"/>
                <a:ea typeface="UD デジタル 教科書体 NP-R" panose="02020400000000000000" pitchFamily="18" charset="-128"/>
              </a:rPr>
              <a:t>11</a:t>
            </a:r>
            <a:r>
              <a:rPr kumimoji="1" lang="ja-JP" altLang="en-US" sz="600" dirty="0">
                <a:solidFill>
                  <a:schemeClr val="bg1"/>
                </a:solidFill>
                <a:latin typeface="UD デジタル 教科書体 NP-R" panose="02020400000000000000" pitchFamily="18" charset="-128"/>
                <a:ea typeface="UD デジタル 教科書体 NP-R" panose="02020400000000000000" pitchFamily="18" charset="-128"/>
              </a:rPr>
              <a:t>月</a:t>
            </a:r>
            <a:endParaRPr kumimoji="1" lang="ja-JP" altLang="en-US" sz="8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36" name="四角形: 角を丸くする 135">
            <a:extLst>
              <a:ext uri="{FF2B5EF4-FFF2-40B4-BE49-F238E27FC236}">
                <a16:creationId xmlns:a16="http://schemas.microsoft.com/office/drawing/2014/main" id="{5A332D97-4653-C227-21F7-44CBA97601B5}"/>
              </a:ext>
            </a:extLst>
          </p:cNvPr>
          <p:cNvSpPr/>
          <p:nvPr/>
        </p:nvSpPr>
        <p:spPr>
          <a:xfrm>
            <a:off x="9377092" y="5972411"/>
            <a:ext cx="1195301" cy="426347"/>
          </a:xfrm>
          <a:prstGeom prst="roundRect">
            <a:avLst>
              <a:gd name="adj" fmla="val 7753"/>
            </a:avLst>
          </a:prstGeom>
          <a:solidFill>
            <a:srgbClr val="FCC4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テキスト ボックス 136">
            <a:extLst>
              <a:ext uri="{FF2B5EF4-FFF2-40B4-BE49-F238E27FC236}">
                <a16:creationId xmlns:a16="http://schemas.microsoft.com/office/drawing/2014/main" id="{501388AB-FEB9-D27D-0721-9B73AAAFE92F}"/>
              </a:ext>
            </a:extLst>
          </p:cNvPr>
          <p:cNvSpPr txBox="1"/>
          <p:nvPr/>
        </p:nvSpPr>
        <p:spPr>
          <a:xfrm>
            <a:off x="9489748" y="6095798"/>
            <a:ext cx="969988" cy="261610"/>
          </a:xfrm>
          <a:prstGeom prst="rect">
            <a:avLst/>
          </a:prstGeom>
          <a:noFill/>
        </p:spPr>
        <p:txBody>
          <a:bodyPr wrap="square" rtlCol="0">
            <a:spAutoFit/>
          </a:bodyPr>
          <a:lstStyle/>
          <a:p>
            <a:r>
              <a:rPr lang="ja-JP" altLang="en-US" sz="1100" dirty="0">
                <a:latin typeface="UD デジタル 教科書体 NP-R" panose="02020400000000000000" pitchFamily="18" charset="-128"/>
                <a:ea typeface="UD デジタル 教科書体 NP-R" panose="02020400000000000000" pitchFamily="18" charset="-128"/>
              </a:rPr>
              <a:t>決算の審査</a:t>
            </a:r>
            <a:endParaRPr kumimoji="1"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39" name="四角形: 角を丸くする 138">
            <a:extLst>
              <a:ext uri="{FF2B5EF4-FFF2-40B4-BE49-F238E27FC236}">
                <a16:creationId xmlns:a16="http://schemas.microsoft.com/office/drawing/2014/main" id="{EB9A8517-B235-467E-D027-3EB21BD87046}"/>
              </a:ext>
            </a:extLst>
          </p:cNvPr>
          <p:cNvSpPr/>
          <p:nvPr/>
        </p:nvSpPr>
        <p:spPr>
          <a:xfrm>
            <a:off x="9347359" y="5869625"/>
            <a:ext cx="529385" cy="236902"/>
          </a:xfrm>
          <a:prstGeom prst="roundRect">
            <a:avLst>
              <a:gd name="adj" fmla="val 49870"/>
            </a:avLst>
          </a:prstGeom>
          <a:solidFill>
            <a:srgbClr val="F991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0" name="テキスト ボックス 139">
            <a:extLst>
              <a:ext uri="{FF2B5EF4-FFF2-40B4-BE49-F238E27FC236}">
                <a16:creationId xmlns:a16="http://schemas.microsoft.com/office/drawing/2014/main" id="{CFEAA4BD-C28B-0181-B614-0E4919AAAA2F}"/>
              </a:ext>
            </a:extLst>
          </p:cNvPr>
          <p:cNvSpPr txBox="1"/>
          <p:nvPr/>
        </p:nvSpPr>
        <p:spPr>
          <a:xfrm>
            <a:off x="9303313" y="5880354"/>
            <a:ext cx="617477" cy="215444"/>
          </a:xfrm>
          <a:prstGeom prst="rect">
            <a:avLst/>
          </a:prstGeom>
          <a:noFill/>
        </p:spPr>
        <p:txBody>
          <a:bodyPr wrap="none" rtlCol="0">
            <a:spAutoFit/>
          </a:bodyPr>
          <a:lstStyle/>
          <a:p>
            <a:r>
              <a:rPr kumimoji="1" lang="en-US" altLang="ja-JP" sz="800" dirty="0">
                <a:solidFill>
                  <a:schemeClr val="bg1"/>
                </a:solidFill>
                <a:latin typeface="UD デジタル 教科書体 NP-R" panose="02020400000000000000" pitchFamily="18" charset="-128"/>
                <a:ea typeface="UD デジタル 教科書体 NP-R" panose="02020400000000000000" pitchFamily="18" charset="-128"/>
              </a:rPr>
              <a:t>9</a:t>
            </a:r>
            <a:r>
              <a:rPr kumimoji="1" lang="ja-JP" altLang="en-US" sz="600" dirty="0">
                <a:solidFill>
                  <a:schemeClr val="bg1"/>
                </a:solidFill>
                <a:latin typeface="UD デジタル 教科書体 NP-R" panose="02020400000000000000" pitchFamily="18" charset="-128"/>
                <a:ea typeface="UD デジタル 教科書体 NP-R" panose="02020400000000000000" pitchFamily="18" charset="-128"/>
              </a:rPr>
              <a:t>月</a:t>
            </a:r>
            <a:r>
              <a:rPr lang="ja-JP" altLang="en-US" sz="600" dirty="0">
                <a:solidFill>
                  <a:schemeClr val="bg1"/>
                </a:solidFill>
                <a:latin typeface="UD デジタル 教科書体 NP-R" panose="02020400000000000000" pitchFamily="18" charset="-128"/>
                <a:ea typeface="UD デジタル 教科書体 NP-R" panose="02020400000000000000" pitchFamily="18" charset="-128"/>
              </a:rPr>
              <a:t>～</a:t>
            </a:r>
            <a:r>
              <a:rPr lang="en-US" altLang="ja-JP" sz="800" dirty="0">
                <a:solidFill>
                  <a:schemeClr val="bg1"/>
                </a:solidFill>
                <a:latin typeface="UD デジタル 教科書体 NP-R" panose="02020400000000000000" pitchFamily="18" charset="-128"/>
                <a:ea typeface="UD デジタル 教科書体 NP-R" panose="02020400000000000000" pitchFamily="18" charset="-128"/>
              </a:rPr>
              <a:t>11</a:t>
            </a:r>
            <a:r>
              <a:rPr lang="ja-JP" altLang="en-US" sz="600" dirty="0">
                <a:solidFill>
                  <a:schemeClr val="bg1"/>
                </a:solidFill>
                <a:latin typeface="UD デジタル 教科書体 NP-R" panose="02020400000000000000" pitchFamily="18" charset="-128"/>
                <a:ea typeface="UD デジタル 教科書体 NP-R" panose="02020400000000000000" pitchFamily="18" charset="-128"/>
              </a:rPr>
              <a:t>月</a:t>
            </a:r>
            <a:endParaRPr kumimoji="1" lang="ja-JP" altLang="en-US" sz="8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42" name="四角形: 角を丸くする 141">
            <a:extLst>
              <a:ext uri="{FF2B5EF4-FFF2-40B4-BE49-F238E27FC236}">
                <a16:creationId xmlns:a16="http://schemas.microsoft.com/office/drawing/2014/main" id="{9FA95BE5-8F6F-2F86-4576-20FAAAEE0D4F}"/>
              </a:ext>
            </a:extLst>
          </p:cNvPr>
          <p:cNvSpPr/>
          <p:nvPr/>
        </p:nvSpPr>
        <p:spPr>
          <a:xfrm>
            <a:off x="10676904" y="6274171"/>
            <a:ext cx="1195301" cy="426347"/>
          </a:xfrm>
          <a:prstGeom prst="roundRect">
            <a:avLst>
              <a:gd name="adj" fmla="val 7753"/>
            </a:avLst>
          </a:prstGeom>
          <a:solidFill>
            <a:srgbClr val="96D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テキスト ボックス 142">
            <a:extLst>
              <a:ext uri="{FF2B5EF4-FFF2-40B4-BE49-F238E27FC236}">
                <a16:creationId xmlns:a16="http://schemas.microsoft.com/office/drawing/2014/main" id="{FB6A186D-03CD-5484-6E91-AEFDAAE30ECE}"/>
              </a:ext>
            </a:extLst>
          </p:cNvPr>
          <p:cNvSpPr txBox="1"/>
          <p:nvPr/>
        </p:nvSpPr>
        <p:spPr>
          <a:xfrm>
            <a:off x="10654089" y="6397558"/>
            <a:ext cx="1241862" cy="261610"/>
          </a:xfrm>
          <a:prstGeom prst="rect">
            <a:avLst/>
          </a:prstGeom>
          <a:noFill/>
        </p:spPr>
        <p:txBody>
          <a:bodyPr wrap="square" rtlCol="0">
            <a:spAutoFit/>
          </a:bodyPr>
          <a:lstStyle/>
          <a:p>
            <a:r>
              <a:rPr kumimoji="1" lang="ja-JP" altLang="en-US" sz="1100" dirty="0">
                <a:latin typeface="UD デジタル 教科書体 NP-R" panose="02020400000000000000" pitchFamily="18" charset="-128"/>
                <a:ea typeface="UD デジタル 教科書体 NP-R" panose="02020400000000000000" pitchFamily="18" charset="-128"/>
              </a:rPr>
              <a:t>決算の検証･審議</a:t>
            </a:r>
            <a:endParaRPr kumimoji="1"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45" name="四角形: 角を丸くする 144">
            <a:extLst>
              <a:ext uri="{FF2B5EF4-FFF2-40B4-BE49-F238E27FC236}">
                <a16:creationId xmlns:a16="http://schemas.microsoft.com/office/drawing/2014/main" id="{AE16872B-AA43-8606-D16A-E436FE44ACE8}"/>
              </a:ext>
            </a:extLst>
          </p:cNvPr>
          <p:cNvSpPr/>
          <p:nvPr/>
        </p:nvSpPr>
        <p:spPr>
          <a:xfrm>
            <a:off x="10649142" y="6171385"/>
            <a:ext cx="667168" cy="236902"/>
          </a:xfrm>
          <a:prstGeom prst="roundRect">
            <a:avLst>
              <a:gd name="adj" fmla="val 49870"/>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6" name="テキスト ボックス 145">
            <a:extLst>
              <a:ext uri="{FF2B5EF4-FFF2-40B4-BE49-F238E27FC236}">
                <a16:creationId xmlns:a16="http://schemas.microsoft.com/office/drawing/2014/main" id="{5956C427-1324-9313-3303-2A98AB43F1F4}"/>
              </a:ext>
            </a:extLst>
          </p:cNvPr>
          <p:cNvSpPr txBox="1"/>
          <p:nvPr/>
        </p:nvSpPr>
        <p:spPr>
          <a:xfrm>
            <a:off x="10603125" y="6182114"/>
            <a:ext cx="771365" cy="215444"/>
          </a:xfrm>
          <a:prstGeom prst="rect">
            <a:avLst/>
          </a:prstGeom>
          <a:noFill/>
        </p:spPr>
        <p:txBody>
          <a:bodyPr wrap="none" rtlCol="0">
            <a:spAutoFit/>
          </a:bodyPr>
          <a:lstStyle/>
          <a:p>
            <a:r>
              <a:rPr kumimoji="1" lang="en-US" altLang="ja-JP" sz="800" dirty="0">
                <a:solidFill>
                  <a:schemeClr val="bg1"/>
                </a:solidFill>
                <a:latin typeface="UD デジタル 教科書体 NP-R" panose="02020400000000000000" pitchFamily="18" charset="-128"/>
                <a:ea typeface="UD デジタル 教科書体 NP-R" panose="02020400000000000000" pitchFamily="18" charset="-128"/>
              </a:rPr>
              <a:t>11</a:t>
            </a:r>
            <a:r>
              <a:rPr kumimoji="1" lang="ja-JP" altLang="en-US" sz="600" dirty="0">
                <a:solidFill>
                  <a:schemeClr val="bg1"/>
                </a:solidFill>
                <a:latin typeface="UD デジタル 教科書体 NP-R" panose="02020400000000000000" pitchFamily="18" charset="-128"/>
                <a:ea typeface="UD デジタル 教科書体 NP-R" panose="02020400000000000000" pitchFamily="18" charset="-128"/>
              </a:rPr>
              <a:t>月</a:t>
            </a:r>
            <a:r>
              <a:rPr lang="ja-JP" altLang="en-US" sz="600" dirty="0">
                <a:solidFill>
                  <a:schemeClr val="bg1"/>
                </a:solidFill>
                <a:latin typeface="UD デジタル 教科書体 NP-R" panose="02020400000000000000" pitchFamily="18" charset="-128"/>
                <a:ea typeface="UD デジタル 教科書体 NP-R" panose="02020400000000000000" pitchFamily="18" charset="-128"/>
              </a:rPr>
              <a:t>～翌年</a:t>
            </a:r>
            <a:r>
              <a:rPr lang="en-US" altLang="ja-JP" sz="800" dirty="0">
                <a:solidFill>
                  <a:schemeClr val="bg1"/>
                </a:solidFill>
                <a:latin typeface="UD デジタル 教科書体 NP-R" panose="02020400000000000000" pitchFamily="18" charset="-128"/>
                <a:ea typeface="UD デジタル 教科書体 NP-R" panose="02020400000000000000" pitchFamily="18" charset="-128"/>
              </a:rPr>
              <a:t>6</a:t>
            </a:r>
            <a:r>
              <a:rPr lang="ja-JP" altLang="en-US" sz="600" dirty="0">
                <a:solidFill>
                  <a:schemeClr val="bg1"/>
                </a:solidFill>
                <a:latin typeface="UD デジタル 教科書体 NP-R" panose="02020400000000000000" pitchFamily="18" charset="-128"/>
                <a:ea typeface="UD デジタル 教科書体 NP-R" panose="02020400000000000000" pitchFamily="18" charset="-128"/>
              </a:rPr>
              <a:t>月</a:t>
            </a:r>
            <a:endParaRPr kumimoji="1" lang="ja-JP" altLang="en-US" sz="8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49" name="テキスト ボックス 148">
            <a:extLst>
              <a:ext uri="{FF2B5EF4-FFF2-40B4-BE49-F238E27FC236}">
                <a16:creationId xmlns:a16="http://schemas.microsoft.com/office/drawing/2014/main" id="{9E7163DE-7B16-5010-4AA1-1EB0719A3D27}"/>
              </a:ext>
            </a:extLst>
          </p:cNvPr>
          <p:cNvSpPr txBox="1"/>
          <p:nvPr/>
        </p:nvSpPr>
        <p:spPr>
          <a:xfrm>
            <a:off x="6221844" y="872253"/>
            <a:ext cx="5163892" cy="369332"/>
          </a:xfrm>
          <a:prstGeom prst="rect">
            <a:avLst/>
          </a:prstGeom>
          <a:noFill/>
        </p:spPr>
        <p:txBody>
          <a:bodyPr wrap="square">
            <a:spAutoFit/>
          </a:bodyPr>
          <a:lstStyle/>
          <a:p>
            <a:pPr algn="ctr"/>
            <a:r>
              <a:rPr lang="ja-JP" altLang="en-US" b="1" dirty="0">
                <a:latin typeface="UD デジタル 教科書体 NP-R" panose="02020400000000000000" pitchFamily="18" charset="-128"/>
                <a:ea typeface="UD デジタル 教科書体 NP-R" panose="02020400000000000000" pitchFamily="18" charset="-128"/>
              </a:rPr>
              <a:t>国の予算、決算の流れ（</a:t>
            </a:r>
            <a:r>
              <a:rPr lang="en-US" altLang="ja-JP" b="1" dirty="0">
                <a:latin typeface="UD デジタル 教科書体 NP-R" panose="02020400000000000000" pitchFamily="18" charset="-128"/>
                <a:ea typeface="UD デジタル 教科書体 NP-R" panose="02020400000000000000" pitchFamily="18" charset="-128"/>
              </a:rPr>
              <a:t>20X1</a:t>
            </a:r>
            <a:r>
              <a:rPr lang="ja-JP" altLang="en-US" b="1" dirty="0">
                <a:latin typeface="UD デジタル 教科書体 NP-R" panose="02020400000000000000" pitchFamily="18" charset="-128"/>
                <a:ea typeface="UD デジタル 教科書体 NP-R" panose="02020400000000000000" pitchFamily="18" charset="-128"/>
              </a:rPr>
              <a:t>年度）</a:t>
            </a:r>
          </a:p>
        </p:txBody>
      </p:sp>
      <p:sp>
        <p:nvSpPr>
          <p:cNvPr id="6" name="四角形: 角を丸くする 5">
            <a:extLst>
              <a:ext uri="{FF2B5EF4-FFF2-40B4-BE49-F238E27FC236}">
                <a16:creationId xmlns:a16="http://schemas.microsoft.com/office/drawing/2014/main" id="{3A083F5A-9ECA-EAC9-1B1E-2835487371EE}"/>
              </a:ext>
            </a:extLst>
          </p:cNvPr>
          <p:cNvSpPr/>
          <p:nvPr/>
        </p:nvSpPr>
        <p:spPr>
          <a:xfrm>
            <a:off x="1772529" y="1362280"/>
            <a:ext cx="2413067" cy="400110"/>
          </a:xfrm>
          <a:prstGeom prst="roundRect">
            <a:avLst/>
          </a:prstGeom>
          <a:solidFill>
            <a:schemeClr val="bg1"/>
          </a:solidFill>
          <a:ln>
            <a:solidFill>
              <a:srgbClr val="E06E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2BC"/>
              </a:solidFill>
            </a:endParaRPr>
          </a:p>
        </p:txBody>
      </p:sp>
      <p:sp>
        <p:nvSpPr>
          <p:cNvPr id="9" name="テキスト ボックス 8">
            <a:extLst>
              <a:ext uri="{FF2B5EF4-FFF2-40B4-BE49-F238E27FC236}">
                <a16:creationId xmlns:a16="http://schemas.microsoft.com/office/drawing/2014/main" id="{D0CF02D0-41A4-1E86-2E8E-857C6EB61807}"/>
              </a:ext>
            </a:extLst>
          </p:cNvPr>
          <p:cNvSpPr txBox="1"/>
          <p:nvPr/>
        </p:nvSpPr>
        <p:spPr>
          <a:xfrm>
            <a:off x="2121253" y="1379698"/>
            <a:ext cx="2012089" cy="400110"/>
          </a:xfrm>
          <a:prstGeom prst="rect">
            <a:avLst/>
          </a:prstGeom>
          <a:noFill/>
        </p:spPr>
        <p:txBody>
          <a:bodyPr wrap="none" rtlCol="0">
            <a:spAutoFit/>
          </a:bodyPr>
          <a:lstStyle/>
          <a:p>
            <a:r>
              <a:rPr lang="ja-JP" altLang="en-US" sz="2000" b="1" spc="100" dirty="0">
                <a:solidFill>
                  <a:srgbClr val="E06E83"/>
                </a:solidFill>
                <a:latin typeface="UD デジタル 教科書体 NP-R" panose="02020400000000000000" pitchFamily="18" charset="-128"/>
                <a:ea typeface="UD デジタル 教科書体 NP-R" panose="02020400000000000000" pitchFamily="18" charset="-128"/>
              </a:rPr>
              <a:t>決算にも注目</a:t>
            </a:r>
            <a:r>
              <a:rPr lang="en-US" altLang="ja-JP" sz="2000" b="1" spc="100" dirty="0">
                <a:solidFill>
                  <a:srgbClr val="E06E83"/>
                </a:solidFill>
                <a:latin typeface="UD デジタル 教科書体 NP-R" panose="02020400000000000000" pitchFamily="18" charset="-128"/>
                <a:ea typeface="UD デジタル 教科書体 NP-R" panose="02020400000000000000" pitchFamily="18" charset="-128"/>
              </a:rPr>
              <a:t>!!</a:t>
            </a:r>
            <a:endParaRPr kumimoji="1" lang="ja-JP" altLang="en-US" sz="2000" b="1" spc="100" dirty="0">
              <a:solidFill>
                <a:srgbClr val="E06E83"/>
              </a:solidFill>
              <a:latin typeface="UD デジタル 教科書体 NP-R" panose="02020400000000000000" pitchFamily="18" charset="-128"/>
              <a:ea typeface="UD デジタル 教科書体 NP-R" panose="02020400000000000000" pitchFamily="18" charset="-128"/>
            </a:endParaRPr>
          </a:p>
        </p:txBody>
      </p:sp>
      <p:sp>
        <p:nvSpPr>
          <p:cNvPr id="5" name="楕円 4">
            <a:extLst>
              <a:ext uri="{FF2B5EF4-FFF2-40B4-BE49-F238E27FC236}">
                <a16:creationId xmlns:a16="http://schemas.microsoft.com/office/drawing/2014/main" id="{775E066B-26C0-C9DA-9D9C-8B10FE022E78}"/>
              </a:ext>
            </a:extLst>
          </p:cNvPr>
          <p:cNvSpPr/>
          <p:nvPr/>
        </p:nvSpPr>
        <p:spPr>
          <a:xfrm>
            <a:off x="493821" y="1240541"/>
            <a:ext cx="618978" cy="618978"/>
          </a:xfrm>
          <a:prstGeom prst="ellipse">
            <a:avLst/>
          </a:prstGeom>
          <a:solidFill>
            <a:srgbClr val="E06E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 name="テキスト ボックス 6">
            <a:extLst>
              <a:ext uri="{FF2B5EF4-FFF2-40B4-BE49-F238E27FC236}">
                <a16:creationId xmlns:a16="http://schemas.microsoft.com/office/drawing/2014/main" id="{7F77AB05-B9DB-128F-5FB3-310307CE8E42}"/>
              </a:ext>
            </a:extLst>
          </p:cNvPr>
          <p:cNvSpPr txBox="1"/>
          <p:nvPr/>
        </p:nvSpPr>
        <p:spPr>
          <a:xfrm>
            <a:off x="572593" y="1331503"/>
            <a:ext cx="461434" cy="461665"/>
          </a:xfrm>
          <a:prstGeom prst="rect">
            <a:avLst/>
          </a:prstGeom>
          <a:noFill/>
        </p:spPr>
        <p:txBody>
          <a:bodyPr wrap="square" rtlCol="0">
            <a:spAutoFit/>
          </a:bodyPr>
          <a:lstStyle/>
          <a:p>
            <a:pPr algn="ctr"/>
            <a:r>
              <a:rPr lang="ja-JP" altLang="en-US" sz="2400" b="1" spc="100" dirty="0">
                <a:solidFill>
                  <a:schemeClr val="bg1"/>
                </a:solidFill>
                <a:latin typeface="UD デジタル 教科書体 NP-R" panose="02020400000000000000" pitchFamily="18" charset="-128"/>
                <a:ea typeface="UD デジタル 教科書体 NP-R" panose="02020400000000000000" pitchFamily="18" charset="-128"/>
              </a:rPr>
              <a:t>豆</a:t>
            </a:r>
          </a:p>
        </p:txBody>
      </p:sp>
      <p:sp>
        <p:nvSpPr>
          <p:cNvPr id="8" name="楕円 7">
            <a:extLst>
              <a:ext uri="{FF2B5EF4-FFF2-40B4-BE49-F238E27FC236}">
                <a16:creationId xmlns:a16="http://schemas.microsoft.com/office/drawing/2014/main" id="{140313C3-12AE-9A7A-98FC-0C9CE1BAA6FF}"/>
              </a:ext>
            </a:extLst>
          </p:cNvPr>
          <p:cNvSpPr/>
          <p:nvPr/>
        </p:nvSpPr>
        <p:spPr>
          <a:xfrm>
            <a:off x="973571" y="1240541"/>
            <a:ext cx="618978" cy="618978"/>
          </a:xfrm>
          <a:prstGeom prst="ellipse">
            <a:avLst/>
          </a:prstGeom>
          <a:solidFill>
            <a:srgbClr val="E06E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3" name="テキスト ボックス 12">
            <a:extLst>
              <a:ext uri="{FF2B5EF4-FFF2-40B4-BE49-F238E27FC236}">
                <a16:creationId xmlns:a16="http://schemas.microsoft.com/office/drawing/2014/main" id="{CE135C7D-3ECD-AD50-FDA2-05E9B05E7273}"/>
              </a:ext>
            </a:extLst>
          </p:cNvPr>
          <p:cNvSpPr txBox="1"/>
          <p:nvPr/>
        </p:nvSpPr>
        <p:spPr>
          <a:xfrm>
            <a:off x="1052343" y="1331503"/>
            <a:ext cx="461434" cy="461665"/>
          </a:xfrm>
          <a:prstGeom prst="rect">
            <a:avLst/>
          </a:prstGeom>
          <a:noFill/>
        </p:spPr>
        <p:txBody>
          <a:bodyPr wrap="square" rtlCol="0">
            <a:spAutoFit/>
          </a:bodyPr>
          <a:lstStyle/>
          <a:p>
            <a:pPr algn="ctr"/>
            <a:r>
              <a:rPr lang="ja-JP" altLang="en-US" sz="2400" b="1" spc="100" dirty="0">
                <a:solidFill>
                  <a:schemeClr val="bg1"/>
                </a:solidFill>
                <a:latin typeface="UD デジタル 教科書体 NP-R" panose="02020400000000000000" pitchFamily="18" charset="-128"/>
                <a:ea typeface="UD デジタル 教科書体 NP-R" panose="02020400000000000000" pitchFamily="18" charset="-128"/>
              </a:rPr>
              <a:t>知</a:t>
            </a:r>
          </a:p>
        </p:txBody>
      </p:sp>
      <p:sp>
        <p:nvSpPr>
          <p:cNvPr id="14" name="楕円 13">
            <a:extLst>
              <a:ext uri="{FF2B5EF4-FFF2-40B4-BE49-F238E27FC236}">
                <a16:creationId xmlns:a16="http://schemas.microsoft.com/office/drawing/2014/main" id="{BD7A2C70-EB96-5087-972B-AACAEDEECC96}"/>
              </a:ext>
            </a:extLst>
          </p:cNvPr>
          <p:cNvSpPr/>
          <p:nvPr/>
        </p:nvSpPr>
        <p:spPr>
          <a:xfrm>
            <a:off x="1453321" y="1240541"/>
            <a:ext cx="618978" cy="618978"/>
          </a:xfrm>
          <a:prstGeom prst="ellipse">
            <a:avLst/>
          </a:prstGeom>
          <a:solidFill>
            <a:srgbClr val="E06E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7" name="テキスト ボックス 16">
            <a:extLst>
              <a:ext uri="{FF2B5EF4-FFF2-40B4-BE49-F238E27FC236}">
                <a16:creationId xmlns:a16="http://schemas.microsoft.com/office/drawing/2014/main" id="{C2835AED-AC3C-E5D4-3815-6AF357921A7D}"/>
              </a:ext>
            </a:extLst>
          </p:cNvPr>
          <p:cNvSpPr txBox="1"/>
          <p:nvPr/>
        </p:nvSpPr>
        <p:spPr>
          <a:xfrm>
            <a:off x="1532093" y="1331503"/>
            <a:ext cx="461434" cy="461665"/>
          </a:xfrm>
          <a:prstGeom prst="rect">
            <a:avLst/>
          </a:prstGeom>
          <a:noFill/>
        </p:spPr>
        <p:txBody>
          <a:bodyPr wrap="square" rtlCol="0">
            <a:spAutoFit/>
          </a:bodyPr>
          <a:lstStyle/>
          <a:p>
            <a:pPr algn="ctr"/>
            <a:r>
              <a:rPr lang="ja-JP" altLang="en-US" sz="2400" b="1" spc="100" dirty="0">
                <a:solidFill>
                  <a:schemeClr val="bg1"/>
                </a:solidFill>
                <a:latin typeface="UD デジタル 教科書体 NP-R" panose="02020400000000000000" pitchFamily="18" charset="-128"/>
                <a:ea typeface="UD デジタル 教科書体 NP-R" panose="02020400000000000000" pitchFamily="18" charset="-128"/>
              </a:rPr>
              <a:t>識</a:t>
            </a:r>
          </a:p>
        </p:txBody>
      </p:sp>
    </p:spTree>
    <p:extLst>
      <p:ext uri="{BB962C8B-B14F-4D97-AF65-F5344CB8AC3E}">
        <p14:creationId xmlns:p14="http://schemas.microsoft.com/office/powerpoint/2010/main" val="2439769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fade">
                                      <p:cBhvr>
                                        <p:cTn id="46" dur="500"/>
                                        <p:tgtEl>
                                          <p:spTgt spid="7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500"/>
                                        <p:tgtEl>
                                          <p:spTgt spid="7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fade">
                                      <p:cBhvr>
                                        <p:cTn id="55" dur="500"/>
                                        <p:tgtEl>
                                          <p:spTgt spid="8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4"/>
                                        </p:tgtEl>
                                        <p:attrNameLst>
                                          <p:attrName>style.visibility</p:attrName>
                                        </p:attrNameLst>
                                      </p:cBhvr>
                                      <p:to>
                                        <p:strVal val="visible"/>
                                      </p:to>
                                    </p:set>
                                    <p:animEffect transition="in" filter="fade">
                                      <p:cBhvr>
                                        <p:cTn id="58" dur="500"/>
                                        <p:tgtEl>
                                          <p:spTgt spid="8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5"/>
                                        </p:tgtEl>
                                        <p:attrNameLst>
                                          <p:attrName>style.visibility</p:attrName>
                                        </p:attrNameLst>
                                      </p:cBhvr>
                                      <p:to>
                                        <p:strVal val="visible"/>
                                      </p:to>
                                    </p:set>
                                    <p:animEffect transition="in" filter="fade">
                                      <p:cBhvr>
                                        <p:cTn id="61" dur="500"/>
                                        <p:tgtEl>
                                          <p:spTgt spid="8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7"/>
                                        </p:tgtEl>
                                        <p:attrNameLst>
                                          <p:attrName>style.visibility</p:attrName>
                                        </p:attrNameLst>
                                      </p:cBhvr>
                                      <p:to>
                                        <p:strVal val="visible"/>
                                      </p:to>
                                    </p:set>
                                    <p:animEffect transition="in" filter="fade">
                                      <p:cBhvr>
                                        <p:cTn id="64" dur="500"/>
                                        <p:tgtEl>
                                          <p:spTgt spid="8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8"/>
                                        </p:tgtEl>
                                        <p:attrNameLst>
                                          <p:attrName>style.visibility</p:attrName>
                                        </p:attrNameLst>
                                      </p:cBhvr>
                                      <p:to>
                                        <p:strVal val="visible"/>
                                      </p:to>
                                    </p:set>
                                    <p:animEffect transition="in" filter="fade">
                                      <p:cBhvr>
                                        <p:cTn id="67" dur="500"/>
                                        <p:tgtEl>
                                          <p:spTgt spid="8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0"/>
                                        </p:tgtEl>
                                        <p:attrNameLst>
                                          <p:attrName>style.visibility</p:attrName>
                                        </p:attrNameLst>
                                      </p:cBhvr>
                                      <p:to>
                                        <p:strVal val="visible"/>
                                      </p:to>
                                    </p:set>
                                    <p:animEffect transition="in" filter="fade">
                                      <p:cBhvr>
                                        <p:cTn id="70" dur="500"/>
                                        <p:tgtEl>
                                          <p:spTgt spid="9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1"/>
                                        </p:tgtEl>
                                        <p:attrNameLst>
                                          <p:attrName>style.visibility</p:attrName>
                                        </p:attrNameLst>
                                      </p:cBhvr>
                                      <p:to>
                                        <p:strVal val="visible"/>
                                      </p:to>
                                    </p:set>
                                    <p:animEffect transition="in" filter="fade">
                                      <p:cBhvr>
                                        <p:cTn id="73" dur="500"/>
                                        <p:tgtEl>
                                          <p:spTgt spid="9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3"/>
                                        </p:tgtEl>
                                        <p:attrNameLst>
                                          <p:attrName>style.visibility</p:attrName>
                                        </p:attrNameLst>
                                      </p:cBhvr>
                                      <p:to>
                                        <p:strVal val="visible"/>
                                      </p:to>
                                    </p:set>
                                    <p:animEffect transition="in" filter="fade">
                                      <p:cBhvr>
                                        <p:cTn id="76" dur="500"/>
                                        <p:tgtEl>
                                          <p:spTgt spid="9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94"/>
                                        </p:tgtEl>
                                        <p:attrNameLst>
                                          <p:attrName>style.visibility</p:attrName>
                                        </p:attrNameLst>
                                      </p:cBhvr>
                                      <p:to>
                                        <p:strVal val="visible"/>
                                      </p:to>
                                    </p:set>
                                    <p:animEffect transition="in" filter="fade">
                                      <p:cBhvr>
                                        <p:cTn id="79" dur="500"/>
                                        <p:tgtEl>
                                          <p:spTgt spid="9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6"/>
                                        </p:tgtEl>
                                        <p:attrNameLst>
                                          <p:attrName>style.visibility</p:attrName>
                                        </p:attrNameLst>
                                      </p:cBhvr>
                                      <p:to>
                                        <p:strVal val="visible"/>
                                      </p:to>
                                    </p:set>
                                    <p:animEffect transition="in" filter="fade">
                                      <p:cBhvr>
                                        <p:cTn id="82" dur="500"/>
                                        <p:tgtEl>
                                          <p:spTgt spid="9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97"/>
                                        </p:tgtEl>
                                        <p:attrNameLst>
                                          <p:attrName>style.visibility</p:attrName>
                                        </p:attrNameLst>
                                      </p:cBhvr>
                                      <p:to>
                                        <p:strVal val="visible"/>
                                      </p:to>
                                    </p:set>
                                    <p:animEffect transition="in" filter="fade">
                                      <p:cBhvr>
                                        <p:cTn id="85" dur="500"/>
                                        <p:tgtEl>
                                          <p:spTgt spid="9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99"/>
                                        </p:tgtEl>
                                        <p:attrNameLst>
                                          <p:attrName>style.visibility</p:attrName>
                                        </p:attrNameLst>
                                      </p:cBhvr>
                                      <p:to>
                                        <p:strVal val="visible"/>
                                      </p:to>
                                    </p:set>
                                    <p:animEffect transition="in" filter="fade">
                                      <p:cBhvr>
                                        <p:cTn id="88" dur="500"/>
                                        <p:tgtEl>
                                          <p:spTgt spid="9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fade">
                                      <p:cBhvr>
                                        <p:cTn id="91" dur="500"/>
                                        <p:tgtEl>
                                          <p:spTgt spid="10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2"/>
                                        </p:tgtEl>
                                        <p:attrNameLst>
                                          <p:attrName>style.visibility</p:attrName>
                                        </p:attrNameLst>
                                      </p:cBhvr>
                                      <p:to>
                                        <p:strVal val="visible"/>
                                      </p:to>
                                    </p:set>
                                    <p:animEffect transition="in" filter="fade">
                                      <p:cBhvr>
                                        <p:cTn id="94" dur="500"/>
                                        <p:tgtEl>
                                          <p:spTgt spid="10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3"/>
                                        </p:tgtEl>
                                        <p:attrNameLst>
                                          <p:attrName>style.visibility</p:attrName>
                                        </p:attrNameLst>
                                      </p:cBhvr>
                                      <p:to>
                                        <p:strVal val="visible"/>
                                      </p:to>
                                    </p:set>
                                    <p:animEffect transition="in" filter="fade">
                                      <p:cBhvr>
                                        <p:cTn id="97" dur="500"/>
                                        <p:tgtEl>
                                          <p:spTgt spid="10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5"/>
                                        </p:tgtEl>
                                        <p:attrNameLst>
                                          <p:attrName>style.visibility</p:attrName>
                                        </p:attrNameLst>
                                      </p:cBhvr>
                                      <p:to>
                                        <p:strVal val="visible"/>
                                      </p:to>
                                    </p:set>
                                    <p:animEffect transition="in" filter="fade">
                                      <p:cBhvr>
                                        <p:cTn id="100" dur="500"/>
                                        <p:tgtEl>
                                          <p:spTgt spid="10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06"/>
                                        </p:tgtEl>
                                        <p:attrNameLst>
                                          <p:attrName>style.visibility</p:attrName>
                                        </p:attrNameLst>
                                      </p:cBhvr>
                                      <p:to>
                                        <p:strVal val="visible"/>
                                      </p:to>
                                    </p:set>
                                    <p:animEffect transition="in" filter="fade">
                                      <p:cBhvr>
                                        <p:cTn id="103" dur="500"/>
                                        <p:tgtEl>
                                          <p:spTgt spid="10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07"/>
                                        </p:tgtEl>
                                        <p:attrNameLst>
                                          <p:attrName>style.visibility</p:attrName>
                                        </p:attrNameLst>
                                      </p:cBhvr>
                                      <p:to>
                                        <p:strVal val="visible"/>
                                      </p:to>
                                    </p:set>
                                    <p:animEffect transition="in" filter="fade">
                                      <p:cBhvr>
                                        <p:cTn id="106" dur="500"/>
                                        <p:tgtEl>
                                          <p:spTgt spid="107"/>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09"/>
                                        </p:tgtEl>
                                        <p:attrNameLst>
                                          <p:attrName>style.visibility</p:attrName>
                                        </p:attrNameLst>
                                      </p:cBhvr>
                                      <p:to>
                                        <p:strVal val="visible"/>
                                      </p:to>
                                    </p:set>
                                    <p:animEffect transition="in" filter="fade">
                                      <p:cBhvr>
                                        <p:cTn id="109" dur="500"/>
                                        <p:tgtEl>
                                          <p:spTgt spid="10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10"/>
                                        </p:tgtEl>
                                        <p:attrNameLst>
                                          <p:attrName>style.visibility</p:attrName>
                                        </p:attrNameLst>
                                      </p:cBhvr>
                                      <p:to>
                                        <p:strVal val="visible"/>
                                      </p:to>
                                    </p:set>
                                    <p:animEffect transition="in" filter="fade">
                                      <p:cBhvr>
                                        <p:cTn id="112" dur="500"/>
                                        <p:tgtEl>
                                          <p:spTgt spid="11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12"/>
                                        </p:tgtEl>
                                        <p:attrNameLst>
                                          <p:attrName>style.visibility</p:attrName>
                                        </p:attrNameLst>
                                      </p:cBhvr>
                                      <p:to>
                                        <p:strVal val="visible"/>
                                      </p:to>
                                    </p:set>
                                    <p:animEffect transition="in" filter="fade">
                                      <p:cBhvr>
                                        <p:cTn id="115" dur="500"/>
                                        <p:tgtEl>
                                          <p:spTgt spid="11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13"/>
                                        </p:tgtEl>
                                        <p:attrNameLst>
                                          <p:attrName>style.visibility</p:attrName>
                                        </p:attrNameLst>
                                      </p:cBhvr>
                                      <p:to>
                                        <p:strVal val="visible"/>
                                      </p:to>
                                    </p:set>
                                    <p:animEffect transition="in" filter="fade">
                                      <p:cBhvr>
                                        <p:cTn id="118" dur="500"/>
                                        <p:tgtEl>
                                          <p:spTgt spid="113"/>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15"/>
                                        </p:tgtEl>
                                        <p:attrNameLst>
                                          <p:attrName>style.visibility</p:attrName>
                                        </p:attrNameLst>
                                      </p:cBhvr>
                                      <p:to>
                                        <p:strVal val="visible"/>
                                      </p:to>
                                    </p:set>
                                    <p:animEffect transition="in" filter="fade">
                                      <p:cBhvr>
                                        <p:cTn id="121" dur="500"/>
                                        <p:tgtEl>
                                          <p:spTgt spid="115"/>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16"/>
                                        </p:tgtEl>
                                        <p:attrNameLst>
                                          <p:attrName>style.visibility</p:attrName>
                                        </p:attrNameLst>
                                      </p:cBhvr>
                                      <p:to>
                                        <p:strVal val="visible"/>
                                      </p:to>
                                    </p:set>
                                    <p:animEffect transition="in" filter="fade">
                                      <p:cBhvr>
                                        <p:cTn id="124" dur="500"/>
                                        <p:tgtEl>
                                          <p:spTgt spid="11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18"/>
                                        </p:tgtEl>
                                        <p:attrNameLst>
                                          <p:attrName>style.visibility</p:attrName>
                                        </p:attrNameLst>
                                      </p:cBhvr>
                                      <p:to>
                                        <p:strVal val="visible"/>
                                      </p:to>
                                    </p:set>
                                    <p:animEffect transition="in" filter="fade">
                                      <p:cBhvr>
                                        <p:cTn id="127" dur="500"/>
                                        <p:tgtEl>
                                          <p:spTgt spid="11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19"/>
                                        </p:tgtEl>
                                        <p:attrNameLst>
                                          <p:attrName>style.visibility</p:attrName>
                                        </p:attrNameLst>
                                      </p:cBhvr>
                                      <p:to>
                                        <p:strVal val="visible"/>
                                      </p:to>
                                    </p:set>
                                    <p:animEffect transition="in" filter="fade">
                                      <p:cBhvr>
                                        <p:cTn id="130" dur="500"/>
                                        <p:tgtEl>
                                          <p:spTgt spid="119"/>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21"/>
                                        </p:tgtEl>
                                        <p:attrNameLst>
                                          <p:attrName>style.visibility</p:attrName>
                                        </p:attrNameLst>
                                      </p:cBhvr>
                                      <p:to>
                                        <p:strVal val="visible"/>
                                      </p:to>
                                    </p:set>
                                    <p:animEffect transition="in" filter="fade">
                                      <p:cBhvr>
                                        <p:cTn id="133" dur="500"/>
                                        <p:tgtEl>
                                          <p:spTgt spid="12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22"/>
                                        </p:tgtEl>
                                        <p:attrNameLst>
                                          <p:attrName>style.visibility</p:attrName>
                                        </p:attrNameLst>
                                      </p:cBhvr>
                                      <p:to>
                                        <p:strVal val="visible"/>
                                      </p:to>
                                    </p:set>
                                    <p:animEffect transition="in" filter="fade">
                                      <p:cBhvr>
                                        <p:cTn id="136" dur="500"/>
                                        <p:tgtEl>
                                          <p:spTgt spid="122"/>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24"/>
                                        </p:tgtEl>
                                        <p:attrNameLst>
                                          <p:attrName>style.visibility</p:attrName>
                                        </p:attrNameLst>
                                      </p:cBhvr>
                                      <p:to>
                                        <p:strVal val="visible"/>
                                      </p:to>
                                    </p:set>
                                    <p:animEffect transition="in" filter="fade">
                                      <p:cBhvr>
                                        <p:cTn id="139" dur="500"/>
                                        <p:tgtEl>
                                          <p:spTgt spid="12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25"/>
                                        </p:tgtEl>
                                        <p:attrNameLst>
                                          <p:attrName>style.visibility</p:attrName>
                                        </p:attrNameLst>
                                      </p:cBhvr>
                                      <p:to>
                                        <p:strVal val="visible"/>
                                      </p:to>
                                    </p:set>
                                    <p:animEffect transition="in" filter="fade">
                                      <p:cBhvr>
                                        <p:cTn id="142" dur="500"/>
                                        <p:tgtEl>
                                          <p:spTgt spid="125"/>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27"/>
                                        </p:tgtEl>
                                        <p:attrNameLst>
                                          <p:attrName>style.visibility</p:attrName>
                                        </p:attrNameLst>
                                      </p:cBhvr>
                                      <p:to>
                                        <p:strVal val="visible"/>
                                      </p:to>
                                    </p:set>
                                    <p:animEffect transition="in" filter="fade">
                                      <p:cBhvr>
                                        <p:cTn id="145" dur="500"/>
                                        <p:tgtEl>
                                          <p:spTgt spid="127"/>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28"/>
                                        </p:tgtEl>
                                        <p:attrNameLst>
                                          <p:attrName>style.visibility</p:attrName>
                                        </p:attrNameLst>
                                      </p:cBhvr>
                                      <p:to>
                                        <p:strVal val="visible"/>
                                      </p:to>
                                    </p:set>
                                    <p:animEffect transition="in" filter="fade">
                                      <p:cBhvr>
                                        <p:cTn id="148" dur="500"/>
                                        <p:tgtEl>
                                          <p:spTgt spid="128"/>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36"/>
                                        </p:tgtEl>
                                        <p:attrNameLst>
                                          <p:attrName>style.visibility</p:attrName>
                                        </p:attrNameLst>
                                      </p:cBhvr>
                                      <p:to>
                                        <p:strVal val="visible"/>
                                      </p:to>
                                    </p:set>
                                    <p:animEffect transition="in" filter="fade">
                                      <p:cBhvr>
                                        <p:cTn id="151" dur="500"/>
                                        <p:tgtEl>
                                          <p:spTgt spid="136"/>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37"/>
                                        </p:tgtEl>
                                        <p:attrNameLst>
                                          <p:attrName>style.visibility</p:attrName>
                                        </p:attrNameLst>
                                      </p:cBhvr>
                                      <p:to>
                                        <p:strVal val="visible"/>
                                      </p:to>
                                    </p:set>
                                    <p:animEffect transition="in" filter="fade">
                                      <p:cBhvr>
                                        <p:cTn id="154" dur="500"/>
                                        <p:tgtEl>
                                          <p:spTgt spid="137"/>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39"/>
                                        </p:tgtEl>
                                        <p:attrNameLst>
                                          <p:attrName>style.visibility</p:attrName>
                                        </p:attrNameLst>
                                      </p:cBhvr>
                                      <p:to>
                                        <p:strVal val="visible"/>
                                      </p:to>
                                    </p:set>
                                    <p:animEffect transition="in" filter="fade">
                                      <p:cBhvr>
                                        <p:cTn id="157" dur="500"/>
                                        <p:tgtEl>
                                          <p:spTgt spid="139"/>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40"/>
                                        </p:tgtEl>
                                        <p:attrNameLst>
                                          <p:attrName>style.visibility</p:attrName>
                                        </p:attrNameLst>
                                      </p:cBhvr>
                                      <p:to>
                                        <p:strVal val="visible"/>
                                      </p:to>
                                    </p:set>
                                    <p:animEffect transition="in" filter="fade">
                                      <p:cBhvr>
                                        <p:cTn id="160" dur="500"/>
                                        <p:tgtEl>
                                          <p:spTgt spid="140"/>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42"/>
                                        </p:tgtEl>
                                        <p:attrNameLst>
                                          <p:attrName>style.visibility</p:attrName>
                                        </p:attrNameLst>
                                      </p:cBhvr>
                                      <p:to>
                                        <p:strVal val="visible"/>
                                      </p:to>
                                    </p:set>
                                    <p:animEffect transition="in" filter="fade">
                                      <p:cBhvr>
                                        <p:cTn id="163" dur="500"/>
                                        <p:tgtEl>
                                          <p:spTgt spid="142"/>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43"/>
                                        </p:tgtEl>
                                        <p:attrNameLst>
                                          <p:attrName>style.visibility</p:attrName>
                                        </p:attrNameLst>
                                      </p:cBhvr>
                                      <p:to>
                                        <p:strVal val="visible"/>
                                      </p:to>
                                    </p:set>
                                    <p:animEffect transition="in" filter="fade">
                                      <p:cBhvr>
                                        <p:cTn id="166" dur="500"/>
                                        <p:tgtEl>
                                          <p:spTgt spid="143"/>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45"/>
                                        </p:tgtEl>
                                        <p:attrNameLst>
                                          <p:attrName>style.visibility</p:attrName>
                                        </p:attrNameLst>
                                      </p:cBhvr>
                                      <p:to>
                                        <p:strVal val="visible"/>
                                      </p:to>
                                    </p:set>
                                    <p:animEffect transition="in" filter="fade">
                                      <p:cBhvr>
                                        <p:cTn id="169" dur="500"/>
                                        <p:tgtEl>
                                          <p:spTgt spid="145"/>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46"/>
                                        </p:tgtEl>
                                        <p:attrNameLst>
                                          <p:attrName>style.visibility</p:attrName>
                                        </p:attrNameLst>
                                      </p:cBhvr>
                                      <p:to>
                                        <p:strVal val="visible"/>
                                      </p:to>
                                    </p:set>
                                    <p:animEffect transition="in" filter="fade">
                                      <p:cBhvr>
                                        <p:cTn id="172" dur="500"/>
                                        <p:tgtEl>
                                          <p:spTgt spid="146"/>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49"/>
                                        </p:tgtEl>
                                        <p:attrNameLst>
                                          <p:attrName>style.visibility</p:attrName>
                                        </p:attrNameLst>
                                      </p:cBhvr>
                                      <p:to>
                                        <p:strVal val="visible"/>
                                      </p:to>
                                    </p:set>
                                    <p:animEffect transition="in" filter="fade">
                                      <p:cBhvr>
                                        <p:cTn id="175" dur="500"/>
                                        <p:tgtEl>
                                          <p:spTgt spid="149"/>
                                        </p:tgtEl>
                                      </p:cBhvr>
                                    </p:animEffect>
                                  </p:childTnLst>
                                </p:cTn>
                              </p:par>
                            </p:childTnLst>
                          </p:cTn>
                        </p:par>
                        <p:par>
                          <p:cTn id="176" fill="hold">
                            <p:stCondLst>
                              <p:cond delay="500"/>
                            </p:stCondLst>
                            <p:childTnLst>
                              <p:par>
                                <p:cTn id="177" presetID="2" presetClass="entr" presetSubtype="8" decel="100000" fill="hold" grpId="0" nodeType="afterEffect">
                                  <p:stCondLst>
                                    <p:cond delay="0"/>
                                  </p:stCondLst>
                                  <p:childTnLst>
                                    <p:set>
                                      <p:cBhvr>
                                        <p:cTn id="178" dur="1" fill="hold">
                                          <p:stCondLst>
                                            <p:cond delay="0"/>
                                          </p:stCondLst>
                                        </p:cTn>
                                        <p:tgtEl>
                                          <p:spTgt spid="2"/>
                                        </p:tgtEl>
                                        <p:attrNameLst>
                                          <p:attrName>style.visibility</p:attrName>
                                        </p:attrNameLst>
                                      </p:cBhvr>
                                      <p:to>
                                        <p:strVal val="visible"/>
                                      </p:to>
                                    </p:set>
                                    <p:anim calcmode="lin" valueType="num">
                                      <p:cBhvr additive="base">
                                        <p:cTn id="179" dur="500" fill="hold"/>
                                        <p:tgtEl>
                                          <p:spTgt spid="2"/>
                                        </p:tgtEl>
                                        <p:attrNameLst>
                                          <p:attrName>ppt_x</p:attrName>
                                        </p:attrNameLst>
                                      </p:cBhvr>
                                      <p:tavLst>
                                        <p:tav tm="0">
                                          <p:val>
                                            <p:strVal val="0-#ppt_w/2"/>
                                          </p:val>
                                        </p:tav>
                                        <p:tav tm="100000">
                                          <p:val>
                                            <p:strVal val="#ppt_x"/>
                                          </p:val>
                                        </p:tav>
                                      </p:tavLst>
                                    </p:anim>
                                    <p:anim calcmode="lin" valueType="num">
                                      <p:cBhvr additive="base">
                                        <p:cTn id="180" dur="500" fill="hold"/>
                                        <p:tgtEl>
                                          <p:spTgt spid="2"/>
                                        </p:tgtEl>
                                        <p:attrNameLst>
                                          <p:attrName>ppt_y</p:attrName>
                                        </p:attrNameLst>
                                      </p:cBhvr>
                                      <p:tavLst>
                                        <p:tav tm="0">
                                          <p:val>
                                            <p:strVal val="#ppt_y"/>
                                          </p:val>
                                        </p:tav>
                                        <p:tav tm="100000">
                                          <p:val>
                                            <p:strVal val="#ppt_y"/>
                                          </p:val>
                                        </p:tav>
                                      </p:tavLst>
                                    </p:anim>
                                  </p:childTnLst>
                                </p:cTn>
                              </p:par>
                              <p:par>
                                <p:cTn id="181" presetID="2" presetClass="entr" presetSubtype="8" decel="100000" fill="hold" grpId="0" nodeType="withEffect">
                                  <p:stCondLst>
                                    <p:cond delay="0"/>
                                  </p:stCondLst>
                                  <p:childTnLst>
                                    <p:set>
                                      <p:cBhvr>
                                        <p:cTn id="182" dur="1" fill="hold">
                                          <p:stCondLst>
                                            <p:cond delay="0"/>
                                          </p:stCondLst>
                                        </p:cTn>
                                        <p:tgtEl>
                                          <p:spTgt spid="5"/>
                                        </p:tgtEl>
                                        <p:attrNameLst>
                                          <p:attrName>style.visibility</p:attrName>
                                        </p:attrNameLst>
                                      </p:cBhvr>
                                      <p:to>
                                        <p:strVal val="visible"/>
                                      </p:to>
                                    </p:set>
                                    <p:anim calcmode="lin" valueType="num">
                                      <p:cBhvr additive="base">
                                        <p:cTn id="183" dur="500" fill="hold"/>
                                        <p:tgtEl>
                                          <p:spTgt spid="5"/>
                                        </p:tgtEl>
                                        <p:attrNameLst>
                                          <p:attrName>ppt_x</p:attrName>
                                        </p:attrNameLst>
                                      </p:cBhvr>
                                      <p:tavLst>
                                        <p:tav tm="0">
                                          <p:val>
                                            <p:strVal val="0-#ppt_w/2"/>
                                          </p:val>
                                        </p:tav>
                                        <p:tav tm="100000">
                                          <p:val>
                                            <p:strVal val="#ppt_x"/>
                                          </p:val>
                                        </p:tav>
                                      </p:tavLst>
                                    </p:anim>
                                    <p:anim calcmode="lin" valueType="num">
                                      <p:cBhvr additive="base">
                                        <p:cTn id="184" dur="500" fill="hold"/>
                                        <p:tgtEl>
                                          <p:spTgt spid="5"/>
                                        </p:tgtEl>
                                        <p:attrNameLst>
                                          <p:attrName>ppt_y</p:attrName>
                                        </p:attrNameLst>
                                      </p:cBhvr>
                                      <p:tavLst>
                                        <p:tav tm="0">
                                          <p:val>
                                            <p:strVal val="#ppt_y"/>
                                          </p:val>
                                        </p:tav>
                                        <p:tav tm="100000">
                                          <p:val>
                                            <p:strVal val="#ppt_y"/>
                                          </p:val>
                                        </p:tav>
                                      </p:tavLst>
                                    </p:anim>
                                  </p:childTnLst>
                                </p:cTn>
                              </p:par>
                              <p:par>
                                <p:cTn id="185" presetID="2" presetClass="entr" presetSubtype="8" decel="100000" fill="hold" grpId="0" nodeType="withEffect">
                                  <p:stCondLst>
                                    <p:cond delay="0"/>
                                  </p:stCondLst>
                                  <p:childTnLst>
                                    <p:set>
                                      <p:cBhvr>
                                        <p:cTn id="186" dur="1" fill="hold">
                                          <p:stCondLst>
                                            <p:cond delay="0"/>
                                          </p:stCondLst>
                                        </p:cTn>
                                        <p:tgtEl>
                                          <p:spTgt spid="7"/>
                                        </p:tgtEl>
                                        <p:attrNameLst>
                                          <p:attrName>style.visibility</p:attrName>
                                        </p:attrNameLst>
                                      </p:cBhvr>
                                      <p:to>
                                        <p:strVal val="visible"/>
                                      </p:to>
                                    </p:set>
                                    <p:anim calcmode="lin" valueType="num">
                                      <p:cBhvr additive="base">
                                        <p:cTn id="187" dur="500" fill="hold"/>
                                        <p:tgtEl>
                                          <p:spTgt spid="7"/>
                                        </p:tgtEl>
                                        <p:attrNameLst>
                                          <p:attrName>ppt_x</p:attrName>
                                        </p:attrNameLst>
                                      </p:cBhvr>
                                      <p:tavLst>
                                        <p:tav tm="0">
                                          <p:val>
                                            <p:strVal val="0-#ppt_w/2"/>
                                          </p:val>
                                        </p:tav>
                                        <p:tav tm="100000">
                                          <p:val>
                                            <p:strVal val="#ppt_x"/>
                                          </p:val>
                                        </p:tav>
                                      </p:tavLst>
                                    </p:anim>
                                    <p:anim calcmode="lin" valueType="num">
                                      <p:cBhvr additive="base">
                                        <p:cTn id="188" dur="500" fill="hold"/>
                                        <p:tgtEl>
                                          <p:spTgt spid="7"/>
                                        </p:tgtEl>
                                        <p:attrNameLst>
                                          <p:attrName>ppt_y</p:attrName>
                                        </p:attrNameLst>
                                      </p:cBhvr>
                                      <p:tavLst>
                                        <p:tav tm="0">
                                          <p:val>
                                            <p:strVal val="#ppt_y"/>
                                          </p:val>
                                        </p:tav>
                                        <p:tav tm="100000">
                                          <p:val>
                                            <p:strVal val="#ppt_y"/>
                                          </p:val>
                                        </p:tav>
                                      </p:tavLst>
                                    </p:anim>
                                  </p:childTnLst>
                                </p:cTn>
                              </p:par>
                              <p:par>
                                <p:cTn id="189" presetID="2" presetClass="entr" presetSubtype="8" decel="100000" fill="hold" grpId="0" nodeType="withEffect">
                                  <p:stCondLst>
                                    <p:cond delay="0"/>
                                  </p:stCondLst>
                                  <p:childTnLst>
                                    <p:set>
                                      <p:cBhvr>
                                        <p:cTn id="190" dur="1" fill="hold">
                                          <p:stCondLst>
                                            <p:cond delay="0"/>
                                          </p:stCondLst>
                                        </p:cTn>
                                        <p:tgtEl>
                                          <p:spTgt spid="8"/>
                                        </p:tgtEl>
                                        <p:attrNameLst>
                                          <p:attrName>style.visibility</p:attrName>
                                        </p:attrNameLst>
                                      </p:cBhvr>
                                      <p:to>
                                        <p:strVal val="visible"/>
                                      </p:to>
                                    </p:set>
                                    <p:anim calcmode="lin" valueType="num">
                                      <p:cBhvr additive="base">
                                        <p:cTn id="191" dur="500" fill="hold"/>
                                        <p:tgtEl>
                                          <p:spTgt spid="8"/>
                                        </p:tgtEl>
                                        <p:attrNameLst>
                                          <p:attrName>ppt_x</p:attrName>
                                        </p:attrNameLst>
                                      </p:cBhvr>
                                      <p:tavLst>
                                        <p:tav tm="0">
                                          <p:val>
                                            <p:strVal val="0-#ppt_w/2"/>
                                          </p:val>
                                        </p:tav>
                                        <p:tav tm="100000">
                                          <p:val>
                                            <p:strVal val="#ppt_x"/>
                                          </p:val>
                                        </p:tav>
                                      </p:tavLst>
                                    </p:anim>
                                    <p:anim calcmode="lin" valueType="num">
                                      <p:cBhvr additive="base">
                                        <p:cTn id="192" dur="500" fill="hold"/>
                                        <p:tgtEl>
                                          <p:spTgt spid="8"/>
                                        </p:tgtEl>
                                        <p:attrNameLst>
                                          <p:attrName>ppt_y</p:attrName>
                                        </p:attrNameLst>
                                      </p:cBhvr>
                                      <p:tavLst>
                                        <p:tav tm="0">
                                          <p:val>
                                            <p:strVal val="#ppt_y"/>
                                          </p:val>
                                        </p:tav>
                                        <p:tav tm="100000">
                                          <p:val>
                                            <p:strVal val="#ppt_y"/>
                                          </p:val>
                                        </p:tav>
                                      </p:tavLst>
                                    </p:anim>
                                  </p:childTnLst>
                                </p:cTn>
                              </p:par>
                              <p:par>
                                <p:cTn id="193" presetID="2" presetClass="entr" presetSubtype="8" decel="100000" fill="hold" grpId="0" nodeType="withEffect">
                                  <p:stCondLst>
                                    <p:cond delay="0"/>
                                  </p:stCondLst>
                                  <p:childTnLst>
                                    <p:set>
                                      <p:cBhvr>
                                        <p:cTn id="194" dur="1" fill="hold">
                                          <p:stCondLst>
                                            <p:cond delay="0"/>
                                          </p:stCondLst>
                                        </p:cTn>
                                        <p:tgtEl>
                                          <p:spTgt spid="13"/>
                                        </p:tgtEl>
                                        <p:attrNameLst>
                                          <p:attrName>style.visibility</p:attrName>
                                        </p:attrNameLst>
                                      </p:cBhvr>
                                      <p:to>
                                        <p:strVal val="visible"/>
                                      </p:to>
                                    </p:set>
                                    <p:anim calcmode="lin" valueType="num">
                                      <p:cBhvr additive="base">
                                        <p:cTn id="195" dur="500" fill="hold"/>
                                        <p:tgtEl>
                                          <p:spTgt spid="13"/>
                                        </p:tgtEl>
                                        <p:attrNameLst>
                                          <p:attrName>ppt_x</p:attrName>
                                        </p:attrNameLst>
                                      </p:cBhvr>
                                      <p:tavLst>
                                        <p:tav tm="0">
                                          <p:val>
                                            <p:strVal val="0-#ppt_w/2"/>
                                          </p:val>
                                        </p:tav>
                                        <p:tav tm="100000">
                                          <p:val>
                                            <p:strVal val="#ppt_x"/>
                                          </p:val>
                                        </p:tav>
                                      </p:tavLst>
                                    </p:anim>
                                    <p:anim calcmode="lin" valueType="num">
                                      <p:cBhvr additive="base">
                                        <p:cTn id="196" dur="500" fill="hold"/>
                                        <p:tgtEl>
                                          <p:spTgt spid="13"/>
                                        </p:tgtEl>
                                        <p:attrNameLst>
                                          <p:attrName>ppt_y</p:attrName>
                                        </p:attrNameLst>
                                      </p:cBhvr>
                                      <p:tavLst>
                                        <p:tav tm="0">
                                          <p:val>
                                            <p:strVal val="#ppt_y"/>
                                          </p:val>
                                        </p:tav>
                                        <p:tav tm="100000">
                                          <p:val>
                                            <p:strVal val="#ppt_y"/>
                                          </p:val>
                                        </p:tav>
                                      </p:tavLst>
                                    </p:anim>
                                  </p:childTnLst>
                                </p:cTn>
                              </p:par>
                              <p:par>
                                <p:cTn id="197" presetID="2" presetClass="entr" presetSubtype="8" decel="100000" fill="hold" grpId="0" nodeType="withEffect">
                                  <p:stCondLst>
                                    <p:cond delay="0"/>
                                  </p:stCondLst>
                                  <p:childTnLst>
                                    <p:set>
                                      <p:cBhvr>
                                        <p:cTn id="198" dur="1" fill="hold">
                                          <p:stCondLst>
                                            <p:cond delay="0"/>
                                          </p:stCondLst>
                                        </p:cTn>
                                        <p:tgtEl>
                                          <p:spTgt spid="14"/>
                                        </p:tgtEl>
                                        <p:attrNameLst>
                                          <p:attrName>style.visibility</p:attrName>
                                        </p:attrNameLst>
                                      </p:cBhvr>
                                      <p:to>
                                        <p:strVal val="visible"/>
                                      </p:to>
                                    </p:set>
                                    <p:anim calcmode="lin" valueType="num">
                                      <p:cBhvr additive="base">
                                        <p:cTn id="199" dur="500" fill="hold"/>
                                        <p:tgtEl>
                                          <p:spTgt spid="14"/>
                                        </p:tgtEl>
                                        <p:attrNameLst>
                                          <p:attrName>ppt_x</p:attrName>
                                        </p:attrNameLst>
                                      </p:cBhvr>
                                      <p:tavLst>
                                        <p:tav tm="0">
                                          <p:val>
                                            <p:strVal val="0-#ppt_w/2"/>
                                          </p:val>
                                        </p:tav>
                                        <p:tav tm="100000">
                                          <p:val>
                                            <p:strVal val="#ppt_x"/>
                                          </p:val>
                                        </p:tav>
                                      </p:tavLst>
                                    </p:anim>
                                    <p:anim calcmode="lin" valueType="num">
                                      <p:cBhvr additive="base">
                                        <p:cTn id="200" dur="500" fill="hold"/>
                                        <p:tgtEl>
                                          <p:spTgt spid="14"/>
                                        </p:tgtEl>
                                        <p:attrNameLst>
                                          <p:attrName>ppt_y</p:attrName>
                                        </p:attrNameLst>
                                      </p:cBhvr>
                                      <p:tavLst>
                                        <p:tav tm="0">
                                          <p:val>
                                            <p:strVal val="#ppt_y"/>
                                          </p:val>
                                        </p:tav>
                                        <p:tav tm="100000">
                                          <p:val>
                                            <p:strVal val="#ppt_y"/>
                                          </p:val>
                                        </p:tav>
                                      </p:tavLst>
                                    </p:anim>
                                  </p:childTnLst>
                                </p:cTn>
                              </p:par>
                              <p:par>
                                <p:cTn id="201" presetID="2" presetClass="entr" presetSubtype="8" decel="100000" fill="hold" grpId="0" nodeType="withEffect">
                                  <p:stCondLst>
                                    <p:cond delay="0"/>
                                  </p:stCondLst>
                                  <p:childTnLst>
                                    <p:set>
                                      <p:cBhvr>
                                        <p:cTn id="202" dur="1" fill="hold">
                                          <p:stCondLst>
                                            <p:cond delay="0"/>
                                          </p:stCondLst>
                                        </p:cTn>
                                        <p:tgtEl>
                                          <p:spTgt spid="17"/>
                                        </p:tgtEl>
                                        <p:attrNameLst>
                                          <p:attrName>style.visibility</p:attrName>
                                        </p:attrNameLst>
                                      </p:cBhvr>
                                      <p:to>
                                        <p:strVal val="visible"/>
                                      </p:to>
                                    </p:set>
                                    <p:anim calcmode="lin" valueType="num">
                                      <p:cBhvr additive="base">
                                        <p:cTn id="203" dur="500" fill="hold"/>
                                        <p:tgtEl>
                                          <p:spTgt spid="17"/>
                                        </p:tgtEl>
                                        <p:attrNameLst>
                                          <p:attrName>ppt_x</p:attrName>
                                        </p:attrNameLst>
                                      </p:cBhvr>
                                      <p:tavLst>
                                        <p:tav tm="0">
                                          <p:val>
                                            <p:strVal val="0-#ppt_w/2"/>
                                          </p:val>
                                        </p:tav>
                                        <p:tav tm="100000">
                                          <p:val>
                                            <p:strVal val="#ppt_x"/>
                                          </p:val>
                                        </p:tav>
                                      </p:tavLst>
                                    </p:anim>
                                    <p:anim calcmode="lin" valueType="num">
                                      <p:cBhvr additive="base">
                                        <p:cTn id="204" dur="500" fill="hold"/>
                                        <p:tgtEl>
                                          <p:spTgt spid="17"/>
                                        </p:tgtEl>
                                        <p:attrNameLst>
                                          <p:attrName>ppt_y</p:attrName>
                                        </p:attrNameLst>
                                      </p:cBhvr>
                                      <p:tavLst>
                                        <p:tav tm="0">
                                          <p:val>
                                            <p:strVal val="#ppt_y"/>
                                          </p:val>
                                        </p:tav>
                                        <p:tav tm="100000">
                                          <p:val>
                                            <p:strVal val="#ppt_y"/>
                                          </p:val>
                                        </p:tav>
                                      </p:tavLst>
                                    </p:anim>
                                  </p:childTnLst>
                                </p:cTn>
                              </p:par>
                              <p:par>
                                <p:cTn id="205" presetID="2" presetClass="entr" presetSubtype="8" decel="100000" fill="hold" grpId="0" nodeType="withEffect">
                                  <p:stCondLst>
                                    <p:cond delay="0"/>
                                  </p:stCondLst>
                                  <p:childTnLst>
                                    <p:set>
                                      <p:cBhvr>
                                        <p:cTn id="206" dur="1" fill="hold">
                                          <p:stCondLst>
                                            <p:cond delay="0"/>
                                          </p:stCondLst>
                                        </p:cTn>
                                        <p:tgtEl>
                                          <p:spTgt spid="9"/>
                                        </p:tgtEl>
                                        <p:attrNameLst>
                                          <p:attrName>style.visibility</p:attrName>
                                        </p:attrNameLst>
                                      </p:cBhvr>
                                      <p:to>
                                        <p:strVal val="visible"/>
                                      </p:to>
                                    </p:set>
                                    <p:anim calcmode="lin" valueType="num">
                                      <p:cBhvr additive="base">
                                        <p:cTn id="207" dur="500" fill="hold"/>
                                        <p:tgtEl>
                                          <p:spTgt spid="9"/>
                                        </p:tgtEl>
                                        <p:attrNameLst>
                                          <p:attrName>ppt_x</p:attrName>
                                        </p:attrNameLst>
                                      </p:cBhvr>
                                      <p:tavLst>
                                        <p:tav tm="0">
                                          <p:val>
                                            <p:strVal val="0-#ppt_w/2"/>
                                          </p:val>
                                        </p:tav>
                                        <p:tav tm="100000">
                                          <p:val>
                                            <p:strVal val="#ppt_x"/>
                                          </p:val>
                                        </p:tav>
                                      </p:tavLst>
                                    </p:anim>
                                    <p:anim calcmode="lin" valueType="num">
                                      <p:cBhvr additive="base">
                                        <p:cTn id="208" dur="500" fill="hold"/>
                                        <p:tgtEl>
                                          <p:spTgt spid="9"/>
                                        </p:tgtEl>
                                        <p:attrNameLst>
                                          <p:attrName>ppt_y</p:attrName>
                                        </p:attrNameLst>
                                      </p:cBhvr>
                                      <p:tavLst>
                                        <p:tav tm="0">
                                          <p:val>
                                            <p:strVal val="#ppt_y"/>
                                          </p:val>
                                        </p:tav>
                                        <p:tav tm="100000">
                                          <p:val>
                                            <p:strVal val="#ppt_y"/>
                                          </p:val>
                                        </p:tav>
                                      </p:tavLst>
                                    </p:anim>
                                  </p:childTnLst>
                                </p:cTn>
                              </p:par>
                              <p:par>
                                <p:cTn id="209" presetID="2" presetClass="entr" presetSubtype="8" decel="100000" fill="hold" grpId="0" nodeType="withEffect">
                                  <p:stCondLst>
                                    <p:cond delay="0"/>
                                  </p:stCondLst>
                                  <p:childTnLst>
                                    <p:set>
                                      <p:cBhvr>
                                        <p:cTn id="210" dur="1" fill="hold">
                                          <p:stCondLst>
                                            <p:cond delay="0"/>
                                          </p:stCondLst>
                                        </p:cTn>
                                        <p:tgtEl>
                                          <p:spTgt spid="6"/>
                                        </p:tgtEl>
                                        <p:attrNameLst>
                                          <p:attrName>style.visibility</p:attrName>
                                        </p:attrNameLst>
                                      </p:cBhvr>
                                      <p:to>
                                        <p:strVal val="visible"/>
                                      </p:to>
                                    </p:set>
                                    <p:anim calcmode="lin" valueType="num">
                                      <p:cBhvr additive="base">
                                        <p:cTn id="211" dur="500" fill="hold"/>
                                        <p:tgtEl>
                                          <p:spTgt spid="6"/>
                                        </p:tgtEl>
                                        <p:attrNameLst>
                                          <p:attrName>ppt_x</p:attrName>
                                        </p:attrNameLst>
                                      </p:cBhvr>
                                      <p:tavLst>
                                        <p:tav tm="0">
                                          <p:val>
                                            <p:strVal val="0-#ppt_w/2"/>
                                          </p:val>
                                        </p:tav>
                                        <p:tav tm="100000">
                                          <p:val>
                                            <p:strVal val="#ppt_x"/>
                                          </p:val>
                                        </p:tav>
                                      </p:tavLst>
                                    </p:anim>
                                    <p:anim calcmode="lin" valueType="num">
                                      <p:cBhvr additive="base">
                                        <p:cTn id="212" dur="500" fill="hold"/>
                                        <p:tgtEl>
                                          <p:spTgt spid="6"/>
                                        </p:tgtEl>
                                        <p:attrNameLst>
                                          <p:attrName>ppt_y</p:attrName>
                                        </p:attrNameLst>
                                      </p:cBhvr>
                                      <p:tavLst>
                                        <p:tav tm="0">
                                          <p:val>
                                            <p:strVal val="#ppt_y"/>
                                          </p:val>
                                        </p:tav>
                                        <p:tav tm="100000">
                                          <p:val>
                                            <p:strVal val="#ppt_y"/>
                                          </p:val>
                                        </p:tav>
                                      </p:tavLst>
                                    </p:anim>
                                  </p:childTnLst>
                                </p:cTn>
                              </p:par>
                            </p:childTnLst>
                          </p:cTn>
                        </p:par>
                        <p:par>
                          <p:cTn id="213" fill="hold">
                            <p:stCondLst>
                              <p:cond delay="1000"/>
                            </p:stCondLst>
                            <p:childTnLst>
                              <p:par>
                                <p:cTn id="214" presetID="10" presetClass="entr" presetSubtype="0" fill="hold" grpId="0" nodeType="afterEffect">
                                  <p:stCondLst>
                                    <p:cond delay="0"/>
                                  </p:stCondLst>
                                  <p:childTnLst>
                                    <p:set>
                                      <p:cBhvr>
                                        <p:cTn id="215" dur="1" fill="hold">
                                          <p:stCondLst>
                                            <p:cond delay="0"/>
                                          </p:stCondLst>
                                        </p:cTn>
                                        <p:tgtEl>
                                          <p:spTgt spid="29"/>
                                        </p:tgtEl>
                                        <p:attrNameLst>
                                          <p:attrName>style.visibility</p:attrName>
                                        </p:attrNameLst>
                                      </p:cBhvr>
                                      <p:to>
                                        <p:strVal val="visible"/>
                                      </p:to>
                                    </p:set>
                                    <p:animEffect transition="in" filter="fade">
                                      <p:cBhvr>
                                        <p:cTn id="2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P spid="32" grpId="0" animBg="1"/>
      <p:bldP spid="33" grpId="0"/>
      <p:bldP spid="36" grpId="0" animBg="1"/>
      <p:bldP spid="37" grpId="0"/>
      <p:bldP spid="40" grpId="0" animBg="1"/>
      <p:bldP spid="38" grpId="0"/>
      <p:bldP spid="52" grpId="0" animBg="1"/>
      <p:bldP spid="53" grpId="0"/>
      <p:bldP spid="55" grpId="0" animBg="1"/>
      <p:bldP spid="56" grpId="0"/>
      <p:bldP spid="58" grpId="0" animBg="1"/>
      <p:bldP spid="59" grpId="0"/>
      <p:bldP spid="78" grpId="0" animBg="1"/>
      <p:bldP spid="79" grpId="0"/>
      <p:bldP spid="81" grpId="0" animBg="1"/>
      <p:bldP spid="82" grpId="0"/>
      <p:bldP spid="84" grpId="0" animBg="1"/>
      <p:bldP spid="85" grpId="0"/>
      <p:bldP spid="87" grpId="0" animBg="1"/>
      <p:bldP spid="88" grpId="0"/>
      <p:bldP spid="90" grpId="0" animBg="1"/>
      <p:bldP spid="91" grpId="0"/>
      <p:bldP spid="93" grpId="0" animBg="1"/>
      <p:bldP spid="94" grpId="0"/>
      <p:bldP spid="96" grpId="0" animBg="1"/>
      <p:bldP spid="97" grpId="0"/>
      <p:bldP spid="99" grpId="0" animBg="1"/>
      <p:bldP spid="100" grpId="0"/>
      <p:bldP spid="102" grpId="0" animBg="1"/>
      <p:bldP spid="103" grpId="0"/>
      <p:bldP spid="105" grpId="0" animBg="1"/>
      <p:bldP spid="106" grpId="0"/>
      <p:bldP spid="107" grpId="0" animBg="1"/>
      <p:bldP spid="109" grpId="0" animBg="1"/>
      <p:bldP spid="110" grpId="0"/>
      <p:bldP spid="112" grpId="0" animBg="1"/>
      <p:bldP spid="113" grpId="0"/>
      <p:bldP spid="115" grpId="0" animBg="1"/>
      <p:bldP spid="116" grpId="0"/>
      <p:bldP spid="118" grpId="0" animBg="1"/>
      <p:bldP spid="119" grpId="0"/>
      <p:bldP spid="121" grpId="0" animBg="1"/>
      <p:bldP spid="122" grpId="0"/>
      <p:bldP spid="124" grpId="0" animBg="1"/>
      <p:bldP spid="125" grpId="0"/>
      <p:bldP spid="127" grpId="0" animBg="1"/>
      <p:bldP spid="128" grpId="0"/>
      <p:bldP spid="136" grpId="0" animBg="1"/>
      <p:bldP spid="137" grpId="0"/>
      <p:bldP spid="139" grpId="0" animBg="1"/>
      <p:bldP spid="140" grpId="0"/>
      <p:bldP spid="142" grpId="0" animBg="1"/>
      <p:bldP spid="143" grpId="0"/>
      <p:bldP spid="145" grpId="0" animBg="1"/>
      <p:bldP spid="146" grpId="0"/>
      <p:bldP spid="149" grpId="0"/>
      <p:bldP spid="6" grpId="0" animBg="1"/>
      <p:bldP spid="9" grpId="0"/>
      <p:bldP spid="5" grpId="0" animBg="1"/>
      <p:bldP spid="7" grpId="0"/>
      <p:bldP spid="8" grpId="0" animBg="1"/>
      <p:bldP spid="13" grpId="0"/>
      <p:bldP spid="14"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グラフ 5">
            <a:extLst>
              <a:ext uri="{FF2B5EF4-FFF2-40B4-BE49-F238E27FC236}">
                <a16:creationId xmlns:a16="http://schemas.microsoft.com/office/drawing/2014/main" id="{B7C0C3D3-68AA-8692-4064-EF8D6870F80D}"/>
              </a:ext>
            </a:extLst>
          </p:cNvPr>
          <p:cNvGraphicFramePr/>
          <p:nvPr>
            <p:extLst>
              <p:ext uri="{D42A27DB-BD31-4B8C-83A1-F6EECF244321}">
                <p14:modId xmlns:p14="http://schemas.microsoft.com/office/powerpoint/2010/main" val="747287436"/>
              </p:ext>
            </p:extLst>
          </p:nvPr>
        </p:nvGraphicFramePr>
        <p:xfrm>
          <a:off x="5822016" y="1409077"/>
          <a:ext cx="6252788" cy="4592827"/>
        </p:xfrm>
        <a:graphic>
          <a:graphicData uri="http://schemas.openxmlformats.org/drawingml/2006/chart">
            <c:chart xmlns:c="http://schemas.openxmlformats.org/drawingml/2006/chart" xmlns:r="http://schemas.openxmlformats.org/officeDocument/2006/relationships" r:id="rId2"/>
          </a:graphicData>
        </a:graphic>
      </p:graphicFrame>
      <p:sp>
        <p:nvSpPr>
          <p:cNvPr id="2" name="Google Shape;111;p1">
            <a:extLst>
              <a:ext uri="{FF2B5EF4-FFF2-40B4-BE49-F238E27FC236}">
                <a16:creationId xmlns:a16="http://schemas.microsoft.com/office/drawing/2014/main" id="{035FDD2D-EE3E-DFE3-5AB0-C277D82950A1}"/>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5. </a:t>
            </a:r>
            <a:r>
              <a:rPr lang="ja-JP" altLang="en-US"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国の財政</a:t>
            </a:r>
            <a:endParaRPr lang="ja-JP" altLang="en-US" sz="2800" b="1"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endParaRPr>
          </a:p>
        </p:txBody>
      </p:sp>
      <p:cxnSp>
        <p:nvCxnSpPr>
          <p:cNvPr id="3" name="直線コネクタ 2">
            <a:extLst>
              <a:ext uri="{FF2B5EF4-FFF2-40B4-BE49-F238E27FC236}">
                <a16:creationId xmlns:a16="http://schemas.microsoft.com/office/drawing/2014/main" id="{933E4D26-5630-C840-BDAD-9D593B498007}"/>
              </a:ext>
            </a:extLst>
          </p:cNvPr>
          <p:cNvCxnSpPr>
            <a:cxnSpLocks/>
          </p:cNvCxnSpPr>
          <p:nvPr/>
        </p:nvCxnSpPr>
        <p:spPr>
          <a:xfrm>
            <a:off x="426000" y="756126"/>
            <a:ext cx="11340000" cy="0"/>
          </a:xfrm>
          <a:prstGeom prst="line">
            <a:avLst/>
          </a:prstGeom>
          <a:ln w="44450" cmpd="dbl">
            <a:solidFill>
              <a:srgbClr val="E06E83"/>
            </a:solidFill>
          </a:ln>
        </p:spPr>
        <p:style>
          <a:lnRef idx="1">
            <a:schemeClr val="accent1"/>
          </a:lnRef>
          <a:fillRef idx="0">
            <a:schemeClr val="accent1"/>
          </a:fillRef>
          <a:effectRef idx="0">
            <a:schemeClr val="accent1"/>
          </a:effectRef>
          <a:fontRef idx="minor">
            <a:schemeClr val="tx1"/>
          </a:fontRef>
        </p:style>
      </p:cxnSp>
      <p:sp>
        <p:nvSpPr>
          <p:cNvPr id="4" name="object 23">
            <a:extLst>
              <a:ext uri="{FF2B5EF4-FFF2-40B4-BE49-F238E27FC236}">
                <a16:creationId xmlns:a16="http://schemas.microsoft.com/office/drawing/2014/main" id="{4C645D28-B5C7-D0F0-8CF0-44DE56CEAC9E}"/>
              </a:ext>
            </a:extLst>
          </p:cNvPr>
          <p:cNvSpPr txBox="1"/>
          <p:nvPr/>
        </p:nvSpPr>
        <p:spPr>
          <a:xfrm>
            <a:off x="7545897" y="1282010"/>
            <a:ext cx="2805025" cy="26949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600" b="1" dirty="0">
                <a:solidFill>
                  <a:srgbClr val="231916"/>
                </a:solidFill>
                <a:latin typeface="UD デジタル 教科書体 NP-R" panose="02020400000000000000" pitchFamily="18" charset="-128"/>
                <a:ea typeface="UD デジタル 教科書体 NP-R" panose="02020400000000000000" pitchFamily="18" charset="-128"/>
                <a:cs typeface="Yu Gothic"/>
              </a:rPr>
              <a:t>公債残高の累増</a:t>
            </a:r>
            <a:endParaRPr sz="1600" b="1" dirty="0">
              <a:solidFill>
                <a:prstClr val="black"/>
              </a:solidFill>
              <a:latin typeface="UD デジタル 教科書体 NP-R" panose="02020400000000000000" pitchFamily="18" charset="-128"/>
              <a:ea typeface="UD デジタル 教科書体 NP-R" panose="02020400000000000000" pitchFamily="18" charset="-128"/>
              <a:cs typeface="Yu Gothic"/>
            </a:endParaRPr>
          </a:p>
        </p:txBody>
      </p:sp>
      <p:sp>
        <p:nvSpPr>
          <p:cNvPr id="5" name="object 66">
            <a:extLst>
              <a:ext uri="{FF2B5EF4-FFF2-40B4-BE49-F238E27FC236}">
                <a16:creationId xmlns:a16="http://schemas.microsoft.com/office/drawing/2014/main" id="{5217B574-C99E-7890-5256-5991EAD1367A}"/>
              </a:ext>
            </a:extLst>
          </p:cNvPr>
          <p:cNvSpPr txBox="1"/>
          <p:nvPr/>
        </p:nvSpPr>
        <p:spPr>
          <a:xfrm>
            <a:off x="6149490" y="6152445"/>
            <a:ext cx="5815642" cy="615553"/>
          </a:xfrm>
          <a:prstGeom prst="rect">
            <a:avLst/>
          </a:prstGeom>
        </p:spPr>
        <p:txBody>
          <a:bodyPr vert="horz" wrap="square" lIns="0" tIns="0" rIns="0" bIns="0" rtlCol="0" anchor="ctr">
            <a:spAutoFit/>
          </a:bodyPr>
          <a:lstStyle/>
          <a:p>
            <a:pPr marL="132926" indent="-398779" defTabSz="844083">
              <a:defRPr/>
            </a:pP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（注 </a:t>
            </a:r>
            <a:r>
              <a:rPr lang="en-US" altLang="ja-JP"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1</a:t>
            </a: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）令和</a:t>
            </a:r>
            <a:r>
              <a:rPr lang="en-US" altLang="ja-JP"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6</a:t>
            </a: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年度未までは実績、令和</a:t>
            </a:r>
            <a:r>
              <a:rPr lang="en-US" altLang="ja-JP"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7</a:t>
            </a: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年度末は補正後予算、令和</a:t>
            </a:r>
            <a:r>
              <a:rPr lang="en-US" altLang="ja-JP"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8</a:t>
            </a: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年度未は政府案に基づく見込み。</a:t>
            </a:r>
            <a:endParaRPr lang="en-US" altLang="ja-JP"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endParaRPr>
          </a:p>
          <a:p>
            <a:pPr marL="403200" indent="-468000" defTabSz="844083">
              <a:defRPr/>
            </a:pP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（注 </a:t>
            </a:r>
            <a:r>
              <a:rPr lang="en-US" altLang="ja-JP"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2</a:t>
            </a: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）普通国債残高は、建設公債残高、特例公債残高及び復興債残高。特例公債残高は、昭和</a:t>
            </a:r>
            <a:r>
              <a:rPr lang="en-US" altLang="ja-JP"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40</a:t>
            </a: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年度の歳入補填債、国鉄長期債務、国有林野累積債務等の一般会計承継による借換債、臨時特別公債、減税特例公債、年金特例公債、</a:t>
            </a:r>
            <a:r>
              <a:rPr lang="en-US" altLang="ja-JP"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GX</a:t>
            </a: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経済移行債及び子ども</a:t>
            </a:r>
            <a:r>
              <a:rPr lang="en-US" altLang="ja-JP"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a:t>
            </a: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子育て支援特例公債を含む。</a:t>
            </a:r>
            <a:endParaRPr lang="en-US" altLang="ja-JP"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endParaRPr>
          </a:p>
          <a:p>
            <a:pPr marL="132926" indent="-398779" defTabSz="844083">
              <a:defRPr/>
            </a:pP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（注 </a:t>
            </a:r>
            <a:r>
              <a:rPr lang="en-US" altLang="ja-JP"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3</a:t>
            </a: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）令和</a:t>
            </a:r>
            <a:r>
              <a:rPr lang="en-US" altLang="ja-JP"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8</a:t>
            </a: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年度末の翌年度借換のための前倒債限度額を除いた見込額は</a:t>
            </a:r>
            <a:r>
              <a:rPr lang="en-US" altLang="ja-JP"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1,095</a:t>
            </a: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rPr>
              <a:t>兆円程度。</a:t>
            </a:r>
            <a:endParaRPr lang="en-US" altLang="ja-JP"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Yu Gothic"/>
            </a:endParaRPr>
          </a:p>
        </p:txBody>
      </p:sp>
      <p:sp>
        <p:nvSpPr>
          <p:cNvPr id="7" name="テキスト ボックス 6">
            <a:extLst>
              <a:ext uri="{FF2B5EF4-FFF2-40B4-BE49-F238E27FC236}">
                <a16:creationId xmlns:a16="http://schemas.microsoft.com/office/drawing/2014/main" id="{92FC9447-BAEB-CBA1-BF70-7B4A6436EB90}"/>
              </a:ext>
            </a:extLst>
          </p:cNvPr>
          <p:cNvSpPr txBox="1"/>
          <p:nvPr/>
        </p:nvSpPr>
        <p:spPr>
          <a:xfrm>
            <a:off x="5990547" y="1281542"/>
            <a:ext cx="833294" cy="273473"/>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（兆円）</a:t>
            </a:r>
          </a:p>
        </p:txBody>
      </p:sp>
      <p:sp>
        <p:nvSpPr>
          <p:cNvPr id="8" name="テキスト ボックス 50">
            <a:extLst>
              <a:ext uri="{FF2B5EF4-FFF2-40B4-BE49-F238E27FC236}">
                <a16:creationId xmlns:a16="http://schemas.microsoft.com/office/drawing/2014/main" id="{9B0874A0-5E65-CF44-790D-5AA524324D86}"/>
              </a:ext>
            </a:extLst>
          </p:cNvPr>
          <p:cNvSpPr txBox="1">
            <a:spLocks noChangeArrowheads="1"/>
          </p:cNvSpPr>
          <p:nvPr/>
        </p:nvSpPr>
        <p:spPr bwMode="auto">
          <a:xfrm>
            <a:off x="11265891" y="5942848"/>
            <a:ext cx="818232" cy="26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defTabSz="844007" eaLnBrk="1" fontAlgn="auto" hangingPunct="1">
              <a:lnSpc>
                <a:spcPts val="1477"/>
              </a:lnSpc>
              <a:spcBef>
                <a:spcPts val="0"/>
              </a:spcBef>
              <a:spcAft>
                <a:spcPts val="0"/>
              </a:spcAft>
              <a:buNone/>
              <a:defRPr/>
            </a:pPr>
            <a:r>
              <a:rPr lang="ja-JP" altLang="en-US"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（年度末）</a:t>
            </a:r>
            <a:endParaRPr lang="en-US" altLang="ja-JP" sz="8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9" name="テキスト ボックス 1">
            <a:extLst>
              <a:ext uri="{FF2B5EF4-FFF2-40B4-BE49-F238E27FC236}">
                <a16:creationId xmlns:a16="http://schemas.microsoft.com/office/drawing/2014/main" id="{CB1828A6-EF00-B34F-7E83-BFCBC24CDEF4}"/>
              </a:ext>
            </a:extLst>
          </p:cNvPr>
          <p:cNvSpPr txBox="1"/>
          <p:nvPr/>
        </p:nvSpPr>
        <p:spPr>
          <a:xfrm>
            <a:off x="11228618" y="1574349"/>
            <a:ext cx="892778" cy="28078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200" dirty="0">
                <a:solidFill>
                  <a:srgbClr val="FF0000"/>
                </a:solidFill>
                <a:latin typeface="UD デジタル 教科書体 NP-R" panose="02020400000000000000" pitchFamily="18" charset="-128"/>
                <a:ea typeface="UD デジタル 教科書体 NP-R" panose="02020400000000000000" pitchFamily="18" charset="-128"/>
              </a:rPr>
              <a:t>1,145</a:t>
            </a:r>
            <a:endParaRPr lang="ja-JP" altLang="en-US" sz="1200" dirty="0">
              <a:solidFill>
                <a:srgbClr val="FF0000"/>
              </a:solidFill>
              <a:latin typeface="UD デジタル 教科書体 NP-R" panose="02020400000000000000" pitchFamily="18" charset="-128"/>
              <a:ea typeface="UD デジタル 教科書体 NP-R" panose="02020400000000000000" pitchFamily="18" charset="-128"/>
            </a:endParaRPr>
          </a:p>
        </p:txBody>
      </p:sp>
      <p:sp>
        <p:nvSpPr>
          <p:cNvPr id="11" name="テキスト ボックス 1">
            <a:extLst>
              <a:ext uri="{FF2B5EF4-FFF2-40B4-BE49-F238E27FC236}">
                <a16:creationId xmlns:a16="http://schemas.microsoft.com/office/drawing/2014/main" id="{BBD6D084-C62A-2488-15C7-5D4E08A848BC}"/>
              </a:ext>
            </a:extLst>
          </p:cNvPr>
          <p:cNvSpPr txBox="1"/>
          <p:nvPr/>
        </p:nvSpPr>
        <p:spPr>
          <a:xfrm>
            <a:off x="10935735" y="5913114"/>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(R2)</a:t>
            </a:r>
            <a:endParaRPr lang="ja-JP" altLang="en-US"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12" name="テキスト ボックス 1">
            <a:extLst>
              <a:ext uri="{FF2B5EF4-FFF2-40B4-BE49-F238E27FC236}">
                <a16:creationId xmlns:a16="http://schemas.microsoft.com/office/drawing/2014/main" id="{726FBA38-E390-43DE-B6A4-162F3A4007E1}"/>
              </a:ext>
            </a:extLst>
          </p:cNvPr>
          <p:cNvSpPr txBox="1"/>
          <p:nvPr/>
        </p:nvSpPr>
        <p:spPr>
          <a:xfrm>
            <a:off x="10458556" y="5913114"/>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(H27)</a:t>
            </a:r>
            <a:endParaRPr lang="ja-JP" altLang="en-US"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13" name="テキスト ボックス 1">
            <a:extLst>
              <a:ext uri="{FF2B5EF4-FFF2-40B4-BE49-F238E27FC236}">
                <a16:creationId xmlns:a16="http://schemas.microsoft.com/office/drawing/2014/main" id="{840A822D-B66E-FDFB-D26E-AB16FCF18928}"/>
              </a:ext>
            </a:extLst>
          </p:cNvPr>
          <p:cNvSpPr txBox="1"/>
          <p:nvPr/>
        </p:nvSpPr>
        <p:spPr>
          <a:xfrm>
            <a:off x="9981377" y="5913114"/>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(H22)</a:t>
            </a:r>
            <a:endParaRPr lang="ja-JP" altLang="en-US"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14" name="テキスト ボックス 1">
            <a:extLst>
              <a:ext uri="{FF2B5EF4-FFF2-40B4-BE49-F238E27FC236}">
                <a16:creationId xmlns:a16="http://schemas.microsoft.com/office/drawing/2014/main" id="{2574D1BD-3F26-B9BD-7E00-9D0A426CBF3C}"/>
              </a:ext>
            </a:extLst>
          </p:cNvPr>
          <p:cNvSpPr txBox="1"/>
          <p:nvPr/>
        </p:nvSpPr>
        <p:spPr>
          <a:xfrm>
            <a:off x="9504199" y="5913114"/>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(H17)</a:t>
            </a:r>
            <a:endParaRPr lang="ja-JP" altLang="en-US"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15" name="テキスト ボックス 1">
            <a:extLst>
              <a:ext uri="{FF2B5EF4-FFF2-40B4-BE49-F238E27FC236}">
                <a16:creationId xmlns:a16="http://schemas.microsoft.com/office/drawing/2014/main" id="{D1588336-0463-D5CE-3B76-0CE1B7AE4A6C}"/>
              </a:ext>
            </a:extLst>
          </p:cNvPr>
          <p:cNvSpPr txBox="1"/>
          <p:nvPr/>
        </p:nvSpPr>
        <p:spPr>
          <a:xfrm>
            <a:off x="9027019" y="5913114"/>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(H12)</a:t>
            </a:r>
            <a:endParaRPr lang="ja-JP" altLang="en-US"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16" name="テキスト ボックス 1">
            <a:extLst>
              <a:ext uri="{FF2B5EF4-FFF2-40B4-BE49-F238E27FC236}">
                <a16:creationId xmlns:a16="http://schemas.microsoft.com/office/drawing/2014/main" id="{9EC7BD59-8D77-1CAE-5F90-D8375B301C7D}"/>
              </a:ext>
            </a:extLst>
          </p:cNvPr>
          <p:cNvSpPr txBox="1"/>
          <p:nvPr/>
        </p:nvSpPr>
        <p:spPr>
          <a:xfrm>
            <a:off x="8549841" y="5913114"/>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(H7)</a:t>
            </a:r>
            <a:endParaRPr lang="ja-JP" altLang="en-US"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17" name="テキスト ボックス 1">
            <a:extLst>
              <a:ext uri="{FF2B5EF4-FFF2-40B4-BE49-F238E27FC236}">
                <a16:creationId xmlns:a16="http://schemas.microsoft.com/office/drawing/2014/main" id="{3326D2B4-E9E3-5A34-4557-DFC16ACEF90E}"/>
              </a:ext>
            </a:extLst>
          </p:cNvPr>
          <p:cNvSpPr txBox="1"/>
          <p:nvPr/>
        </p:nvSpPr>
        <p:spPr>
          <a:xfrm>
            <a:off x="8072662" y="5913114"/>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(H2)</a:t>
            </a:r>
            <a:endParaRPr lang="ja-JP" altLang="en-US"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18" name="テキスト ボックス 1">
            <a:extLst>
              <a:ext uri="{FF2B5EF4-FFF2-40B4-BE49-F238E27FC236}">
                <a16:creationId xmlns:a16="http://schemas.microsoft.com/office/drawing/2014/main" id="{A425BCF4-C2B3-AFAA-EEE5-DC495EFDD6D6}"/>
              </a:ext>
            </a:extLst>
          </p:cNvPr>
          <p:cNvSpPr txBox="1"/>
          <p:nvPr/>
        </p:nvSpPr>
        <p:spPr>
          <a:xfrm>
            <a:off x="7595483" y="5913114"/>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(S60)</a:t>
            </a:r>
            <a:endParaRPr lang="ja-JP" altLang="en-US"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19" name="テキスト ボックス 1">
            <a:extLst>
              <a:ext uri="{FF2B5EF4-FFF2-40B4-BE49-F238E27FC236}">
                <a16:creationId xmlns:a16="http://schemas.microsoft.com/office/drawing/2014/main" id="{B33CCAB1-0655-2E5F-EBEA-D180F8B6D2DB}"/>
              </a:ext>
            </a:extLst>
          </p:cNvPr>
          <p:cNvSpPr txBox="1"/>
          <p:nvPr/>
        </p:nvSpPr>
        <p:spPr>
          <a:xfrm>
            <a:off x="7118304" y="5913114"/>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(S55)</a:t>
            </a:r>
            <a:endParaRPr lang="ja-JP" altLang="en-US"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20" name="テキスト ボックス 1">
            <a:extLst>
              <a:ext uri="{FF2B5EF4-FFF2-40B4-BE49-F238E27FC236}">
                <a16:creationId xmlns:a16="http://schemas.microsoft.com/office/drawing/2014/main" id="{EBEB764D-F617-13CE-69CF-4D008867F0A0}"/>
              </a:ext>
            </a:extLst>
          </p:cNvPr>
          <p:cNvSpPr txBox="1"/>
          <p:nvPr/>
        </p:nvSpPr>
        <p:spPr>
          <a:xfrm>
            <a:off x="6641125" y="5913114"/>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(S50)</a:t>
            </a:r>
            <a:endParaRPr lang="ja-JP" altLang="en-US" sz="600"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21" name="テキスト ボックス 1">
            <a:extLst>
              <a:ext uri="{FF2B5EF4-FFF2-40B4-BE49-F238E27FC236}">
                <a16:creationId xmlns:a16="http://schemas.microsoft.com/office/drawing/2014/main" id="{43276F15-81B2-B620-F36E-88CB073C911E}"/>
              </a:ext>
            </a:extLst>
          </p:cNvPr>
          <p:cNvSpPr txBox="1"/>
          <p:nvPr/>
        </p:nvSpPr>
        <p:spPr>
          <a:xfrm>
            <a:off x="6641125" y="5810281"/>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1975</a:t>
            </a:r>
            <a:endParaRPr lang="ja-JP" altLang="en-US"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22" name="テキスト ボックス 1">
            <a:extLst>
              <a:ext uri="{FF2B5EF4-FFF2-40B4-BE49-F238E27FC236}">
                <a16:creationId xmlns:a16="http://schemas.microsoft.com/office/drawing/2014/main" id="{6606F2AD-79EB-1D52-041F-7AB50A8E1F11}"/>
              </a:ext>
            </a:extLst>
          </p:cNvPr>
          <p:cNvSpPr txBox="1"/>
          <p:nvPr/>
        </p:nvSpPr>
        <p:spPr>
          <a:xfrm>
            <a:off x="7118304" y="5810281"/>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1980</a:t>
            </a:r>
            <a:endParaRPr lang="ja-JP" altLang="en-US"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23" name="テキスト ボックス 1">
            <a:extLst>
              <a:ext uri="{FF2B5EF4-FFF2-40B4-BE49-F238E27FC236}">
                <a16:creationId xmlns:a16="http://schemas.microsoft.com/office/drawing/2014/main" id="{8732B86F-2527-888D-C541-9E5ADF82DF9D}"/>
              </a:ext>
            </a:extLst>
          </p:cNvPr>
          <p:cNvSpPr txBox="1"/>
          <p:nvPr/>
        </p:nvSpPr>
        <p:spPr>
          <a:xfrm>
            <a:off x="7595483" y="5810281"/>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1985</a:t>
            </a:r>
            <a:endParaRPr lang="ja-JP" altLang="en-US"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24" name="テキスト ボックス 1">
            <a:extLst>
              <a:ext uri="{FF2B5EF4-FFF2-40B4-BE49-F238E27FC236}">
                <a16:creationId xmlns:a16="http://schemas.microsoft.com/office/drawing/2014/main" id="{AF577F10-C9BE-379C-7E01-139249A5D158}"/>
              </a:ext>
            </a:extLst>
          </p:cNvPr>
          <p:cNvSpPr txBox="1"/>
          <p:nvPr/>
        </p:nvSpPr>
        <p:spPr>
          <a:xfrm>
            <a:off x="8072662" y="5810281"/>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1990</a:t>
            </a:r>
            <a:endParaRPr lang="ja-JP" altLang="en-US"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25" name="テキスト ボックス 1">
            <a:extLst>
              <a:ext uri="{FF2B5EF4-FFF2-40B4-BE49-F238E27FC236}">
                <a16:creationId xmlns:a16="http://schemas.microsoft.com/office/drawing/2014/main" id="{6BD4C099-8387-1A29-87BA-EA438E381D3B}"/>
              </a:ext>
            </a:extLst>
          </p:cNvPr>
          <p:cNvSpPr txBox="1"/>
          <p:nvPr/>
        </p:nvSpPr>
        <p:spPr>
          <a:xfrm>
            <a:off x="8549841" y="5810281"/>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1995</a:t>
            </a:r>
            <a:endParaRPr lang="ja-JP" altLang="en-US"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26" name="テキスト ボックス 1">
            <a:extLst>
              <a:ext uri="{FF2B5EF4-FFF2-40B4-BE49-F238E27FC236}">
                <a16:creationId xmlns:a16="http://schemas.microsoft.com/office/drawing/2014/main" id="{65210487-015A-A82A-E4E4-DC220D56BDC3}"/>
              </a:ext>
            </a:extLst>
          </p:cNvPr>
          <p:cNvSpPr txBox="1"/>
          <p:nvPr/>
        </p:nvSpPr>
        <p:spPr>
          <a:xfrm>
            <a:off x="9027019" y="5810281"/>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2000</a:t>
            </a:r>
            <a:endParaRPr lang="ja-JP" altLang="en-US"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27" name="テキスト ボックス 1">
            <a:extLst>
              <a:ext uri="{FF2B5EF4-FFF2-40B4-BE49-F238E27FC236}">
                <a16:creationId xmlns:a16="http://schemas.microsoft.com/office/drawing/2014/main" id="{7FA04923-53F7-602D-1A83-633EA20B0D2E}"/>
              </a:ext>
            </a:extLst>
          </p:cNvPr>
          <p:cNvSpPr txBox="1"/>
          <p:nvPr/>
        </p:nvSpPr>
        <p:spPr>
          <a:xfrm>
            <a:off x="9504199" y="5810281"/>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2005</a:t>
            </a:r>
            <a:endParaRPr lang="ja-JP" altLang="en-US"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28" name="テキスト ボックス 1">
            <a:extLst>
              <a:ext uri="{FF2B5EF4-FFF2-40B4-BE49-F238E27FC236}">
                <a16:creationId xmlns:a16="http://schemas.microsoft.com/office/drawing/2014/main" id="{BDA042C3-1A0A-32C5-53E4-81DEC386D705}"/>
              </a:ext>
            </a:extLst>
          </p:cNvPr>
          <p:cNvSpPr txBox="1"/>
          <p:nvPr/>
        </p:nvSpPr>
        <p:spPr>
          <a:xfrm>
            <a:off x="9981377" y="5810281"/>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2010</a:t>
            </a:r>
            <a:endParaRPr lang="ja-JP" altLang="en-US"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29" name="テキスト ボックス 1">
            <a:extLst>
              <a:ext uri="{FF2B5EF4-FFF2-40B4-BE49-F238E27FC236}">
                <a16:creationId xmlns:a16="http://schemas.microsoft.com/office/drawing/2014/main" id="{4547DDB9-3C63-A700-D86F-37FFE173F3F8}"/>
              </a:ext>
            </a:extLst>
          </p:cNvPr>
          <p:cNvSpPr txBox="1"/>
          <p:nvPr/>
        </p:nvSpPr>
        <p:spPr>
          <a:xfrm>
            <a:off x="10458556" y="5810281"/>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2015</a:t>
            </a:r>
            <a:endParaRPr lang="ja-JP" altLang="en-US"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30" name="テキスト ボックス 1">
            <a:extLst>
              <a:ext uri="{FF2B5EF4-FFF2-40B4-BE49-F238E27FC236}">
                <a16:creationId xmlns:a16="http://schemas.microsoft.com/office/drawing/2014/main" id="{88DB2A00-9A3E-C3EF-9224-D7B44F858AF3}"/>
              </a:ext>
            </a:extLst>
          </p:cNvPr>
          <p:cNvSpPr txBox="1"/>
          <p:nvPr/>
        </p:nvSpPr>
        <p:spPr>
          <a:xfrm>
            <a:off x="10935735" y="5810281"/>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2020</a:t>
            </a:r>
            <a:endParaRPr lang="ja-JP" altLang="en-US" sz="700" b="1" dirty="0">
              <a:solidFill>
                <a:schemeClr val="bg1">
                  <a:lumMod val="50000"/>
                </a:schemeClr>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31" name="テキスト ボックス 1">
            <a:extLst>
              <a:ext uri="{FF2B5EF4-FFF2-40B4-BE49-F238E27FC236}">
                <a16:creationId xmlns:a16="http://schemas.microsoft.com/office/drawing/2014/main" id="{64AE176E-3330-03A2-32B9-C07E8C44CC44}"/>
              </a:ext>
            </a:extLst>
          </p:cNvPr>
          <p:cNvSpPr txBox="1"/>
          <p:nvPr/>
        </p:nvSpPr>
        <p:spPr>
          <a:xfrm>
            <a:off x="11508589" y="5807219"/>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rgbClr val="FF0000"/>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2026</a:t>
            </a:r>
            <a:endParaRPr lang="ja-JP" altLang="en-US" sz="700" b="1" dirty="0">
              <a:solidFill>
                <a:srgbClr val="FF0000"/>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32" name="テキスト ボックス 1">
            <a:extLst>
              <a:ext uri="{FF2B5EF4-FFF2-40B4-BE49-F238E27FC236}">
                <a16:creationId xmlns:a16="http://schemas.microsoft.com/office/drawing/2014/main" id="{E127898D-3733-9C7D-C477-CAC9AB36BBF0}"/>
              </a:ext>
            </a:extLst>
          </p:cNvPr>
          <p:cNvSpPr txBox="1"/>
          <p:nvPr/>
        </p:nvSpPr>
        <p:spPr>
          <a:xfrm>
            <a:off x="11508589" y="5913114"/>
            <a:ext cx="310046"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rgbClr val="FF0000"/>
                </a:solidFill>
                <a:latin typeface="UD デジタル 教科書体 NP-R" panose="02020400000000000000" pitchFamily="18" charset="-128"/>
                <a:ea typeface="UD デジタル 教科書体 NP-R" panose="02020400000000000000" pitchFamily="18" charset="-128"/>
                <a:cs typeface="Arial" panose="020B0604020202020204" pitchFamily="34" charset="0"/>
              </a:rPr>
              <a:t>(R8)</a:t>
            </a:r>
            <a:endParaRPr lang="ja-JP" altLang="en-US" sz="600" dirty="0">
              <a:solidFill>
                <a:srgbClr val="FF0000"/>
              </a:solidFill>
              <a:latin typeface="UD デジタル 教科書体 NP-R" panose="02020400000000000000" pitchFamily="18" charset="-128"/>
              <a:ea typeface="UD デジタル 教科書体 NP-R" panose="02020400000000000000" pitchFamily="18" charset="-128"/>
              <a:cs typeface="Arial" panose="020B0604020202020204" pitchFamily="34" charset="0"/>
            </a:endParaRPr>
          </a:p>
        </p:txBody>
      </p:sp>
      <p:sp>
        <p:nvSpPr>
          <p:cNvPr id="34" name="正方形/長方形 33">
            <a:extLst>
              <a:ext uri="{FF2B5EF4-FFF2-40B4-BE49-F238E27FC236}">
                <a16:creationId xmlns:a16="http://schemas.microsoft.com/office/drawing/2014/main" id="{0028A7FA-9419-24A7-D945-986559094504}"/>
              </a:ext>
            </a:extLst>
          </p:cNvPr>
          <p:cNvSpPr/>
          <p:nvPr/>
        </p:nvSpPr>
        <p:spPr>
          <a:xfrm>
            <a:off x="311426" y="1575336"/>
            <a:ext cx="3937465" cy="366692"/>
          </a:xfrm>
          <a:prstGeom prst="rect">
            <a:avLst/>
          </a:prstGeom>
          <a:solidFill>
            <a:srgbClr val="D2E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DEA54972-ACAC-2484-D778-E49504D6FF56}"/>
              </a:ext>
            </a:extLst>
          </p:cNvPr>
          <p:cNvSpPr txBox="1"/>
          <p:nvPr/>
        </p:nvSpPr>
        <p:spPr>
          <a:xfrm>
            <a:off x="352952" y="1587507"/>
            <a:ext cx="2482342" cy="369332"/>
          </a:xfrm>
          <a:prstGeom prst="rect">
            <a:avLst/>
          </a:prstGeom>
          <a:noFill/>
        </p:spPr>
        <p:txBody>
          <a:bodyPr wrap="square" rtlCol="0">
            <a:spAutoFit/>
          </a:bodyPr>
          <a:lstStyle/>
          <a:p>
            <a:r>
              <a:rPr lang="ja-JP" altLang="en-US" b="1" spc="100" dirty="0">
                <a:latin typeface="UD デジタル 教科書体 NP-R" panose="02020400000000000000" pitchFamily="18" charset="-128"/>
                <a:ea typeface="UD デジタル 教科書体 NP-R" panose="02020400000000000000" pitchFamily="18" charset="-128"/>
              </a:rPr>
              <a:t>増え続ける公債残高</a:t>
            </a:r>
            <a:endParaRPr kumimoji="1" lang="ja-JP" altLang="en-US" sz="1600" b="1" spc="100" dirty="0">
              <a:latin typeface="UD デジタル 教科書体 NP-R" panose="02020400000000000000" pitchFamily="18" charset="-128"/>
              <a:ea typeface="UD デジタル 教科書体 NP-R" panose="02020400000000000000" pitchFamily="18" charset="-128"/>
            </a:endParaRPr>
          </a:p>
        </p:txBody>
      </p:sp>
      <p:sp>
        <p:nvSpPr>
          <p:cNvPr id="38" name="テキスト ボックス 37">
            <a:extLst>
              <a:ext uri="{FF2B5EF4-FFF2-40B4-BE49-F238E27FC236}">
                <a16:creationId xmlns:a16="http://schemas.microsoft.com/office/drawing/2014/main" id="{CD07D0BD-A065-4582-629A-89D9D76F208D}"/>
              </a:ext>
            </a:extLst>
          </p:cNvPr>
          <p:cNvSpPr txBox="1"/>
          <p:nvPr/>
        </p:nvSpPr>
        <p:spPr>
          <a:xfrm>
            <a:off x="311426" y="2132147"/>
            <a:ext cx="5673738" cy="3707297"/>
          </a:xfrm>
          <a:prstGeom prst="rect">
            <a:avLst/>
          </a:prstGeom>
          <a:noFill/>
        </p:spPr>
        <p:txBody>
          <a:bodyPr wrap="square" rtlCol="0">
            <a:spAutoFit/>
          </a:bodyPr>
          <a:lstStyle/>
          <a:p>
            <a:pPr>
              <a:lnSpc>
                <a:spcPct val="120000"/>
              </a:lnSpc>
              <a:spcBef>
                <a:spcPts val="1200"/>
              </a:spcBef>
            </a:pPr>
            <a:r>
              <a:rPr kumimoji="1" lang="ja-JP" altLang="en-US" dirty="0">
                <a:latin typeface="UD デジタル 教科書体 NP-R" panose="02020400000000000000" pitchFamily="18" charset="-128"/>
                <a:ea typeface="UD デジタル 教科書体 NP-R" panose="02020400000000000000" pitchFamily="18" charset="-128"/>
              </a:rPr>
              <a:t>景気の変動や災害復興などに配慮したいろいろな計画を実施するため、やむを得ない措置として公債を発行した結果、 令和</a:t>
            </a:r>
            <a:r>
              <a:rPr lang="en-US" altLang="ja-JP" dirty="0">
                <a:latin typeface="UD デジタル 教科書体 NP-R" panose="02020400000000000000" pitchFamily="18" charset="-128"/>
                <a:ea typeface="UD デジタル 教科書体 NP-R" panose="02020400000000000000" pitchFamily="18" charset="-128"/>
              </a:rPr>
              <a:t>8</a:t>
            </a:r>
            <a:r>
              <a:rPr kumimoji="1" lang="ja-JP" altLang="en-US" dirty="0">
                <a:latin typeface="UD デジタル 教科書体 NP-R" panose="02020400000000000000" pitchFamily="18" charset="-128"/>
                <a:ea typeface="UD デジタル 教科書体 NP-R" panose="02020400000000000000" pitchFamily="18" charset="-128"/>
              </a:rPr>
              <a:t>年度末の公債残高は</a:t>
            </a:r>
            <a:r>
              <a:rPr kumimoji="1" lang="en-US" altLang="ja-JP" dirty="0">
                <a:latin typeface="UD デジタル 教科書体 NP-R" panose="02020400000000000000" pitchFamily="18" charset="-128"/>
                <a:ea typeface="UD デジタル 教科書体 NP-R" panose="02020400000000000000" pitchFamily="18" charset="-128"/>
              </a:rPr>
              <a:t>1,145</a:t>
            </a:r>
            <a:r>
              <a:rPr kumimoji="1" lang="ja-JP" altLang="en-US" dirty="0">
                <a:latin typeface="UD デジタル 教科書体 NP-R" panose="02020400000000000000" pitchFamily="18" charset="-128"/>
                <a:ea typeface="UD デジタル 教科書体 NP-R" panose="02020400000000000000" pitchFamily="18" charset="-128"/>
              </a:rPr>
              <a:t>兆円に上ると見込まれています。</a:t>
            </a:r>
          </a:p>
          <a:p>
            <a:pPr>
              <a:lnSpc>
                <a:spcPct val="120000"/>
              </a:lnSpc>
              <a:spcBef>
                <a:spcPts val="1200"/>
              </a:spcBef>
            </a:pPr>
            <a:r>
              <a:rPr kumimoji="1" lang="ja-JP" altLang="en-US" dirty="0">
                <a:latin typeface="UD デジタル 教科書体 NP-R" panose="02020400000000000000" pitchFamily="18" charset="-128"/>
                <a:ea typeface="UD デジタル 教科書体 NP-R" panose="02020400000000000000" pitchFamily="18" charset="-128"/>
              </a:rPr>
              <a:t>その結果、国債費の増大によって、社会を支えていくための支出が低下しています。</a:t>
            </a:r>
            <a:endParaRPr kumimoji="1" lang="en-US" altLang="ja-JP" dirty="0">
              <a:latin typeface="UD デジタル 教科書体 NP-R" panose="02020400000000000000" pitchFamily="18" charset="-128"/>
              <a:ea typeface="UD デジタル 教科書体 NP-R" panose="02020400000000000000" pitchFamily="18" charset="-128"/>
            </a:endParaRPr>
          </a:p>
          <a:p>
            <a:pPr>
              <a:lnSpc>
                <a:spcPct val="120000"/>
              </a:lnSpc>
              <a:spcBef>
                <a:spcPts val="1200"/>
              </a:spcBef>
            </a:pPr>
            <a:r>
              <a:rPr kumimoji="1" lang="ja-JP" altLang="en-US" dirty="0">
                <a:latin typeface="UD デジタル 教科書体 NP-R" panose="02020400000000000000" pitchFamily="18" charset="-128"/>
                <a:ea typeface="UD デジタル 教科書体 NP-R" panose="02020400000000000000" pitchFamily="18" charset="-128"/>
              </a:rPr>
              <a:t>この公債は、いずれ国が返さなければならない借金ですが、最終的に将来の世代が支払うことになるので、国債に頼るわが国の財政を改善することが今後の大きな課題となっています。</a:t>
            </a:r>
          </a:p>
        </p:txBody>
      </p:sp>
      <p:pic>
        <p:nvPicPr>
          <p:cNvPr id="44" name="図 43">
            <a:extLst>
              <a:ext uri="{FF2B5EF4-FFF2-40B4-BE49-F238E27FC236}">
                <a16:creationId xmlns:a16="http://schemas.microsoft.com/office/drawing/2014/main" id="{58C741E5-FCCE-325E-C73E-0A5006F741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49506" y="3715879"/>
            <a:ext cx="598814" cy="1392965"/>
          </a:xfrm>
          <a:prstGeom prst="rect">
            <a:avLst/>
          </a:prstGeom>
        </p:spPr>
      </p:pic>
      <p:sp>
        <p:nvSpPr>
          <p:cNvPr id="39" name="正方形/長方形 38">
            <a:extLst>
              <a:ext uri="{FF2B5EF4-FFF2-40B4-BE49-F238E27FC236}">
                <a16:creationId xmlns:a16="http://schemas.microsoft.com/office/drawing/2014/main" id="{0B3725DA-71A3-929B-2784-5BB84F2EA511}"/>
              </a:ext>
            </a:extLst>
          </p:cNvPr>
          <p:cNvSpPr/>
          <p:nvPr/>
        </p:nvSpPr>
        <p:spPr>
          <a:xfrm>
            <a:off x="7015554" y="2327728"/>
            <a:ext cx="211706" cy="211706"/>
          </a:xfrm>
          <a:prstGeom prst="rect">
            <a:avLst/>
          </a:prstGeom>
          <a:solidFill>
            <a:srgbClr val="EDC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object 23">
            <a:extLst>
              <a:ext uri="{FF2B5EF4-FFF2-40B4-BE49-F238E27FC236}">
                <a16:creationId xmlns:a16="http://schemas.microsoft.com/office/drawing/2014/main" id="{E48BA032-4485-5981-C1C4-10D2F7195C51}"/>
              </a:ext>
            </a:extLst>
          </p:cNvPr>
          <p:cNvSpPr txBox="1"/>
          <p:nvPr/>
        </p:nvSpPr>
        <p:spPr>
          <a:xfrm>
            <a:off x="7316234" y="2311255"/>
            <a:ext cx="1655652" cy="235770"/>
          </a:xfrm>
          <a:prstGeom prst="rect">
            <a:avLst/>
          </a:prstGeom>
        </p:spPr>
        <p:txBody>
          <a:bodyPr vert="horz" wrap="square" lIns="0" tIns="0" rIns="0" bIns="0" rtlCol="0">
            <a:spAutoFit/>
          </a:bodyPr>
          <a:lstStyle/>
          <a:p>
            <a:pPr marL="185815" marR="4689" indent="-174678" defTabSz="844007" eaLnBrk="1" fontAlgn="auto" hangingPunct="1">
              <a:lnSpc>
                <a:spcPct val="113999"/>
              </a:lnSpc>
              <a:spcBef>
                <a:spcPts val="0"/>
              </a:spcBef>
              <a:spcAft>
                <a:spcPts val="0"/>
              </a:spcAft>
              <a:defRPr/>
            </a:pPr>
            <a:r>
              <a:rPr lang="ja-JP" altLang="en-US" sz="1400" dirty="0">
                <a:solidFill>
                  <a:srgbClr val="231916"/>
                </a:solidFill>
                <a:latin typeface="UD デジタル 教科書体 NP-R" panose="02020400000000000000" pitchFamily="18" charset="-128"/>
                <a:ea typeface="UD デジタル 教科書体 NP-R" panose="02020400000000000000" pitchFamily="18" charset="-128"/>
                <a:cs typeface="Yu Gothic"/>
              </a:rPr>
              <a:t>建設公債残高</a:t>
            </a:r>
            <a:endParaRPr sz="1400" dirty="0">
              <a:solidFill>
                <a:prstClr val="black"/>
              </a:solidFill>
              <a:latin typeface="UD デジタル 教科書体 NP-R" panose="02020400000000000000" pitchFamily="18" charset="-128"/>
              <a:ea typeface="UD デジタル 教科書体 NP-R" panose="02020400000000000000" pitchFamily="18" charset="-128"/>
              <a:cs typeface="Yu Gothic"/>
            </a:endParaRPr>
          </a:p>
        </p:txBody>
      </p:sp>
      <p:sp>
        <p:nvSpPr>
          <p:cNvPr id="41" name="正方形/長方形 40">
            <a:extLst>
              <a:ext uri="{FF2B5EF4-FFF2-40B4-BE49-F238E27FC236}">
                <a16:creationId xmlns:a16="http://schemas.microsoft.com/office/drawing/2014/main" id="{E5294EDB-501C-6A36-E162-7CBF2645D611}"/>
              </a:ext>
            </a:extLst>
          </p:cNvPr>
          <p:cNvSpPr/>
          <p:nvPr/>
        </p:nvSpPr>
        <p:spPr>
          <a:xfrm>
            <a:off x="7015554" y="2689975"/>
            <a:ext cx="211706" cy="211706"/>
          </a:xfrm>
          <a:prstGeom prst="rect">
            <a:avLst/>
          </a:prstGeom>
          <a:solidFill>
            <a:srgbClr val="F0C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object 23">
            <a:extLst>
              <a:ext uri="{FF2B5EF4-FFF2-40B4-BE49-F238E27FC236}">
                <a16:creationId xmlns:a16="http://schemas.microsoft.com/office/drawing/2014/main" id="{D3F49FC3-FF22-200D-0036-8E7CE1A3AD7C}"/>
              </a:ext>
            </a:extLst>
          </p:cNvPr>
          <p:cNvSpPr txBox="1"/>
          <p:nvPr/>
        </p:nvSpPr>
        <p:spPr>
          <a:xfrm>
            <a:off x="7316234" y="2673502"/>
            <a:ext cx="1655652" cy="235770"/>
          </a:xfrm>
          <a:prstGeom prst="rect">
            <a:avLst/>
          </a:prstGeom>
        </p:spPr>
        <p:txBody>
          <a:bodyPr vert="horz" wrap="square" lIns="0" tIns="0" rIns="0" bIns="0" rtlCol="0">
            <a:spAutoFit/>
          </a:bodyPr>
          <a:lstStyle/>
          <a:p>
            <a:pPr marL="185815" marR="4689" indent="-174678" defTabSz="844007" eaLnBrk="1" fontAlgn="auto" hangingPunct="1">
              <a:lnSpc>
                <a:spcPct val="113999"/>
              </a:lnSpc>
              <a:spcBef>
                <a:spcPts val="0"/>
              </a:spcBef>
              <a:spcAft>
                <a:spcPts val="0"/>
              </a:spcAft>
              <a:defRPr/>
            </a:pPr>
            <a:r>
              <a:rPr lang="ja-JP" altLang="en-US" sz="1400" dirty="0">
                <a:solidFill>
                  <a:srgbClr val="231916"/>
                </a:solidFill>
                <a:latin typeface="UD デジタル 教科書体 NP-R" panose="02020400000000000000" pitchFamily="18" charset="-128"/>
                <a:ea typeface="UD デジタル 教科書体 NP-R" panose="02020400000000000000" pitchFamily="18" charset="-128"/>
                <a:cs typeface="Yu Gothic"/>
              </a:rPr>
              <a:t>特例公債残高</a:t>
            </a:r>
            <a:endParaRPr sz="1400" dirty="0">
              <a:solidFill>
                <a:prstClr val="black"/>
              </a:solidFill>
              <a:latin typeface="UD デジタル 教科書体 NP-R" panose="02020400000000000000" pitchFamily="18" charset="-128"/>
              <a:ea typeface="UD デジタル 教科書体 NP-R" panose="02020400000000000000" pitchFamily="18" charset="-128"/>
              <a:cs typeface="Yu Gothic"/>
            </a:endParaRPr>
          </a:p>
        </p:txBody>
      </p:sp>
      <p:sp>
        <p:nvSpPr>
          <p:cNvPr id="43" name="正方形/長方形 42">
            <a:extLst>
              <a:ext uri="{FF2B5EF4-FFF2-40B4-BE49-F238E27FC236}">
                <a16:creationId xmlns:a16="http://schemas.microsoft.com/office/drawing/2014/main" id="{43B48969-A882-E4FD-20DE-23AEF6744898}"/>
              </a:ext>
            </a:extLst>
          </p:cNvPr>
          <p:cNvSpPr/>
          <p:nvPr/>
        </p:nvSpPr>
        <p:spPr>
          <a:xfrm>
            <a:off x="7015554" y="1965481"/>
            <a:ext cx="211706" cy="211706"/>
          </a:xfrm>
          <a:prstGeom prst="rect">
            <a:avLst/>
          </a:prstGeom>
          <a:solidFill>
            <a:srgbClr val="9ED2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object 23">
            <a:extLst>
              <a:ext uri="{FF2B5EF4-FFF2-40B4-BE49-F238E27FC236}">
                <a16:creationId xmlns:a16="http://schemas.microsoft.com/office/drawing/2014/main" id="{BB465182-7B04-2287-AEEF-1E75B71B8567}"/>
              </a:ext>
            </a:extLst>
          </p:cNvPr>
          <p:cNvSpPr txBox="1"/>
          <p:nvPr/>
        </p:nvSpPr>
        <p:spPr>
          <a:xfrm>
            <a:off x="7316234" y="1949008"/>
            <a:ext cx="1655652" cy="235770"/>
          </a:xfrm>
          <a:prstGeom prst="rect">
            <a:avLst/>
          </a:prstGeom>
        </p:spPr>
        <p:txBody>
          <a:bodyPr vert="horz" wrap="square" lIns="0" tIns="0" rIns="0" bIns="0" rtlCol="0">
            <a:spAutoFit/>
          </a:bodyPr>
          <a:lstStyle/>
          <a:p>
            <a:pPr marL="185815" marR="4689" indent="-174678" defTabSz="844007" eaLnBrk="1" fontAlgn="auto" hangingPunct="1">
              <a:lnSpc>
                <a:spcPct val="113999"/>
              </a:lnSpc>
              <a:spcBef>
                <a:spcPts val="0"/>
              </a:spcBef>
              <a:spcAft>
                <a:spcPts val="0"/>
              </a:spcAft>
              <a:defRPr/>
            </a:pPr>
            <a:r>
              <a:rPr lang="ja-JP" altLang="en-US" sz="1400" dirty="0">
                <a:solidFill>
                  <a:srgbClr val="231916"/>
                </a:solidFill>
                <a:latin typeface="UD デジタル 教科書体 NP-R" panose="02020400000000000000" pitchFamily="18" charset="-128"/>
                <a:ea typeface="UD デジタル 教科書体 NP-R" panose="02020400000000000000" pitchFamily="18" charset="-128"/>
                <a:cs typeface="Yu Gothic"/>
              </a:rPr>
              <a:t>復興債残高</a:t>
            </a:r>
            <a:endParaRPr sz="1400" dirty="0">
              <a:solidFill>
                <a:prstClr val="black"/>
              </a:solidFill>
              <a:latin typeface="UD デジタル 教科書体 NP-R" panose="02020400000000000000" pitchFamily="18" charset="-128"/>
              <a:ea typeface="UD デジタル 教科書体 NP-R" panose="02020400000000000000" pitchFamily="18" charset="-128"/>
              <a:cs typeface="Yu Gothic"/>
            </a:endParaRPr>
          </a:p>
        </p:txBody>
      </p:sp>
    </p:spTree>
    <p:extLst>
      <p:ext uri="{BB962C8B-B14F-4D97-AF65-F5344CB8AC3E}">
        <p14:creationId xmlns:p14="http://schemas.microsoft.com/office/powerpoint/2010/main" val="1375451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500"/>
                                        <p:tgtEl>
                                          <p:spTgt spid="2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500"/>
                                        <p:tgtEl>
                                          <p:spTgt spid="32"/>
                                        </p:tgtEl>
                                      </p:cBhvr>
                                    </p:animEffect>
                                  </p:childTnLst>
                                </p:cTn>
                              </p:par>
                              <p:par>
                                <p:cTn id="99" presetID="10" presetClass="entr" presetSubtype="0" fill="hold" nodeType="with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500"/>
                                        <p:tgtEl>
                                          <p:spTgt spid="4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500"/>
                                        <p:tgtEl>
                                          <p:spTgt spid="3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fade">
                                      <p:cBhvr>
                                        <p:cTn id="107" dur="500"/>
                                        <p:tgtEl>
                                          <p:spTgt spid="4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fade">
                                      <p:cBhvr>
                                        <p:cTn id="110" dur="500"/>
                                        <p:tgtEl>
                                          <p:spTgt spid="41"/>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2"/>
                                        </p:tgtEl>
                                        <p:attrNameLst>
                                          <p:attrName>style.visibility</p:attrName>
                                        </p:attrNameLst>
                                      </p:cBhvr>
                                      <p:to>
                                        <p:strVal val="visible"/>
                                      </p:to>
                                    </p:set>
                                    <p:animEffect transition="in" filter="fade">
                                      <p:cBhvr>
                                        <p:cTn id="113" dur="500"/>
                                        <p:tgtEl>
                                          <p:spTgt spid="42"/>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fade">
                                      <p:cBhvr>
                                        <p:cTn id="116" dur="500"/>
                                        <p:tgtEl>
                                          <p:spTgt spid="4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4" grpId="0"/>
      <p:bldP spid="5" grpId="0"/>
      <p:bldP spid="7" grpId="0"/>
      <p:bldP spid="8" grpId="0"/>
      <p:bldP spid="9"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4" grpId="0" animBg="1"/>
      <p:bldP spid="35" grpId="0"/>
      <p:bldP spid="38" grpId="0"/>
      <p:bldP spid="39" grpId="0" animBg="1"/>
      <p:bldP spid="40" grpId="0"/>
      <p:bldP spid="41" grpId="0" animBg="1"/>
      <p:bldP spid="42" grpId="0"/>
      <p:bldP spid="43" grpId="0" animBg="1"/>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6F30C-525B-A477-D128-52AB7DA48797}"/>
            </a:ext>
          </a:extLst>
        </p:cNvPr>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F6B21E6C-A0D8-CBD9-D17F-37C92D1B103D}"/>
              </a:ext>
            </a:extLst>
          </p:cNvPr>
          <p:cNvSpPr/>
          <p:nvPr/>
        </p:nvSpPr>
        <p:spPr>
          <a:xfrm>
            <a:off x="0" y="0"/>
            <a:ext cx="12192000" cy="6858000"/>
          </a:xfrm>
          <a:prstGeom prst="rect">
            <a:avLst/>
          </a:prstGeom>
          <a:solidFill>
            <a:srgbClr val="D9EBF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2247128F-7A97-C920-6D89-E953BBD13EFA}"/>
              </a:ext>
            </a:extLst>
          </p:cNvPr>
          <p:cNvSpPr/>
          <p:nvPr/>
        </p:nvSpPr>
        <p:spPr>
          <a:xfrm>
            <a:off x="709749" y="271528"/>
            <a:ext cx="10772503" cy="6314944"/>
          </a:xfrm>
          <a:prstGeom prst="roundRect">
            <a:avLst>
              <a:gd name="adj" fmla="val 2782"/>
            </a:avLst>
          </a:prstGeom>
          <a:solidFill>
            <a:srgbClr val="FFFDE4"/>
          </a:solidFill>
          <a:ln w="25400">
            <a:solidFill>
              <a:srgbClr val="1D20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Google Shape;111;p1">
            <a:extLst>
              <a:ext uri="{FF2B5EF4-FFF2-40B4-BE49-F238E27FC236}">
                <a16:creationId xmlns:a16="http://schemas.microsoft.com/office/drawing/2014/main" id="{8435F5AD-D920-6088-183B-55DE0BE5379B}"/>
              </a:ext>
            </a:extLst>
          </p:cNvPr>
          <p:cNvSpPr txBox="1"/>
          <p:nvPr/>
        </p:nvSpPr>
        <p:spPr>
          <a:xfrm>
            <a:off x="5127397" y="522986"/>
            <a:ext cx="1937207"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32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目　次</a:t>
            </a:r>
            <a:endParaRPr sz="4000" b="1" spc="300" dirty="0">
              <a:latin typeface="UD デジタル 教科書体 NP-R" panose="02020400000000000000" pitchFamily="18" charset="-128"/>
              <a:ea typeface="UD デジタル 教科書体 NP-R" panose="02020400000000000000" pitchFamily="18" charset="-128"/>
            </a:endParaRPr>
          </a:p>
        </p:txBody>
      </p:sp>
      <p:sp>
        <p:nvSpPr>
          <p:cNvPr id="101" name="正方形/長方形 100">
            <a:extLst>
              <a:ext uri="{FF2B5EF4-FFF2-40B4-BE49-F238E27FC236}">
                <a16:creationId xmlns:a16="http://schemas.microsoft.com/office/drawing/2014/main" id="{B25A4FE5-0510-1683-268F-521CFE8E6F16}"/>
              </a:ext>
            </a:extLst>
          </p:cNvPr>
          <p:cNvSpPr/>
          <p:nvPr/>
        </p:nvSpPr>
        <p:spPr>
          <a:xfrm>
            <a:off x="1506000" y="1088777"/>
            <a:ext cx="9180000" cy="72000"/>
          </a:xfrm>
          <a:prstGeom prst="rect">
            <a:avLst/>
          </a:prstGeom>
          <a:solidFill>
            <a:srgbClr val="5255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Google Shape;111;p1">
            <a:extLst>
              <a:ext uri="{FF2B5EF4-FFF2-40B4-BE49-F238E27FC236}">
                <a16:creationId xmlns:a16="http://schemas.microsoft.com/office/drawing/2014/main" id="{177F1E40-0224-5122-530A-E28B9F5F7DBB}"/>
              </a:ext>
            </a:extLst>
          </p:cNvPr>
          <p:cNvSpPr txBox="1"/>
          <p:nvPr/>
        </p:nvSpPr>
        <p:spPr>
          <a:xfrm>
            <a:off x="4355904" y="1331808"/>
            <a:ext cx="5185661" cy="695535"/>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公共のサービスと税金</a:t>
            </a:r>
            <a:endPar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40" name="Google Shape;111;p1">
            <a:extLst>
              <a:ext uri="{FF2B5EF4-FFF2-40B4-BE49-F238E27FC236}">
                <a16:creationId xmlns:a16="http://schemas.microsoft.com/office/drawing/2014/main" id="{05091961-6303-FD70-1D6D-FE67D04FE24B}"/>
              </a:ext>
            </a:extLst>
          </p:cNvPr>
          <p:cNvSpPr txBox="1"/>
          <p:nvPr/>
        </p:nvSpPr>
        <p:spPr>
          <a:xfrm>
            <a:off x="3494059" y="1331808"/>
            <a:ext cx="869240" cy="695535"/>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1.</a:t>
            </a:r>
          </a:p>
        </p:txBody>
      </p:sp>
      <p:sp>
        <p:nvSpPr>
          <p:cNvPr id="4" name="Google Shape;105;p1">
            <a:extLst>
              <a:ext uri="{FF2B5EF4-FFF2-40B4-BE49-F238E27FC236}">
                <a16:creationId xmlns:a16="http://schemas.microsoft.com/office/drawing/2014/main" id="{7EA9C6FB-0533-8959-9A64-70732E0C9C51}"/>
              </a:ext>
            </a:extLst>
          </p:cNvPr>
          <p:cNvSpPr/>
          <p:nvPr/>
        </p:nvSpPr>
        <p:spPr>
          <a:xfrm>
            <a:off x="2744044" y="1482986"/>
            <a:ext cx="869240" cy="405807"/>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Google Shape;107;p1">
            <a:extLst>
              <a:ext uri="{FF2B5EF4-FFF2-40B4-BE49-F238E27FC236}">
                <a16:creationId xmlns:a16="http://schemas.microsoft.com/office/drawing/2014/main" id="{05A6269D-8149-ED6F-B64D-1A227A4D0943}"/>
              </a:ext>
            </a:extLst>
          </p:cNvPr>
          <p:cNvSpPr txBox="1"/>
          <p:nvPr/>
        </p:nvSpPr>
        <p:spPr>
          <a:xfrm>
            <a:off x="2840266" y="1541075"/>
            <a:ext cx="57892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進む</a:t>
            </a:r>
            <a:endParaRPr sz="2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7" name="Google Shape;108;p1">
            <a:extLst>
              <a:ext uri="{FF2B5EF4-FFF2-40B4-BE49-F238E27FC236}">
                <a16:creationId xmlns:a16="http://schemas.microsoft.com/office/drawing/2014/main" id="{1A858CA4-3878-DABB-5F89-1EF3C5C4FCC2}"/>
              </a:ext>
            </a:extLst>
          </p:cNvPr>
          <p:cNvSpPr/>
          <p:nvPr/>
        </p:nvSpPr>
        <p:spPr>
          <a:xfrm rot="5400000">
            <a:off x="3324031" y="1596523"/>
            <a:ext cx="207329" cy="178732"/>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cxnSp>
        <p:nvCxnSpPr>
          <p:cNvPr id="131" name="直線コネクタ 130">
            <a:extLst>
              <a:ext uri="{FF2B5EF4-FFF2-40B4-BE49-F238E27FC236}">
                <a16:creationId xmlns:a16="http://schemas.microsoft.com/office/drawing/2014/main" id="{EB936764-004E-2EC9-8C4D-61E9955A3FA7}"/>
              </a:ext>
            </a:extLst>
          </p:cNvPr>
          <p:cNvCxnSpPr>
            <a:cxnSpLocks/>
          </p:cNvCxnSpPr>
          <p:nvPr/>
        </p:nvCxnSpPr>
        <p:spPr>
          <a:xfrm>
            <a:off x="2568000" y="2044391"/>
            <a:ext cx="705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9" name="Google Shape;111;p1">
            <a:extLst>
              <a:ext uri="{FF2B5EF4-FFF2-40B4-BE49-F238E27FC236}">
                <a16:creationId xmlns:a16="http://schemas.microsoft.com/office/drawing/2014/main" id="{792C79D7-AC0F-A9FD-B1B9-47299BF2DF9B}"/>
              </a:ext>
            </a:extLst>
          </p:cNvPr>
          <p:cNvSpPr txBox="1"/>
          <p:nvPr/>
        </p:nvSpPr>
        <p:spPr>
          <a:xfrm>
            <a:off x="4355904" y="3520698"/>
            <a:ext cx="5185661" cy="695535"/>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私たちの生活と身近な税金</a:t>
            </a:r>
            <a:endPar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60" name="Google Shape;111;p1">
            <a:extLst>
              <a:ext uri="{FF2B5EF4-FFF2-40B4-BE49-F238E27FC236}">
                <a16:creationId xmlns:a16="http://schemas.microsoft.com/office/drawing/2014/main" id="{D9794D92-1FFE-B778-D215-196C202B3301}"/>
              </a:ext>
            </a:extLst>
          </p:cNvPr>
          <p:cNvSpPr txBox="1"/>
          <p:nvPr/>
        </p:nvSpPr>
        <p:spPr>
          <a:xfrm>
            <a:off x="3494059" y="3520698"/>
            <a:ext cx="869240" cy="695535"/>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4.</a:t>
            </a:r>
          </a:p>
        </p:txBody>
      </p:sp>
      <p:sp>
        <p:nvSpPr>
          <p:cNvPr id="62" name="Google Shape;105;p1">
            <a:extLst>
              <a:ext uri="{FF2B5EF4-FFF2-40B4-BE49-F238E27FC236}">
                <a16:creationId xmlns:a16="http://schemas.microsoft.com/office/drawing/2014/main" id="{F5FD7A6E-13BC-6E5A-F5B8-07F426D0777C}"/>
              </a:ext>
            </a:extLst>
          </p:cNvPr>
          <p:cNvSpPr/>
          <p:nvPr/>
        </p:nvSpPr>
        <p:spPr>
          <a:xfrm>
            <a:off x="2744044" y="3671876"/>
            <a:ext cx="869240" cy="405807"/>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3" name="Google Shape;107;p1">
            <a:extLst>
              <a:ext uri="{FF2B5EF4-FFF2-40B4-BE49-F238E27FC236}">
                <a16:creationId xmlns:a16="http://schemas.microsoft.com/office/drawing/2014/main" id="{6F9C6BB4-2306-20F1-20C1-D6D791DF3A75}"/>
              </a:ext>
            </a:extLst>
          </p:cNvPr>
          <p:cNvSpPr txBox="1"/>
          <p:nvPr/>
        </p:nvSpPr>
        <p:spPr>
          <a:xfrm>
            <a:off x="2840266" y="3729965"/>
            <a:ext cx="57892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進む</a:t>
            </a:r>
            <a:endParaRPr sz="2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64" name="Google Shape;108;p1">
            <a:extLst>
              <a:ext uri="{FF2B5EF4-FFF2-40B4-BE49-F238E27FC236}">
                <a16:creationId xmlns:a16="http://schemas.microsoft.com/office/drawing/2014/main" id="{4B622AE2-58DF-7F35-777E-0AB50AA81E39}"/>
              </a:ext>
            </a:extLst>
          </p:cNvPr>
          <p:cNvSpPr/>
          <p:nvPr/>
        </p:nvSpPr>
        <p:spPr>
          <a:xfrm rot="5400000">
            <a:off x="3324031" y="3785413"/>
            <a:ext cx="207329" cy="178732"/>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66" name="Google Shape;111;p1">
            <a:extLst>
              <a:ext uri="{FF2B5EF4-FFF2-40B4-BE49-F238E27FC236}">
                <a16:creationId xmlns:a16="http://schemas.microsoft.com/office/drawing/2014/main" id="{B569EDE6-AE7B-053E-9B10-91EF12DFD0D2}"/>
              </a:ext>
            </a:extLst>
          </p:cNvPr>
          <p:cNvSpPr txBox="1"/>
          <p:nvPr/>
        </p:nvSpPr>
        <p:spPr>
          <a:xfrm>
            <a:off x="4355904" y="2061438"/>
            <a:ext cx="5185661" cy="695535"/>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納税の義務</a:t>
            </a:r>
            <a:endPar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67" name="Google Shape;111;p1">
            <a:extLst>
              <a:ext uri="{FF2B5EF4-FFF2-40B4-BE49-F238E27FC236}">
                <a16:creationId xmlns:a16="http://schemas.microsoft.com/office/drawing/2014/main" id="{26FC21BF-719B-6260-1328-9B83A66257AE}"/>
              </a:ext>
            </a:extLst>
          </p:cNvPr>
          <p:cNvSpPr txBox="1"/>
          <p:nvPr/>
        </p:nvSpPr>
        <p:spPr>
          <a:xfrm>
            <a:off x="3494059" y="2061438"/>
            <a:ext cx="869240" cy="695535"/>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2.</a:t>
            </a:r>
          </a:p>
        </p:txBody>
      </p:sp>
      <p:sp>
        <p:nvSpPr>
          <p:cNvPr id="69" name="Google Shape;105;p1">
            <a:extLst>
              <a:ext uri="{FF2B5EF4-FFF2-40B4-BE49-F238E27FC236}">
                <a16:creationId xmlns:a16="http://schemas.microsoft.com/office/drawing/2014/main" id="{85551F49-4587-112F-CDD3-B610C05A09D1}"/>
              </a:ext>
            </a:extLst>
          </p:cNvPr>
          <p:cNvSpPr/>
          <p:nvPr/>
        </p:nvSpPr>
        <p:spPr>
          <a:xfrm>
            <a:off x="2744044" y="2212616"/>
            <a:ext cx="869240" cy="405807"/>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0" name="Google Shape;107;p1">
            <a:extLst>
              <a:ext uri="{FF2B5EF4-FFF2-40B4-BE49-F238E27FC236}">
                <a16:creationId xmlns:a16="http://schemas.microsoft.com/office/drawing/2014/main" id="{F584BC70-B60E-1DED-3C2D-2FF038CFF18A}"/>
              </a:ext>
            </a:extLst>
          </p:cNvPr>
          <p:cNvSpPr txBox="1"/>
          <p:nvPr/>
        </p:nvSpPr>
        <p:spPr>
          <a:xfrm>
            <a:off x="2840266" y="2270705"/>
            <a:ext cx="57892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進む</a:t>
            </a:r>
            <a:endParaRPr sz="2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71" name="Google Shape;108;p1">
            <a:extLst>
              <a:ext uri="{FF2B5EF4-FFF2-40B4-BE49-F238E27FC236}">
                <a16:creationId xmlns:a16="http://schemas.microsoft.com/office/drawing/2014/main" id="{A300D592-2693-374B-D9B2-A88B484EC459}"/>
              </a:ext>
            </a:extLst>
          </p:cNvPr>
          <p:cNvSpPr/>
          <p:nvPr/>
        </p:nvSpPr>
        <p:spPr>
          <a:xfrm rot="5400000">
            <a:off x="3324031" y="2326153"/>
            <a:ext cx="207329" cy="178732"/>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73" name="Google Shape;111;p1">
            <a:extLst>
              <a:ext uri="{FF2B5EF4-FFF2-40B4-BE49-F238E27FC236}">
                <a16:creationId xmlns:a16="http://schemas.microsoft.com/office/drawing/2014/main" id="{CCFF180A-3D17-7B4C-7740-113FB460B362}"/>
              </a:ext>
            </a:extLst>
          </p:cNvPr>
          <p:cNvSpPr txBox="1"/>
          <p:nvPr/>
        </p:nvSpPr>
        <p:spPr>
          <a:xfrm>
            <a:off x="4355904" y="2791068"/>
            <a:ext cx="5185661" cy="695535"/>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税の種類</a:t>
            </a:r>
            <a:endPar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74" name="Google Shape;111;p1">
            <a:extLst>
              <a:ext uri="{FF2B5EF4-FFF2-40B4-BE49-F238E27FC236}">
                <a16:creationId xmlns:a16="http://schemas.microsoft.com/office/drawing/2014/main" id="{6AAC6083-B16A-1542-051E-6DF24525051E}"/>
              </a:ext>
            </a:extLst>
          </p:cNvPr>
          <p:cNvSpPr txBox="1"/>
          <p:nvPr/>
        </p:nvSpPr>
        <p:spPr>
          <a:xfrm>
            <a:off x="3494059" y="2791068"/>
            <a:ext cx="869240" cy="695535"/>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3.</a:t>
            </a:r>
          </a:p>
        </p:txBody>
      </p:sp>
      <p:sp>
        <p:nvSpPr>
          <p:cNvPr id="76" name="Google Shape;105;p1">
            <a:extLst>
              <a:ext uri="{FF2B5EF4-FFF2-40B4-BE49-F238E27FC236}">
                <a16:creationId xmlns:a16="http://schemas.microsoft.com/office/drawing/2014/main" id="{0B83A75A-79DA-ACCC-8EF3-B4012F3A5A82}"/>
              </a:ext>
            </a:extLst>
          </p:cNvPr>
          <p:cNvSpPr/>
          <p:nvPr/>
        </p:nvSpPr>
        <p:spPr>
          <a:xfrm>
            <a:off x="2744044" y="2942246"/>
            <a:ext cx="869240" cy="405807"/>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7" name="Google Shape;107;p1">
            <a:extLst>
              <a:ext uri="{FF2B5EF4-FFF2-40B4-BE49-F238E27FC236}">
                <a16:creationId xmlns:a16="http://schemas.microsoft.com/office/drawing/2014/main" id="{4D9C22CC-A4CB-BF87-682A-BBF667D6F707}"/>
              </a:ext>
            </a:extLst>
          </p:cNvPr>
          <p:cNvSpPr txBox="1"/>
          <p:nvPr/>
        </p:nvSpPr>
        <p:spPr>
          <a:xfrm>
            <a:off x="2840266" y="3000335"/>
            <a:ext cx="57892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進む</a:t>
            </a:r>
            <a:endParaRPr sz="2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78" name="Google Shape;108;p1">
            <a:extLst>
              <a:ext uri="{FF2B5EF4-FFF2-40B4-BE49-F238E27FC236}">
                <a16:creationId xmlns:a16="http://schemas.microsoft.com/office/drawing/2014/main" id="{D56230A1-80A5-6F40-37F7-2ED275DE0EF1}"/>
              </a:ext>
            </a:extLst>
          </p:cNvPr>
          <p:cNvSpPr/>
          <p:nvPr/>
        </p:nvSpPr>
        <p:spPr>
          <a:xfrm rot="5400000">
            <a:off x="3324031" y="3055783"/>
            <a:ext cx="207329" cy="178732"/>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80" name="Google Shape;111;p1">
            <a:extLst>
              <a:ext uri="{FF2B5EF4-FFF2-40B4-BE49-F238E27FC236}">
                <a16:creationId xmlns:a16="http://schemas.microsoft.com/office/drawing/2014/main" id="{861A798D-94E4-2595-8C8F-CE3030377A43}"/>
              </a:ext>
            </a:extLst>
          </p:cNvPr>
          <p:cNvSpPr txBox="1"/>
          <p:nvPr/>
        </p:nvSpPr>
        <p:spPr>
          <a:xfrm>
            <a:off x="4355904" y="4250328"/>
            <a:ext cx="5185661" cy="695535"/>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国の財政</a:t>
            </a:r>
            <a:endPar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81" name="Google Shape;111;p1">
            <a:extLst>
              <a:ext uri="{FF2B5EF4-FFF2-40B4-BE49-F238E27FC236}">
                <a16:creationId xmlns:a16="http://schemas.microsoft.com/office/drawing/2014/main" id="{4EE0EF32-20A2-13FE-DAA3-567EEF6FE96F}"/>
              </a:ext>
            </a:extLst>
          </p:cNvPr>
          <p:cNvSpPr txBox="1"/>
          <p:nvPr/>
        </p:nvSpPr>
        <p:spPr>
          <a:xfrm>
            <a:off x="3494059" y="4250328"/>
            <a:ext cx="869240" cy="695535"/>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5.</a:t>
            </a:r>
          </a:p>
        </p:txBody>
      </p:sp>
      <p:sp>
        <p:nvSpPr>
          <p:cNvPr id="83" name="Google Shape;105;p1">
            <a:extLst>
              <a:ext uri="{FF2B5EF4-FFF2-40B4-BE49-F238E27FC236}">
                <a16:creationId xmlns:a16="http://schemas.microsoft.com/office/drawing/2014/main" id="{3156028E-A512-B1A8-5315-76A54C9132D4}"/>
              </a:ext>
            </a:extLst>
          </p:cNvPr>
          <p:cNvSpPr/>
          <p:nvPr/>
        </p:nvSpPr>
        <p:spPr>
          <a:xfrm>
            <a:off x="2744044" y="4401506"/>
            <a:ext cx="869240" cy="405807"/>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4" name="Google Shape;107;p1">
            <a:extLst>
              <a:ext uri="{FF2B5EF4-FFF2-40B4-BE49-F238E27FC236}">
                <a16:creationId xmlns:a16="http://schemas.microsoft.com/office/drawing/2014/main" id="{691CD6F3-953F-E532-9B0B-AD3A96B54F6D}"/>
              </a:ext>
            </a:extLst>
          </p:cNvPr>
          <p:cNvSpPr txBox="1"/>
          <p:nvPr/>
        </p:nvSpPr>
        <p:spPr>
          <a:xfrm>
            <a:off x="2840266" y="4459595"/>
            <a:ext cx="57892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進む</a:t>
            </a:r>
            <a:endParaRPr sz="2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85" name="Google Shape;108;p1">
            <a:extLst>
              <a:ext uri="{FF2B5EF4-FFF2-40B4-BE49-F238E27FC236}">
                <a16:creationId xmlns:a16="http://schemas.microsoft.com/office/drawing/2014/main" id="{CAA6C0E6-9B1D-B15E-85E9-2ABFF8F207DB}"/>
              </a:ext>
            </a:extLst>
          </p:cNvPr>
          <p:cNvSpPr/>
          <p:nvPr/>
        </p:nvSpPr>
        <p:spPr>
          <a:xfrm rot="5400000">
            <a:off x="3324031" y="4515043"/>
            <a:ext cx="207329" cy="178732"/>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87" name="Google Shape;111;p1">
            <a:extLst>
              <a:ext uri="{FF2B5EF4-FFF2-40B4-BE49-F238E27FC236}">
                <a16:creationId xmlns:a16="http://schemas.microsoft.com/office/drawing/2014/main" id="{851DB411-4336-57C0-F536-A7DB8CBB2B2D}"/>
              </a:ext>
            </a:extLst>
          </p:cNvPr>
          <p:cNvSpPr txBox="1"/>
          <p:nvPr/>
        </p:nvSpPr>
        <p:spPr>
          <a:xfrm>
            <a:off x="4355904" y="4979958"/>
            <a:ext cx="5185661" cy="695535"/>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長崎県の財政</a:t>
            </a:r>
            <a:endPar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88" name="Google Shape;111;p1">
            <a:extLst>
              <a:ext uri="{FF2B5EF4-FFF2-40B4-BE49-F238E27FC236}">
                <a16:creationId xmlns:a16="http://schemas.microsoft.com/office/drawing/2014/main" id="{DD8134A9-4467-8F92-BD5F-354639C5A2CD}"/>
              </a:ext>
            </a:extLst>
          </p:cNvPr>
          <p:cNvSpPr txBox="1"/>
          <p:nvPr/>
        </p:nvSpPr>
        <p:spPr>
          <a:xfrm>
            <a:off x="3494059" y="4979958"/>
            <a:ext cx="869240" cy="695535"/>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6.</a:t>
            </a:r>
          </a:p>
        </p:txBody>
      </p:sp>
      <p:sp>
        <p:nvSpPr>
          <p:cNvPr id="90" name="Google Shape;105;p1">
            <a:extLst>
              <a:ext uri="{FF2B5EF4-FFF2-40B4-BE49-F238E27FC236}">
                <a16:creationId xmlns:a16="http://schemas.microsoft.com/office/drawing/2014/main" id="{590F8B73-DC99-7251-AC94-38A072B78A99}"/>
              </a:ext>
            </a:extLst>
          </p:cNvPr>
          <p:cNvSpPr/>
          <p:nvPr/>
        </p:nvSpPr>
        <p:spPr>
          <a:xfrm>
            <a:off x="2744044" y="5131136"/>
            <a:ext cx="869240" cy="405807"/>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1" name="Google Shape;107;p1">
            <a:extLst>
              <a:ext uri="{FF2B5EF4-FFF2-40B4-BE49-F238E27FC236}">
                <a16:creationId xmlns:a16="http://schemas.microsoft.com/office/drawing/2014/main" id="{0684E9BA-4BEF-6623-F40B-7278F82827D9}"/>
              </a:ext>
            </a:extLst>
          </p:cNvPr>
          <p:cNvSpPr txBox="1"/>
          <p:nvPr/>
        </p:nvSpPr>
        <p:spPr>
          <a:xfrm>
            <a:off x="2840266" y="5189225"/>
            <a:ext cx="57892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進む</a:t>
            </a:r>
            <a:endParaRPr sz="2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2" name="Google Shape;108;p1">
            <a:extLst>
              <a:ext uri="{FF2B5EF4-FFF2-40B4-BE49-F238E27FC236}">
                <a16:creationId xmlns:a16="http://schemas.microsoft.com/office/drawing/2014/main" id="{C48011F0-22AA-E0C3-CA05-C33BCE181513}"/>
              </a:ext>
            </a:extLst>
          </p:cNvPr>
          <p:cNvSpPr/>
          <p:nvPr/>
        </p:nvSpPr>
        <p:spPr>
          <a:xfrm rot="5400000">
            <a:off x="3324031" y="5244673"/>
            <a:ext cx="207329" cy="178732"/>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94" name="Google Shape;111;p1">
            <a:extLst>
              <a:ext uri="{FF2B5EF4-FFF2-40B4-BE49-F238E27FC236}">
                <a16:creationId xmlns:a16="http://schemas.microsoft.com/office/drawing/2014/main" id="{895593AE-CC33-3DAD-1C59-1BC19C09A060}"/>
              </a:ext>
            </a:extLst>
          </p:cNvPr>
          <p:cNvSpPr txBox="1"/>
          <p:nvPr/>
        </p:nvSpPr>
        <p:spPr>
          <a:xfrm>
            <a:off x="4355904" y="5709589"/>
            <a:ext cx="5185661" cy="695535"/>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これからの社会と税</a:t>
            </a:r>
            <a:endPar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95" name="Google Shape;111;p1">
            <a:extLst>
              <a:ext uri="{FF2B5EF4-FFF2-40B4-BE49-F238E27FC236}">
                <a16:creationId xmlns:a16="http://schemas.microsoft.com/office/drawing/2014/main" id="{A862429D-B5F0-9001-D41C-BC0EBBCDBBCD}"/>
              </a:ext>
            </a:extLst>
          </p:cNvPr>
          <p:cNvSpPr txBox="1"/>
          <p:nvPr/>
        </p:nvSpPr>
        <p:spPr>
          <a:xfrm>
            <a:off x="3494059" y="5709589"/>
            <a:ext cx="869240" cy="695535"/>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7.</a:t>
            </a:r>
          </a:p>
        </p:txBody>
      </p:sp>
      <p:sp>
        <p:nvSpPr>
          <p:cNvPr id="97" name="Google Shape;105;p1">
            <a:extLst>
              <a:ext uri="{FF2B5EF4-FFF2-40B4-BE49-F238E27FC236}">
                <a16:creationId xmlns:a16="http://schemas.microsoft.com/office/drawing/2014/main" id="{4367AE77-AB80-906D-F83E-3ECCC90308CD}"/>
              </a:ext>
            </a:extLst>
          </p:cNvPr>
          <p:cNvSpPr/>
          <p:nvPr/>
        </p:nvSpPr>
        <p:spPr>
          <a:xfrm>
            <a:off x="2744044" y="5860767"/>
            <a:ext cx="869240" cy="405807"/>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8" name="Google Shape;107;p1">
            <a:extLst>
              <a:ext uri="{FF2B5EF4-FFF2-40B4-BE49-F238E27FC236}">
                <a16:creationId xmlns:a16="http://schemas.microsoft.com/office/drawing/2014/main" id="{CA6FA9F7-FE55-AA5C-741F-93B406FB2C89}"/>
              </a:ext>
            </a:extLst>
          </p:cNvPr>
          <p:cNvSpPr txBox="1"/>
          <p:nvPr/>
        </p:nvSpPr>
        <p:spPr>
          <a:xfrm>
            <a:off x="2840266" y="5918856"/>
            <a:ext cx="57892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進む</a:t>
            </a:r>
            <a:endParaRPr sz="2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9" name="Google Shape;108;p1">
            <a:extLst>
              <a:ext uri="{FF2B5EF4-FFF2-40B4-BE49-F238E27FC236}">
                <a16:creationId xmlns:a16="http://schemas.microsoft.com/office/drawing/2014/main" id="{9005451D-5EC6-84CA-0BB4-EF2B83F7F377}"/>
              </a:ext>
            </a:extLst>
          </p:cNvPr>
          <p:cNvSpPr/>
          <p:nvPr/>
        </p:nvSpPr>
        <p:spPr>
          <a:xfrm rot="5400000">
            <a:off x="3324031" y="5974304"/>
            <a:ext cx="207329" cy="178732"/>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cxnSp>
        <p:nvCxnSpPr>
          <p:cNvPr id="100" name="直線コネクタ 99">
            <a:extLst>
              <a:ext uri="{FF2B5EF4-FFF2-40B4-BE49-F238E27FC236}">
                <a16:creationId xmlns:a16="http://schemas.microsoft.com/office/drawing/2014/main" id="{843793F7-CF31-E28D-56FF-237E467EF17D}"/>
              </a:ext>
            </a:extLst>
          </p:cNvPr>
          <p:cNvCxnSpPr>
            <a:cxnSpLocks/>
          </p:cNvCxnSpPr>
          <p:nvPr/>
        </p:nvCxnSpPr>
        <p:spPr>
          <a:xfrm>
            <a:off x="2568000" y="2774022"/>
            <a:ext cx="705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71B145CA-FFD9-5670-42F9-36E67F7609B9}"/>
              </a:ext>
            </a:extLst>
          </p:cNvPr>
          <p:cNvCxnSpPr>
            <a:cxnSpLocks/>
          </p:cNvCxnSpPr>
          <p:nvPr/>
        </p:nvCxnSpPr>
        <p:spPr>
          <a:xfrm>
            <a:off x="2568000" y="3503653"/>
            <a:ext cx="705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08B085E5-6F40-4560-D0CF-CC8CEC65EA6A}"/>
              </a:ext>
            </a:extLst>
          </p:cNvPr>
          <p:cNvCxnSpPr>
            <a:cxnSpLocks/>
          </p:cNvCxnSpPr>
          <p:nvPr/>
        </p:nvCxnSpPr>
        <p:spPr>
          <a:xfrm>
            <a:off x="2568000" y="4233284"/>
            <a:ext cx="705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61AD61C4-A432-7C94-0A10-16B40472FD97}"/>
              </a:ext>
            </a:extLst>
          </p:cNvPr>
          <p:cNvCxnSpPr>
            <a:cxnSpLocks/>
          </p:cNvCxnSpPr>
          <p:nvPr/>
        </p:nvCxnSpPr>
        <p:spPr>
          <a:xfrm>
            <a:off x="2568000" y="4962915"/>
            <a:ext cx="705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ED859709-B5F0-0303-658F-BDD320DA217A}"/>
              </a:ext>
            </a:extLst>
          </p:cNvPr>
          <p:cNvCxnSpPr>
            <a:cxnSpLocks/>
          </p:cNvCxnSpPr>
          <p:nvPr/>
        </p:nvCxnSpPr>
        <p:spPr>
          <a:xfrm>
            <a:off x="2568000" y="5692546"/>
            <a:ext cx="705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正方形/長方形 2">
            <a:hlinkClick r:id="rId3" action="ppaction://hlinksldjump"/>
            <a:extLst>
              <a:ext uri="{FF2B5EF4-FFF2-40B4-BE49-F238E27FC236}">
                <a16:creationId xmlns:a16="http://schemas.microsoft.com/office/drawing/2014/main" id="{A19E1F13-32C3-71EE-8C8C-B4B59EFC02C3}"/>
              </a:ext>
            </a:extLst>
          </p:cNvPr>
          <p:cNvSpPr/>
          <p:nvPr/>
        </p:nvSpPr>
        <p:spPr>
          <a:xfrm>
            <a:off x="2744044" y="1382445"/>
            <a:ext cx="6879956" cy="578457"/>
          </a:xfrm>
          <a:prstGeom prst="rect">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hlinkClick r:id="rId4" action="ppaction://hlinksldjump"/>
            <a:extLst>
              <a:ext uri="{FF2B5EF4-FFF2-40B4-BE49-F238E27FC236}">
                <a16:creationId xmlns:a16="http://schemas.microsoft.com/office/drawing/2014/main" id="{439FC7B3-124C-9EAD-88E3-C6A9085E31B7}"/>
              </a:ext>
            </a:extLst>
          </p:cNvPr>
          <p:cNvSpPr/>
          <p:nvPr/>
        </p:nvSpPr>
        <p:spPr>
          <a:xfrm>
            <a:off x="2744044" y="2135188"/>
            <a:ext cx="6879956" cy="578457"/>
          </a:xfrm>
          <a:prstGeom prst="rect">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hlinkClick r:id="rId5" action="ppaction://hlinksldjump"/>
            <a:extLst>
              <a:ext uri="{FF2B5EF4-FFF2-40B4-BE49-F238E27FC236}">
                <a16:creationId xmlns:a16="http://schemas.microsoft.com/office/drawing/2014/main" id="{24FFD564-55DB-CEEB-6D38-86AC824EE1D0}"/>
              </a:ext>
            </a:extLst>
          </p:cNvPr>
          <p:cNvSpPr/>
          <p:nvPr/>
        </p:nvSpPr>
        <p:spPr>
          <a:xfrm>
            <a:off x="2744044" y="2859696"/>
            <a:ext cx="6879956" cy="578457"/>
          </a:xfrm>
          <a:prstGeom prst="rect">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hlinkClick r:id="rId6" action="ppaction://hlinksldjump"/>
            <a:extLst>
              <a:ext uri="{FF2B5EF4-FFF2-40B4-BE49-F238E27FC236}">
                <a16:creationId xmlns:a16="http://schemas.microsoft.com/office/drawing/2014/main" id="{C9E4CEAA-6DE8-4AC3-036E-49EEACF08FF1}"/>
              </a:ext>
            </a:extLst>
          </p:cNvPr>
          <p:cNvSpPr/>
          <p:nvPr/>
        </p:nvSpPr>
        <p:spPr>
          <a:xfrm>
            <a:off x="2744044" y="3576426"/>
            <a:ext cx="6879956" cy="578457"/>
          </a:xfrm>
          <a:prstGeom prst="rect">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hlinkClick r:id="rId7" action="ppaction://hlinksldjump"/>
            <a:extLst>
              <a:ext uri="{FF2B5EF4-FFF2-40B4-BE49-F238E27FC236}">
                <a16:creationId xmlns:a16="http://schemas.microsoft.com/office/drawing/2014/main" id="{79C4D8C9-5AE1-AE1C-4E8D-7933F118C8BB}"/>
              </a:ext>
            </a:extLst>
          </p:cNvPr>
          <p:cNvSpPr/>
          <p:nvPr/>
        </p:nvSpPr>
        <p:spPr>
          <a:xfrm>
            <a:off x="2744044" y="4314590"/>
            <a:ext cx="6879956" cy="578457"/>
          </a:xfrm>
          <a:prstGeom prst="rect">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hlinkClick r:id="rId8" action="ppaction://hlinksldjump"/>
            <a:extLst>
              <a:ext uri="{FF2B5EF4-FFF2-40B4-BE49-F238E27FC236}">
                <a16:creationId xmlns:a16="http://schemas.microsoft.com/office/drawing/2014/main" id="{C7BBA41F-98AC-9B35-8CD2-BF9EA62E815D}"/>
              </a:ext>
            </a:extLst>
          </p:cNvPr>
          <p:cNvSpPr/>
          <p:nvPr/>
        </p:nvSpPr>
        <p:spPr>
          <a:xfrm>
            <a:off x="2744044" y="5040557"/>
            <a:ext cx="6879956" cy="578457"/>
          </a:xfrm>
          <a:prstGeom prst="rect">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hlinkClick r:id="rId9" action="ppaction://hlinksldjump"/>
            <a:extLst>
              <a:ext uri="{FF2B5EF4-FFF2-40B4-BE49-F238E27FC236}">
                <a16:creationId xmlns:a16="http://schemas.microsoft.com/office/drawing/2014/main" id="{39922D80-F899-986E-C76F-9145E28D485A}"/>
              </a:ext>
            </a:extLst>
          </p:cNvPr>
          <p:cNvSpPr/>
          <p:nvPr/>
        </p:nvSpPr>
        <p:spPr>
          <a:xfrm>
            <a:off x="2744044" y="5784793"/>
            <a:ext cx="6879956" cy="578457"/>
          </a:xfrm>
          <a:prstGeom prst="rect">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7084896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fade">
                                      <p:cBhvr>
                                        <p:cTn id="16" dur="500"/>
                                        <p:tgtEl>
                                          <p:spTgt spid="10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7"/>
                                        </p:tgtEl>
                                        <p:attrNameLst>
                                          <p:attrName>style.visibility</p:attrName>
                                        </p:attrNameLst>
                                      </p:cBhvr>
                                      <p:to>
                                        <p:strVal val="visible"/>
                                      </p:to>
                                    </p:set>
                                    <p:animEffect transition="in" filter="fade">
                                      <p:cBhvr>
                                        <p:cTn id="31" dur="500"/>
                                        <p:tgtEl>
                                          <p:spTgt spid="107"/>
                                        </p:tgtEl>
                                      </p:cBhvr>
                                    </p:animEffect>
                                  </p:childTnLst>
                                </p:cTn>
                              </p:par>
                              <p:par>
                                <p:cTn id="32" presetID="10" presetClass="entr" presetSubtype="0" fill="hold" nodeType="withEffect">
                                  <p:stCondLst>
                                    <p:cond delay="0"/>
                                  </p:stCondLst>
                                  <p:childTnLst>
                                    <p:set>
                                      <p:cBhvr>
                                        <p:cTn id="33" dur="1" fill="hold">
                                          <p:stCondLst>
                                            <p:cond delay="0"/>
                                          </p:stCondLst>
                                        </p:cTn>
                                        <p:tgtEl>
                                          <p:spTgt spid="131"/>
                                        </p:tgtEl>
                                        <p:attrNameLst>
                                          <p:attrName>style.visibility</p:attrName>
                                        </p:attrNameLst>
                                      </p:cBhvr>
                                      <p:to>
                                        <p:strVal val="visible"/>
                                      </p:to>
                                    </p:set>
                                    <p:animEffect transition="in" filter="fade">
                                      <p:cBhvr>
                                        <p:cTn id="34" dur="500"/>
                                        <p:tgtEl>
                                          <p:spTgt spid="1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500"/>
                                        <p:tgtEl>
                                          <p:spTgt spid="6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fade">
                                      <p:cBhvr>
                                        <p:cTn id="55" dur="500"/>
                                        <p:tgtEl>
                                          <p:spTgt spid="6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500"/>
                                        <p:tgtEl>
                                          <p:spTgt spid="6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500"/>
                                        <p:tgtEl>
                                          <p:spTgt spid="7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500"/>
                                        <p:tgtEl>
                                          <p:spTgt spid="7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fade">
                                      <p:cBhvr>
                                        <p:cTn id="67" dur="500"/>
                                        <p:tgtEl>
                                          <p:spTgt spid="7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4"/>
                                        </p:tgtEl>
                                        <p:attrNameLst>
                                          <p:attrName>style.visibility</p:attrName>
                                        </p:attrNameLst>
                                      </p:cBhvr>
                                      <p:to>
                                        <p:strVal val="visible"/>
                                      </p:to>
                                    </p:set>
                                    <p:animEffect transition="in" filter="fade">
                                      <p:cBhvr>
                                        <p:cTn id="70" dur="500"/>
                                        <p:tgtEl>
                                          <p:spTgt spid="7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500"/>
                                        <p:tgtEl>
                                          <p:spTgt spid="7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7"/>
                                        </p:tgtEl>
                                        <p:attrNameLst>
                                          <p:attrName>style.visibility</p:attrName>
                                        </p:attrNameLst>
                                      </p:cBhvr>
                                      <p:to>
                                        <p:strVal val="visible"/>
                                      </p:to>
                                    </p:set>
                                    <p:animEffect transition="in" filter="fade">
                                      <p:cBhvr>
                                        <p:cTn id="76" dur="500"/>
                                        <p:tgtEl>
                                          <p:spTgt spid="7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fade">
                                      <p:cBhvr>
                                        <p:cTn id="79" dur="500"/>
                                        <p:tgtEl>
                                          <p:spTgt spid="7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0"/>
                                        </p:tgtEl>
                                        <p:attrNameLst>
                                          <p:attrName>style.visibility</p:attrName>
                                        </p:attrNameLst>
                                      </p:cBhvr>
                                      <p:to>
                                        <p:strVal val="visible"/>
                                      </p:to>
                                    </p:set>
                                    <p:animEffect transition="in" filter="fade">
                                      <p:cBhvr>
                                        <p:cTn id="82" dur="500"/>
                                        <p:tgtEl>
                                          <p:spTgt spid="8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500"/>
                                        <p:tgtEl>
                                          <p:spTgt spid="8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500"/>
                                        <p:tgtEl>
                                          <p:spTgt spid="8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84"/>
                                        </p:tgtEl>
                                        <p:attrNameLst>
                                          <p:attrName>style.visibility</p:attrName>
                                        </p:attrNameLst>
                                      </p:cBhvr>
                                      <p:to>
                                        <p:strVal val="visible"/>
                                      </p:to>
                                    </p:set>
                                    <p:animEffect transition="in" filter="fade">
                                      <p:cBhvr>
                                        <p:cTn id="91" dur="500"/>
                                        <p:tgtEl>
                                          <p:spTgt spid="8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fade">
                                      <p:cBhvr>
                                        <p:cTn id="94" dur="500"/>
                                        <p:tgtEl>
                                          <p:spTgt spid="8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7"/>
                                        </p:tgtEl>
                                        <p:attrNameLst>
                                          <p:attrName>style.visibility</p:attrName>
                                        </p:attrNameLst>
                                      </p:cBhvr>
                                      <p:to>
                                        <p:strVal val="visible"/>
                                      </p:to>
                                    </p:set>
                                    <p:animEffect transition="in" filter="fade">
                                      <p:cBhvr>
                                        <p:cTn id="97" dur="500"/>
                                        <p:tgtEl>
                                          <p:spTgt spid="8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88"/>
                                        </p:tgtEl>
                                        <p:attrNameLst>
                                          <p:attrName>style.visibility</p:attrName>
                                        </p:attrNameLst>
                                      </p:cBhvr>
                                      <p:to>
                                        <p:strVal val="visible"/>
                                      </p:to>
                                    </p:set>
                                    <p:animEffect transition="in" filter="fade">
                                      <p:cBhvr>
                                        <p:cTn id="100" dur="500"/>
                                        <p:tgtEl>
                                          <p:spTgt spid="8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90"/>
                                        </p:tgtEl>
                                        <p:attrNameLst>
                                          <p:attrName>style.visibility</p:attrName>
                                        </p:attrNameLst>
                                      </p:cBhvr>
                                      <p:to>
                                        <p:strVal val="visible"/>
                                      </p:to>
                                    </p:set>
                                    <p:animEffect transition="in" filter="fade">
                                      <p:cBhvr>
                                        <p:cTn id="103" dur="500"/>
                                        <p:tgtEl>
                                          <p:spTgt spid="9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91"/>
                                        </p:tgtEl>
                                        <p:attrNameLst>
                                          <p:attrName>style.visibility</p:attrName>
                                        </p:attrNameLst>
                                      </p:cBhvr>
                                      <p:to>
                                        <p:strVal val="visible"/>
                                      </p:to>
                                    </p:set>
                                    <p:animEffect transition="in" filter="fade">
                                      <p:cBhvr>
                                        <p:cTn id="106" dur="500"/>
                                        <p:tgtEl>
                                          <p:spTgt spid="9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92"/>
                                        </p:tgtEl>
                                        <p:attrNameLst>
                                          <p:attrName>style.visibility</p:attrName>
                                        </p:attrNameLst>
                                      </p:cBhvr>
                                      <p:to>
                                        <p:strVal val="visible"/>
                                      </p:to>
                                    </p:set>
                                    <p:animEffect transition="in" filter="fade">
                                      <p:cBhvr>
                                        <p:cTn id="109" dur="500"/>
                                        <p:tgtEl>
                                          <p:spTgt spid="9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94"/>
                                        </p:tgtEl>
                                        <p:attrNameLst>
                                          <p:attrName>style.visibility</p:attrName>
                                        </p:attrNameLst>
                                      </p:cBhvr>
                                      <p:to>
                                        <p:strVal val="visible"/>
                                      </p:to>
                                    </p:set>
                                    <p:animEffect transition="in" filter="fade">
                                      <p:cBhvr>
                                        <p:cTn id="112" dur="500"/>
                                        <p:tgtEl>
                                          <p:spTgt spid="94"/>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95"/>
                                        </p:tgtEl>
                                        <p:attrNameLst>
                                          <p:attrName>style.visibility</p:attrName>
                                        </p:attrNameLst>
                                      </p:cBhvr>
                                      <p:to>
                                        <p:strVal val="visible"/>
                                      </p:to>
                                    </p:set>
                                    <p:animEffect transition="in" filter="fade">
                                      <p:cBhvr>
                                        <p:cTn id="115" dur="500"/>
                                        <p:tgtEl>
                                          <p:spTgt spid="9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97"/>
                                        </p:tgtEl>
                                        <p:attrNameLst>
                                          <p:attrName>style.visibility</p:attrName>
                                        </p:attrNameLst>
                                      </p:cBhvr>
                                      <p:to>
                                        <p:strVal val="visible"/>
                                      </p:to>
                                    </p:set>
                                    <p:animEffect transition="in" filter="fade">
                                      <p:cBhvr>
                                        <p:cTn id="118" dur="500"/>
                                        <p:tgtEl>
                                          <p:spTgt spid="9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98"/>
                                        </p:tgtEl>
                                        <p:attrNameLst>
                                          <p:attrName>style.visibility</p:attrName>
                                        </p:attrNameLst>
                                      </p:cBhvr>
                                      <p:to>
                                        <p:strVal val="visible"/>
                                      </p:to>
                                    </p:set>
                                    <p:animEffect transition="in" filter="fade">
                                      <p:cBhvr>
                                        <p:cTn id="121" dur="500"/>
                                        <p:tgtEl>
                                          <p:spTgt spid="9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99"/>
                                        </p:tgtEl>
                                        <p:attrNameLst>
                                          <p:attrName>style.visibility</p:attrName>
                                        </p:attrNameLst>
                                      </p:cBhvr>
                                      <p:to>
                                        <p:strVal val="visible"/>
                                      </p:to>
                                    </p:set>
                                    <p:animEffect transition="in" filter="fade">
                                      <p:cBhvr>
                                        <p:cTn id="124" dur="500"/>
                                        <p:tgtEl>
                                          <p:spTgt spid="99"/>
                                        </p:tgtEl>
                                      </p:cBhvr>
                                    </p:animEffect>
                                  </p:childTnLst>
                                </p:cTn>
                              </p:par>
                              <p:par>
                                <p:cTn id="125" presetID="10" presetClass="entr" presetSubtype="0"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Effect transition="in" filter="fade">
                                      <p:cBhvr>
                                        <p:cTn id="127" dur="500"/>
                                        <p:tgtEl>
                                          <p:spTgt spid="100"/>
                                        </p:tgtEl>
                                      </p:cBhvr>
                                    </p:animEffect>
                                  </p:childTnLst>
                                </p:cTn>
                              </p:par>
                              <p:par>
                                <p:cTn id="128" presetID="10" presetClass="entr" presetSubtype="0" fill="hold" nodeType="withEffect">
                                  <p:stCondLst>
                                    <p:cond delay="0"/>
                                  </p:stCondLst>
                                  <p:childTnLst>
                                    <p:set>
                                      <p:cBhvr>
                                        <p:cTn id="129" dur="1" fill="hold">
                                          <p:stCondLst>
                                            <p:cond delay="0"/>
                                          </p:stCondLst>
                                        </p:cTn>
                                        <p:tgtEl>
                                          <p:spTgt spid="102"/>
                                        </p:tgtEl>
                                        <p:attrNameLst>
                                          <p:attrName>style.visibility</p:attrName>
                                        </p:attrNameLst>
                                      </p:cBhvr>
                                      <p:to>
                                        <p:strVal val="visible"/>
                                      </p:to>
                                    </p:set>
                                    <p:animEffect transition="in" filter="fade">
                                      <p:cBhvr>
                                        <p:cTn id="130" dur="500"/>
                                        <p:tgtEl>
                                          <p:spTgt spid="102"/>
                                        </p:tgtEl>
                                      </p:cBhvr>
                                    </p:animEffect>
                                  </p:childTnLst>
                                </p:cTn>
                              </p:par>
                              <p:par>
                                <p:cTn id="131" presetID="10" presetClass="entr" presetSubtype="0" fill="hold" nodeType="withEffect">
                                  <p:stCondLst>
                                    <p:cond delay="0"/>
                                  </p:stCondLst>
                                  <p:childTnLst>
                                    <p:set>
                                      <p:cBhvr>
                                        <p:cTn id="132" dur="1" fill="hold">
                                          <p:stCondLst>
                                            <p:cond delay="0"/>
                                          </p:stCondLst>
                                        </p:cTn>
                                        <p:tgtEl>
                                          <p:spTgt spid="103"/>
                                        </p:tgtEl>
                                        <p:attrNameLst>
                                          <p:attrName>style.visibility</p:attrName>
                                        </p:attrNameLst>
                                      </p:cBhvr>
                                      <p:to>
                                        <p:strVal val="visible"/>
                                      </p:to>
                                    </p:set>
                                    <p:animEffect transition="in" filter="fade">
                                      <p:cBhvr>
                                        <p:cTn id="133" dur="500"/>
                                        <p:tgtEl>
                                          <p:spTgt spid="103"/>
                                        </p:tgtEl>
                                      </p:cBhvr>
                                    </p:animEffect>
                                  </p:childTnLst>
                                </p:cTn>
                              </p:par>
                              <p:par>
                                <p:cTn id="134" presetID="10" presetClass="entr" presetSubtype="0" fill="hold" nodeType="withEffect">
                                  <p:stCondLst>
                                    <p:cond delay="0"/>
                                  </p:stCondLst>
                                  <p:childTnLst>
                                    <p:set>
                                      <p:cBhvr>
                                        <p:cTn id="135" dur="1" fill="hold">
                                          <p:stCondLst>
                                            <p:cond delay="0"/>
                                          </p:stCondLst>
                                        </p:cTn>
                                        <p:tgtEl>
                                          <p:spTgt spid="104"/>
                                        </p:tgtEl>
                                        <p:attrNameLst>
                                          <p:attrName>style.visibility</p:attrName>
                                        </p:attrNameLst>
                                      </p:cBhvr>
                                      <p:to>
                                        <p:strVal val="visible"/>
                                      </p:to>
                                    </p:set>
                                    <p:animEffect transition="in" filter="fade">
                                      <p:cBhvr>
                                        <p:cTn id="136" dur="500"/>
                                        <p:tgtEl>
                                          <p:spTgt spid="104"/>
                                        </p:tgtEl>
                                      </p:cBhvr>
                                    </p:animEffect>
                                  </p:childTnLst>
                                </p:cTn>
                              </p:par>
                              <p:par>
                                <p:cTn id="137" presetID="10" presetClass="entr" presetSubtype="0" fill="hold" nodeType="withEffect">
                                  <p:stCondLst>
                                    <p:cond delay="0"/>
                                  </p:stCondLst>
                                  <p:childTnLst>
                                    <p:set>
                                      <p:cBhvr>
                                        <p:cTn id="138" dur="1" fill="hold">
                                          <p:stCondLst>
                                            <p:cond delay="0"/>
                                          </p:stCondLst>
                                        </p:cTn>
                                        <p:tgtEl>
                                          <p:spTgt spid="105"/>
                                        </p:tgtEl>
                                        <p:attrNameLst>
                                          <p:attrName>style.visibility</p:attrName>
                                        </p:attrNameLst>
                                      </p:cBhvr>
                                      <p:to>
                                        <p:strVal val="visible"/>
                                      </p:to>
                                    </p:set>
                                    <p:animEffect transition="in" filter="fade">
                                      <p:cBhvr>
                                        <p:cTn id="139" dur="500"/>
                                        <p:tgtEl>
                                          <p:spTgt spid="105"/>
                                        </p:tgtEl>
                                      </p:cBhvr>
                                    </p:animEffect>
                                  </p:childTnLst>
                                </p:cTn>
                              </p:par>
                            </p:childTnLst>
                          </p:cTn>
                        </p:par>
                        <p:par>
                          <p:cTn id="140" fill="hold">
                            <p:stCondLst>
                              <p:cond delay="500"/>
                            </p:stCondLst>
                            <p:childTnLst>
                              <p:par>
                                <p:cTn id="141" presetID="1" presetClass="entr" presetSubtype="0" fill="hold" grpId="0" nodeType="afterEffect">
                                  <p:stCondLst>
                                    <p:cond delay="0"/>
                                  </p:stCondLst>
                                  <p:childTnLst>
                                    <p:set>
                                      <p:cBhvr>
                                        <p:cTn id="142" dur="1" fill="hold">
                                          <p:stCondLst>
                                            <p:cond delay="0"/>
                                          </p:stCondLst>
                                        </p:cTn>
                                        <p:tgtEl>
                                          <p:spTgt spid="3"/>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6"/>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2"/>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0"/>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7" grpId="0"/>
      <p:bldP spid="101" grpId="0" animBg="1"/>
      <p:bldP spid="39" grpId="0"/>
      <p:bldP spid="40" grpId="0"/>
      <p:bldP spid="4" grpId="0" animBg="1"/>
      <p:bldP spid="9" grpId="0"/>
      <p:bldP spid="107" grpId="0" animBg="1"/>
      <p:bldP spid="59" grpId="0"/>
      <p:bldP spid="60" grpId="0"/>
      <p:bldP spid="62" grpId="0" animBg="1"/>
      <p:bldP spid="63" grpId="0"/>
      <p:bldP spid="64" grpId="0" animBg="1"/>
      <p:bldP spid="66" grpId="0"/>
      <p:bldP spid="67" grpId="0"/>
      <p:bldP spid="69" grpId="0" animBg="1"/>
      <p:bldP spid="70" grpId="0"/>
      <p:bldP spid="71" grpId="0" animBg="1"/>
      <p:bldP spid="73" grpId="0"/>
      <p:bldP spid="74" grpId="0"/>
      <p:bldP spid="76" grpId="0" animBg="1"/>
      <p:bldP spid="77" grpId="0"/>
      <p:bldP spid="78" grpId="0" animBg="1"/>
      <p:bldP spid="80" grpId="0"/>
      <p:bldP spid="81" grpId="0"/>
      <p:bldP spid="83" grpId="0" animBg="1"/>
      <p:bldP spid="84" grpId="0"/>
      <p:bldP spid="85" grpId="0" animBg="1"/>
      <p:bldP spid="87" grpId="0"/>
      <p:bldP spid="88" grpId="0"/>
      <p:bldP spid="90" grpId="0" animBg="1"/>
      <p:bldP spid="91" grpId="0"/>
      <p:bldP spid="92" grpId="0" animBg="1"/>
      <p:bldP spid="94" grpId="0"/>
      <p:bldP spid="95" grpId="0"/>
      <p:bldP spid="97" grpId="0" animBg="1"/>
      <p:bldP spid="98" grpId="0"/>
      <p:bldP spid="99" grpId="0" animBg="1"/>
      <p:bldP spid="3" grpId="0" animBg="1"/>
      <p:bldP spid="5" grpId="0" animBg="1"/>
      <p:bldP spid="6" grpId="0" animBg="1"/>
      <p:bldP spid="2" grpId="0" animBg="1"/>
      <p:bldP spid="8"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35AE3-6EB3-C144-9DC1-C78C8415CD0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FEE85919-1542-A988-600B-A1A0E1FADFD1}"/>
              </a:ext>
            </a:extLst>
          </p:cNvPr>
          <p:cNvSpPr/>
          <p:nvPr/>
        </p:nvSpPr>
        <p:spPr>
          <a:xfrm>
            <a:off x="311426" y="1575336"/>
            <a:ext cx="3937465" cy="366692"/>
          </a:xfrm>
          <a:prstGeom prst="rect">
            <a:avLst/>
          </a:prstGeom>
          <a:solidFill>
            <a:srgbClr val="FFE4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0EF8F904-607C-6760-ECCE-A957ADB55745}"/>
              </a:ext>
            </a:extLst>
          </p:cNvPr>
          <p:cNvSpPr txBox="1"/>
          <p:nvPr/>
        </p:nvSpPr>
        <p:spPr>
          <a:xfrm>
            <a:off x="352952" y="1587507"/>
            <a:ext cx="2482342" cy="369332"/>
          </a:xfrm>
          <a:prstGeom prst="rect">
            <a:avLst/>
          </a:prstGeom>
          <a:noFill/>
        </p:spPr>
        <p:txBody>
          <a:bodyPr wrap="square" rtlCol="0">
            <a:spAutoFit/>
          </a:bodyPr>
          <a:lstStyle/>
          <a:p>
            <a:r>
              <a:rPr lang="ja-JP" altLang="en-US" b="1" spc="100" dirty="0">
                <a:latin typeface="UD デジタル 教科書体 NP-R" panose="02020400000000000000" pitchFamily="18" charset="-128"/>
                <a:ea typeface="UD デジタル 教科書体 NP-R" panose="02020400000000000000" pitchFamily="18" charset="-128"/>
              </a:rPr>
              <a:t>未来に向かって</a:t>
            </a:r>
            <a:endParaRPr kumimoji="1" lang="ja-JP" altLang="en-US" sz="1600" b="1" spc="100" dirty="0">
              <a:latin typeface="UD デジタル 教科書体 NP-R" panose="02020400000000000000" pitchFamily="18" charset="-128"/>
              <a:ea typeface="UD デジタル 教科書体 NP-R" panose="02020400000000000000" pitchFamily="18" charset="-128"/>
            </a:endParaRPr>
          </a:p>
        </p:txBody>
      </p:sp>
      <p:sp>
        <p:nvSpPr>
          <p:cNvPr id="4" name="Google Shape;111;p1">
            <a:extLst>
              <a:ext uri="{FF2B5EF4-FFF2-40B4-BE49-F238E27FC236}">
                <a16:creationId xmlns:a16="http://schemas.microsoft.com/office/drawing/2014/main" id="{16DAF973-165D-F2CB-49A0-CB4971A01E78}"/>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5. </a:t>
            </a:r>
            <a:r>
              <a:rPr lang="ja-JP" altLang="en-US" sz="2800" b="1" i="0" u="none" strike="noStrike" cap="none"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rPr>
              <a:t>国の財政</a:t>
            </a:r>
            <a:endParaRPr lang="ja-JP" altLang="en-US" sz="2800" b="1" dirty="0">
              <a:solidFill>
                <a:srgbClr val="E06E83"/>
              </a:solidFill>
              <a:latin typeface="UD デジタル 教科書体 NP-R" panose="02020400000000000000" pitchFamily="18" charset="-128"/>
              <a:ea typeface="UD デジタル 教科書体 NP-R" panose="02020400000000000000" pitchFamily="18" charset="-128"/>
              <a:cs typeface="Arial"/>
              <a:sym typeface="Arial"/>
            </a:endParaRPr>
          </a:p>
        </p:txBody>
      </p:sp>
      <p:cxnSp>
        <p:nvCxnSpPr>
          <p:cNvPr id="5" name="直線コネクタ 4">
            <a:extLst>
              <a:ext uri="{FF2B5EF4-FFF2-40B4-BE49-F238E27FC236}">
                <a16:creationId xmlns:a16="http://schemas.microsoft.com/office/drawing/2014/main" id="{336FC980-616E-CBC1-5211-0C6CA15C9B38}"/>
              </a:ext>
            </a:extLst>
          </p:cNvPr>
          <p:cNvCxnSpPr>
            <a:cxnSpLocks/>
          </p:cNvCxnSpPr>
          <p:nvPr/>
        </p:nvCxnSpPr>
        <p:spPr>
          <a:xfrm>
            <a:off x="426000" y="756126"/>
            <a:ext cx="11340000" cy="0"/>
          </a:xfrm>
          <a:prstGeom prst="line">
            <a:avLst/>
          </a:prstGeom>
          <a:ln w="44450" cmpd="dbl">
            <a:solidFill>
              <a:srgbClr val="E06E83"/>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FFB5B6BA-4283-FD51-B9CE-EB0E04146253}"/>
              </a:ext>
            </a:extLst>
          </p:cNvPr>
          <p:cNvSpPr txBox="1"/>
          <p:nvPr/>
        </p:nvSpPr>
        <p:spPr>
          <a:xfrm>
            <a:off x="311426" y="2132147"/>
            <a:ext cx="5487443" cy="3374898"/>
          </a:xfrm>
          <a:prstGeom prst="rect">
            <a:avLst/>
          </a:prstGeom>
          <a:noFill/>
        </p:spPr>
        <p:txBody>
          <a:bodyPr wrap="square" rtlCol="0">
            <a:spAutoFit/>
          </a:bodyPr>
          <a:lstStyle/>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これまでに見てきたように、日本の財政は将来への課題を抱えています。</a:t>
            </a:r>
          </a:p>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少子高齢社会を迎えた現在、国民が税金をどのように負担し、その納められた大切な税金を無駄なく、どのような費用に使い、そして、これからの日本をどんな国にしていくかは、私たち国民が選択しなければなりません。</a:t>
            </a:r>
          </a:p>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そのためにも、税金についてもっと関心をもって、より正しく理解したいものです。</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7" name="四角形: 角を丸くする 6">
            <a:extLst>
              <a:ext uri="{FF2B5EF4-FFF2-40B4-BE49-F238E27FC236}">
                <a16:creationId xmlns:a16="http://schemas.microsoft.com/office/drawing/2014/main" id="{1EF47058-E537-BA99-BF6E-A017946EF2C1}"/>
              </a:ext>
            </a:extLst>
          </p:cNvPr>
          <p:cNvSpPr/>
          <p:nvPr/>
        </p:nvSpPr>
        <p:spPr>
          <a:xfrm>
            <a:off x="6012234" y="1279307"/>
            <a:ext cx="5939631" cy="5323444"/>
          </a:xfrm>
          <a:prstGeom prst="roundRect">
            <a:avLst>
              <a:gd name="adj" fmla="val 2017"/>
            </a:avLst>
          </a:prstGeom>
          <a:solidFill>
            <a:srgbClr val="FFFDE4"/>
          </a:solidFill>
          <a:ln w="12700" cmpd="sng">
            <a:solidFill>
              <a:srgbClr val="FFCB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762B98E5-FCA5-A70E-103D-04B8417D5534}"/>
              </a:ext>
            </a:extLst>
          </p:cNvPr>
          <p:cNvSpPr txBox="1"/>
          <p:nvPr/>
        </p:nvSpPr>
        <p:spPr>
          <a:xfrm>
            <a:off x="6134366" y="1640120"/>
            <a:ext cx="5784574" cy="1113382"/>
          </a:xfrm>
          <a:prstGeom prst="rect">
            <a:avLst/>
          </a:prstGeom>
          <a:noFill/>
        </p:spPr>
        <p:txBody>
          <a:bodyPr wrap="square" rtlCol="0">
            <a:spAutoFit/>
          </a:bodyPr>
          <a:lstStyle/>
          <a:p>
            <a:pPr>
              <a:lnSpc>
                <a:spcPct val="120000"/>
              </a:lnSpc>
              <a:spcBef>
                <a:spcPts val="1200"/>
              </a:spcBef>
            </a:pPr>
            <a:r>
              <a:rPr lang="en-US" altLang="ja-JP" sz="1400" dirty="0">
                <a:latin typeface="UD デジタル 教科書体 NP-R" panose="02020400000000000000" pitchFamily="18" charset="-128"/>
                <a:ea typeface="UD デジタル 教科書体 NP-R" panose="02020400000000000000" pitchFamily="18" charset="-128"/>
              </a:rPr>
              <a:t>10</a:t>
            </a:r>
            <a:r>
              <a:rPr lang="ja-JP" altLang="en-US" sz="1400" dirty="0">
                <a:latin typeface="UD デジタル 教科書体 NP-R" panose="02020400000000000000" pitchFamily="18" charset="-128"/>
                <a:ea typeface="UD デジタル 教科書体 NP-R" panose="02020400000000000000" pitchFamily="18" charset="-128"/>
              </a:rPr>
              <a:t>％の消費税のうち</a:t>
            </a:r>
            <a:r>
              <a:rPr lang="en-US" altLang="ja-JP" sz="1400" dirty="0">
                <a:latin typeface="UD デジタル 教科書体 NP-R" panose="02020400000000000000" pitchFamily="18" charset="-128"/>
                <a:ea typeface="UD デジタル 教科書体 NP-R" panose="02020400000000000000" pitchFamily="18" charset="-128"/>
              </a:rPr>
              <a:t>6</a:t>
            </a:r>
            <a:r>
              <a:rPr lang="ja-JP" altLang="en-US" sz="1400" dirty="0">
                <a:latin typeface="UD デジタル 教科書体 NP-R" panose="02020400000000000000" pitchFamily="18" charset="-128"/>
                <a:ea typeface="UD デジタル 教科書体 NP-R" panose="02020400000000000000" pitchFamily="18" charset="-128"/>
              </a:rPr>
              <a:t>割以上が社会保障</a:t>
            </a:r>
            <a:r>
              <a:rPr lang="en-US" altLang="ja-JP" sz="1400" dirty="0">
                <a:latin typeface="UD デジタル 教科書体 NP-R" panose="02020400000000000000" pitchFamily="18" charset="-128"/>
                <a:ea typeface="UD デジタル 教科書体 NP-R" panose="02020400000000000000" pitchFamily="18" charset="-128"/>
              </a:rPr>
              <a:t>4</a:t>
            </a:r>
            <a:r>
              <a:rPr lang="ja-JP" altLang="en-US" sz="1400" dirty="0">
                <a:latin typeface="UD デジタル 教科書体 NP-R" panose="02020400000000000000" pitchFamily="18" charset="-128"/>
                <a:ea typeface="UD デジタル 教科書体 NP-R" panose="02020400000000000000" pitchFamily="18" charset="-128"/>
              </a:rPr>
              <a:t>経費（年金、医療、介護、こども・子育て支援）として使われています。残りの部分については、地方消費税及び地方交付税として身近な地域のくらしのために活用されています。</a:t>
            </a:r>
            <a:endParaRPr kumimoji="1" lang="ja-JP" altLang="en-US" sz="1400" dirty="0">
              <a:latin typeface="UD デジタル 教科書体 NP-R" panose="02020400000000000000" pitchFamily="18" charset="-128"/>
              <a:ea typeface="UD デジタル 教科書体 NP-R" panose="02020400000000000000" pitchFamily="18" charset="-128"/>
            </a:endParaRPr>
          </a:p>
        </p:txBody>
      </p:sp>
      <p:sp>
        <p:nvSpPr>
          <p:cNvPr id="20" name="テキスト ボックス 19">
            <a:extLst>
              <a:ext uri="{FF2B5EF4-FFF2-40B4-BE49-F238E27FC236}">
                <a16:creationId xmlns:a16="http://schemas.microsoft.com/office/drawing/2014/main" id="{875696F6-2A09-1BB5-8C9E-312354B3707D}"/>
              </a:ext>
            </a:extLst>
          </p:cNvPr>
          <p:cNvSpPr txBox="1"/>
          <p:nvPr/>
        </p:nvSpPr>
        <p:spPr>
          <a:xfrm>
            <a:off x="6306806" y="5674449"/>
            <a:ext cx="5594156" cy="854849"/>
          </a:xfrm>
          <a:prstGeom prst="rect">
            <a:avLst/>
          </a:prstGeom>
          <a:noFill/>
        </p:spPr>
        <p:txBody>
          <a:bodyPr wrap="square" rtlCol="0">
            <a:spAutoFit/>
          </a:bodyPr>
          <a:lstStyle/>
          <a:p>
            <a:pPr>
              <a:lnSpc>
                <a:spcPct val="120000"/>
              </a:lnSpc>
            </a:pPr>
            <a:r>
              <a:rPr lang="ja-JP" altLang="en-US" sz="1400" spc="-50" dirty="0">
                <a:latin typeface="UD デジタル 教科書体 NP-R" panose="02020400000000000000" pitchFamily="18" charset="-128"/>
                <a:ea typeface="UD デジタル 教科書体 NP-R" panose="02020400000000000000" pitchFamily="18" charset="-128"/>
              </a:rPr>
              <a:t>国の消費税 </a:t>
            </a:r>
            <a:r>
              <a:rPr lang="en-US" altLang="ja-JP" sz="1400" spc="-50" dirty="0">
                <a:latin typeface="UD デジタル 教科書体 NP-R" panose="02020400000000000000" pitchFamily="18" charset="-128"/>
                <a:ea typeface="UD デジタル 教科書体 NP-R" panose="02020400000000000000" pitchFamily="18" charset="-128"/>
              </a:rPr>
              <a:t>7.8</a:t>
            </a:r>
            <a:r>
              <a:rPr lang="ja-JP" altLang="en-US" sz="1400" spc="-50" dirty="0">
                <a:latin typeface="UD デジタル 教科書体 NP-R" panose="02020400000000000000" pitchFamily="18" charset="-128"/>
                <a:ea typeface="UD デジタル 教科書体 NP-R" panose="02020400000000000000" pitchFamily="18" charset="-128"/>
              </a:rPr>
              <a:t>％のうち約 </a:t>
            </a:r>
            <a:r>
              <a:rPr lang="en-US" altLang="ja-JP" sz="1400" spc="-50" dirty="0">
                <a:latin typeface="UD デジタル 教科書体 NP-R" panose="02020400000000000000" pitchFamily="18" charset="-128"/>
                <a:ea typeface="UD デジタル 教科書体 NP-R" panose="02020400000000000000" pitchFamily="18" charset="-128"/>
              </a:rPr>
              <a:t>2 </a:t>
            </a:r>
            <a:r>
              <a:rPr lang="ja-JP" altLang="en-US" sz="1400" spc="-50" dirty="0">
                <a:latin typeface="UD デジタル 教科書体 NP-R" panose="02020400000000000000" pitchFamily="18" charset="-128"/>
                <a:ea typeface="UD デジタル 教科書体 NP-R" panose="02020400000000000000" pitchFamily="18" charset="-128"/>
              </a:rPr>
              <a:t>割（</a:t>
            </a:r>
            <a:r>
              <a:rPr lang="en-US" altLang="ja-JP" sz="1400" spc="-50" dirty="0">
                <a:latin typeface="UD デジタル 教科書体 NP-R" panose="02020400000000000000" pitchFamily="18" charset="-128"/>
                <a:ea typeface="UD デジタル 教科書体 NP-R" panose="02020400000000000000" pitchFamily="18" charset="-128"/>
              </a:rPr>
              <a:t>19.5%</a:t>
            </a:r>
            <a:r>
              <a:rPr lang="ja-JP" altLang="en-US" sz="1400" spc="-50" dirty="0">
                <a:latin typeface="UD デジタル 教科書体 NP-R" panose="02020400000000000000" pitchFamily="18" charset="-128"/>
                <a:ea typeface="UD デジタル 教科書体 NP-R" panose="02020400000000000000" pitchFamily="18" charset="-128"/>
              </a:rPr>
              <a:t>）が地方交付税となります。</a:t>
            </a:r>
            <a:endParaRPr lang="en-US" altLang="ja-JP" sz="1400" spc="-5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400" spc="-50" dirty="0">
                <a:latin typeface="UD デジタル 教科書体 NP-R" panose="02020400000000000000" pitchFamily="18" charset="-128"/>
                <a:ea typeface="UD デジタル 教科書体 NP-R" panose="02020400000000000000" pitchFamily="18" charset="-128"/>
              </a:rPr>
              <a:t>この結果、消費税・地方消費税のうち地方分として配分されている割合は </a:t>
            </a:r>
            <a:r>
              <a:rPr lang="en-US" altLang="ja-JP" sz="1400" spc="-50" dirty="0">
                <a:latin typeface="UD デジタル 教科書体 NP-R" panose="02020400000000000000" pitchFamily="18" charset="-128"/>
                <a:ea typeface="UD デジタル 教科書体 NP-R" panose="02020400000000000000" pitchFamily="18" charset="-128"/>
              </a:rPr>
              <a:t>36.4</a:t>
            </a:r>
            <a:r>
              <a:rPr lang="ja-JP" altLang="en-US" sz="1400" spc="-50" dirty="0">
                <a:latin typeface="UD デジタル 教科書体 NP-R" panose="02020400000000000000" pitchFamily="18" charset="-128"/>
                <a:ea typeface="UD デジタル 教科書体 NP-R" panose="02020400000000000000" pitchFamily="18" charset="-128"/>
              </a:rPr>
              <a:t>％となっています。</a:t>
            </a:r>
            <a:endParaRPr kumimoji="1" lang="ja-JP" altLang="en-US" sz="1400" spc="-50" dirty="0">
              <a:latin typeface="UD デジタル 教科書体 NP-R" panose="02020400000000000000" pitchFamily="18" charset="-128"/>
              <a:ea typeface="UD デジタル 教科書体 NP-R" panose="02020400000000000000" pitchFamily="18" charset="-128"/>
            </a:endParaRPr>
          </a:p>
        </p:txBody>
      </p:sp>
      <p:sp>
        <p:nvSpPr>
          <p:cNvPr id="21" name="テキスト ボックス 20">
            <a:extLst>
              <a:ext uri="{FF2B5EF4-FFF2-40B4-BE49-F238E27FC236}">
                <a16:creationId xmlns:a16="http://schemas.microsoft.com/office/drawing/2014/main" id="{0D70A01E-B97D-05BD-0EA5-39660465A953}"/>
              </a:ext>
            </a:extLst>
          </p:cNvPr>
          <p:cNvSpPr txBox="1"/>
          <p:nvPr/>
        </p:nvSpPr>
        <p:spPr>
          <a:xfrm>
            <a:off x="6077145" y="5674449"/>
            <a:ext cx="459321" cy="337785"/>
          </a:xfrm>
          <a:prstGeom prst="rect">
            <a:avLst/>
          </a:prstGeom>
          <a:noFill/>
        </p:spPr>
        <p:txBody>
          <a:bodyPr wrap="square" rtlCol="0">
            <a:spAutoFit/>
          </a:bodyPr>
          <a:lstStyle/>
          <a:p>
            <a:pPr>
              <a:lnSpc>
                <a:spcPct val="120000"/>
              </a:lnSpc>
            </a:pPr>
            <a:r>
              <a:rPr lang="en-US" altLang="ja-JP" sz="1400" dirty="0">
                <a:latin typeface="UD デジタル 教科書体 NP-R" panose="02020400000000000000" pitchFamily="18" charset="-128"/>
                <a:ea typeface="UD デジタル 教科書体 NP-R" panose="02020400000000000000" pitchFamily="18" charset="-128"/>
              </a:rPr>
              <a:t>※</a:t>
            </a:r>
            <a:endParaRPr kumimoji="1" lang="ja-JP" altLang="en-US" sz="1400" dirty="0">
              <a:latin typeface="UD デジタル 教科書体 NP-R" panose="02020400000000000000" pitchFamily="18" charset="-128"/>
              <a:ea typeface="UD デジタル 教科書体 NP-R" panose="02020400000000000000" pitchFamily="18" charset="-128"/>
            </a:endParaRPr>
          </a:p>
        </p:txBody>
      </p:sp>
      <p:cxnSp>
        <p:nvCxnSpPr>
          <p:cNvPr id="27" name="直線コネクタ 26">
            <a:extLst>
              <a:ext uri="{FF2B5EF4-FFF2-40B4-BE49-F238E27FC236}">
                <a16:creationId xmlns:a16="http://schemas.microsoft.com/office/drawing/2014/main" id="{81D55FAF-CBB4-134A-6E9C-6618ECB689E4}"/>
              </a:ext>
            </a:extLst>
          </p:cNvPr>
          <p:cNvCxnSpPr>
            <a:cxnSpLocks/>
          </p:cNvCxnSpPr>
          <p:nvPr/>
        </p:nvCxnSpPr>
        <p:spPr>
          <a:xfrm>
            <a:off x="8090404" y="2949037"/>
            <a:ext cx="1727871"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B963E704-7878-648E-40C5-6474675F7D70}"/>
              </a:ext>
            </a:extLst>
          </p:cNvPr>
          <p:cNvCxnSpPr>
            <a:cxnSpLocks/>
          </p:cNvCxnSpPr>
          <p:nvPr/>
        </p:nvCxnSpPr>
        <p:spPr>
          <a:xfrm>
            <a:off x="8090339" y="4551037"/>
            <a:ext cx="1728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ACD1247A-C88B-F5D8-BED4-7523F49B45FE}"/>
              </a:ext>
            </a:extLst>
          </p:cNvPr>
          <p:cNvCxnSpPr>
            <a:cxnSpLocks/>
          </p:cNvCxnSpPr>
          <p:nvPr/>
        </p:nvCxnSpPr>
        <p:spPr>
          <a:xfrm>
            <a:off x="8090339" y="5469037"/>
            <a:ext cx="1728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B22CC96B-0DCF-4DF2-0096-934EEAE0137A}"/>
              </a:ext>
            </a:extLst>
          </p:cNvPr>
          <p:cNvSpPr/>
          <p:nvPr/>
        </p:nvSpPr>
        <p:spPr>
          <a:xfrm>
            <a:off x="6302245" y="2949037"/>
            <a:ext cx="1674000" cy="19656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612FD8A3-D46A-C122-841D-417EC219D5BD}"/>
              </a:ext>
            </a:extLst>
          </p:cNvPr>
          <p:cNvSpPr/>
          <p:nvPr/>
        </p:nvSpPr>
        <p:spPr>
          <a:xfrm>
            <a:off x="6302245" y="4914637"/>
            <a:ext cx="1674000" cy="554400"/>
          </a:xfrm>
          <a:prstGeom prst="rect">
            <a:avLst/>
          </a:prstGeom>
          <a:solidFill>
            <a:srgbClr val="FFE4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3CC79A7E-A2EF-1325-5900-931FE52AF519}"/>
              </a:ext>
            </a:extLst>
          </p:cNvPr>
          <p:cNvSpPr/>
          <p:nvPr/>
        </p:nvSpPr>
        <p:spPr>
          <a:xfrm>
            <a:off x="9559204" y="2949037"/>
            <a:ext cx="1675242" cy="1602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4EE55843-F718-02DC-65F6-FDDC4EEAF416}"/>
              </a:ext>
            </a:extLst>
          </p:cNvPr>
          <p:cNvSpPr/>
          <p:nvPr/>
        </p:nvSpPr>
        <p:spPr>
          <a:xfrm>
            <a:off x="9559204" y="4551037"/>
            <a:ext cx="1674000" cy="918000"/>
          </a:xfrm>
          <a:prstGeom prst="rect">
            <a:avLst/>
          </a:prstGeom>
          <a:solidFill>
            <a:srgbClr val="FFE4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23F56D1F-0C28-A495-8623-8FCAD54003BF}"/>
              </a:ext>
            </a:extLst>
          </p:cNvPr>
          <p:cNvSpPr txBox="1"/>
          <p:nvPr/>
        </p:nvSpPr>
        <p:spPr>
          <a:xfrm>
            <a:off x="6689443" y="3651215"/>
            <a:ext cx="899605" cy="561244"/>
          </a:xfrm>
          <a:prstGeom prst="rect">
            <a:avLst/>
          </a:prstGeom>
          <a:noFill/>
        </p:spPr>
        <p:txBody>
          <a:bodyPr wrap="none" rtlCol="0">
            <a:spAutoFit/>
          </a:bodyPr>
          <a:lstStyle/>
          <a:p>
            <a:pPr algn="ctr">
              <a:lnSpc>
                <a:spcPct val="120000"/>
              </a:lnSpc>
            </a:pPr>
            <a:r>
              <a:rPr kumimoji="1" lang="ja-JP" altLang="en-US" sz="1400" dirty="0">
                <a:latin typeface="UD デジタル 教科書体 NP-R" panose="02020400000000000000" pitchFamily="18" charset="-128"/>
                <a:ea typeface="UD デジタル 教科書体 NP-R" panose="02020400000000000000" pitchFamily="18" charset="-128"/>
              </a:rPr>
              <a:t>消費税</a:t>
            </a:r>
            <a:endParaRPr kumimoji="1" lang="en-US" altLang="ja-JP" sz="14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200" dirty="0">
                <a:latin typeface="UD デジタル 教科書体 NP-R" panose="02020400000000000000" pitchFamily="18" charset="-128"/>
                <a:ea typeface="UD デジタル 教科書体 NP-R" panose="02020400000000000000" pitchFamily="18" charset="-128"/>
              </a:rPr>
              <a:t>（</a:t>
            </a:r>
            <a:r>
              <a:rPr lang="en-US" altLang="ja-JP" sz="1200" dirty="0">
                <a:latin typeface="UD デジタル 教科書体 NP-R" panose="02020400000000000000" pitchFamily="18" charset="-128"/>
                <a:ea typeface="UD デジタル 教科書体 NP-R" panose="02020400000000000000" pitchFamily="18" charset="-128"/>
              </a:rPr>
              <a:t>7.8</a:t>
            </a:r>
            <a:r>
              <a:rPr lang="ja-JP" altLang="en-US" sz="1200" dirty="0">
                <a:latin typeface="UD デジタル 教科書体 NP-R" panose="02020400000000000000" pitchFamily="18" charset="-128"/>
                <a:ea typeface="UD デジタル 教科書体 NP-R" panose="02020400000000000000" pitchFamily="18" charset="-128"/>
              </a:rPr>
              <a:t>％）</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34" name="テキスト ボックス 33">
            <a:extLst>
              <a:ext uri="{FF2B5EF4-FFF2-40B4-BE49-F238E27FC236}">
                <a16:creationId xmlns:a16="http://schemas.microsoft.com/office/drawing/2014/main" id="{373B0D72-8E78-1D8D-635B-57CBFA260A83}"/>
              </a:ext>
            </a:extLst>
          </p:cNvPr>
          <p:cNvSpPr txBox="1"/>
          <p:nvPr/>
        </p:nvSpPr>
        <p:spPr>
          <a:xfrm>
            <a:off x="6598071" y="4920347"/>
            <a:ext cx="1082348" cy="561244"/>
          </a:xfrm>
          <a:prstGeom prst="rect">
            <a:avLst/>
          </a:prstGeom>
          <a:noFill/>
        </p:spPr>
        <p:txBody>
          <a:bodyPr wrap="none" rtlCol="0">
            <a:spAutoFit/>
          </a:bodyPr>
          <a:lstStyle/>
          <a:p>
            <a:pPr algn="ctr">
              <a:lnSpc>
                <a:spcPct val="120000"/>
              </a:lnSpc>
            </a:pPr>
            <a:r>
              <a:rPr kumimoji="1" lang="ja-JP" altLang="en-US" sz="1400" dirty="0">
                <a:latin typeface="UD デジタル 教科書体 NP-R" panose="02020400000000000000" pitchFamily="18" charset="-128"/>
                <a:ea typeface="UD デジタル 教科書体 NP-R" panose="02020400000000000000" pitchFamily="18" charset="-128"/>
              </a:rPr>
              <a:t>地方消費税</a:t>
            </a:r>
            <a:endParaRPr kumimoji="1" lang="en-US" altLang="ja-JP" sz="14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200" dirty="0">
                <a:latin typeface="UD デジタル 教科書体 NP-R" panose="02020400000000000000" pitchFamily="18" charset="-128"/>
                <a:ea typeface="UD デジタル 教科書体 NP-R" panose="02020400000000000000" pitchFamily="18" charset="-128"/>
              </a:rPr>
              <a:t>（</a:t>
            </a:r>
            <a:r>
              <a:rPr lang="en-US" altLang="ja-JP" sz="1200" dirty="0">
                <a:latin typeface="UD デジタル 教科書体 NP-R" panose="02020400000000000000" pitchFamily="18" charset="-128"/>
                <a:ea typeface="UD デジタル 教科書体 NP-R" panose="02020400000000000000" pitchFamily="18" charset="-128"/>
              </a:rPr>
              <a:t>2.2</a:t>
            </a:r>
            <a:r>
              <a:rPr lang="ja-JP" altLang="en-US" sz="1200" dirty="0">
                <a:latin typeface="UD デジタル 教科書体 NP-R" panose="02020400000000000000" pitchFamily="18" charset="-128"/>
                <a:ea typeface="UD デジタル 教科書体 NP-R" panose="02020400000000000000" pitchFamily="18" charset="-128"/>
              </a:rPr>
              <a:t>％）</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35" name="テキスト ボックス 34">
            <a:extLst>
              <a:ext uri="{FF2B5EF4-FFF2-40B4-BE49-F238E27FC236}">
                <a16:creationId xmlns:a16="http://schemas.microsoft.com/office/drawing/2014/main" id="{D11A30CE-3550-C336-6F10-33957F8C980D}"/>
              </a:ext>
            </a:extLst>
          </p:cNvPr>
          <p:cNvSpPr txBox="1"/>
          <p:nvPr/>
        </p:nvSpPr>
        <p:spPr>
          <a:xfrm>
            <a:off x="9559204" y="3114296"/>
            <a:ext cx="1675243" cy="1336841"/>
          </a:xfrm>
          <a:prstGeom prst="rect">
            <a:avLst/>
          </a:prstGeom>
          <a:noFill/>
        </p:spPr>
        <p:txBody>
          <a:bodyPr wrap="square" rtlCol="0">
            <a:spAutoFit/>
          </a:bodyPr>
          <a:lstStyle/>
          <a:p>
            <a:pPr algn="ctr">
              <a:lnSpc>
                <a:spcPct val="120000"/>
              </a:lnSpc>
            </a:pPr>
            <a:r>
              <a:rPr kumimoji="1" lang="ja-JP" altLang="en-US" sz="1400" dirty="0">
                <a:latin typeface="UD デジタル 教科書体 NP-R" panose="02020400000000000000" pitchFamily="18" charset="-128"/>
                <a:ea typeface="UD デジタル 教科書体 NP-R" panose="02020400000000000000" pitchFamily="18" charset="-128"/>
              </a:rPr>
              <a:t>年　　金</a:t>
            </a:r>
            <a:endParaRPr kumimoji="1" lang="en-US" altLang="ja-JP" sz="14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1400" dirty="0">
                <a:latin typeface="UD デジタル 教科書体 NP-R" panose="02020400000000000000" pitchFamily="18" charset="-128"/>
                <a:ea typeface="UD デジタル 教科書体 NP-R" panose="02020400000000000000" pitchFamily="18" charset="-128"/>
              </a:rPr>
              <a:t>医　　療</a:t>
            </a:r>
            <a:endParaRPr kumimoji="1" lang="en-US" altLang="ja-JP" sz="14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介　　護</a:t>
            </a:r>
            <a:endParaRPr lang="en-US" altLang="ja-JP" sz="14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400" spc="-100" dirty="0">
                <a:latin typeface="UD デジタル 教科書体 NP-R" panose="02020400000000000000" pitchFamily="18" charset="-128"/>
                <a:ea typeface="UD デジタル 教科書体 NP-R" panose="02020400000000000000" pitchFamily="18" charset="-128"/>
              </a:rPr>
              <a:t>こ</a:t>
            </a:r>
            <a:r>
              <a:rPr kumimoji="1" lang="ja-JP" altLang="en-US" sz="1400" spc="-100" dirty="0">
                <a:latin typeface="UD デジタル 教科書体 NP-R" panose="02020400000000000000" pitchFamily="18" charset="-128"/>
                <a:ea typeface="UD デジタル 教科書体 NP-R" panose="02020400000000000000" pitchFamily="18" charset="-128"/>
              </a:rPr>
              <a:t>ども･子育て支援</a:t>
            </a:r>
            <a:endParaRPr kumimoji="1" lang="en-US" altLang="ja-JP" sz="1400" spc="-1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200" dirty="0">
                <a:latin typeface="UD デジタル 教科書体 NP-R" panose="02020400000000000000" pitchFamily="18" charset="-128"/>
                <a:ea typeface="UD デジタル 教科書体 NP-R" panose="02020400000000000000" pitchFamily="18" charset="-128"/>
              </a:rPr>
              <a:t>（</a:t>
            </a:r>
            <a:r>
              <a:rPr lang="en-US" altLang="ja-JP" sz="1200" dirty="0">
                <a:latin typeface="UD デジタル 教科書体 NP-R" panose="02020400000000000000" pitchFamily="18" charset="-128"/>
                <a:ea typeface="UD デジタル 教科書体 NP-R" panose="02020400000000000000" pitchFamily="18" charset="-128"/>
              </a:rPr>
              <a:t>63.6</a:t>
            </a:r>
            <a:r>
              <a:rPr lang="ja-JP" altLang="en-US" sz="1200" dirty="0">
                <a:latin typeface="UD デジタル 教科書体 NP-R" panose="02020400000000000000" pitchFamily="18" charset="-128"/>
                <a:ea typeface="UD デジタル 教科書体 NP-R" panose="02020400000000000000" pitchFamily="18" charset="-128"/>
              </a:rPr>
              <a:t>％）　　　　　　　　　　　　　　　　　　　　　　　　　　　　　　　　　　　　　　　　　　　　　　　　　　　　　　　　　　　　　　　　　　　　　　　　　　　　　　　　　　　　　　　　　　　　　　　　　　　　　　　　　　　　　　　　　　　　　　　　　　　　　　　　　　　　　　　　　　　　　　　　　　　　　　　　　　　　　　　　　　　　　</a:t>
            </a:r>
            <a:endParaRPr kumimoji="1" lang="en-US" altLang="ja-JP" sz="1200" dirty="0">
              <a:latin typeface="UD デジタル 教科書体 NP-R" panose="02020400000000000000" pitchFamily="18" charset="-128"/>
              <a:ea typeface="UD デジタル 教科書体 NP-R" panose="02020400000000000000" pitchFamily="18" charset="-128"/>
            </a:endParaRPr>
          </a:p>
        </p:txBody>
      </p:sp>
      <p:sp>
        <p:nvSpPr>
          <p:cNvPr id="38" name="テキスト ボックス 37">
            <a:extLst>
              <a:ext uri="{FF2B5EF4-FFF2-40B4-BE49-F238E27FC236}">
                <a16:creationId xmlns:a16="http://schemas.microsoft.com/office/drawing/2014/main" id="{EA1A54A3-6FE4-2F90-2ED8-D811C1BA0D35}"/>
              </a:ext>
            </a:extLst>
          </p:cNvPr>
          <p:cNvSpPr txBox="1"/>
          <p:nvPr/>
        </p:nvSpPr>
        <p:spPr>
          <a:xfrm>
            <a:off x="9895907" y="4867678"/>
            <a:ext cx="1000595" cy="561244"/>
          </a:xfrm>
          <a:prstGeom prst="rect">
            <a:avLst/>
          </a:prstGeom>
          <a:noFill/>
        </p:spPr>
        <p:txBody>
          <a:bodyPr wrap="none" rtlCol="0">
            <a:spAutoFit/>
          </a:bodyPr>
          <a:lstStyle/>
          <a:p>
            <a:pPr algn="ctr">
              <a:lnSpc>
                <a:spcPct val="120000"/>
              </a:lnSpc>
            </a:pPr>
            <a:r>
              <a:rPr kumimoji="1" lang="ja-JP" altLang="en-US" sz="1400" dirty="0">
                <a:latin typeface="UD デジタル 教科書体 NP-R" panose="02020400000000000000" pitchFamily="18" charset="-128"/>
                <a:ea typeface="UD デジタル 教科書体 NP-R" panose="02020400000000000000" pitchFamily="18" charset="-128"/>
              </a:rPr>
              <a:t>地方</a:t>
            </a:r>
            <a:r>
              <a:rPr lang="ja-JP" altLang="en-US" sz="1400" dirty="0">
                <a:latin typeface="UD デジタル 教科書体 NP-R" panose="02020400000000000000" pitchFamily="18" charset="-128"/>
                <a:ea typeface="UD デジタル 教科書体 NP-R" panose="02020400000000000000" pitchFamily="18" charset="-128"/>
              </a:rPr>
              <a:t>分</a:t>
            </a:r>
            <a:endParaRPr kumimoji="1" lang="en-US" altLang="ja-JP" sz="14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200" dirty="0">
                <a:latin typeface="UD デジタル 教科書体 NP-R" panose="02020400000000000000" pitchFamily="18" charset="-128"/>
                <a:ea typeface="UD デジタル 教科書体 NP-R" panose="02020400000000000000" pitchFamily="18" charset="-128"/>
              </a:rPr>
              <a:t>（</a:t>
            </a:r>
            <a:r>
              <a:rPr lang="en-US" altLang="ja-JP" sz="1200" dirty="0">
                <a:latin typeface="UD デジタル 教科書体 NP-R" panose="02020400000000000000" pitchFamily="18" charset="-128"/>
                <a:ea typeface="UD デジタル 教科書体 NP-R" panose="02020400000000000000" pitchFamily="18" charset="-128"/>
              </a:rPr>
              <a:t>36.4</a:t>
            </a:r>
            <a:r>
              <a:rPr lang="ja-JP" altLang="en-US" sz="1200" dirty="0">
                <a:latin typeface="UD デジタル 教科書体 NP-R" panose="02020400000000000000" pitchFamily="18" charset="-128"/>
                <a:ea typeface="UD デジタル 教科書体 NP-R" panose="02020400000000000000" pitchFamily="18" charset="-128"/>
              </a:rPr>
              <a:t>％）</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41" name="矢印: 右 40">
            <a:extLst>
              <a:ext uri="{FF2B5EF4-FFF2-40B4-BE49-F238E27FC236}">
                <a16:creationId xmlns:a16="http://schemas.microsoft.com/office/drawing/2014/main" id="{51B4558A-F924-A793-996A-3580B8C6858B}"/>
              </a:ext>
            </a:extLst>
          </p:cNvPr>
          <p:cNvSpPr/>
          <p:nvPr/>
        </p:nvSpPr>
        <p:spPr>
          <a:xfrm>
            <a:off x="7928034" y="4523726"/>
            <a:ext cx="1727871" cy="420410"/>
          </a:xfrm>
          <a:prstGeom prst="rightArrow">
            <a:avLst>
              <a:gd name="adj1" fmla="val 50000"/>
              <a:gd name="adj2" fmla="val 8149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3D70047E-24ED-13E2-19D8-DF85375B3E48}"/>
              </a:ext>
            </a:extLst>
          </p:cNvPr>
          <p:cNvSpPr txBox="1"/>
          <p:nvPr/>
        </p:nvSpPr>
        <p:spPr>
          <a:xfrm>
            <a:off x="7876581" y="4614445"/>
            <a:ext cx="1674000" cy="253916"/>
          </a:xfrm>
          <a:prstGeom prst="rect">
            <a:avLst/>
          </a:prstGeom>
          <a:noFill/>
        </p:spPr>
        <p:txBody>
          <a:bodyPr wrap="square" rtlCol="0">
            <a:spAutoFit/>
          </a:bodyPr>
          <a:lstStyle/>
          <a:p>
            <a:r>
              <a:rPr lang="ja-JP" altLang="en-US" sz="1050" dirty="0">
                <a:solidFill>
                  <a:schemeClr val="bg1"/>
                </a:solidFill>
                <a:latin typeface="UD デジタル 教科書体 NP-R" panose="02020400000000000000" pitchFamily="18" charset="-128"/>
                <a:ea typeface="UD デジタル 教科書体 NP-R" panose="02020400000000000000" pitchFamily="18" charset="-128"/>
              </a:rPr>
              <a:t>地方交付税</a:t>
            </a:r>
            <a:r>
              <a:rPr kumimoji="1" lang="ja-JP" altLang="en-US" sz="1050" dirty="0">
                <a:solidFill>
                  <a:schemeClr val="bg1"/>
                </a:solidFill>
                <a:latin typeface="UD デジタル 教科書体 NP-R" panose="02020400000000000000" pitchFamily="18" charset="-128"/>
                <a:ea typeface="UD デジタル 教科書体 NP-R" panose="02020400000000000000" pitchFamily="18" charset="-128"/>
              </a:rPr>
              <a:t>として地方へ</a:t>
            </a:r>
          </a:p>
        </p:txBody>
      </p:sp>
      <p:sp>
        <p:nvSpPr>
          <p:cNvPr id="44" name="矢印: 右 43">
            <a:extLst>
              <a:ext uri="{FF2B5EF4-FFF2-40B4-BE49-F238E27FC236}">
                <a16:creationId xmlns:a16="http://schemas.microsoft.com/office/drawing/2014/main" id="{FB13C129-963B-AE12-7073-259F98758EDB}"/>
              </a:ext>
            </a:extLst>
          </p:cNvPr>
          <p:cNvSpPr/>
          <p:nvPr/>
        </p:nvSpPr>
        <p:spPr>
          <a:xfrm>
            <a:off x="7928034" y="4987226"/>
            <a:ext cx="1727871" cy="420410"/>
          </a:xfrm>
          <a:prstGeom prst="rightArrow">
            <a:avLst>
              <a:gd name="adj1" fmla="val 50000"/>
              <a:gd name="adj2" fmla="val 81498"/>
            </a:avLst>
          </a:prstGeom>
          <a:solidFill>
            <a:srgbClr val="E06E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261CEC5C-6E13-5D79-18E6-6FB2D12FFEC8}"/>
              </a:ext>
            </a:extLst>
          </p:cNvPr>
          <p:cNvSpPr txBox="1"/>
          <p:nvPr/>
        </p:nvSpPr>
        <p:spPr>
          <a:xfrm>
            <a:off x="7876580" y="5077945"/>
            <a:ext cx="1567181" cy="253916"/>
          </a:xfrm>
          <a:prstGeom prst="rect">
            <a:avLst/>
          </a:prstGeom>
          <a:noFill/>
        </p:spPr>
        <p:txBody>
          <a:bodyPr wrap="square" rtlCol="0">
            <a:spAutoFit/>
          </a:bodyPr>
          <a:lstStyle/>
          <a:p>
            <a:pPr algn="ctr"/>
            <a:r>
              <a:rPr lang="ja-JP" altLang="en-US" sz="1050" dirty="0">
                <a:solidFill>
                  <a:schemeClr val="bg1"/>
                </a:solidFill>
                <a:latin typeface="UD デジタル 教科書体 NP-R" panose="02020400000000000000" pitchFamily="18" charset="-128"/>
                <a:ea typeface="UD デジタル 教科書体 NP-R" panose="02020400000000000000" pitchFamily="18" charset="-128"/>
              </a:rPr>
              <a:t>そのまま</a:t>
            </a:r>
            <a:r>
              <a:rPr kumimoji="1" lang="ja-JP" altLang="en-US" sz="1050" dirty="0">
                <a:solidFill>
                  <a:schemeClr val="bg1"/>
                </a:solidFill>
                <a:latin typeface="UD デジタル 教科書体 NP-R" panose="02020400000000000000" pitchFamily="18" charset="-128"/>
                <a:ea typeface="UD デジタル 教科書体 NP-R" panose="02020400000000000000" pitchFamily="18" charset="-128"/>
              </a:rPr>
              <a:t>地方へ</a:t>
            </a:r>
          </a:p>
        </p:txBody>
      </p:sp>
      <p:grpSp>
        <p:nvGrpSpPr>
          <p:cNvPr id="49" name="グループ化 48">
            <a:extLst>
              <a:ext uri="{FF2B5EF4-FFF2-40B4-BE49-F238E27FC236}">
                <a16:creationId xmlns:a16="http://schemas.microsoft.com/office/drawing/2014/main" id="{028D5ACB-231C-42F2-0CEE-3AEFD846D8D1}"/>
              </a:ext>
            </a:extLst>
          </p:cNvPr>
          <p:cNvGrpSpPr/>
          <p:nvPr/>
        </p:nvGrpSpPr>
        <p:grpSpPr>
          <a:xfrm>
            <a:off x="7876581" y="3508128"/>
            <a:ext cx="1779324" cy="420410"/>
            <a:chOff x="7970618" y="3918712"/>
            <a:chExt cx="1779324" cy="420410"/>
          </a:xfrm>
        </p:grpSpPr>
        <p:sp>
          <p:nvSpPr>
            <p:cNvPr id="47" name="矢印: 右 46">
              <a:extLst>
                <a:ext uri="{FF2B5EF4-FFF2-40B4-BE49-F238E27FC236}">
                  <a16:creationId xmlns:a16="http://schemas.microsoft.com/office/drawing/2014/main" id="{C93E7C4E-B7E2-A236-5128-43A95E191A92}"/>
                </a:ext>
              </a:extLst>
            </p:cNvPr>
            <p:cNvSpPr/>
            <p:nvPr/>
          </p:nvSpPr>
          <p:spPr>
            <a:xfrm>
              <a:off x="8022071" y="3918712"/>
              <a:ext cx="1727871" cy="420410"/>
            </a:xfrm>
            <a:prstGeom prst="rightArrow">
              <a:avLst>
                <a:gd name="adj1" fmla="val 50000"/>
                <a:gd name="adj2" fmla="val 81498"/>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0B92CB11-7000-544D-9C58-CF1E326F5B17}"/>
                </a:ext>
              </a:extLst>
            </p:cNvPr>
            <p:cNvSpPr txBox="1"/>
            <p:nvPr/>
          </p:nvSpPr>
          <p:spPr>
            <a:xfrm>
              <a:off x="7970618" y="4009431"/>
              <a:ext cx="1568464" cy="253916"/>
            </a:xfrm>
            <a:prstGeom prst="rect">
              <a:avLst/>
            </a:prstGeom>
            <a:noFill/>
          </p:spPr>
          <p:txBody>
            <a:bodyPr wrap="square" rtlCol="0">
              <a:spAutoFit/>
            </a:bodyPr>
            <a:lstStyle/>
            <a:p>
              <a:pPr algn="ctr"/>
              <a:r>
                <a:rPr lang="ja-JP" altLang="en-US" sz="1050" dirty="0">
                  <a:solidFill>
                    <a:schemeClr val="bg1"/>
                  </a:solidFill>
                  <a:latin typeface="UD デジタル 教科書体 NP-R" panose="02020400000000000000" pitchFamily="18" charset="-128"/>
                  <a:ea typeface="UD デジタル 教科書体 NP-R" panose="02020400000000000000" pitchFamily="18" charset="-128"/>
                </a:rPr>
                <a:t>社会保障へ</a:t>
              </a:r>
              <a:endParaRPr kumimoji="1" lang="ja-JP" altLang="en-US" sz="1050"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grpSp>
        <p:nvGrpSpPr>
          <p:cNvPr id="52" name="グループ化 51">
            <a:extLst>
              <a:ext uri="{FF2B5EF4-FFF2-40B4-BE49-F238E27FC236}">
                <a16:creationId xmlns:a16="http://schemas.microsoft.com/office/drawing/2014/main" id="{4187C778-958F-BB68-204B-E55885F38FB2}"/>
              </a:ext>
            </a:extLst>
          </p:cNvPr>
          <p:cNvGrpSpPr/>
          <p:nvPr/>
        </p:nvGrpSpPr>
        <p:grpSpPr>
          <a:xfrm>
            <a:off x="10644472" y="2573374"/>
            <a:ext cx="1408265" cy="501153"/>
            <a:chOff x="10423914" y="2610445"/>
            <a:chExt cx="1408265" cy="501153"/>
          </a:xfrm>
        </p:grpSpPr>
        <p:sp>
          <p:nvSpPr>
            <p:cNvPr id="51" name="吹き出し: 角を丸めた四角形 50">
              <a:extLst>
                <a:ext uri="{FF2B5EF4-FFF2-40B4-BE49-F238E27FC236}">
                  <a16:creationId xmlns:a16="http://schemas.microsoft.com/office/drawing/2014/main" id="{57F2ADD9-CE3E-DAA5-289B-B78857EA834D}"/>
                </a:ext>
              </a:extLst>
            </p:cNvPr>
            <p:cNvSpPr/>
            <p:nvPr/>
          </p:nvSpPr>
          <p:spPr>
            <a:xfrm>
              <a:off x="10423914" y="2610445"/>
              <a:ext cx="1408264" cy="501153"/>
            </a:xfrm>
            <a:prstGeom prst="wedgeRoundRectCallout">
              <a:avLst>
                <a:gd name="adj1" fmla="val -55911"/>
                <a:gd name="adj2" fmla="val 43625"/>
                <a:gd name="adj3" fmla="val 16667"/>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73088D85-BD00-2607-21CF-7C07C1C0ADCF}"/>
                </a:ext>
              </a:extLst>
            </p:cNvPr>
            <p:cNvSpPr txBox="1"/>
            <p:nvPr/>
          </p:nvSpPr>
          <p:spPr>
            <a:xfrm>
              <a:off x="10423914" y="2630190"/>
              <a:ext cx="1408265" cy="461665"/>
            </a:xfrm>
            <a:prstGeom prst="rect">
              <a:avLst/>
            </a:prstGeom>
            <a:noFill/>
          </p:spPr>
          <p:txBody>
            <a:bodyPr wrap="square" rtlCol="0">
              <a:spAutoFit/>
            </a:bodyPr>
            <a:lstStyle/>
            <a:p>
              <a:pPr algn="ctr"/>
              <a:r>
                <a:rPr kumimoji="1" lang="ja-JP" altLang="en-US" sz="1200" dirty="0">
                  <a:latin typeface="UD デジタル 教科書体 NP-R" panose="02020400000000000000" pitchFamily="18" charset="-128"/>
                  <a:ea typeface="UD デジタル 教科書体 NP-R" panose="02020400000000000000" pitchFamily="18" charset="-128"/>
                </a:rPr>
                <a:t>老後の生活の</a:t>
              </a:r>
              <a:endParaRPr kumimoji="1" lang="en-US" altLang="ja-JP" sz="1200" dirty="0">
                <a:latin typeface="UD デジタル 教科書体 NP-R" panose="02020400000000000000" pitchFamily="18" charset="-128"/>
                <a:ea typeface="UD デジタル 教科書体 NP-R" panose="02020400000000000000" pitchFamily="18" charset="-128"/>
              </a:endParaRPr>
            </a:p>
            <a:p>
              <a:pPr algn="ctr"/>
              <a:r>
                <a:rPr kumimoji="1" lang="ja-JP" altLang="en-US" sz="1200" dirty="0">
                  <a:latin typeface="UD デジタル 教科書体 NP-R" panose="02020400000000000000" pitchFamily="18" charset="-128"/>
                  <a:ea typeface="UD デジタル 教科書体 NP-R" panose="02020400000000000000" pitchFamily="18" charset="-128"/>
                </a:rPr>
                <a:t>安心などのために</a:t>
              </a:r>
            </a:p>
          </p:txBody>
        </p:sp>
      </p:grpSp>
      <p:grpSp>
        <p:nvGrpSpPr>
          <p:cNvPr id="53" name="グループ化 52">
            <a:extLst>
              <a:ext uri="{FF2B5EF4-FFF2-40B4-BE49-F238E27FC236}">
                <a16:creationId xmlns:a16="http://schemas.microsoft.com/office/drawing/2014/main" id="{BA49AB02-4CE0-352D-4995-EDE053CD24D1}"/>
              </a:ext>
            </a:extLst>
          </p:cNvPr>
          <p:cNvGrpSpPr/>
          <p:nvPr/>
        </p:nvGrpSpPr>
        <p:grpSpPr>
          <a:xfrm>
            <a:off x="10644472" y="4403167"/>
            <a:ext cx="1408265" cy="501153"/>
            <a:chOff x="10423914" y="2610445"/>
            <a:chExt cx="1408265" cy="501153"/>
          </a:xfrm>
        </p:grpSpPr>
        <p:sp>
          <p:nvSpPr>
            <p:cNvPr id="54" name="吹き出し: 角を丸めた四角形 53">
              <a:extLst>
                <a:ext uri="{FF2B5EF4-FFF2-40B4-BE49-F238E27FC236}">
                  <a16:creationId xmlns:a16="http://schemas.microsoft.com/office/drawing/2014/main" id="{04991701-3FD6-4B7B-1BEF-097C5168B02A}"/>
                </a:ext>
              </a:extLst>
            </p:cNvPr>
            <p:cNvSpPr/>
            <p:nvPr/>
          </p:nvSpPr>
          <p:spPr>
            <a:xfrm>
              <a:off x="10423914" y="2610445"/>
              <a:ext cx="1408264" cy="501153"/>
            </a:xfrm>
            <a:prstGeom prst="wedgeRoundRectCallout">
              <a:avLst>
                <a:gd name="adj1" fmla="val -55911"/>
                <a:gd name="adj2" fmla="val 43625"/>
                <a:gd name="adj3" fmla="val 16667"/>
              </a:avLst>
            </a:prstGeom>
            <a:solidFill>
              <a:schemeClr val="bg1"/>
            </a:solidFill>
            <a:ln>
              <a:solidFill>
                <a:srgbClr val="FFCB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4E6F7547-DDDD-A694-4579-C5389BCA8BC0}"/>
                </a:ext>
              </a:extLst>
            </p:cNvPr>
            <p:cNvSpPr txBox="1"/>
            <p:nvPr/>
          </p:nvSpPr>
          <p:spPr>
            <a:xfrm>
              <a:off x="10423914" y="2630190"/>
              <a:ext cx="1408265" cy="461665"/>
            </a:xfrm>
            <a:prstGeom prst="rect">
              <a:avLst/>
            </a:prstGeom>
            <a:noFill/>
          </p:spPr>
          <p:txBody>
            <a:bodyPr wrap="square" rtlCol="0">
              <a:spAutoFit/>
            </a:bodyPr>
            <a:lstStyle/>
            <a:p>
              <a:pPr algn="ctr"/>
              <a:r>
                <a:rPr kumimoji="1" lang="ja-JP" altLang="en-US" sz="1200" dirty="0">
                  <a:latin typeface="UD デジタル 教科書体 NP-R" panose="02020400000000000000" pitchFamily="18" charset="-128"/>
                  <a:ea typeface="UD デジタル 教科書体 NP-R" panose="02020400000000000000" pitchFamily="18" charset="-128"/>
                </a:rPr>
                <a:t>身近な地域の</a:t>
              </a:r>
              <a:endParaRPr kumimoji="1" lang="en-US" altLang="ja-JP" sz="1200" dirty="0">
                <a:latin typeface="UD デジタル 教科書体 NP-R" panose="02020400000000000000" pitchFamily="18" charset="-128"/>
                <a:ea typeface="UD デジタル 教科書体 NP-R" panose="02020400000000000000" pitchFamily="18" charset="-128"/>
              </a:endParaRPr>
            </a:p>
            <a:p>
              <a:pPr algn="ctr"/>
              <a:r>
                <a:rPr lang="ja-JP" altLang="en-US" sz="1200" dirty="0">
                  <a:latin typeface="UD デジタル 教科書体 NP-R" panose="02020400000000000000" pitchFamily="18" charset="-128"/>
                  <a:ea typeface="UD デジタル 教科書体 NP-R" panose="02020400000000000000" pitchFamily="18" charset="-128"/>
                </a:rPr>
                <a:t>くらしのために</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grpSp>
      <p:sp>
        <p:nvSpPr>
          <p:cNvPr id="8" name="Google Shape;105;p1">
            <a:extLst>
              <a:ext uri="{FF2B5EF4-FFF2-40B4-BE49-F238E27FC236}">
                <a16:creationId xmlns:a16="http://schemas.microsoft.com/office/drawing/2014/main" id="{C4EE15E0-5662-07D7-1B2F-49A103CFEE30}"/>
              </a:ext>
            </a:extLst>
          </p:cNvPr>
          <p:cNvSpPr/>
          <p:nvPr/>
        </p:nvSpPr>
        <p:spPr>
          <a:xfrm>
            <a:off x="10813775" y="251189"/>
            <a:ext cx="1084631" cy="358231"/>
          </a:xfrm>
          <a:prstGeom prst="rect">
            <a:avLst/>
          </a:prstGeom>
          <a:solidFill>
            <a:srgbClr val="C80000">
              <a:alpha val="1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1" name="Google Shape;107;p1">
            <a:extLst>
              <a:ext uri="{FF2B5EF4-FFF2-40B4-BE49-F238E27FC236}">
                <a16:creationId xmlns:a16="http://schemas.microsoft.com/office/drawing/2014/main" id="{E435AB15-E439-7855-0D3C-9D902B7EF8F1}"/>
              </a:ext>
            </a:extLst>
          </p:cNvPr>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UD デジタル 教科書体 NP-R" panose="02020400000000000000" pitchFamily="18" charset="-128"/>
                <a:ea typeface="UD デジタル 教科書体 NP-R" panose="02020400000000000000" pitchFamily="18" charset="-128"/>
                <a:cs typeface="Arial"/>
                <a:sym typeface="Arial"/>
              </a:rPr>
              <a:t>目次へ</a:t>
            </a:r>
            <a:endParaRPr dirty="0">
              <a:latin typeface="UD デジタル 教科書体 NP-R" panose="02020400000000000000" pitchFamily="18" charset="-128"/>
              <a:ea typeface="UD デジタル 教科書体 NP-R" panose="02020400000000000000" pitchFamily="18" charset="-128"/>
            </a:endParaRPr>
          </a:p>
        </p:txBody>
      </p:sp>
      <p:sp>
        <p:nvSpPr>
          <p:cNvPr id="17" name="Google Shape;108;p1">
            <a:extLst>
              <a:ext uri="{FF2B5EF4-FFF2-40B4-BE49-F238E27FC236}">
                <a16:creationId xmlns:a16="http://schemas.microsoft.com/office/drawing/2014/main" id="{CAD701C0-1502-DAF6-F243-1D4792BEF444}"/>
              </a:ext>
            </a:extLst>
          </p:cNvPr>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Google Shape;105;p1">
            <a:hlinkClick r:id="rId2" action="ppaction://hlinksldjump"/>
            <a:extLst>
              <a:ext uri="{FF2B5EF4-FFF2-40B4-BE49-F238E27FC236}">
                <a16:creationId xmlns:a16="http://schemas.microsoft.com/office/drawing/2014/main" id="{C5D85903-32B7-3F0C-FB73-BED04BE15FB2}"/>
              </a:ext>
            </a:extLst>
          </p:cNvPr>
          <p:cNvSpPr/>
          <p:nvPr/>
        </p:nvSpPr>
        <p:spPr>
          <a:xfrm>
            <a:off x="10813775" y="251189"/>
            <a:ext cx="1084631" cy="358231"/>
          </a:xfrm>
          <a:prstGeom prst="rect">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5" name="四角形: 角を丸くする 24">
            <a:extLst>
              <a:ext uri="{FF2B5EF4-FFF2-40B4-BE49-F238E27FC236}">
                <a16:creationId xmlns:a16="http://schemas.microsoft.com/office/drawing/2014/main" id="{6EEF738F-7B88-C399-D623-31DF04082ABF}"/>
              </a:ext>
            </a:extLst>
          </p:cNvPr>
          <p:cNvSpPr/>
          <p:nvPr/>
        </p:nvSpPr>
        <p:spPr>
          <a:xfrm>
            <a:off x="7425832" y="1119094"/>
            <a:ext cx="4132048" cy="40011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2BC"/>
              </a:solidFill>
            </a:endParaRPr>
          </a:p>
        </p:txBody>
      </p:sp>
      <p:sp>
        <p:nvSpPr>
          <p:cNvPr id="28" name="楕円 27">
            <a:extLst>
              <a:ext uri="{FF2B5EF4-FFF2-40B4-BE49-F238E27FC236}">
                <a16:creationId xmlns:a16="http://schemas.microsoft.com/office/drawing/2014/main" id="{A6CADCBE-B8F7-D8E8-1D40-98CC001BCCB1}"/>
              </a:ext>
            </a:extLst>
          </p:cNvPr>
          <p:cNvSpPr/>
          <p:nvPr/>
        </p:nvSpPr>
        <p:spPr>
          <a:xfrm>
            <a:off x="6147123" y="997355"/>
            <a:ext cx="618978" cy="618978"/>
          </a:xfrm>
          <a:prstGeom prst="ellipse">
            <a:avLst/>
          </a:prstGeom>
          <a:solidFill>
            <a:srgbClr val="FFE4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29" name="テキスト ボックス 28">
            <a:extLst>
              <a:ext uri="{FF2B5EF4-FFF2-40B4-BE49-F238E27FC236}">
                <a16:creationId xmlns:a16="http://schemas.microsoft.com/office/drawing/2014/main" id="{B09FB976-70A7-426F-90DE-2E8B09F4271C}"/>
              </a:ext>
            </a:extLst>
          </p:cNvPr>
          <p:cNvSpPr txBox="1"/>
          <p:nvPr/>
        </p:nvSpPr>
        <p:spPr>
          <a:xfrm>
            <a:off x="6225895" y="1088317"/>
            <a:ext cx="461434" cy="461665"/>
          </a:xfrm>
          <a:prstGeom prst="rect">
            <a:avLst/>
          </a:prstGeom>
          <a:noFill/>
        </p:spPr>
        <p:txBody>
          <a:bodyPr wrap="square" rtlCol="0">
            <a:spAutoFit/>
          </a:bodyPr>
          <a:lstStyle/>
          <a:p>
            <a:pPr algn="ctr"/>
            <a:r>
              <a:rPr lang="ja-JP" altLang="en-US" sz="2400" b="1" spc="100" dirty="0">
                <a:latin typeface="UD デジタル 教科書体 NP-R" panose="02020400000000000000" pitchFamily="18" charset="-128"/>
                <a:ea typeface="UD デジタル 教科書体 NP-R" panose="02020400000000000000" pitchFamily="18" charset="-128"/>
              </a:rPr>
              <a:t>豆</a:t>
            </a:r>
          </a:p>
        </p:txBody>
      </p:sp>
      <p:sp>
        <p:nvSpPr>
          <p:cNvPr id="30" name="楕円 29">
            <a:extLst>
              <a:ext uri="{FF2B5EF4-FFF2-40B4-BE49-F238E27FC236}">
                <a16:creationId xmlns:a16="http://schemas.microsoft.com/office/drawing/2014/main" id="{E4560F93-D372-8E1A-0BD7-0A1820C12A34}"/>
              </a:ext>
            </a:extLst>
          </p:cNvPr>
          <p:cNvSpPr/>
          <p:nvPr/>
        </p:nvSpPr>
        <p:spPr>
          <a:xfrm>
            <a:off x="6626873" y="997355"/>
            <a:ext cx="618978" cy="618978"/>
          </a:xfrm>
          <a:prstGeom prst="ellipse">
            <a:avLst/>
          </a:prstGeom>
          <a:solidFill>
            <a:srgbClr val="FFE4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36" name="テキスト ボックス 35">
            <a:extLst>
              <a:ext uri="{FF2B5EF4-FFF2-40B4-BE49-F238E27FC236}">
                <a16:creationId xmlns:a16="http://schemas.microsoft.com/office/drawing/2014/main" id="{17A02842-EAA6-2579-FEA5-B44803898068}"/>
              </a:ext>
            </a:extLst>
          </p:cNvPr>
          <p:cNvSpPr txBox="1"/>
          <p:nvPr/>
        </p:nvSpPr>
        <p:spPr>
          <a:xfrm>
            <a:off x="6705645" y="1088317"/>
            <a:ext cx="461434" cy="461665"/>
          </a:xfrm>
          <a:prstGeom prst="rect">
            <a:avLst/>
          </a:prstGeom>
          <a:noFill/>
        </p:spPr>
        <p:txBody>
          <a:bodyPr wrap="square" rtlCol="0">
            <a:spAutoFit/>
          </a:bodyPr>
          <a:lstStyle/>
          <a:p>
            <a:pPr algn="ctr"/>
            <a:r>
              <a:rPr lang="ja-JP" altLang="en-US" sz="2400" b="1" spc="100" dirty="0">
                <a:latin typeface="UD デジタル 教科書体 NP-R" panose="02020400000000000000" pitchFamily="18" charset="-128"/>
                <a:ea typeface="UD デジタル 教科書体 NP-R" panose="02020400000000000000" pitchFamily="18" charset="-128"/>
              </a:rPr>
              <a:t>知</a:t>
            </a:r>
          </a:p>
        </p:txBody>
      </p:sp>
      <p:sp>
        <p:nvSpPr>
          <p:cNvPr id="37" name="楕円 36">
            <a:extLst>
              <a:ext uri="{FF2B5EF4-FFF2-40B4-BE49-F238E27FC236}">
                <a16:creationId xmlns:a16="http://schemas.microsoft.com/office/drawing/2014/main" id="{ED770FCA-FA0D-6B77-B755-8C0EB7A09081}"/>
              </a:ext>
            </a:extLst>
          </p:cNvPr>
          <p:cNvSpPr/>
          <p:nvPr/>
        </p:nvSpPr>
        <p:spPr>
          <a:xfrm>
            <a:off x="7106623" y="997355"/>
            <a:ext cx="618978" cy="618978"/>
          </a:xfrm>
          <a:prstGeom prst="ellipse">
            <a:avLst/>
          </a:prstGeom>
          <a:solidFill>
            <a:srgbClr val="FFE4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39" name="テキスト ボックス 38">
            <a:extLst>
              <a:ext uri="{FF2B5EF4-FFF2-40B4-BE49-F238E27FC236}">
                <a16:creationId xmlns:a16="http://schemas.microsoft.com/office/drawing/2014/main" id="{E4654620-76EC-26D3-8676-2A7250FE46F7}"/>
              </a:ext>
            </a:extLst>
          </p:cNvPr>
          <p:cNvSpPr txBox="1"/>
          <p:nvPr/>
        </p:nvSpPr>
        <p:spPr>
          <a:xfrm>
            <a:off x="7185395" y="1088317"/>
            <a:ext cx="461434" cy="461665"/>
          </a:xfrm>
          <a:prstGeom prst="rect">
            <a:avLst/>
          </a:prstGeom>
          <a:noFill/>
        </p:spPr>
        <p:txBody>
          <a:bodyPr wrap="square" rtlCol="0">
            <a:spAutoFit/>
          </a:bodyPr>
          <a:lstStyle/>
          <a:p>
            <a:pPr algn="ctr"/>
            <a:r>
              <a:rPr lang="ja-JP" altLang="en-US" sz="2400" b="1" spc="100" dirty="0">
                <a:latin typeface="UD デジタル 教科書体 NP-R" panose="02020400000000000000" pitchFamily="18" charset="-128"/>
                <a:ea typeface="UD デジタル 教科書体 NP-R" panose="02020400000000000000" pitchFamily="18" charset="-128"/>
              </a:rPr>
              <a:t>識</a:t>
            </a:r>
          </a:p>
        </p:txBody>
      </p:sp>
      <p:sp>
        <p:nvSpPr>
          <p:cNvPr id="12" name="テキスト ボックス 11">
            <a:extLst>
              <a:ext uri="{FF2B5EF4-FFF2-40B4-BE49-F238E27FC236}">
                <a16:creationId xmlns:a16="http://schemas.microsoft.com/office/drawing/2014/main" id="{AFBD8EFA-441B-2878-2102-F561170A5A6D}"/>
              </a:ext>
            </a:extLst>
          </p:cNvPr>
          <p:cNvSpPr txBox="1"/>
          <p:nvPr/>
        </p:nvSpPr>
        <p:spPr>
          <a:xfrm>
            <a:off x="7782486" y="1131133"/>
            <a:ext cx="3775393" cy="400110"/>
          </a:xfrm>
          <a:prstGeom prst="rect">
            <a:avLst/>
          </a:prstGeom>
          <a:noFill/>
        </p:spPr>
        <p:txBody>
          <a:bodyPr wrap="none" rtlCol="0">
            <a:spAutoFit/>
          </a:bodyPr>
          <a:lstStyle/>
          <a:p>
            <a:r>
              <a:rPr kumimoji="1" lang="ja-JP" altLang="en-US" sz="2000" b="1" dirty="0">
                <a:latin typeface="UD デジタル 教科書体 NP-R" panose="02020400000000000000" pitchFamily="18" charset="-128"/>
                <a:ea typeface="UD デジタル 教科書体 NP-R" panose="02020400000000000000" pitchFamily="18" charset="-128"/>
              </a:rPr>
              <a:t>消費税はどう使われているの？</a:t>
            </a:r>
          </a:p>
        </p:txBody>
      </p:sp>
    </p:spTree>
    <p:extLst>
      <p:ext uri="{BB962C8B-B14F-4D97-AF65-F5344CB8AC3E}">
        <p14:creationId xmlns:p14="http://schemas.microsoft.com/office/powerpoint/2010/main" val="661860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2" presetClass="entr" presetSubtype="2" decel="10000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2" decel="10000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1+#ppt_w/2"/>
                                          </p:val>
                                        </p:tav>
                                        <p:tav tm="100000">
                                          <p:val>
                                            <p:strVal val="#ppt_x"/>
                                          </p:val>
                                        </p:tav>
                                      </p:tavLst>
                                    </p:anim>
                                    <p:anim calcmode="lin" valueType="num">
                                      <p:cBhvr additive="base">
                                        <p:cTn id="30" dur="500" fill="hold"/>
                                        <p:tgtEl>
                                          <p:spTgt spid="29"/>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1+#ppt_w/2"/>
                                          </p:val>
                                        </p:tav>
                                        <p:tav tm="100000">
                                          <p:val>
                                            <p:strVal val="#ppt_x"/>
                                          </p:val>
                                        </p:tav>
                                      </p:tavLst>
                                    </p:anim>
                                    <p:anim calcmode="lin" valueType="num">
                                      <p:cBhvr additive="base">
                                        <p:cTn id="34" dur="500" fill="hold"/>
                                        <p:tgtEl>
                                          <p:spTgt spid="30"/>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1+#ppt_w/2"/>
                                          </p:val>
                                        </p:tav>
                                        <p:tav tm="100000">
                                          <p:val>
                                            <p:strVal val="#ppt_x"/>
                                          </p:val>
                                        </p:tav>
                                      </p:tavLst>
                                    </p:anim>
                                    <p:anim calcmode="lin" valueType="num">
                                      <p:cBhvr additive="base">
                                        <p:cTn id="38" dur="500" fill="hold"/>
                                        <p:tgtEl>
                                          <p:spTgt spid="36"/>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1+#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par>
                                <p:cTn id="43" presetID="2" presetClass="entr" presetSubtype="2" decel="10000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1+#ppt_w/2"/>
                                          </p:val>
                                        </p:tav>
                                        <p:tav tm="100000">
                                          <p:val>
                                            <p:strVal val="#ppt_x"/>
                                          </p:val>
                                        </p:tav>
                                      </p:tavLst>
                                    </p:anim>
                                    <p:anim calcmode="lin" valueType="num">
                                      <p:cBhvr additive="base">
                                        <p:cTn id="46" dur="500" fill="hold"/>
                                        <p:tgtEl>
                                          <p:spTgt spid="39"/>
                                        </p:tgtEl>
                                        <p:attrNameLst>
                                          <p:attrName>ppt_y</p:attrName>
                                        </p:attrNameLst>
                                      </p:cBhvr>
                                      <p:tavLst>
                                        <p:tav tm="0">
                                          <p:val>
                                            <p:strVal val="#ppt_y"/>
                                          </p:val>
                                        </p:tav>
                                        <p:tav tm="100000">
                                          <p:val>
                                            <p:strVal val="#ppt_y"/>
                                          </p:val>
                                        </p:tav>
                                      </p:tavLst>
                                    </p:anim>
                                  </p:childTnLst>
                                </p:cTn>
                              </p:par>
                              <p:par>
                                <p:cTn id="47" presetID="2" presetClass="entr" presetSubtype="2" decel="10000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1+#ppt_w/2"/>
                                          </p:val>
                                        </p:tav>
                                        <p:tav tm="100000">
                                          <p:val>
                                            <p:strVal val="#ppt_x"/>
                                          </p:val>
                                        </p:tav>
                                      </p:tavLst>
                                    </p:anim>
                                    <p:anim calcmode="lin" valueType="num">
                                      <p:cBhvr additive="base">
                                        <p:cTn id="50" dur="500" fill="hold"/>
                                        <p:tgtEl>
                                          <p:spTgt spid="25"/>
                                        </p:tgtEl>
                                        <p:attrNameLst>
                                          <p:attrName>ppt_y</p:attrName>
                                        </p:attrNameLst>
                                      </p:cBhvr>
                                      <p:tavLst>
                                        <p:tav tm="0">
                                          <p:val>
                                            <p:strVal val="#ppt_y"/>
                                          </p:val>
                                        </p:tav>
                                        <p:tav tm="100000">
                                          <p:val>
                                            <p:strVal val="#ppt_y"/>
                                          </p:val>
                                        </p:tav>
                                      </p:tavLst>
                                    </p:anim>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par>
                                <p:cTn id="64" presetID="10" presetClass="entr" presetSubtype="0"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par>
                                <p:cTn id="67" presetID="10"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500"/>
                                        <p:tgtEl>
                                          <p:spTgt spid="4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fade">
                                      <p:cBhvr>
                                        <p:cTn id="105" dur="500"/>
                                        <p:tgtEl>
                                          <p:spTgt spid="45"/>
                                        </p:tgtEl>
                                      </p:cBhvr>
                                    </p:animEffect>
                                  </p:childTnLst>
                                </p:cTn>
                              </p:par>
                              <p:par>
                                <p:cTn id="106" presetID="10" presetClass="entr" presetSubtype="0" fill="hold" nodeType="withEffect">
                                  <p:stCondLst>
                                    <p:cond delay="0"/>
                                  </p:stCondLst>
                                  <p:childTnLst>
                                    <p:set>
                                      <p:cBhvr>
                                        <p:cTn id="107" dur="1" fill="hold">
                                          <p:stCondLst>
                                            <p:cond delay="0"/>
                                          </p:stCondLst>
                                        </p:cTn>
                                        <p:tgtEl>
                                          <p:spTgt spid="49"/>
                                        </p:tgtEl>
                                        <p:attrNameLst>
                                          <p:attrName>style.visibility</p:attrName>
                                        </p:attrNameLst>
                                      </p:cBhvr>
                                      <p:to>
                                        <p:strVal val="visible"/>
                                      </p:to>
                                    </p:set>
                                    <p:animEffect transition="in" filter="fade">
                                      <p:cBhvr>
                                        <p:cTn id="108" dur="500"/>
                                        <p:tgtEl>
                                          <p:spTgt spid="49"/>
                                        </p:tgtEl>
                                      </p:cBhvr>
                                    </p:animEffect>
                                  </p:childTnLst>
                                </p:cTn>
                              </p:par>
                              <p:par>
                                <p:cTn id="109" presetID="10" presetClass="entr" presetSubtype="0" fill="hold" nodeType="withEffect">
                                  <p:stCondLst>
                                    <p:cond delay="0"/>
                                  </p:stCondLst>
                                  <p:childTnLst>
                                    <p:set>
                                      <p:cBhvr>
                                        <p:cTn id="110" dur="1" fill="hold">
                                          <p:stCondLst>
                                            <p:cond delay="0"/>
                                          </p:stCondLst>
                                        </p:cTn>
                                        <p:tgtEl>
                                          <p:spTgt spid="52"/>
                                        </p:tgtEl>
                                        <p:attrNameLst>
                                          <p:attrName>style.visibility</p:attrName>
                                        </p:attrNameLst>
                                      </p:cBhvr>
                                      <p:to>
                                        <p:strVal val="visible"/>
                                      </p:to>
                                    </p:set>
                                    <p:animEffect transition="in" filter="fade">
                                      <p:cBhvr>
                                        <p:cTn id="111" dur="500"/>
                                        <p:tgtEl>
                                          <p:spTgt spid="52"/>
                                        </p:tgtEl>
                                      </p:cBhvr>
                                    </p:animEffect>
                                  </p:childTnLst>
                                </p:cTn>
                              </p:par>
                              <p:par>
                                <p:cTn id="112" presetID="10" presetClass="entr" presetSubtype="0" fill="hold" nodeType="with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fade">
                                      <p:cBhvr>
                                        <p:cTn id="114" dur="500"/>
                                        <p:tgtEl>
                                          <p:spTgt spid="53"/>
                                        </p:tgtEl>
                                      </p:cBhvr>
                                    </p:animEffect>
                                  </p:childTnLst>
                                </p:cTn>
                              </p:par>
                            </p:childTnLst>
                          </p:cTn>
                        </p:par>
                        <p:par>
                          <p:cTn id="115" fill="hold">
                            <p:stCondLst>
                              <p:cond delay="1500"/>
                            </p:stCondLst>
                            <p:childTnLst>
                              <p:par>
                                <p:cTn id="116" presetID="10" presetClass="entr" presetSubtype="0" fill="hold" grpId="0" nodeType="afterEffect">
                                  <p:stCondLst>
                                    <p:cond delay="0"/>
                                  </p:stCondLst>
                                  <p:childTnLst>
                                    <p:set>
                                      <p:cBhvr>
                                        <p:cTn id="117" dur="1" fill="hold">
                                          <p:stCondLst>
                                            <p:cond delay="0"/>
                                          </p:stCondLst>
                                        </p:cTn>
                                        <p:tgtEl>
                                          <p:spTgt spid="8"/>
                                        </p:tgtEl>
                                        <p:attrNameLst>
                                          <p:attrName>style.visibility</p:attrName>
                                        </p:attrNameLst>
                                      </p:cBhvr>
                                      <p:to>
                                        <p:strVal val="visible"/>
                                      </p:to>
                                    </p:set>
                                    <p:animEffect transition="in" filter="fade">
                                      <p:cBhvr>
                                        <p:cTn id="118" dur="500"/>
                                        <p:tgtEl>
                                          <p:spTgt spid="8"/>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1"/>
                                        </p:tgtEl>
                                        <p:attrNameLst>
                                          <p:attrName>style.visibility</p:attrName>
                                        </p:attrNameLst>
                                      </p:cBhvr>
                                      <p:to>
                                        <p:strVal val="visible"/>
                                      </p:to>
                                    </p:set>
                                    <p:animEffect transition="in" filter="fade">
                                      <p:cBhvr>
                                        <p:cTn id="121" dur="500"/>
                                        <p:tgtEl>
                                          <p:spTgt spid="1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7"/>
                                        </p:tgtEl>
                                        <p:attrNameLst>
                                          <p:attrName>style.visibility</p:attrName>
                                        </p:attrNameLst>
                                      </p:cBhvr>
                                      <p:to>
                                        <p:strVal val="visible"/>
                                      </p:to>
                                    </p:set>
                                    <p:animEffect transition="in" filter="fade">
                                      <p:cBhvr>
                                        <p:cTn id="124" dur="500"/>
                                        <p:tgtEl>
                                          <p:spTgt spid="17"/>
                                        </p:tgtEl>
                                      </p:cBhvr>
                                    </p:animEffect>
                                  </p:childTnLst>
                                </p:cTn>
                              </p:par>
                            </p:childTnLst>
                          </p:cTn>
                        </p:par>
                        <p:par>
                          <p:cTn id="125" fill="hold">
                            <p:stCondLst>
                              <p:cond delay="2000"/>
                            </p:stCondLst>
                            <p:childTnLst>
                              <p:par>
                                <p:cTn id="126" presetID="1" presetClass="entr" presetSubtype="0" fill="hold" grpId="0" nodeType="afterEffect">
                                  <p:stCondLst>
                                    <p:cond delay="0"/>
                                  </p:stCondLst>
                                  <p:childTnLst>
                                    <p:set>
                                      <p:cBhvr>
                                        <p:cTn id="1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animBg="1"/>
      <p:bldP spid="13" grpId="0"/>
      <p:bldP spid="20" grpId="0"/>
      <p:bldP spid="21" grpId="0"/>
      <p:bldP spid="18" grpId="0" animBg="1"/>
      <p:bldP spid="22" grpId="0" animBg="1"/>
      <p:bldP spid="23" grpId="0" animBg="1"/>
      <p:bldP spid="24" grpId="0" animBg="1"/>
      <p:bldP spid="33" grpId="0"/>
      <p:bldP spid="34" grpId="0"/>
      <p:bldP spid="35" grpId="0"/>
      <p:bldP spid="38" grpId="0"/>
      <p:bldP spid="41" grpId="0" animBg="1"/>
      <p:bldP spid="42" grpId="0"/>
      <p:bldP spid="44" grpId="0" animBg="1"/>
      <p:bldP spid="45" grpId="0"/>
      <p:bldP spid="8" grpId="0" animBg="1"/>
      <p:bldP spid="11" grpId="0"/>
      <p:bldP spid="17" grpId="0" animBg="1"/>
      <p:bldP spid="19" grpId="0" animBg="1"/>
      <p:bldP spid="25" grpId="0" animBg="1"/>
      <p:bldP spid="28" grpId="0" animBg="1"/>
      <p:bldP spid="29" grpId="0"/>
      <p:bldP spid="30" grpId="0" animBg="1"/>
      <p:bldP spid="36" grpId="0"/>
      <p:bldP spid="37" grpId="0" animBg="1"/>
      <p:bldP spid="3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E5431-8B59-362B-FF5B-7D3ADC450074}"/>
            </a:ext>
          </a:extLst>
        </p:cNvPr>
        <p:cNvGrpSpPr/>
        <p:nvPr/>
      </p:nvGrpSpPr>
      <p:grpSpPr>
        <a:xfrm>
          <a:off x="0" y="0"/>
          <a:ext cx="0" cy="0"/>
          <a:chOff x="0" y="0"/>
          <a:chExt cx="0" cy="0"/>
        </a:xfrm>
      </p:grpSpPr>
      <p:graphicFrame>
        <p:nvGraphicFramePr>
          <p:cNvPr id="24" name="グラフ 23">
            <a:extLst>
              <a:ext uri="{FF2B5EF4-FFF2-40B4-BE49-F238E27FC236}">
                <a16:creationId xmlns:a16="http://schemas.microsoft.com/office/drawing/2014/main" id="{AA1EF093-E9D1-9118-A2A5-47722E04C125}"/>
              </a:ext>
            </a:extLst>
          </p:cNvPr>
          <p:cNvGraphicFramePr/>
          <p:nvPr>
            <p:extLst>
              <p:ext uri="{D42A27DB-BD31-4B8C-83A1-F6EECF244321}">
                <p14:modId xmlns:p14="http://schemas.microsoft.com/office/powerpoint/2010/main" val="800083378"/>
              </p:ext>
            </p:extLst>
          </p:nvPr>
        </p:nvGraphicFramePr>
        <p:xfrm>
          <a:off x="-471028" y="1663774"/>
          <a:ext cx="6929151" cy="4619434"/>
        </p:xfrm>
        <a:graphic>
          <a:graphicData uri="http://schemas.openxmlformats.org/drawingml/2006/chart">
            <c:chart xmlns:c="http://schemas.openxmlformats.org/drawingml/2006/chart" xmlns:r="http://schemas.openxmlformats.org/officeDocument/2006/relationships" r:id="rId2"/>
          </a:graphicData>
        </a:graphic>
      </p:graphicFrame>
      <p:sp>
        <p:nvSpPr>
          <p:cNvPr id="3" name="Google Shape;111;p1">
            <a:extLst>
              <a:ext uri="{FF2B5EF4-FFF2-40B4-BE49-F238E27FC236}">
                <a16:creationId xmlns:a16="http://schemas.microsoft.com/office/drawing/2014/main" id="{97F1CB6D-8EFA-0976-539C-8F1D569258E2}"/>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269882"/>
                </a:solidFill>
                <a:latin typeface="UD デジタル 教科書体 NP-R" panose="02020400000000000000" pitchFamily="18" charset="-128"/>
                <a:ea typeface="UD デジタル 教科書体 NP-R" panose="02020400000000000000" pitchFamily="18" charset="-128"/>
                <a:cs typeface="Arial"/>
                <a:sym typeface="Arial"/>
              </a:rPr>
              <a:t>6.</a:t>
            </a:r>
            <a:r>
              <a:rPr lang="ja-JP" altLang="en-US" sz="2800" b="1" dirty="0">
                <a:solidFill>
                  <a:srgbClr val="269882"/>
                </a:solidFill>
                <a:latin typeface="UD デジタル 教科書体 NP-R" panose="02020400000000000000" pitchFamily="18" charset="-128"/>
                <a:ea typeface="UD デジタル 教科書体 NP-R" panose="02020400000000000000" pitchFamily="18" charset="-128"/>
                <a:cs typeface="Arial"/>
                <a:sym typeface="Arial"/>
              </a:rPr>
              <a:t>長崎県の財政</a:t>
            </a:r>
          </a:p>
        </p:txBody>
      </p:sp>
      <p:cxnSp>
        <p:nvCxnSpPr>
          <p:cNvPr id="4" name="直線コネクタ 3">
            <a:extLst>
              <a:ext uri="{FF2B5EF4-FFF2-40B4-BE49-F238E27FC236}">
                <a16:creationId xmlns:a16="http://schemas.microsoft.com/office/drawing/2014/main" id="{AE8890A9-C5CC-7CC7-20A7-A7E4927965D0}"/>
              </a:ext>
            </a:extLst>
          </p:cNvPr>
          <p:cNvCxnSpPr>
            <a:cxnSpLocks/>
          </p:cNvCxnSpPr>
          <p:nvPr/>
        </p:nvCxnSpPr>
        <p:spPr>
          <a:xfrm>
            <a:off x="426000" y="756126"/>
            <a:ext cx="11340000" cy="0"/>
          </a:xfrm>
          <a:prstGeom prst="line">
            <a:avLst/>
          </a:prstGeom>
          <a:ln w="44450" cmpd="dbl">
            <a:solidFill>
              <a:srgbClr val="269882"/>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420A6796-9D35-AE02-B3EB-E35D07C6F0A8}"/>
              </a:ext>
            </a:extLst>
          </p:cNvPr>
          <p:cNvSpPr txBox="1"/>
          <p:nvPr/>
        </p:nvSpPr>
        <p:spPr>
          <a:xfrm>
            <a:off x="4591422" y="927508"/>
            <a:ext cx="3009157" cy="707117"/>
          </a:xfrm>
          <a:prstGeom prst="rect">
            <a:avLst/>
          </a:prstGeom>
          <a:noFill/>
        </p:spPr>
        <p:txBody>
          <a:bodyPr wrap="none" rtlCol="0">
            <a:spAutoFit/>
          </a:bodyPr>
          <a:lstStyle/>
          <a:p>
            <a:pPr algn="ctr">
              <a:lnSpc>
                <a:spcPct val="120000"/>
              </a:lnSpc>
            </a:pPr>
            <a:r>
              <a:rPr lang="ja-JP" altLang="en-US" sz="2000" b="1" spc="100" dirty="0">
                <a:solidFill>
                  <a:sysClr val="windowText" lastClr="000000"/>
                </a:solidFill>
                <a:latin typeface="UD デジタル 教科書体 NP-R" panose="02020400000000000000" pitchFamily="18" charset="-128"/>
                <a:ea typeface="UD デジタル 教科書体 NP-R" panose="02020400000000000000" pitchFamily="18" charset="-128"/>
              </a:rPr>
              <a:t>長崎県の財政</a:t>
            </a:r>
            <a:endParaRPr lang="en-US" altLang="ja-JP" sz="2000" b="1" spc="100" dirty="0">
              <a:solidFill>
                <a:sysClr val="windowText" lastClr="000000"/>
              </a:solidFill>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400" b="1" spc="100" dirty="0">
                <a:solidFill>
                  <a:sysClr val="windowText" lastClr="000000"/>
                </a:solidFill>
                <a:latin typeface="UD デジタル 教科書体 NP-R" panose="02020400000000000000" pitchFamily="18" charset="-128"/>
                <a:ea typeface="UD デジタル 教科書体 NP-R" panose="02020400000000000000" pitchFamily="18" charset="-128"/>
              </a:rPr>
              <a:t>（令和</a:t>
            </a:r>
            <a:r>
              <a:rPr lang="en-US" altLang="ja-JP" sz="1400" b="1" spc="100" dirty="0">
                <a:solidFill>
                  <a:sysClr val="windowText" lastClr="000000"/>
                </a:solidFill>
                <a:latin typeface="UD デジタル 教科書体 NP-R" panose="02020400000000000000" pitchFamily="18" charset="-128"/>
                <a:ea typeface="UD デジタル 教科書体 NP-R" panose="02020400000000000000" pitchFamily="18" charset="-128"/>
              </a:rPr>
              <a:t>8</a:t>
            </a:r>
            <a:r>
              <a:rPr lang="ja-JP" altLang="en-US" sz="1400" b="1" spc="100" dirty="0">
                <a:solidFill>
                  <a:sysClr val="windowText" lastClr="000000"/>
                </a:solidFill>
                <a:latin typeface="UD デジタル 教科書体 NP-R" panose="02020400000000000000" pitchFamily="18" charset="-128"/>
                <a:ea typeface="UD デジタル 教科書体 NP-R" panose="02020400000000000000" pitchFamily="18" charset="-128"/>
              </a:rPr>
              <a:t>年度一般会計当初予算）</a:t>
            </a:r>
            <a:endParaRPr kumimoji="1" lang="ja-JP" altLang="en-US" sz="1400" b="1" spc="100" dirty="0">
              <a:solidFill>
                <a:sysClr val="windowText" lastClr="000000"/>
              </a:solidFill>
              <a:latin typeface="UD デジタル 教科書体 NP-R" panose="02020400000000000000" pitchFamily="18" charset="-128"/>
              <a:ea typeface="UD デジタル 教科書体 NP-R" panose="02020400000000000000" pitchFamily="18" charset="-128"/>
            </a:endParaRPr>
          </a:p>
        </p:txBody>
      </p:sp>
      <p:sp>
        <p:nvSpPr>
          <p:cNvPr id="7" name="テキスト ボックス 6">
            <a:extLst>
              <a:ext uri="{FF2B5EF4-FFF2-40B4-BE49-F238E27FC236}">
                <a16:creationId xmlns:a16="http://schemas.microsoft.com/office/drawing/2014/main" id="{39135D84-4133-2F3C-6773-67A5BFAC3025}"/>
              </a:ext>
            </a:extLst>
          </p:cNvPr>
          <p:cNvSpPr txBox="1"/>
          <p:nvPr/>
        </p:nvSpPr>
        <p:spPr>
          <a:xfrm>
            <a:off x="4711830" y="1541314"/>
            <a:ext cx="3492586" cy="215444"/>
          </a:xfrm>
          <a:prstGeom prst="rect">
            <a:avLst/>
          </a:prstGeom>
          <a:noFill/>
        </p:spPr>
        <p:txBody>
          <a:bodyPr wrap="square">
            <a:spAutoFit/>
          </a:bodyPr>
          <a:lstStyle/>
          <a:p>
            <a:r>
              <a:rPr lang="en-US" altLang="ja-JP" sz="800" spc="50" dirty="0">
                <a:latin typeface="UD デジタル 教科書体 NP-R" panose="02020400000000000000" pitchFamily="18" charset="-128"/>
                <a:ea typeface="UD デジタル 教科書体 NP-R" panose="02020400000000000000" pitchFamily="18" charset="-128"/>
              </a:rPr>
              <a:t>※</a:t>
            </a:r>
            <a:r>
              <a:rPr lang="ja-JP" altLang="en-US" sz="800" spc="50" dirty="0">
                <a:latin typeface="UD デジタル 教科書体 NP-R" panose="02020400000000000000" pitchFamily="18" charset="-128"/>
                <a:ea typeface="UD デジタル 教科書体 NP-R" panose="02020400000000000000" pitchFamily="18" charset="-128"/>
              </a:rPr>
              <a:t>端数処理の関係により合計が一致しない箇所があります。</a:t>
            </a:r>
          </a:p>
        </p:txBody>
      </p:sp>
      <p:sp>
        <p:nvSpPr>
          <p:cNvPr id="8" name="正方形/長方形 7">
            <a:extLst>
              <a:ext uri="{FF2B5EF4-FFF2-40B4-BE49-F238E27FC236}">
                <a16:creationId xmlns:a16="http://schemas.microsoft.com/office/drawing/2014/main" id="{A52D39CC-B08E-B04E-1979-50D5D1132742}"/>
              </a:ext>
            </a:extLst>
          </p:cNvPr>
          <p:cNvSpPr/>
          <p:nvPr/>
        </p:nvSpPr>
        <p:spPr>
          <a:xfrm>
            <a:off x="276799" y="1076383"/>
            <a:ext cx="1688143" cy="45001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EEC474A-E532-6AC3-B05A-1B50D72C4727}"/>
              </a:ext>
            </a:extLst>
          </p:cNvPr>
          <p:cNvSpPr txBox="1"/>
          <p:nvPr/>
        </p:nvSpPr>
        <p:spPr>
          <a:xfrm>
            <a:off x="297570" y="1127816"/>
            <a:ext cx="1646605" cy="369332"/>
          </a:xfrm>
          <a:prstGeom prst="rect">
            <a:avLst/>
          </a:prstGeom>
          <a:noFill/>
        </p:spPr>
        <p:txBody>
          <a:bodyPr wrap="non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長崎県の歳入</a:t>
            </a:r>
            <a:endParaRPr kumimoji="1" lang="ja-JP" altLang="en-US"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2" name="正方形/長方形 11">
            <a:extLst>
              <a:ext uri="{FF2B5EF4-FFF2-40B4-BE49-F238E27FC236}">
                <a16:creationId xmlns:a16="http://schemas.microsoft.com/office/drawing/2014/main" id="{32DE51F5-05A7-BBFE-43E3-B35A9E3F06FF}"/>
              </a:ext>
            </a:extLst>
          </p:cNvPr>
          <p:cNvSpPr/>
          <p:nvPr/>
        </p:nvSpPr>
        <p:spPr>
          <a:xfrm>
            <a:off x="10228430" y="1076383"/>
            <a:ext cx="1688143" cy="450011"/>
          </a:xfrm>
          <a:prstGeom prst="rect">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DA76B91-700B-7773-B910-6620BF632C26}"/>
              </a:ext>
            </a:extLst>
          </p:cNvPr>
          <p:cNvSpPr txBox="1"/>
          <p:nvPr/>
        </p:nvSpPr>
        <p:spPr>
          <a:xfrm>
            <a:off x="10249202" y="1127816"/>
            <a:ext cx="1646605" cy="369332"/>
          </a:xfrm>
          <a:prstGeom prst="rect">
            <a:avLst/>
          </a:prstGeom>
          <a:noFill/>
        </p:spPr>
        <p:txBody>
          <a:bodyPr wrap="non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長崎県の歳出</a:t>
            </a:r>
            <a:endParaRPr kumimoji="1" lang="ja-JP" altLang="en-US"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8" name="楕円 17">
            <a:extLst>
              <a:ext uri="{FF2B5EF4-FFF2-40B4-BE49-F238E27FC236}">
                <a16:creationId xmlns:a16="http://schemas.microsoft.com/office/drawing/2014/main" id="{7F705100-D794-9105-F75A-F41B005302EA}"/>
              </a:ext>
            </a:extLst>
          </p:cNvPr>
          <p:cNvSpPr/>
          <p:nvPr/>
        </p:nvSpPr>
        <p:spPr>
          <a:xfrm>
            <a:off x="2213860" y="3193804"/>
            <a:ext cx="1559375" cy="15593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aphicFrame>
        <p:nvGraphicFramePr>
          <p:cNvPr id="78" name="グラフ 77">
            <a:extLst>
              <a:ext uri="{FF2B5EF4-FFF2-40B4-BE49-F238E27FC236}">
                <a16:creationId xmlns:a16="http://schemas.microsoft.com/office/drawing/2014/main" id="{1C08EC37-1E0E-EAEE-9C5F-B5EAF1595DF7}"/>
              </a:ext>
            </a:extLst>
          </p:cNvPr>
          <p:cNvGraphicFramePr/>
          <p:nvPr>
            <p:extLst>
              <p:ext uri="{D42A27DB-BD31-4B8C-83A1-F6EECF244321}">
                <p14:modId xmlns:p14="http://schemas.microsoft.com/office/powerpoint/2010/main" val="1095832525"/>
              </p:ext>
            </p:extLst>
          </p:nvPr>
        </p:nvGraphicFramePr>
        <p:xfrm>
          <a:off x="5737506" y="1663774"/>
          <a:ext cx="6929151" cy="4619434"/>
        </p:xfrm>
        <a:graphic>
          <a:graphicData uri="http://schemas.openxmlformats.org/drawingml/2006/chart">
            <c:chart xmlns:c="http://schemas.openxmlformats.org/drawingml/2006/chart" xmlns:r="http://schemas.openxmlformats.org/officeDocument/2006/relationships" r:id="rId3"/>
          </a:graphicData>
        </a:graphic>
      </p:graphicFrame>
      <p:sp>
        <p:nvSpPr>
          <p:cNvPr id="79" name="テキスト ボックス 78">
            <a:extLst>
              <a:ext uri="{FF2B5EF4-FFF2-40B4-BE49-F238E27FC236}">
                <a16:creationId xmlns:a16="http://schemas.microsoft.com/office/drawing/2014/main" id="{B1DFBB06-E4BD-F9E1-69A6-650200ECC9F9}"/>
              </a:ext>
            </a:extLst>
          </p:cNvPr>
          <p:cNvSpPr txBox="1"/>
          <p:nvPr/>
        </p:nvSpPr>
        <p:spPr>
          <a:xfrm>
            <a:off x="9801665" y="2556707"/>
            <a:ext cx="886781" cy="637097"/>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教育費</a:t>
            </a:r>
            <a:endParaRPr kumimoji="1"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050" dirty="0">
                <a:latin typeface="UD デジタル 教科書体 NP-R" panose="02020400000000000000" pitchFamily="18" charset="-128"/>
                <a:ea typeface="UD デジタル 教科書体 NP-R" panose="02020400000000000000" pitchFamily="18" charset="-128"/>
              </a:rPr>
              <a:t>1,560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22</a:t>
            </a:r>
            <a:r>
              <a:rPr kumimoji="1" lang="en-US" altLang="ja-JP" sz="1050" dirty="0">
                <a:latin typeface="UD デジタル 教科書体 NP-R" panose="02020400000000000000" pitchFamily="18" charset="-128"/>
                <a:ea typeface="UD デジタル 教科書体 NP-R" panose="02020400000000000000" pitchFamily="18" charset="-128"/>
              </a:rPr>
              <a:t>.0%</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80" name="テキスト ボックス 79">
            <a:extLst>
              <a:ext uri="{FF2B5EF4-FFF2-40B4-BE49-F238E27FC236}">
                <a16:creationId xmlns:a16="http://schemas.microsoft.com/office/drawing/2014/main" id="{6F0E8B07-F0F0-1B6C-3C12-41DC86300D0B}"/>
              </a:ext>
            </a:extLst>
          </p:cNvPr>
          <p:cNvSpPr txBox="1"/>
          <p:nvPr/>
        </p:nvSpPr>
        <p:spPr>
          <a:xfrm>
            <a:off x="8871722" y="3567564"/>
            <a:ext cx="646331" cy="369332"/>
          </a:xfrm>
          <a:prstGeom prst="rect">
            <a:avLst/>
          </a:prstGeom>
          <a:noFill/>
        </p:spPr>
        <p:txBody>
          <a:bodyPr wrap="none" rtlCol="0">
            <a:spAutoFit/>
          </a:bodyPr>
          <a:lstStyle/>
          <a:p>
            <a:r>
              <a:rPr kumimoji="1" lang="ja-JP" altLang="en-US" b="1" dirty="0">
                <a:latin typeface="UD デジタル 教科書体 NP-R" panose="02020400000000000000" pitchFamily="18" charset="-128"/>
                <a:ea typeface="UD デジタル 教科書体 NP-R" panose="02020400000000000000" pitchFamily="18" charset="-128"/>
              </a:rPr>
              <a:t>総額</a:t>
            </a:r>
          </a:p>
        </p:txBody>
      </p:sp>
      <p:sp>
        <p:nvSpPr>
          <p:cNvPr id="81" name="テキスト ボックス 80">
            <a:extLst>
              <a:ext uri="{FF2B5EF4-FFF2-40B4-BE49-F238E27FC236}">
                <a16:creationId xmlns:a16="http://schemas.microsoft.com/office/drawing/2014/main" id="{F5C2C82A-84BD-319D-F7DF-DD9851FF8A83}"/>
              </a:ext>
            </a:extLst>
          </p:cNvPr>
          <p:cNvSpPr txBox="1"/>
          <p:nvPr/>
        </p:nvSpPr>
        <p:spPr>
          <a:xfrm>
            <a:off x="8580777" y="3886582"/>
            <a:ext cx="1228221" cy="369332"/>
          </a:xfrm>
          <a:prstGeom prst="rect">
            <a:avLst/>
          </a:prstGeom>
          <a:noFill/>
        </p:spPr>
        <p:txBody>
          <a:bodyPr wrap="none" rtlCol="0">
            <a:spAutoFit/>
          </a:bodyPr>
          <a:lstStyle/>
          <a:p>
            <a:pPr algn="ctr"/>
            <a:r>
              <a:rPr lang="en-US" altLang="ja-JP" b="1" dirty="0">
                <a:latin typeface="UD デジタル 教科書体 NP-R" panose="02020400000000000000" pitchFamily="18" charset="-128"/>
                <a:ea typeface="UD デジタル 教科書体 NP-R" panose="02020400000000000000" pitchFamily="18" charset="-128"/>
              </a:rPr>
              <a:t>7,090</a:t>
            </a:r>
            <a:r>
              <a:rPr kumimoji="1" lang="ja-JP" altLang="en-US" sz="1400" b="1" dirty="0">
                <a:latin typeface="UD デジタル 教科書体 NP-R" panose="02020400000000000000" pitchFamily="18" charset="-128"/>
                <a:ea typeface="UD デジタル 教科書体 NP-R" panose="02020400000000000000" pitchFamily="18" charset="-128"/>
              </a:rPr>
              <a:t>億円</a:t>
            </a:r>
            <a:endParaRPr kumimoji="1" lang="ja-JP" altLang="en-US" b="1" dirty="0">
              <a:latin typeface="UD デジタル 教科書体 NP-R" panose="02020400000000000000" pitchFamily="18" charset="-128"/>
              <a:ea typeface="UD デジタル 教科書体 NP-R" panose="02020400000000000000" pitchFamily="18" charset="-128"/>
            </a:endParaRPr>
          </a:p>
        </p:txBody>
      </p:sp>
      <p:sp>
        <p:nvSpPr>
          <p:cNvPr id="25" name="テキスト ボックス 24">
            <a:extLst>
              <a:ext uri="{FF2B5EF4-FFF2-40B4-BE49-F238E27FC236}">
                <a16:creationId xmlns:a16="http://schemas.microsoft.com/office/drawing/2014/main" id="{8BB5FCF2-3F13-810E-371C-A14E85061A82}"/>
              </a:ext>
            </a:extLst>
          </p:cNvPr>
          <p:cNvSpPr txBox="1"/>
          <p:nvPr/>
        </p:nvSpPr>
        <p:spPr>
          <a:xfrm>
            <a:off x="3918929" y="2822702"/>
            <a:ext cx="954107" cy="669414"/>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地方交付税</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2,301</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32</a:t>
            </a:r>
            <a:r>
              <a:rPr kumimoji="1" lang="en-US" altLang="ja-JP" sz="1050" dirty="0">
                <a:latin typeface="UD デジタル 教科書体 NP-R" panose="02020400000000000000" pitchFamily="18" charset="-128"/>
                <a:ea typeface="UD デジタル 教科書体 NP-R" panose="02020400000000000000" pitchFamily="18" charset="-128"/>
              </a:rPr>
              <a:t>.5%</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97" name="テキスト ボックス 96">
            <a:extLst>
              <a:ext uri="{FF2B5EF4-FFF2-40B4-BE49-F238E27FC236}">
                <a16:creationId xmlns:a16="http://schemas.microsoft.com/office/drawing/2014/main" id="{4B6ABB44-F9B8-F423-B1ED-A53E98F84BD8}"/>
              </a:ext>
            </a:extLst>
          </p:cNvPr>
          <p:cNvSpPr txBox="1"/>
          <p:nvPr/>
        </p:nvSpPr>
        <p:spPr>
          <a:xfrm>
            <a:off x="3572020" y="4968559"/>
            <a:ext cx="954107" cy="669414"/>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国庫支出金</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952</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13</a:t>
            </a:r>
            <a:r>
              <a:rPr kumimoji="1" lang="en-US" altLang="ja-JP"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4</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98" name="テキスト ボックス 97">
            <a:extLst>
              <a:ext uri="{FF2B5EF4-FFF2-40B4-BE49-F238E27FC236}">
                <a16:creationId xmlns:a16="http://schemas.microsoft.com/office/drawing/2014/main" id="{A5F60EBE-34E3-1371-DF87-E387E44B8EA0}"/>
              </a:ext>
            </a:extLst>
          </p:cNvPr>
          <p:cNvSpPr txBox="1"/>
          <p:nvPr/>
        </p:nvSpPr>
        <p:spPr>
          <a:xfrm>
            <a:off x="2663188" y="5231578"/>
            <a:ext cx="798617" cy="669414"/>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県 債</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492</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kumimoji="1" lang="en-US" altLang="ja-JP" sz="1050" dirty="0">
                <a:latin typeface="UD デジタル 教科書体 NP-R" panose="02020400000000000000" pitchFamily="18" charset="-128"/>
                <a:ea typeface="UD デジタル 教科書体 NP-R" panose="02020400000000000000" pitchFamily="18" charset="-128"/>
              </a:rPr>
              <a:t>6.</a:t>
            </a:r>
            <a:r>
              <a:rPr lang="en-US" altLang="ja-JP" sz="1050" dirty="0">
                <a:latin typeface="UD デジタル 教科書体 NP-R" panose="02020400000000000000" pitchFamily="18" charset="-128"/>
                <a:ea typeface="UD デジタル 教科書体 NP-R" panose="02020400000000000000" pitchFamily="18" charset="-128"/>
              </a:rPr>
              <a:t>9</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99" name="テキスト ボックス 98">
            <a:extLst>
              <a:ext uri="{FF2B5EF4-FFF2-40B4-BE49-F238E27FC236}">
                <a16:creationId xmlns:a16="http://schemas.microsoft.com/office/drawing/2014/main" id="{D25A90DB-E6B9-60D0-B803-2851BF6C1318}"/>
              </a:ext>
            </a:extLst>
          </p:cNvPr>
          <p:cNvSpPr txBox="1"/>
          <p:nvPr/>
        </p:nvSpPr>
        <p:spPr>
          <a:xfrm>
            <a:off x="1783942" y="6135113"/>
            <a:ext cx="1332417" cy="498021"/>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地方譲与税</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311</a:t>
            </a:r>
            <a:r>
              <a:rPr lang="ja-JP" altLang="en-US" sz="1050" dirty="0">
                <a:latin typeface="UD デジタル 教科書体 NP-R" panose="02020400000000000000" pitchFamily="18" charset="-128"/>
                <a:ea typeface="UD デジタル 教科書体 NP-R" panose="02020400000000000000" pitchFamily="18" charset="-128"/>
              </a:rPr>
              <a:t>億円</a:t>
            </a: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4</a:t>
            </a:r>
            <a:r>
              <a:rPr kumimoji="1" lang="en-US" altLang="ja-JP" sz="1050" dirty="0">
                <a:latin typeface="UD デジタル 教科書体 NP-R" panose="02020400000000000000" pitchFamily="18" charset="-128"/>
                <a:ea typeface="UD デジタル 教科書体 NP-R" panose="02020400000000000000" pitchFamily="18" charset="-128"/>
              </a:rPr>
              <a:t>.4%</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cxnSp>
        <p:nvCxnSpPr>
          <p:cNvPr id="100" name="直線コネクタ 99">
            <a:extLst>
              <a:ext uri="{FF2B5EF4-FFF2-40B4-BE49-F238E27FC236}">
                <a16:creationId xmlns:a16="http://schemas.microsoft.com/office/drawing/2014/main" id="{D532FCF4-C60C-2111-A30A-3D0C373BCA88}"/>
              </a:ext>
            </a:extLst>
          </p:cNvPr>
          <p:cNvCxnSpPr>
            <a:cxnSpLocks/>
          </p:cNvCxnSpPr>
          <p:nvPr/>
        </p:nvCxnSpPr>
        <p:spPr>
          <a:xfrm flipH="1">
            <a:off x="2365523" y="5807558"/>
            <a:ext cx="28441" cy="32755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03" name="テキスト ボックス 102">
            <a:extLst>
              <a:ext uri="{FF2B5EF4-FFF2-40B4-BE49-F238E27FC236}">
                <a16:creationId xmlns:a16="http://schemas.microsoft.com/office/drawing/2014/main" id="{330F0434-A288-F6FE-DC45-D30D84185EE9}"/>
              </a:ext>
            </a:extLst>
          </p:cNvPr>
          <p:cNvSpPr txBox="1"/>
          <p:nvPr/>
        </p:nvSpPr>
        <p:spPr>
          <a:xfrm>
            <a:off x="663306" y="5956257"/>
            <a:ext cx="1197764" cy="470835"/>
          </a:xfrm>
          <a:prstGeom prst="rect">
            <a:avLst/>
          </a:prstGeom>
          <a:noFill/>
        </p:spPr>
        <p:txBody>
          <a:bodyPr wrap="non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その他依存財源</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49</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0</a:t>
            </a:r>
            <a:r>
              <a:rPr kumimoji="1" lang="en-US" altLang="ja-JP"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7</a:t>
            </a:r>
            <a:r>
              <a:rPr kumimoji="1" lang="en-US" altLang="ja-JP" sz="1000" dirty="0">
                <a:latin typeface="UD デジタル 教科書体 NP-R" panose="02020400000000000000" pitchFamily="18" charset="-128"/>
                <a:ea typeface="UD デジタル 教科書体 NP-R" panose="02020400000000000000" pitchFamily="18" charset="-128"/>
              </a:rPr>
              <a:t>%</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cxnSp>
        <p:nvCxnSpPr>
          <p:cNvPr id="105" name="直線コネクタ 104">
            <a:extLst>
              <a:ext uri="{FF2B5EF4-FFF2-40B4-BE49-F238E27FC236}">
                <a16:creationId xmlns:a16="http://schemas.microsoft.com/office/drawing/2014/main" id="{67B094C4-4F32-A09B-56CB-7D05B9BF0D73}"/>
              </a:ext>
            </a:extLst>
          </p:cNvPr>
          <p:cNvCxnSpPr>
            <a:cxnSpLocks/>
          </p:cNvCxnSpPr>
          <p:nvPr/>
        </p:nvCxnSpPr>
        <p:spPr>
          <a:xfrm flipH="1">
            <a:off x="1783942" y="5770359"/>
            <a:ext cx="274931" cy="22087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08" name="テキスト ボックス 107">
            <a:extLst>
              <a:ext uri="{FF2B5EF4-FFF2-40B4-BE49-F238E27FC236}">
                <a16:creationId xmlns:a16="http://schemas.microsoft.com/office/drawing/2014/main" id="{182DA58E-C818-17DA-2195-0356C494FE35}"/>
              </a:ext>
            </a:extLst>
          </p:cNvPr>
          <p:cNvSpPr txBox="1"/>
          <p:nvPr/>
        </p:nvSpPr>
        <p:spPr>
          <a:xfrm>
            <a:off x="1102654" y="4337239"/>
            <a:ext cx="886781" cy="691921"/>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県 税</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1,350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19</a:t>
            </a:r>
            <a:r>
              <a:rPr kumimoji="1" lang="en-US" altLang="ja-JP" sz="1050" dirty="0">
                <a:latin typeface="UD デジタル 教科書体 NP-R" panose="02020400000000000000" pitchFamily="18" charset="-128"/>
                <a:ea typeface="UD デジタル 教科書体 NP-R" panose="02020400000000000000" pitchFamily="18" charset="-128"/>
              </a:rPr>
              <a:t>.0%</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09" name="テキスト ボックス 108">
            <a:extLst>
              <a:ext uri="{FF2B5EF4-FFF2-40B4-BE49-F238E27FC236}">
                <a16:creationId xmlns:a16="http://schemas.microsoft.com/office/drawing/2014/main" id="{2D186CCD-EFD5-26CB-724D-FDD3D1EEE584}"/>
              </a:ext>
            </a:extLst>
          </p:cNvPr>
          <p:cNvSpPr txBox="1"/>
          <p:nvPr/>
        </p:nvSpPr>
        <p:spPr>
          <a:xfrm>
            <a:off x="183330" y="2721114"/>
            <a:ext cx="798617" cy="691921"/>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諸収入</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428</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6</a:t>
            </a:r>
            <a:r>
              <a:rPr kumimoji="1" lang="en-US" altLang="ja-JP" sz="1050" dirty="0">
                <a:latin typeface="UD デジタル 教科書体 NP-R" panose="02020400000000000000" pitchFamily="18" charset="-128"/>
                <a:ea typeface="UD デジタル 教科書体 NP-R" panose="02020400000000000000" pitchFamily="18" charset="-128"/>
              </a:rPr>
              <a:t>.0%</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cxnSp>
        <p:nvCxnSpPr>
          <p:cNvPr id="110" name="直線コネクタ 109">
            <a:extLst>
              <a:ext uri="{FF2B5EF4-FFF2-40B4-BE49-F238E27FC236}">
                <a16:creationId xmlns:a16="http://schemas.microsoft.com/office/drawing/2014/main" id="{890EF1A2-3829-EA5E-22B2-790A34AAF3CE}"/>
              </a:ext>
            </a:extLst>
          </p:cNvPr>
          <p:cNvCxnSpPr>
            <a:cxnSpLocks/>
          </p:cNvCxnSpPr>
          <p:nvPr/>
        </p:nvCxnSpPr>
        <p:spPr>
          <a:xfrm flipH="1" flipV="1">
            <a:off x="871011" y="3156360"/>
            <a:ext cx="246365" cy="238227"/>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12" name="テキスト ボックス 111">
            <a:extLst>
              <a:ext uri="{FF2B5EF4-FFF2-40B4-BE49-F238E27FC236}">
                <a16:creationId xmlns:a16="http://schemas.microsoft.com/office/drawing/2014/main" id="{705640E7-923D-166E-1440-B8A29A303D13}"/>
              </a:ext>
            </a:extLst>
          </p:cNvPr>
          <p:cNvSpPr txBox="1"/>
          <p:nvPr/>
        </p:nvSpPr>
        <p:spPr>
          <a:xfrm>
            <a:off x="1355311" y="2345857"/>
            <a:ext cx="1553631" cy="498021"/>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その他自主財源</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1,207</a:t>
            </a:r>
            <a:r>
              <a:rPr lang="ja-JP" altLang="en-US" sz="1050" dirty="0">
                <a:latin typeface="UD デジタル 教科書体 NP-R" panose="02020400000000000000" pitchFamily="18" charset="-128"/>
                <a:ea typeface="UD デジタル 教科書体 NP-R" panose="02020400000000000000" pitchFamily="18" charset="-128"/>
              </a:rPr>
              <a:t>億円</a:t>
            </a: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17</a:t>
            </a:r>
            <a:r>
              <a:rPr kumimoji="1" lang="en-US" altLang="ja-JP"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0</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26" name="テキスト ボックス 25">
            <a:extLst>
              <a:ext uri="{FF2B5EF4-FFF2-40B4-BE49-F238E27FC236}">
                <a16:creationId xmlns:a16="http://schemas.microsoft.com/office/drawing/2014/main" id="{CFDC8F6C-5B1A-7B25-B0E0-5AE5671DA089}"/>
              </a:ext>
            </a:extLst>
          </p:cNvPr>
          <p:cNvSpPr txBox="1"/>
          <p:nvPr/>
        </p:nvSpPr>
        <p:spPr>
          <a:xfrm>
            <a:off x="2663188" y="3567564"/>
            <a:ext cx="646331" cy="369332"/>
          </a:xfrm>
          <a:prstGeom prst="rect">
            <a:avLst/>
          </a:prstGeom>
          <a:noFill/>
        </p:spPr>
        <p:txBody>
          <a:bodyPr wrap="none" rtlCol="0">
            <a:spAutoFit/>
          </a:bodyPr>
          <a:lstStyle/>
          <a:p>
            <a:r>
              <a:rPr kumimoji="1" lang="ja-JP" altLang="en-US" b="1" dirty="0">
                <a:latin typeface="UD デジタル 教科書体 NP-R" panose="02020400000000000000" pitchFamily="18" charset="-128"/>
                <a:ea typeface="UD デジタル 教科書体 NP-R" panose="02020400000000000000" pitchFamily="18" charset="-128"/>
              </a:rPr>
              <a:t>総額</a:t>
            </a:r>
          </a:p>
        </p:txBody>
      </p:sp>
      <p:sp>
        <p:nvSpPr>
          <p:cNvPr id="27" name="テキスト ボックス 26">
            <a:extLst>
              <a:ext uri="{FF2B5EF4-FFF2-40B4-BE49-F238E27FC236}">
                <a16:creationId xmlns:a16="http://schemas.microsoft.com/office/drawing/2014/main" id="{7AE7194A-223E-29F4-0FE0-0F015EC57EBF}"/>
              </a:ext>
            </a:extLst>
          </p:cNvPr>
          <p:cNvSpPr txBox="1"/>
          <p:nvPr/>
        </p:nvSpPr>
        <p:spPr>
          <a:xfrm>
            <a:off x="2372243" y="3886582"/>
            <a:ext cx="1228221" cy="369332"/>
          </a:xfrm>
          <a:prstGeom prst="rect">
            <a:avLst/>
          </a:prstGeom>
          <a:noFill/>
        </p:spPr>
        <p:txBody>
          <a:bodyPr wrap="none" rtlCol="0">
            <a:spAutoFit/>
          </a:bodyPr>
          <a:lstStyle/>
          <a:p>
            <a:pPr algn="ctr"/>
            <a:r>
              <a:rPr kumimoji="1" lang="en-US" altLang="ja-JP" b="1" dirty="0">
                <a:latin typeface="UD デジタル 教科書体 NP-R" panose="02020400000000000000" pitchFamily="18" charset="-128"/>
                <a:ea typeface="UD デジタル 教科書体 NP-R" panose="02020400000000000000" pitchFamily="18" charset="-128"/>
              </a:rPr>
              <a:t>7,0</a:t>
            </a:r>
            <a:r>
              <a:rPr lang="en-US" altLang="ja-JP" b="1" dirty="0">
                <a:latin typeface="UD デジタル 教科書体 NP-R" panose="02020400000000000000" pitchFamily="18" charset="-128"/>
                <a:ea typeface="UD デジタル 教科書体 NP-R" panose="02020400000000000000" pitchFamily="18" charset="-128"/>
              </a:rPr>
              <a:t>9</a:t>
            </a:r>
            <a:r>
              <a:rPr kumimoji="1" lang="en-US" altLang="ja-JP" b="1" dirty="0">
                <a:latin typeface="UD デジタル 教科書体 NP-R" panose="02020400000000000000" pitchFamily="18" charset="-128"/>
                <a:ea typeface="UD デジタル 教科書体 NP-R" panose="02020400000000000000" pitchFamily="18" charset="-128"/>
              </a:rPr>
              <a:t>0</a:t>
            </a:r>
            <a:r>
              <a:rPr kumimoji="1" lang="ja-JP" altLang="en-US" sz="1400" b="1" dirty="0">
                <a:latin typeface="UD デジタル 教科書体 NP-R" panose="02020400000000000000" pitchFamily="18" charset="-128"/>
                <a:ea typeface="UD デジタル 教科書体 NP-R" panose="02020400000000000000" pitchFamily="18" charset="-128"/>
              </a:rPr>
              <a:t>億円</a:t>
            </a:r>
            <a:endParaRPr kumimoji="1" lang="ja-JP" altLang="en-US" b="1" dirty="0">
              <a:latin typeface="UD デジタル 教科書体 NP-R" panose="02020400000000000000" pitchFamily="18" charset="-128"/>
              <a:ea typeface="UD デジタル 教科書体 NP-R" panose="02020400000000000000" pitchFamily="18" charset="-128"/>
            </a:endParaRPr>
          </a:p>
        </p:txBody>
      </p:sp>
      <p:sp>
        <p:nvSpPr>
          <p:cNvPr id="118" name="テキスト ボックス 117">
            <a:extLst>
              <a:ext uri="{FF2B5EF4-FFF2-40B4-BE49-F238E27FC236}">
                <a16:creationId xmlns:a16="http://schemas.microsoft.com/office/drawing/2014/main" id="{7ADD3A42-8167-42A6-4333-558E48EEB2F7}"/>
              </a:ext>
            </a:extLst>
          </p:cNvPr>
          <p:cNvSpPr txBox="1"/>
          <p:nvPr/>
        </p:nvSpPr>
        <p:spPr>
          <a:xfrm>
            <a:off x="10144350" y="4051629"/>
            <a:ext cx="954107" cy="669414"/>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生活福祉費</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1,116</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15</a:t>
            </a:r>
            <a:r>
              <a:rPr kumimoji="1" lang="en-US" altLang="ja-JP"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7</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19" name="テキスト ボックス 118">
            <a:extLst>
              <a:ext uri="{FF2B5EF4-FFF2-40B4-BE49-F238E27FC236}">
                <a16:creationId xmlns:a16="http://schemas.microsoft.com/office/drawing/2014/main" id="{59301E00-4CBD-4EE1-30A0-08F6BE4366CD}"/>
              </a:ext>
            </a:extLst>
          </p:cNvPr>
          <p:cNvSpPr txBox="1"/>
          <p:nvPr/>
        </p:nvSpPr>
        <p:spPr>
          <a:xfrm>
            <a:off x="9226948" y="5029160"/>
            <a:ext cx="886781" cy="669414"/>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公債費</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1,027</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14</a:t>
            </a:r>
            <a:r>
              <a:rPr kumimoji="1" lang="en-US" altLang="ja-JP"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5</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20" name="テキスト ボックス 119">
            <a:extLst>
              <a:ext uri="{FF2B5EF4-FFF2-40B4-BE49-F238E27FC236}">
                <a16:creationId xmlns:a16="http://schemas.microsoft.com/office/drawing/2014/main" id="{DAFB6664-2573-D18C-ED19-6B7A7D518B32}"/>
              </a:ext>
            </a:extLst>
          </p:cNvPr>
          <p:cNvSpPr txBox="1"/>
          <p:nvPr/>
        </p:nvSpPr>
        <p:spPr>
          <a:xfrm>
            <a:off x="8032554" y="4964876"/>
            <a:ext cx="886782" cy="669414"/>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諸支出金</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803</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11</a:t>
            </a:r>
            <a:r>
              <a:rPr kumimoji="1" lang="en-US" altLang="ja-JP"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3</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21" name="テキスト ボックス 120">
            <a:extLst>
              <a:ext uri="{FF2B5EF4-FFF2-40B4-BE49-F238E27FC236}">
                <a16:creationId xmlns:a16="http://schemas.microsoft.com/office/drawing/2014/main" id="{5554EAE2-8688-4165-E5A5-34D20B1D1075}"/>
              </a:ext>
            </a:extLst>
          </p:cNvPr>
          <p:cNvSpPr txBox="1"/>
          <p:nvPr/>
        </p:nvSpPr>
        <p:spPr>
          <a:xfrm>
            <a:off x="7354691" y="4337239"/>
            <a:ext cx="798617" cy="669414"/>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土木費</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544</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7</a:t>
            </a:r>
            <a:r>
              <a:rPr kumimoji="1" lang="en-US" altLang="ja-JP"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7</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23" name="テキスト ボックス 122">
            <a:extLst>
              <a:ext uri="{FF2B5EF4-FFF2-40B4-BE49-F238E27FC236}">
                <a16:creationId xmlns:a16="http://schemas.microsoft.com/office/drawing/2014/main" id="{944572C6-64C3-411B-C747-FB890251A9DB}"/>
              </a:ext>
            </a:extLst>
          </p:cNvPr>
          <p:cNvSpPr txBox="1"/>
          <p:nvPr/>
        </p:nvSpPr>
        <p:spPr>
          <a:xfrm>
            <a:off x="7086617" y="3697160"/>
            <a:ext cx="798617" cy="669414"/>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総務費</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481</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6</a:t>
            </a:r>
            <a:r>
              <a:rPr kumimoji="1" lang="en-US" altLang="ja-JP"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8</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24" name="テキスト ボックス 123">
            <a:extLst>
              <a:ext uri="{FF2B5EF4-FFF2-40B4-BE49-F238E27FC236}">
                <a16:creationId xmlns:a16="http://schemas.microsoft.com/office/drawing/2014/main" id="{4E961DB2-A1EB-F3FD-1965-91AEBAF087D0}"/>
              </a:ext>
            </a:extLst>
          </p:cNvPr>
          <p:cNvSpPr txBox="1"/>
          <p:nvPr/>
        </p:nvSpPr>
        <p:spPr>
          <a:xfrm>
            <a:off x="7086571" y="3138852"/>
            <a:ext cx="1282722" cy="470835"/>
          </a:xfrm>
          <a:prstGeom prst="rect">
            <a:avLst/>
          </a:prstGeom>
          <a:noFill/>
        </p:spPr>
        <p:txBody>
          <a:bodyPr wrap="non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警察費</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433</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6</a:t>
            </a:r>
            <a:r>
              <a:rPr kumimoji="1" lang="en-US" altLang="ja-JP"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1</a:t>
            </a:r>
            <a:r>
              <a:rPr kumimoji="1" lang="en-US" altLang="ja-JP" sz="1000" dirty="0">
                <a:latin typeface="UD デジタル 教科書体 NP-R" panose="02020400000000000000" pitchFamily="18" charset="-128"/>
                <a:ea typeface="UD デジタル 教科書体 NP-R" panose="02020400000000000000" pitchFamily="18" charset="-128"/>
              </a:rPr>
              <a:t>%</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sp>
        <p:nvSpPr>
          <p:cNvPr id="125" name="テキスト ボックス 124">
            <a:extLst>
              <a:ext uri="{FF2B5EF4-FFF2-40B4-BE49-F238E27FC236}">
                <a16:creationId xmlns:a16="http://schemas.microsoft.com/office/drawing/2014/main" id="{88207341-70FA-22A9-A16E-BB2172FAB810}"/>
              </a:ext>
            </a:extLst>
          </p:cNvPr>
          <p:cNvSpPr txBox="1"/>
          <p:nvPr/>
        </p:nvSpPr>
        <p:spPr>
          <a:xfrm>
            <a:off x="7429421" y="2574386"/>
            <a:ext cx="877163" cy="510524"/>
          </a:xfrm>
          <a:prstGeom prst="rect">
            <a:avLst/>
          </a:prstGeom>
          <a:noFill/>
        </p:spPr>
        <p:txBody>
          <a:bodyPr wrap="none" rtlCol="0">
            <a:spAutoFit/>
          </a:bodyPr>
          <a:lstStyle/>
          <a:p>
            <a:pPr algn="ctr">
              <a:lnSpc>
                <a:spcPct val="120000"/>
              </a:lnSpc>
            </a:pPr>
            <a:r>
              <a:rPr lang="zh-TW" altLang="en-US" sz="900" b="1" dirty="0">
                <a:latin typeface="UD デジタル 教科書体 NP-R" panose="02020400000000000000" pitchFamily="18" charset="-128"/>
                <a:ea typeface="UD デジタル 教科書体 NP-R" panose="02020400000000000000" pitchFamily="18" charset="-128"/>
              </a:rPr>
              <a:t>農林水産業費</a:t>
            </a:r>
            <a:endParaRPr lang="en-US" altLang="zh-TW" sz="9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700" dirty="0">
                <a:latin typeface="UD デジタル 教科書体 NP-R" panose="02020400000000000000" pitchFamily="18" charset="-128"/>
                <a:ea typeface="UD デジタル 教科書体 NP-R" panose="02020400000000000000" pitchFamily="18" charset="-128"/>
              </a:rPr>
              <a:t>422</a:t>
            </a:r>
            <a:r>
              <a:rPr lang="ja-JP" altLang="en-US" sz="700" dirty="0">
                <a:latin typeface="UD デジタル 教科書体 NP-R" panose="02020400000000000000" pitchFamily="18" charset="-128"/>
                <a:ea typeface="UD デジタル 教科書体 NP-R" panose="02020400000000000000" pitchFamily="18" charset="-128"/>
              </a:rPr>
              <a:t>億円</a:t>
            </a:r>
            <a:endParaRPr lang="en-US" altLang="ja-JP" sz="7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700" dirty="0">
                <a:latin typeface="UD デジタル 教科書体 NP-R" panose="02020400000000000000" pitchFamily="18" charset="-128"/>
                <a:ea typeface="UD デジタル 教科書体 NP-R" panose="02020400000000000000" pitchFamily="18" charset="-128"/>
              </a:rPr>
              <a:t>        （</a:t>
            </a:r>
            <a:r>
              <a:rPr lang="en-US" altLang="ja-JP" sz="700" dirty="0">
                <a:latin typeface="UD デジタル 教科書体 NP-R" panose="02020400000000000000" pitchFamily="18" charset="-128"/>
                <a:ea typeface="UD デジタル 教科書体 NP-R" panose="02020400000000000000" pitchFamily="18" charset="-128"/>
              </a:rPr>
              <a:t>6</a:t>
            </a:r>
            <a:r>
              <a:rPr kumimoji="1" lang="en-US" altLang="ja-JP" sz="700" dirty="0">
                <a:latin typeface="UD デジタル 教科書体 NP-R" panose="02020400000000000000" pitchFamily="18" charset="-128"/>
                <a:ea typeface="UD デジタル 教科書体 NP-R" panose="02020400000000000000" pitchFamily="18" charset="-128"/>
              </a:rPr>
              <a:t>.</a:t>
            </a:r>
            <a:r>
              <a:rPr lang="en-US" altLang="ja-JP" sz="700" dirty="0">
                <a:latin typeface="UD デジタル 教科書体 NP-R" panose="02020400000000000000" pitchFamily="18" charset="-128"/>
                <a:ea typeface="UD デジタル 教科書体 NP-R" panose="02020400000000000000" pitchFamily="18" charset="-128"/>
              </a:rPr>
              <a:t>0</a:t>
            </a:r>
            <a:r>
              <a:rPr kumimoji="1" lang="en-US" altLang="ja-JP" sz="700" dirty="0">
                <a:latin typeface="UD デジタル 教科書体 NP-R" panose="02020400000000000000" pitchFamily="18" charset="-128"/>
                <a:ea typeface="UD デジタル 教科書体 NP-R" panose="02020400000000000000" pitchFamily="18" charset="-128"/>
              </a:rPr>
              <a:t>%</a:t>
            </a:r>
            <a:r>
              <a:rPr kumimoji="1" lang="ja-JP" altLang="en-US" sz="700" dirty="0">
                <a:latin typeface="UD デジタル 教科書体 NP-R" panose="02020400000000000000" pitchFamily="18" charset="-128"/>
                <a:ea typeface="UD デジタル 教科書体 NP-R" panose="02020400000000000000" pitchFamily="18" charset="-128"/>
              </a:rPr>
              <a:t>）</a:t>
            </a:r>
          </a:p>
        </p:txBody>
      </p:sp>
      <p:sp>
        <p:nvSpPr>
          <p:cNvPr id="126" name="テキスト ボックス 125">
            <a:extLst>
              <a:ext uri="{FF2B5EF4-FFF2-40B4-BE49-F238E27FC236}">
                <a16:creationId xmlns:a16="http://schemas.microsoft.com/office/drawing/2014/main" id="{1A66050B-93BF-6CE6-2E62-BCF0FCDDB8BE}"/>
              </a:ext>
            </a:extLst>
          </p:cNvPr>
          <p:cNvSpPr txBox="1"/>
          <p:nvPr/>
        </p:nvSpPr>
        <p:spPr>
          <a:xfrm>
            <a:off x="8087228" y="2208856"/>
            <a:ext cx="676788" cy="492058"/>
          </a:xfrm>
          <a:prstGeom prst="rect">
            <a:avLst/>
          </a:prstGeom>
          <a:noFill/>
        </p:spPr>
        <p:txBody>
          <a:bodyPr wrap="none" rtlCol="0">
            <a:spAutoFit/>
          </a:bodyPr>
          <a:lstStyle/>
          <a:p>
            <a:pPr algn="ctr">
              <a:lnSpc>
                <a:spcPct val="120000"/>
              </a:lnSpc>
            </a:pPr>
            <a:r>
              <a:rPr lang="zh-TW" altLang="en-US" sz="800" b="1" dirty="0">
                <a:latin typeface="UD デジタル 教科書体 NP-R" panose="02020400000000000000" pitchFamily="18" charset="-128"/>
                <a:ea typeface="UD デジタル 教科書体 NP-R" panose="02020400000000000000" pitchFamily="18" charset="-128"/>
              </a:rPr>
              <a:t>商工費</a:t>
            </a:r>
            <a:r>
              <a:rPr lang="en-US" altLang="zh-TW" sz="800" b="1" dirty="0">
                <a:latin typeface="UD デジタル 教科書体 NP-R" panose="02020400000000000000" pitchFamily="18" charset="-128"/>
                <a:ea typeface="UD デジタル 教科書体 NP-R" panose="02020400000000000000" pitchFamily="18" charset="-128"/>
              </a:rPr>
              <a:t> </a:t>
            </a:r>
          </a:p>
          <a:p>
            <a:pPr algn="ctr">
              <a:lnSpc>
                <a:spcPct val="120000"/>
              </a:lnSpc>
            </a:pPr>
            <a:r>
              <a:rPr lang="en-US" altLang="ja-JP" sz="700" dirty="0">
                <a:latin typeface="UD デジタル 教科書体 NP-R" panose="02020400000000000000" pitchFamily="18" charset="-128"/>
                <a:ea typeface="UD デジタル 教科書体 NP-R" panose="02020400000000000000" pitchFamily="18" charset="-128"/>
              </a:rPr>
              <a:t>354</a:t>
            </a:r>
            <a:r>
              <a:rPr lang="ja-JP" altLang="en-US" sz="700" dirty="0">
                <a:latin typeface="UD デジタル 教科書体 NP-R" panose="02020400000000000000" pitchFamily="18" charset="-128"/>
                <a:ea typeface="UD デジタル 教科書体 NP-R" panose="02020400000000000000" pitchFamily="18" charset="-128"/>
              </a:rPr>
              <a:t>億円</a:t>
            </a:r>
            <a:endParaRPr lang="en-US" altLang="ja-JP" sz="7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700" dirty="0">
                <a:latin typeface="UD デジタル 教科書体 NP-R" panose="02020400000000000000" pitchFamily="18" charset="-128"/>
                <a:ea typeface="UD デジタル 教科書体 NP-R" panose="02020400000000000000" pitchFamily="18" charset="-128"/>
              </a:rPr>
              <a:t>   （</a:t>
            </a:r>
            <a:r>
              <a:rPr lang="en-US" altLang="ja-JP" sz="700" dirty="0">
                <a:latin typeface="UD デジタル 教科書体 NP-R" panose="02020400000000000000" pitchFamily="18" charset="-128"/>
                <a:ea typeface="UD デジタル 教科書体 NP-R" panose="02020400000000000000" pitchFamily="18" charset="-128"/>
              </a:rPr>
              <a:t>5</a:t>
            </a:r>
            <a:r>
              <a:rPr kumimoji="1" lang="en-US" altLang="ja-JP" sz="700" dirty="0">
                <a:latin typeface="UD デジタル 教科書体 NP-R" panose="02020400000000000000" pitchFamily="18" charset="-128"/>
                <a:ea typeface="UD デジタル 教科書体 NP-R" panose="02020400000000000000" pitchFamily="18" charset="-128"/>
              </a:rPr>
              <a:t>.</a:t>
            </a:r>
            <a:r>
              <a:rPr lang="en-US" altLang="ja-JP" sz="700" dirty="0">
                <a:latin typeface="UD デジタル 教科書体 NP-R" panose="02020400000000000000" pitchFamily="18" charset="-128"/>
                <a:ea typeface="UD デジタル 教科書体 NP-R" panose="02020400000000000000" pitchFamily="18" charset="-128"/>
              </a:rPr>
              <a:t>0</a:t>
            </a:r>
            <a:r>
              <a:rPr kumimoji="1" lang="en-US" altLang="ja-JP" sz="700" dirty="0">
                <a:latin typeface="UD デジタル 教科書体 NP-R" panose="02020400000000000000" pitchFamily="18" charset="-128"/>
                <a:ea typeface="UD デジタル 教科書体 NP-R" panose="02020400000000000000" pitchFamily="18" charset="-128"/>
              </a:rPr>
              <a:t>%</a:t>
            </a:r>
            <a:r>
              <a:rPr kumimoji="1" lang="ja-JP" altLang="en-US" sz="700" dirty="0">
                <a:latin typeface="UD デジタル 教科書体 NP-R" panose="02020400000000000000" pitchFamily="18" charset="-128"/>
                <a:ea typeface="UD デジタル 教科書体 NP-R" panose="02020400000000000000" pitchFamily="18" charset="-128"/>
              </a:rPr>
              <a:t>）</a:t>
            </a:r>
          </a:p>
        </p:txBody>
      </p:sp>
      <p:sp>
        <p:nvSpPr>
          <p:cNvPr id="127" name="テキスト ボックス 126">
            <a:extLst>
              <a:ext uri="{FF2B5EF4-FFF2-40B4-BE49-F238E27FC236}">
                <a16:creationId xmlns:a16="http://schemas.microsoft.com/office/drawing/2014/main" id="{B2794D03-52F9-93DC-69EE-5D54753E6CDB}"/>
              </a:ext>
            </a:extLst>
          </p:cNvPr>
          <p:cNvSpPr txBox="1"/>
          <p:nvPr/>
        </p:nvSpPr>
        <p:spPr>
          <a:xfrm>
            <a:off x="7762302" y="1558137"/>
            <a:ext cx="952505" cy="362792"/>
          </a:xfrm>
          <a:prstGeom prst="rect">
            <a:avLst/>
          </a:prstGeom>
          <a:noFill/>
        </p:spPr>
        <p:txBody>
          <a:bodyPr wrap="none" rtlCol="0">
            <a:spAutoFit/>
          </a:bodyPr>
          <a:lstStyle/>
          <a:p>
            <a:pPr algn="ctr">
              <a:lnSpc>
                <a:spcPct val="120000"/>
              </a:lnSpc>
            </a:pPr>
            <a:r>
              <a:rPr lang="zh-TW" altLang="en-US" sz="800" b="1" dirty="0">
                <a:latin typeface="UD デジタル 教科書体 NP-R" panose="02020400000000000000" pitchFamily="18" charset="-128"/>
                <a:ea typeface="UD デジタル 教科書体 NP-R" panose="02020400000000000000" pitchFamily="18" charset="-128"/>
              </a:rPr>
              <a:t>環境保健費 </a:t>
            </a:r>
            <a:endParaRPr lang="en-US" altLang="zh-TW" sz="8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zh-TW" sz="700" dirty="0">
                <a:latin typeface="UD デジタル 教科書体 NP-R" panose="02020400000000000000" pitchFamily="18" charset="-128"/>
                <a:ea typeface="UD デジタル 教科書体 NP-R" panose="02020400000000000000" pitchFamily="18" charset="-128"/>
              </a:rPr>
              <a:t>244</a:t>
            </a:r>
            <a:r>
              <a:rPr lang="ja-JP" altLang="en-US" sz="700" dirty="0">
                <a:latin typeface="UD デジタル 教科書体 NP-R" panose="02020400000000000000" pitchFamily="18" charset="-128"/>
                <a:ea typeface="UD デジタル 教科書体 NP-R" panose="02020400000000000000" pitchFamily="18" charset="-128"/>
              </a:rPr>
              <a:t>億円</a:t>
            </a:r>
            <a:r>
              <a:rPr kumimoji="1" lang="ja-JP" altLang="en-US" sz="700" dirty="0">
                <a:latin typeface="UD デジタル 教科書体 NP-R" panose="02020400000000000000" pitchFamily="18" charset="-128"/>
                <a:ea typeface="UD デジタル 教科書体 NP-R" panose="02020400000000000000" pitchFamily="18" charset="-128"/>
              </a:rPr>
              <a:t>（</a:t>
            </a:r>
            <a:r>
              <a:rPr lang="en-US" altLang="ja-JP" sz="700" dirty="0">
                <a:latin typeface="UD デジタル 教科書体 NP-R" panose="02020400000000000000" pitchFamily="18" charset="-128"/>
                <a:ea typeface="UD デジタル 教科書体 NP-R" panose="02020400000000000000" pitchFamily="18" charset="-128"/>
              </a:rPr>
              <a:t>3</a:t>
            </a:r>
            <a:r>
              <a:rPr kumimoji="1" lang="en-US" altLang="ja-JP" sz="700" dirty="0">
                <a:latin typeface="UD デジタル 教科書体 NP-R" panose="02020400000000000000" pitchFamily="18" charset="-128"/>
                <a:ea typeface="UD デジタル 教科書体 NP-R" panose="02020400000000000000" pitchFamily="18" charset="-128"/>
              </a:rPr>
              <a:t>.</a:t>
            </a:r>
            <a:r>
              <a:rPr lang="en-US" altLang="ja-JP" sz="700" dirty="0">
                <a:latin typeface="UD デジタル 教科書体 NP-R" panose="02020400000000000000" pitchFamily="18" charset="-128"/>
                <a:ea typeface="UD デジタル 教科書体 NP-R" panose="02020400000000000000" pitchFamily="18" charset="-128"/>
              </a:rPr>
              <a:t>4</a:t>
            </a:r>
            <a:r>
              <a:rPr kumimoji="1" lang="en-US" altLang="ja-JP" sz="700" dirty="0">
                <a:latin typeface="UD デジタル 教科書体 NP-R" panose="02020400000000000000" pitchFamily="18" charset="-128"/>
                <a:ea typeface="UD デジタル 教科書体 NP-R" panose="02020400000000000000" pitchFamily="18" charset="-128"/>
              </a:rPr>
              <a:t>%</a:t>
            </a:r>
            <a:r>
              <a:rPr kumimoji="1" lang="ja-JP" altLang="en-US" sz="700" dirty="0">
                <a:latin typeface="UD デジタル 教科書体 NP-R" panose="02020400000000000000" pitchFamily="18" charset="-128"/>
                <a:ea typeface="UD デジタル 教科書体 NP-R" panose="02020400000000000000" pitchFamily="18" charset="-128"/>
              </a:rPr>
              <a:t>）</a:t>
            </a:r>
          </a:p>
        </p:txBody>
      </p:sp>
      <p:sp>
        <p:nvSpPr>
          <p:cNvPr id="128" name="テキスト ボックス 127">
            <a:extLst>
              <a:ext uri="{FF2B5EF4-FFF2-40B4-BE49-F238E27FC236}">
                <a16:creationId xmlns:a16="http://schemas.microsoft.com/office/drawing/2014/main" id="{84767F1A-8507-938D-AAF3-6497EB7E9B5F}"/>
              </a:ext>
            </a:extLst>
          </p:cNvPr>
          <p:cNvSpPr txBox="1"/>
          <p:nvPr/>
        </p:nvSpPr>
        <p:spPr>
          <a:xfrm>
            <a:off x="8152303" y="1250492"/>
            <a:ext cx="893194" cy="362792"/>
          </a:xfrm>
          <a:prstGeom prst="rect">
            <a:avLst/>
          </a:prstGeom>
          <a:noFill/>
        </p:spPr>
        <p:txBody>
          <a:bodyPr wrap="none" rtlCol="0">
            <a:spAutoFit/>
          </a:bodyPr>
          <a:lstStyle/>
          <a:p>
            <a:pPr algn="ctr">
              <a:lnSpc>
                <a:spcPct val="120000"/>
              </a:lnSpc>
            </a:pPr>
            <a:r>
              <a:rPr lang="zh-TW" altLang="en-US" sz="800" b="1" dirty="0">
                <a:latin typeface="UD デジタル 教科書体 NP-R" panose="02020400000000000000" pitchFamily="18" charset="-128"/>
                <a:ea typeface="UD デジタル 教科書体 NP-R" panose="02020400000000000000" pitchFamily="18" charset="-128"/>
              </a:rPr>
              <a:t>災害復旧費</a:t>
            </a:r>
            <a:r>
              <a:rPr lang="en-US" altLang="zh-TW" sz="800" b="1" dirty="0">
                <a:latin typeface="UD デジタル 教科書体 NP-R" panose="02020400000000000000" pitchFamily="18" charset="-128"/>
                <a:ea typeface="UD デジタル 教科書体 NP-R" panose="02020400000000000000" pitchFamily="18" charset="-128"/>
              </a:rPr>
              <a:t> </a:t>
            </a:r>
          </a:p>
          <a:p>
            <a:pPr algn="ctr">
              <a:lnSpc>
                <a:spcPct val="120000"/>
              </a:lnSpc>
            </a:pPr>
            <a:r>
              <a:rPr lang="en-US" altLang="zh-TW" sz="700" dirty="0">
                <a:latin typeface="UD デジタル 教科書体 NP-R" panose="02020400000000000000" pitchFamily="18" charset="-128"/>
                <a:ea typeface="UD デジタル 教科書体 NP-R" panose="02020400000000000000" pitchFamily="18" charset="-128"/>
              </a:rPr>
              <a:t>66</a:t>
            </a:r>
            <a:r>
              <a:rPr lang="ja-JP" altLang="en-US" sz="700" dirty="0">
                <a:latin typeface="UD デジタル 教科書体 NP-R" panose="02020400000000000000" pitchFamily="18" charset="-128"/>
                <a:ea typeface="UD デジタル 教科書体 NP-R" panose="02020400000000000000" pitchFamily="18" charset="-128"/>
              </a:rPr>
              <a:t>億円</a:t>
            </a:r>
            <a:r>
              <a:rPr kumimoji="1" lang="ja-JP" altLang="en-US" sz="700" dirty="0">
                <a:latin typeface="UD デジタル 教科書体 NP-R" panose="02020400000000000000" pitchFamily="18" charset="-128"/>
                <a:ea typeface="UD デジタル 教科書体 NP-R" panose="02020400000000000000" pitchFamily="18" charset="-128"/>
              </a:rPr>
              <a:t>（</a:t>
            </a:r>
            <a:r>
              <a:rPr lang="en-US" altLang="ja-JP" sz="700" dirty="0">
                <a:latin typeface="UD デジタル 教科書体 NP-R" panose="02020400000000000000" pitchFamily="18" charset="-128"/>
                <a:ea typeface="UD デジタル 教科書体 NP-R" panose="02020400000000000000" pitchFamily="18" charset="-128"/>
              </a:rPr>
              <a:t>0.9</a:t>
            </a:r>
            <a:r>
              <a:rPr kumimoji="1" lang="en-US" altLang="ja-JP" sz="700" dirty="0">
                <a:latin typeface="UD デジタル 教科書体 NP-R" panose="02020400000000000000" pitchFamily="18" charset="-128"/>
                <a:ea typeface="UD デジタル 教科書体 NP-R" panose="02020400000000000000" pitchFamily="18" charset="-128"/>
              </a:rPr>
              <a:t>%</a:t>
            </a:r>
            <a:r>
              <a:rPr kumimoji="1" lang="ja-JP" altLang="en-US" sz="700" dirty="0">
                <a:latin typeface="UD デジタル 教科書体 NP-R" panose="02020400000000000000" pitchFamily="18" charset="-128"/>
                <a:ea typeface="UD デジタル 教科書体 NP-R" panose="02020400000000000000" pitchFamily="18" charset="-128"/>
              </a:rPr>
              <a:t>）</a:t>
            </a:r>
          </a:p>
        </p:txBody>
      </p:sp>
      <p:sp>
        <p:nvSpPr>
          <p:cNvPr id="129" name="テキスト ボックス 128">
            <a:extLst>
              <a:ext uri="{FF2B5EF4-FFF2-40B4-BE49-F238E27FC236}">
                <a16:creationId xmlns:a16="http://schemas.microsoft.com/office/drawing/2014/main" id="{BA3F03B5-24B3-E443-6157-06EA3143076B}"/>
              </a:ext>
            </a:extLst>
          </p:cNvPr>
          <p:cNvSpPr txBox="1"/>
          <p:nvPr/>
        </p:nvSpPr>
        <p:spPr>
          <a:xfrm>
            <a:off x="8846275" y="1155038"/>
            <a:ext cx="893194" cy="362792"/>
          </a:xfrm>
          <a:prstGeom prst="rect">
            <a:avLst/>
          </a:prstGeom>
          <a:noFill/>
        </p:spPr>
        <p:txBody>
          <a:bodyPr wrap="none" rtlCol="0">
            <a:spAutoFit/>
          </a:bodyPr>
          <a:lstStyle/>
          <a:p>
            <a:pPr algn="ctr">
              <a:lnSpc>
                <a:spcPct val="120000"/>
              </a:lnSpc>
            </a:pPr>
            <a:r>
              <a:rPr lang="zh-TW" altLang="en-US" sz="800" b="1" dirty="0">
                <a:latin typeface="UD デジタル 教科書体 NP-R" panose="02020400000000000000" pitchFamily="18" charset="-128"/>
                <a:ea typeface="UD デジタル 教科書体 NP-R" panose="02020400000000000000" pitchFamily="18" charset="-128"/>
              </a:rPr>
              <a:t>労働費</a:t>
            </a:r>
            <a:endParaRPr lang="en-US" altLang="zh-TW" sz="8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700" dirty="0">
                <a:latin typeface="UD デジタル 教科書体 NP-R" panose="02020400000000000000" pitchFamily="18" charset="-128"/>
                <a:ea typeface="UD デジタル 教科書体 NP-R" panose="02020400000000000000" pitchFamily="18" charset="-128"/>
              </a:rPr>
              <a:t>23</a:t>
            </a:r>
            <a:r>
              <a:rPr lang="ja-JP" altLang="en-US" sz="700" dirty="0">
                <a:latin typeface="UD デジタル 教科書体 NP-R" panose="02020400000000000000" pitchFamily="18" charset="-128"/>
                <a:ea typeface="UD デジタル 教科書体 NP-R" panose="02020400000000000000" pitchFamily="18" charset="-128"/>
              </a:rPr>
              <a:t>億円</a:t>
            </a:r>
            <a:r>
              <a:rPr kumimoji="1" lang="ja-JP" altLang="en-US" sz="700" dirty="0">
                <a:latin typeface="UD デジタル 教科書体 NP-R" panose="02020400000000000000" pitchFamily="18" charset="-128"/>
                <a:ea typeface="UD デジタル 教科書体 NP-R" panose="02020400000000000000" pitchFamily="18" charset="-128"/>
              </a:rPr>
              <a:t>（</a:t>
            </a:r>
            <a:r>
              <a:rPr lang="en-US" altLang="ja-JP" sz="700" dirty="0">
                <a:latin typeface="UD デジタル 教科書体 NP-R" panose="02020400000000000000" pitchFamily="18" charset="-128"/>
                <a:ea typeface="UD デジタル 教科書体 NP-R" panose="02020400000000000000" pitchFamily="18" charset="-128"/>
              </a:rPr>
              <a:t>0.3</a:t>
            </a:r>
            <a:r>
              <a:rPr kumimoji="1" lang="en-US" altLang="ja-JP" sz="700" dirty="0">
                <a:latin typeface="UD デジタル 教科書体 NP-R" panose="02020400000000000000" pitchFamily="18" charset="-128"/>
                <a:ea typeface="UD デジタル 教科書体 NP-R" panose="02020400000000000000" pitchFamily="18" charset="-128"/>
              </a:rPr>
              <a:t>%</a:t>
            </a:r>
            <a:r>
              <a:rPr kumimoji="1" lang="ja-JP" altLang="en-US" sz="700" dirty="0">
                <a:latin typeface="UD デジタル 教科書体 NP-R" panose="02020400000000000000" pitchFamily="18" charset="-128"/>
                <a:ea typeface="UD デジタル 教科書体 NP-R" panose="02020400000000000000" pitchFamily="18" charset="-128"/>
              </a:rPr>
              <a:t>）</a:t>
            </a:r>
          </a:p>
        </p:txBody>
      </p:sp>
      <p:sp>
        <p:nvSpPr>
          <p:cNvPr id="130" name="テキスト ボックス 129">
            <a:extLst>
              <a:ext uri="{FF2B5EF4-FFF2-40B4-BE49-F238E27FC236}">
                <a16:creationId xmlns:a16="http://schemas.microsoft.com/office/drawing/2014/main" id="{429A7F13-605B-05A3-49DF-A6E86A570D18}"/>
              </a:ext>
            </a:extLst>
          </p:cNvPr>
          <p:cNvSpPr txBox="1"/>
          <p:nvPr/>
        </p:nvSpPr>
        <p:spPr>
          <a:xfrm>
            <a:off x="9383987" y="1359573"/>
            <a:ext cx="893194" cy="362792"/>
          </a:xfrm>
          <a:prstGeom prst="rect">
            <a:avLst/>
          </a:prstGeom>
          <a:noFill/>
        </p:spPr>
        <p:txBody>
          <a:bodyPr wrap="none" rtlCol="0">
            <a:spAutoFit/>
          </a:bodyPr>
          <a:lstStyle/>
          <a:p>
            <a:pPr algn="ctr">
              <a:lnSpc>
                <a:spcPct val="120000"/>
              </a:lnSpc>
            </a:pPr>
            <a:r>
              <a:rPr lang="zh-TW" altLang="en-US" sz="800" b="1" dirty="0">
                <a:latin typeface="UD デジタル 教科書体 NP-R" panose="02020400000000000000" pitchFamily="18" charset="-128"/>
                <a:ea typeface="UD デジタル 教科書体 NP-R" panose="02020400000000000000" pitchFamily="18" charset="-128"/>
              </a:rPr>
              <a:t>議会費</a:t>
            </a:r>
            <a:endParaRPr lang="en-US" altLang="zh-TW" sz="8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zh-TW" sz="700" dirty="0">
                <a:latin typeface="UD デジタル 教科書体 NP-R" panose="02020400000000000000" pitchFamily="18" charset="-128"/>
                <a:ea typeface="UD デジタル 教科書体 NP-R" panose="02020400000000000000" pitchFamily="18" charset="-128"/>
              </a:rPr>
              <a:t>1</a:t>
            </a:r>
            <a:r>
              <a:rPr lang="en-US" altLang="ja-JP" sz="700" dirty="0">
                <a:latin typeface="UD デジタル 教科書体 NP-R" panose="02020400000000000000" pitchFamily="18" charset="-128"/>
                <a:ea typeface="UD デジタル 教科書体 NP-R" panose="02020400000000000000" pitchFamily="18" charset="-128"/>
              </a:rPr>
              <a:t>3</a:t>
            </a:r>
            <a:r>
              <a:rPr lang="ja-JP" altLang="en-US" sz="700" dirty="0">
                <a:latin typeface="UD デジタル 教科書体 NP-R" panose="02020400000000000000" pitchFamily="18" charset="-128"/>
                <a:ea typeface="UD デジタル 教科書体 NP-R" panose="02020400000000000000" pitchFamily="18" charset="-128"/>
              </a:rPr>
              <a:t>億円</a:t>
            </a:r>
            <a:r>
              <a:rPr kumimoji="1" lang="ja-JP" altLang="en-US" sz="700" dirty="0">
                <a:latin typeface="UD デジタル 教科書体 NP-R" panose="02020400000000000000" pitchFamily="18" charset="-128"/>
                <a:ea typeface="UD デジタル 教科書体 NP-R" panose="02020400000000000000" pitchFamily="18" charset="-128"/>
              </a:rPr>
              <a:t>（</a:t>
            </a:r>
            <a:r>
              <a:rPr lang="en-US" altLang="ja-JP" sz="700" dirty="0">
                <a:latin typeface="UD デジタル 教科書体 NP-R" panose="02020400000000000000" pitchFamily="18" charset="-128"/>
                <a:ea typeface="UD デジタル 教科書体 NP-R" panose="02020400000000000000" pitchFamily="18" charset="-128"/>
              </a:rPr>
              <a:t>0.2</a:t>
            </a:r>
            <a:r>
              <a:rPr kumimoji="1" lang="en-US" altLang="ja-JP" sz="700" dirty="0">
                <a:latin typeface="UD デジタル 教科書体 NP-R" panose="02020400000000000000" pitchFamily="18" charset="-128"/>
                <a:ea typeface="UD デジタル 教科書体 NP-R" panose="02020400000000000000" pitchFamily="18" charset="-128"/>
              </a:rPr>
              <a:t>%</a:t>
            </a:r>
            <a:r>
              <a:rPr kumimoji="1" lang="ja-JP" altLang="en-US" sz="700" dirty="0">
                <a:latin typeface="UD デジタル 教科書体 NP-R" panose="02020400000000000000" pitchFamily="18" charset="-128"/>
                <a:ea typeface="UD デジタル 教科書体 NP-R" panose="02020400000000000000" pitchFamily="18" charset="-128"/>
              </a:rPr>
              <a:t>）</a:t>
            </a:r>
          </a:p>
        </p:txBody>
      </p:sp>
      <p:sp>
        <p:nvSpPr>
          <p:cNvPr id="131" name="テキスト ボックス 130">
            <a:extLst>
              <a:ext uri="{FF2B5EF4-FFF2-40B4-BE49-F238E27FC236}">
                <a16:creationId xmlns:a16="http://schemas.microsoft.com/office/drawing/2014/main" id="{EBEDBEF7-0F63-DAA8-658E-FBE3F16D395E}"/>
              </a:ext>
            </a:extLst>
          </p:cNvPr>
          <p:cNvSpPr txBox="1"/>
          <p:nvPr/>
        </p:nvSpPr>
        <p:spPr>
          <a:xfrm>
            <a:off x="9859119" y="1644036"/>
            <a:ext cx="1172117" cy="232628"/>
          </a:xfrm>
          <a:prstGeom prst="rect">
            <a:avLst/>
          </a:prstGeom>
          <a:noFill/>
        </p:spPr>
        <p:txBody>
          <a:bodyPr wrap="none" rtlCol="0">
            <a:spAutoFit/>
          </a:bodyPr>
          <a:lstStyle/>
          <a:p>
            <a:pPr algn="ctr">
              <a:lnSpc>
                <a:spcPct val="120000"/>
              </a:lnSpc>
            </a:pPr>
            <a:r>
              <a:rPr lang="zh-TW" altLang="en-US" sz="800" b="1" dirty="0">
                <a:latin typeface="UD デジタル 教科書体 NP-R" panose="02020400000000000000" pitchFamily="18" charset="-128"/>
                <a:ea typeface="UD デジタル 教科書体 NP-R" panose="02020400000000000000" pitchFamily="18" charset="-128"/>
              </a:rPr>
              <a:t>予備費</a:t>
            </a:r>
            <a:r>
              <a:rPr lang="en-US" altLang="zh-TW" sz="800" b="1" dirty="0">
                <a:latin typeface="UD デジタル 教科書体 NP-R" panose="02020400000000000000" pitchFamily="18" charset="-128"/>
                <a:ea typeface="UD デジタル 教科書体 NP-R" panose="02020400000000000000" pitchFamily="18" charset="-128"/>
              </a:rPr>
              <a:t> </a:t>
            </a:r>
            <a:r>
              <a:rPr lang="en-US" altLang="zh-TW" sz="700" dirty="0">
                <a:latin typeface="UD デジタル 教科書体 NP-R" panose="02020400000000000000" pitchFamily="18" charset="-128"/>
                <a:ea typeface="UD デジタル 教科書体 NP-R" panose="02020400000000000000" pitchFamily="18" charset="-128"/>
              </a:rPr>
              <a:t>2</a:t>
            </a:r>
            <a:r>
              <a:rPr lang="ja-JP" altLang="en-US" sz="700" dirty="0">
                <a:latin typeface="UD デジタル 教科書体 NP-R" panose="02020400000000000000" pitchFamily="18" charset="-128"/>
                <a:ea typeface="UD デジタル 教科書体 NP-R" panose="02020400000000000000" pitchFamily="18" charset="-128"/>
              </a:rPr>
              <a:t>億円</a:t>
            </a:r>
            <a:r>
              <a:rPr kumimoji="1" lang="ja-JP" altLang="en-US" sz="700" dirty="0">
                <a:latin typeface="UD デジタル 教科書体 NP-R" panose="02020400000000000000" pitchFamily="18" charset="-128"/>
                <a:ea typeface="UD デジタル 教科書体 NP-R" panose="02020400000000000000" pitchFamily="18" charset="-128"/>
              </a:rPr>
              <a:t>（</a:t>
            </a:r>
            <a:r>
              <a:rPr lang="en-US" altLang="ja-JP" sz="700" dirty="0">
                <a:latin typeface="UD デジタル 教科書体 NP-R" panose="02020400000000000000" pitchFamily="18" charset="-128"/>
                <a:ea typeface="UD デジタル 教科書体 NP-R" panose="02020400000000000000" pitchFamily="18" charset="-128"/>
              </a:rPr>
              <a:t>0.0</a:t>
            </a:r>
            <a:r>
              <a:rPr kumimoji="1" lang="en-US" altLang="ja-JP" sz="700" dirty="0">
                <a:latin typeface="UD デジタル 教科書体 NP-R" panose="02020400000000000000" pitchFamily="18" charset="-128"/>
                <a:ea typeface="UD デジタル 教科書体 NP-R" panose="02020400000000000000" pitchFamily="18" charset="-128"/>
              </a:rPr>
              <a:t>%</a:t>
            </a:r>
            <a:r>
              <a:rPr kumimoji="1" lang="ja-JP" altLang="en-US" sz="700" dirty="0">
                <a:latin typeface="UD デジタル 教科書体 NP-R" panose="02020400000000000000" pitchFamily="18" charset="-128"/>
                <a:ea typeface="UD デジタル 教科書体 NP-R" panose="02020400000000000000" pitchFamily="18" charset="-128"/>
              </a:rPr>
              <a:t>）</a:t>
            </a:r>
            <a:endParaRPr kumimoji="1" lang="ja-JP" altLang="en-US" sz="600" dirty="0">
              <a:latin typeface="UD デジタル 教科書体 NP-R" panose="02020400000000000000" pitchFamily="18" charset="-128"/>
              <a:ea typeface="UD デジタル 教科書体 NP-R" panose="02020400000000000000" pitchFamily="18" charset="-128"/>
            </a:endParaRPr>
          </a:p>
        </p:txBody>
      </p:sp>
      <p:cxnSp>
        <p:nvCxnSpPr>
          <p:cNvPr id="136" name="直線コネクタ 135">
            <a:extLst>
              <a:ext uri="{FF2B5EF4-FFF2-40B4-BE49-F238E27FC236}">
                <a16:creationId xmlns:a16="http://schemas.microsoft.com/office/drawing/2014/main" id="{CD98FBB8-31D7-CA9D-AF41-2747153FC6F5}"/>
              </a:ext>
            </a:extLst>
          </p:cNvPr>
          <p:cNvCxnSpPr>
            <a:cxnSpLocks/>
          </p:cNvCxnSpPr>
          <p:nvPr/>
        </p:nvCxnSpPr>
        <p:spPr>
          <a:xfrm flipH="1" flipV="1">
            <a:off x="8610987" y="1834564"/>
            <a:ext cx="159658" cy="138937"/>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38" name="直線コネクタ 137">
            <a:extLst>
              <a:ext uri="{FF2B5EF4-FFF2-40B4-BE49-F238E27FC236}">
                <a16:creationId xmlns:a16="http://schemas.microsoft.com/office/drawing/2014/main" id="{2344A587-1314-FB7A-A023-734CDA3DA39F}"/>
              </a:ext>
            </a:extLst>
          </p:cNvPr>
          <p:cNvCxnSpPr>
            <a:cxnSpLocks/>
          </p:cNvCxnSpPr>
          <p:nvPr/>
        </p:nvCxnSpPr>
        <p:spPr>
          <a:xfrm flipH="1" flipV="1">
            <a:off x="8774473" y="1595715"/>
            <a:ext cx="294072" cy="29081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41" name="直線コネクタ 140">
            <a:extLst>
              <a:ext uri="{FF2B5EF4-FFF2-40B4-BE49-F238E27FC236}">
                <a16:creationId xmlns:a16="http://schemas.microsoft.com/office/drawing/2014/main" id="{D7650BDC-BFA5-0B36-4A81-FBA2EEEB7C65}"/>
              </a:ext>
            </a:extLst>
          </p:cNvPr>
          <p:cNvCxnSpPr>
            <a:cxnSpLocks/>
          </p:cNvCxnSpPr>
          <p:nvPr/>
        </p:nvCxnSpPr>
        <p:spPr>
          <a:xfrm flipV="1">
            <a:off x="9153005" y="1493058"/>
            <a:ext cx="0" cy="35949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43" name="直線コネクタ 142">
            <a:extLst>
              <a:ext uri="{FF2B5EF4-FFF2-40B4-BE49-F238E27FC236}">
                <a16:creationId xmlns:a16="http://schemas.microsoft.com/office/drawing/2014/main" id="{30D1223A-45DC-56B4-FBA1-CA3BA44A4C20}"/>
              </a:ext>
            </a:extLst>
          </p:cNvPr>
          <p:cNvCxnSpPr>
            <a:cxnSpLocks/>
          </p:cNvCxnSpPr>
          <p:nvPr/>
        </p:nvCxnSpPr>
        <p:spPr>
          <a:xfrm flipV="1">
            <a:off x="9185363" y="1643055"/>
            <a:ext cx="267599" cy="191509"/>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48" name="直線コネクタ 147">
            <a:extLst>
              <a:ext uri="{FF2B5EF4-FFF2-40B4-BE49-F238E27FC236}">
                <a16:creationId xmlns:a16="http://schemas.microsoft.com/office/drawing/2014/main" id="{E084B51B-38DD-8CBE-D58E-62483BB681C5}"/>
              </a:ext>
            </a:extLst>
          </p:cNvPr>
          <p:cNvCxnSpPr>
            <a:cxnSpLocks/>
          </p:cNvCxnSpPr>
          <p:nvPr/>
        </p:nvCxnSpPr>
        <p:spPr>
          <a:xfrm flipV="1">
            <a:off x="9197268" y="1766871"/>
            <a:ext cx="704713" cy="96842"/>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5A0D09EC-EE8F-E1DA-61F3-0FDC1D9EE0E1}"/>
              </a:ext>
            </a:extLst>
          </p:cNvPr>
          <p:cNvSpPr txBox="1"/>
          <p:nvPr/>
        </p:nvSpPr>
        <p:spPr>
          <a:xfrm>
            <a:off x="3600464" y="6301008"/>
            <a:ext cx="8075235" cy="461665"/>
          </a:xfrm>
          <a:prstGeom prst="rect">
            <a:avLst/>
          </a:prstGeom>
          <a:noFill/>
        </p:spPr>
        <p:txBody>
          <a:bodyPr wrap="square">
            <a:spAutoFit/>
          </a:bodyPr>
          <a:lstStyle/>
          <a:p>
            <a:r>
              <a:rPr lang="en-US" altLang="ja-JP" sz="1200" dirty="0">
                <a:latin typeface="UD デジタル 教科書体 NP-R" panose="02020400000000000000" pitchFamily="18" charset="-128"/>
                <a:ea typeface="UD デジタル 教科書体 NP-R" panose="02020400000000000000" pitchFamily="18" charset="-128"/>
              </a:rPr>
              <a:t>※</a:t>
            </a:r>
            <a:r>
              <a:rPr lang="ja-JP" altLang="en-US" sz="1200" dirty="0">
                <a:latin typeface="UD デジタル 教科書体 NP-R" panose="02020400000000000000" pitchFamily="18" charset="-128"/>
                <a:ea typeface="UD デジタル 教科書体 NP-R" panose="02020400000000000000" pitchFamily="18" charset="-128"/>
              </a:rPr>
              <a:t>長崎県の「</a:t>
            </a:r>
            <a:r>
              <a:rPr lang="ja-JP" altLang="ja-JP" sz="1200" dirty="0">
                <a:latin typeface="UD デジタル 教科書体 NP-R" panose="02020400000000000000" pitchFamily="18" charset="-128"/>
                <a:ea typeface="UD デジタル 教科書体 NP-R" panose="02020400000000000000" pitchFamily="18" charset="-128"/>
              </a:rPr>
              <a:t>令和８年度</a:t>
            </a:r>
            <a:r>
              <a:rPr lang="ja-JP" altLang="en-US" sz="1200" dirty="0">
                <a:latin typeface="UD デジタル 教科書体 NP-R" panose="02020400000000000000" pitchFamily="18" charset="-128"/>
                <a:ea typeface="UD デジタル 教科書体 NP-R" panose="02020400000000000000" pitchFamily="18" charset="-128"/>
              </a:rPr>
              <a:t>一般会計</a:t>
            </a:r>
            <a:r>
              <a:rPr lang="ja-JP" altLang="ja-JP" sz="1200" dirty="0">
                <a:latin typeface="UD デジタル 教科書体 NP-R" panose="02020400000000000000" pitchFamily="18" charset="-128"/>
                <a:ea typeface="UD デジタル 教科書体 NP-R" panose="02020400000000000000" pitchFamily="18" charset="-128"/>
              </a:rPr>
              <a:t>当初予算</a:t>
            </a:r>
            <a:r>
              <a:rPr lang="ja-JP" altLang="en-US" sz="1200" dirty="0">
                <a:latin typeface="UD デジタル 教科書体 NP-R" panose="02020400000000000000" pitchFamily="18" charset="-128"/>
                <a:ea typeface="UD デジタル 教科書体 NP-R" panose="02020400000000000000" pitchFamily="18" charset="-128"/>
              </a:rPr>
              <a:t>」</a:t>
            </a:r>
            <a:r>
              <a:rPr lang="ja-JP" altLang="ja-JP" sz="1200" dirty="0">
                <a:latin typeface="UD デジタル 教科書体 NP-R" panose="02020400000000000000" pitchFamily="18" charset="-128"/>
                <a:ea typeface="UD デジタル 教科書体 NP-R" panose="02020400000000000000" pitchFamily="18" charset="-128"/>
              </a:rPr>
              <a:t>は、予算編成時期と知事選挙の関係から、重要な政策的予算を除いた、いわゆる骨格予算です。</a:t>
            </a:r>
            <a:endParaRPr lang="ja-JP" altLang="en-US" sz="1200" dirty="0"/>
          </a:p>
        </p:txBody>
      </p:sp>
    </p:spTree>
    <p:extLst>
      <p:ext uri="{BB962C8B-B14F-4D97-AF65-F5344CB8AC3E}">
        <p14:creationId xmlns:p14="http://schemas.microsoft.com/office/powerpoint/2010/main" val="3235130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fade">
                                      <p:cBhvr>
                                        <p:cTn id="41" dur="500"/>
                                        <p:tgtEl>
                                          <p:spTgt spid="7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9"/>
                                        </p:tgtEl>
                                        <p:attrNameLst>
                                          <p:attrName>style.visibility</p:attrName>
                                        </p:attrNameLst>
                                      </p:cBhvr>
                                      <p:to>
                                        <p:strVal val="visible"/>
                                      </p:to>
                                    </p:set>
                                    <p:animEffect transition="in" filter="fade">
                                      <p:cBhvr>
                                        <p:cTn id="44" dur="500"/>
                                        <p:tgtEl>
                                          <p:spTgt spid="7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500"/>
                                        <p:tgtEl>
                                          <p:spTgt spid="8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fade">
                                      <p:cBhvr>
                                        <p:cTn id="50" dur="500"/>
                                        <p:tgtEl>
                                          <p:spTgt spid="8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7"/>
                                        </p:tgtEl>
                                        <p:attrNameLst>
                                          <p:attrName>style.visibility</p:attrName>
                                        </p:attrNameLst>
                                      </p:cBhvr>
                                      <p:to>
                                        <p:strVal val="visible"/>
                                      </p:to>
                                    </p:set>
                                    <p:animEffect transition="in" filter="fade">
                                      <p:cBhvr>
                                        <p:cTn id="59" dur="500"/>
                                        <p:tgtEl>
                                          <p:spTgt spid="9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8"/>
                                        </p:tgtEl>
                                        <p:attrNameLst>
                                          <p:attrName>style.visibility</p:attrName>
                                        </p:attrNameLst>
                                      </p:cBhvr>
                                      <p:to>
                                        <p:strVal val="visible"/>
                                      </p:to>
                                    </p:set>
                                    <p:animEffect transition="in" filter="fade">
                                      <p:cBhvr>
                                        <p:cTn id="62" dur="500"/>
                                        <p:tgtEl>
                                          <p:spTgt spid="9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9"/>
                                        </p:tgtEl>
                                        <p:attrNameLst>
                                          <p:attrName>style.visibility</p:attrName>
                                        </p:attrNameLst>
                                      </p:cBhvr>
                                      <p:to>
                                        <p:strVal val="visible"/>
                                      </p:to>
                                    </p:set>
                                    <p:animEffect transition="in" filter="fade">
                                      <p:cBhvr>
                                        <p:cTn id="65" dur="500"/>
                                        <p:tgtEl>
                                          <p:spTgt spid="99"/>
                                        </p:tgtEl>
                                      </p:cBhvr>
                                    </p:animEffect>
                                  </p:childTnLst>
                                </p:cTn>
                              </p:par>
                              <p:par>
                                <p:cTn id="66" presetID="10" presetClass="entr" presetSubtype="0" fill="hold" nodeType="withEffect">
                                  <p:stCondLst>
                                    <p:cond delay="0"/>
                                  </p:stCondLst>
                                  <p:childTnLst>
                                    <p:set>
                                      <p:cBhvr>
                                        <p:cTn id="67" dur="1" fill="hold">
                                          <p:stCondLst>
                                            <p:cond delay="0"/>
                                          </p:stCondLst>
                                        </p:cTn>
                                        <p:tgtEl>
                                          <p:spTgt spid="100"/>
                                        </p:tgtEl>
                                        <p:attrNameLst>
                                          <p:attrName>style.visibility</p:attrName>
                                        </p:attrNameLst>
                                      </p:cBhvr>
                                      <p:to>
                                        <p:strVal val="visible"/>
                                      </p:to>
                                    </p:set>
                                    <p:animEffect transition="in" filter="fade">
                                      <p:cBhvr>
                                        <p:cTn id="68" dur="500"/>
                                        <p:tgtEl>
                                          <p:spTgt spid="10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3"/>
                                        </p:tgtEl>
                                        <p:attrNameLst>
                                          <p:attrName>style.visibility</p:attrName>
                                        </p:attrNameLst>
                                      </p:cBhvr>
                                      <p:to>
                                        <p:strVal val="visible"/>
                                      </p:to>
                                    </p:set>
                                    <p:animEffect transition="in" filter="fade">
                                      <p:cBhvr>
                                        <p:cTn id="71" dur="500"/>
                                        <p:tgtEl>
                                          <p:spTgt spid="103"/>
                                        </p:tgtEl>
                                      </p:cBhvr>
                                    </p:animEffect>
                                  </p:childTnLst>
                                </p:cTn>
                              </p:par>
                              <p:par>
                                <p:cTn id="72" presetID="10" presetClass="entr" presetSubtype="0" fill="hold" nodeType="withEffect">
                                  <p:stCondLst>
                                    <p:cond delay="0"/>
                                  </p:stCondLst>
                                  <p:childTnLst>
                                    <p:set>
                                      <p:cBhvr>
                                        <p:cTn id="73" dur="1" fill="hold">
                                          <p:stCondLst>
                                            <p:cond delay="0"/>
                                          </p:stCondLst>
                                        </p:cTn>
                                        <p:tgtEl>
                                          <p:spTgt spid="105"/>
                                        </p:tgtEl>
                                        <p:attrNameLst>
                                          <p:attrName>style.visibility</p:attrName>
                                        </p:attrNameLst>
                                      </p:cBhvr>
                                      <p:to>
                                        <p:strVal val="visible"/>
                                      </p:to>
                                    </p:set>
                                    <p:animEffect transition="in" filter="fade">
                                      <p:cBhvr>
                                        <p:cTn id="74" dur="500"/>
                                        <p:tgtEl>
                                          <p:spTgt spid="10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08"/>
                                        </p:tgtEl>
                                        <p:attrNameLst>
                                          <p:attrName>style.visibility</p:attrName>
                                        </p:attrNameLst>
                                      </p:cBhvr>
                                      <p:to>
                                        <p:strVal val="visible"/>
                                      </p:to>
                                    </p:set>
                                    <p:animEffect transition="in" filter="fade">
                                      <p:cBhvr>
                                        <p:cTn id="77" dur="500"/>
                                        <p:tgtEl>
                                          <p:spTgt spid="10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09"/>
                                        </p:tgtEl>
                                        <p:attrNameLst>
                                          <p:attrName>style.visibility</p:attrName>
                                        </p:attrNameLst>
                                      </p:cBhvr>
                                      <p:to>
                                        <p:strVal val="visible"/>
                                      </p:to>
                                    </p:set>
                                    <p:animEffect transition="in" filter="fade">
                                      <p:cBhvr>
                                        <p:cTn id="80" dur="500"/>
                                        <p:tgtEl>
                                          <p:spTgt spid="109"/>
                                        </p:tgtEl>
                                      </p:cBhvr>
                                    </p:animEffect>
                                  </p:childTnLst>
                                </p:cTn>
                              </p:par>
                              <p:par>
                                <p:cTn id="81" presetID="10" presetClass="entr" presetSubtype="0" fill="hold" nodeType="withEffect">
                                  <p:stCondLst>
                                    <p:cond delay="0"/>
                                  </p:stCondLst>
                                  <p:childTnLst>
                                    <p:set>
                                      <p:cBhvr>
                                        <p:cTn id="82" dur="1" fill="hold">
                                          <p:stCondLst>
                                            <p:cond delay="0"/>
                                          </p:stCondLst>
                                        </p:cTn>
                                        <p:tgtEl>
                                          <p:spTgt spid="110"/>
                                        </p:tgtEl>
                                        <p:attrNameLst>
                                          <p:attrName>style.visibility</p:attrName>
                                        </p:attrNameLst>
                                      </p:cBhvr>
                                      <p:to>
                                        <p:strVal val="visible"/>
                                      </p:to>
                                    </p:set>
                                    <p:animEffect transition="in" filter="fade">
                                      <p:cBhvr>
                                        <p:cTn id="83" dur="500"/>
                                        <p:tgtEl>
                                          <p:spTgt spid="11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2"/>
                                        </p:tgtEl>
                                        <p:attrNameLst>
                                          <p:attrName>style.visibility</p:attrName>
                                        </p:attrNameLst>
                                      </p:cBhvr>
                                      <p:to>
                                        <p:strVal val="visible"/>
                                      </p:to>
                                    </p:set>
                                    <p:animEffect transition="in" filter="fade">
                                      <p:cBhvr>
                                        <p:cTn id="86" dur="500"/>
                                        <p:tgtEl>
                                          <p:spTgt spid="11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8"/>
                                        </p:tgtEl>
                                        <p:attrNameLst>
                                          <p:attrName>style.visibility</p:attrName>
                                        </p:attrNameLst>
                                      </p:cBhvr>
                                      <p:to>
                                        <p:strVal val="visible"/>
                                      </p:to>
                                    </p:set>
                                    <p:animEffect transition="in" filter="fade">
                                      <p:cBhvr>
                                        <p:cTn id="89" dur="500"/>
                                        <p:tgtEl>
                                          <p:spTgt spid="11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19"/>
                                        </p:tgtEl>
                                        <p:attrNameLst>
                                          <p:attrName>style.visibility</p:attrName>
                                        </p:attrNameLst>
                                      </p:cBhvr>
                                      <p:to>
                                        <p:strVal val="visible"/>
                                      </p:to>
                                    </p:set>
                                    <p:animEffect transition="in" filter="fade">
                                      <p:cBhvr>
                                        <p:cTn id="92" dur="500"/>
                                        <p:tgtEl>
                                          <p:spTgt spid="11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20"/>
                                        </p:tgtEl>
                                        <p:attrNameLst>
                                          <p:attrName>style.visibility</p:attrName>
                                        </p:attrNameLst>
                                      </p:cBhvr>
                                      <p:to>
                                        <p:strVal val="visible"/>
                                      </p:to>
                                    </p:set>
                                    <p:animEffect transition="in" filter="fade">
                                      <p:cBhvr>
                                        <p:cTn id="95" dur="500"/>
                                        <p:tgtEl>
                                          <p:spTgt spid="12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21"/>
                                        </p:tgtEl>
                                        <p:attrNameLst>
                                          <p:attrName>style.visibility</p:attrName>
                                        </p:attrNameLst>
                                      </p:cBhvr>
                                      <p:to>
                                        <p:strVal val="visible"/>
                                      </p:to>
                                    </p:set>
                                    <p:animEffect transition="in" filter="fade">
                                      <p:cBhvr>
                                        <p:cTn id="98" dur="500"/>
                                        <p:tgtEl>
                                          <p:spTgt spid="12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23"/>
                                        </p:tgtEl>
                                        <p:attrNameLst>
                                          <p:attrName>style.visibility</p:attrName>
                                        </p:attrNameLst>
                                      </p:cBhvr>
                                      <p:to>
                                        <p:strVal val="visible"/>
                                      </p:to>
                                    </p:set>
                                    <p:animEffect transition="in" filter="fade">
                                      <p:cBhvr>
                                        <p:cTn id="101" dur="500"/>
                                        <p:tgtEl>
                                          <p:spTgt spid="12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24"/>
                                        </p:tgtEl>
                                        <p:attrNameLst>
                                          <p:attrName>style.visibility</p:attrName>
                                        </p:attrNameLst>
                                      </p:cBhvr>
                                      <p:to>
                                        <p:strVal val="visible"/>
                                      </p:to>
                                    </p:set>
                                    <p:animEffect transition="in" filter="fade">
                                      <p:cBhvr>
                                        <p:cTn id="104" dur="500"/>
                                        <p:tgtEl>
                                          <p:spTgt spid="12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25"/>
                                        </p:tgtEl>
                                        <p:attrNameLst>
                                          <p:attrName>style.visibility</p:attrName>
                                        </p:attrNameLst>
                                      </p:cBhvr>
                                      <p:to>
                                        <p:strVal val="visible"/>
                                      </p:to>
                                    </p:set>
                                    <p:animEffect transition="in" filter="fade">
                                      <p:cBhvr>
                                        <p:cTn id="107" dur="500"/>
                                        <p:tgtEl>
                                          <p:spTgt spid="12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26"/>
                                        </p:tgtEl>
                                        <p:attrNameLst>
                                          <p:attrName>style.visibility</p:attrName>
                                        </p:attrNameLst>
                                      </p:cBhvr>
                                      <p:to>
                                        <p:strVal val="visible"/>
                                      </p:to>
                                    </p:set>
                                    <p:animEffect transition="in" filter="fade">
                                      <p:cBhvr>
                                        <p:cTn id="110" dur="500"/>
                                        <p:tgtEl>
                                          <p:spTgt spid="12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27"/>
                                        </p:tgtEl>
                                        <p:attrNameLst>
                                          <p:attrName>style.visibility</p:attrName>
                                        </p:attrNameLst>
                                      </p:cBhvr>
                                      <p:to>
                                        <p:strVal val="visible"/>
                                      </p:to>
                                    </p:set>
                                    <p:animEffect transition="in" filter="fade">
                                      <p:cBhvr>
                                        <p:cTn id="113" dur="500"/>
                                        <p:tgtEl>
                                          <p:spTgt spid="12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28"/>
                                        </p:tgtEl>
                                        <p:attrNameLst>
                                          <p:attrName>style.visibility</p:attrName>
                                        </p:attrNameLst>
                                      </p:cBhvr>
                                      <p:to>
                                        <p:strVal val="visible"/>
                                      </p:to>
                                    </p:set>
                                    <p:animEffect transition="in" filter="fade">
                                      <p:cBhvr>
                                        <p:cTn id="116" dur="500"/>
                                        <p:tgtEl>
                                          <p:spTgt spid="12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29"/>
                                        </p:tgtEl>
                                        <p:attrNameLst>
                                          <p:attrName>style.visibility</p:attrName>
                                        </p:attrNameLst>
                                      </p:cBhvr>
                                      <p:to>
                                        <p:strVal val="visible"/>
                                      </p:to>
                                    </p:set>
                                    <p:animEffect transition="in" filter="fade">
                                      <p:cBhvr>
                                        <p:cTn id="119" dur="500"/>
                                        <p:tgtEl>
                                          <p:spTgt spid="12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30"/>
                                        </p:tgtEl>
                                        <p:attrNameLst>
                                          <p:attrName>style.visibility</p:attrName>
                                        </p:attrNameLst>
                                      </p:cBhvr>
                                      <p:to>
                                        <p:strVal val="visible"/>
                                      </p:to>
                                    </p:set>
                                    <p:animEffect transition="in" filter="fade">
                                      <p:cBhvr>
                                        <p:cTn id="122" dur="500"/>
                                        <p:tgtEl>
                                          <p:spTgt spid="130"/>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31"/>
                                        </p:tgtEl>
                                        <p:attrNameLst>
                                          <p:attrName>style.visibility</p:attrName>
                                        </p:attrNameLst>
                                      </p:cBhvr>
                                      <p:to>
                                        <p:strVal val="visible"/>
                                      </p:to>
                                    </p:set>
                                    <p:animEffect transition="in" filter="fade">
                                      <p:cBhvr>
                                        <p:cTn id="125" dur="500"/>
                                        <p:tgtEl>
                                          <p:spTgt spid="131"/>
                                        </p:tgtEl>
                                      </p:cBhvr>
                                    </p:animEffect>
                                  </p:childTnLst>
                                </p:cTn>
                              </p:par>
                              <p:par>
                                <p:cTn id="126" presetID="10" presetClass="entr" presetSubtype="0" fill="hold" nodeType="withEffect">
                                  <p:stCondLst>
                                    <p:cond delay="0"/>
                                  </p:stCondLst>
                                  <p:childTnLst>
                                    <p:set>
                                      <p:cBhvr>
                                        <p:cTn id="127" dur="1" fill="hold">
                                          <p:stCondLst>
                                            <p:cond delay="0"/>
                                          </p:stCondLst>
                                        </p:cTn>
                                        <p:tgtEl>
                                          <p:spTgt spid="136"/>
                                        </p:tgtEl>
                                        <p:attrNameLst>
                                          <p:attrName>style.visibility</p:attrName>
                                        </p:attrNameLst>
                                      </p:cBhvr>
                                      <p:to>
                                        <p:strVal val="visible"/>
                                      </p:to>
                                    </p:set>
                                    <p:animEffect transition="in" filter="fade">
                                      <p:cBhvr>
                                        <p:cTn id="128" dur="500"/>
                                        <p:tgtEl>
                                          <p:spTgt spid="136"/>
                                        </p:tgtEl>
                                      </p:cBhvr>
                                    </p:animEffect>
                                  </p:childTnLst>
                                </p:cTn>
                              </p:par>
                              <p:par>
                                <p:cTn id="129" presetID="10" presetClass="entr" presetSubtype="0" fill="hold" nodeType="withEffect">
                                  <p:stCondLst>
                                    <p:cond delay="0"/>
                                  </p:stCondLst>
                                  <p:childTnLst>
                                    <p:set>
                                      <p:cBhvr>
                                        <p:cTn id="130" dur="1" fill="hold">
                                          <p:stCondLst>
                                            <p:cond delay="0"/>
                                          </p:stCondLst>
                                        </p:cTn>
                                        <p:tgtEl>
                                          <p:spTgt spid="138"/>
                                        </p:tgtEl>
                                        <p:attrNameLst>
                                          <p:attrName>style.visibility</p:attrName>
                                        </p:attrNameLst>
                                      </p:cBhvr>
                                      <p:to>
                                        <p:strVal val="visible"/>
                                      </p:to>
                                    </p:set>
                                    <p:animEffect transition="in" filter="fade">
                                      <p:cBhvr>
                                        <p:cTn id="131" dur="500"/>
                                        <p:tgtEl>
                                          <p:spTgt spid="138"/>
                                        </p:tgtEl>
                                      </p:cBhvr>
                                    </p:animEffect>
                                  </p:childTnLst>
                                </p:cTn>
                              </p:par>
                              <p:par>
                                <p:cTn id="132" presetID="10" presetClass="entr" presetSubtype="0" fill="hold" nodeType="withEffect">
                                  <p:stCondLst>
                                    <p:cond delay="0"/>
                                  </p:stCondLst>
                                  <p:childTnLst>
                                    <p:set>
                                      <p:cBhvr>
                                        <p:cTn id="133" dur="1" fill="hold">
                                          <p:stCondLst>
                                            <p:cond delay="0"/>
                                          </p:stCondLst>
                                        </p:cTn>
                                        <p:tgtEl>
                                          <p:spTgt spid="141"/>
                                        </p:tgtEl>
                                        <p:attrNameLst>
                                          <p:attrName>style.visibility</p:attrName>
                                        </p:attrNameLst>
                                      </p:cBhvr>
                                      <p:to>
                                        <p:strVal val="visible"/>
                                      </p:to>
                                    </p:set>
                                    <p:animEffect transition="in" filter="fade">
                                      <p:cBhvr>
                                        <p:cTn id="134" dur="500"/>
                                        <p:tgtEl>
                                          <p:spTgt spid="141"/>
                                        </p:tgtEl>
                                      </p:cBhvr>
                                    </p:animEffect>
                                  </p:childTnLst>
                                </p:cTn>
                              </p:par>
                              <p:par>
                                <p:cTn id="135" presetID="10" presetClass="entr" presetSubtype="0" fill="hold" nodeType="withEffect">
                                  <p:stCondLst>
                                    <p:cond delay="0"/>
                                  </p:stCondLst>
                                  <p:childTnLst>
                                    <p:set>
                                      <p:cBhvr>
                                        <p:cTn id="136" dur="1" fill="hold">
                                          <p:stCondLst>
                                            <p:cond delay="0"/>
                                          </p:stCondLst>
                                        </p:cTn>
                                        <p:tgtEl>
                                          <p:spTgt spid="143"/>
                                        </p:tgtEl>
                                        <p:attrNameLst>
                                          <p:attrName>style.visibility</p:attrName>
                                        </p:attrNameLst>
                                      </p:cBhvr>
                                      <p:to>
                                        <p:strVal val="visible"/>
                                      </p:to>
                                    </p:set>
                                    <p:animEffect transition="in" filter="fade">
                                      <p:cBhvr>
                                        <p:cTn id="137" dur="500"/>
                                        <p:tgtEl>
                                          <p:spTgt spid="143"/>
                                        </p:tgtEl>
                                      </p:cBhvr>
                                    </p:animEffect>
                                  </p:childTnLst>
                                </p:cTn>
                              </p:par>
                              <p:par>
                                <p:cTn id="138" presetID="10" presetClass="entr" presetSubtype="0" fill="hold" nodeType="withEffect">
                                  <p:stCondLst>
                                    <p:cond delay="0"/>
                                  </p:stCondLst>
                                  <p:childTnLst>
                                    <p:set>
                                      <p:cBhvr>
                                        <p:cTn id="139" dur="1" fill="hold">
                                          <p:stCondLst>
                                            <p:cond delay="0"/>
                                          </p:stCondLst>
                                        </p:cTn>
                                        <p:tgtEl>
                                          <p:spTgt spid="148"/>
                                        </p:tgtEl>
                                        <p:attrNameLst>
                                          <p:attrName>style.visibility</p:attrName>
                                        </p:attrNameLst>
                                      </p:cBhvr>
                                      <p:to>
                                        <p:strVal val="visible"/>
                                      </p:to>
                                    </p:set>
                                    <p:animEffect transition="in" filter="fade">
                                      <p:cBhvr>
                                        <p:cTn id="140" dur="500"/>
                                        <p:tgtEl>
                                          <p:spTgt spid="148"/>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5"/>
                                        </p:tgtEl>
                                        <p:attrNameLst>
                                          <p:attrName>style.visibility</p:attrName>
                                        </p:attrNameLst>
                                      </p:cBhvr>
                                      <p:to>
                                        <p:strVal val="visible"/>
                                      </p:to>
                                    </p:set>
                                    <p:animEffect transition="in" filter="fade">
                                      <p:cBhvr>
                                        <p:cTn id="1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3" grpId="0"/>
      <p:bldP spid="6" grpId="0"/>
      <p:bldP spid="7" grpId="0"/>
      <p:bldP spid="8" grpId="0" animBg="1"/>
      <p:bldP spid="10" grpId="0"/>
      <p:bldP spid="12" grpId="0" animBg="1"/>
      <p:bldP spid="15" grpId="0"/>
      <p:bldP spid="18" grpId="0" animBg="1"/>
      <p:bldGraphic spid="78" grpId="0">
        <p:bldAsOne/>
      </p:bldGraphic>
      <p:bldP spid="79" grpId="0"/>
      <p:bldP spid="80" grpId="0"/>
      <p:bldP spid="81" grpId="0"/>
      <p:bldP spid="25" grpId="0"/>
      <p:bldP spid="97" grpId="0"/>
      <p:bldP spid="98" grpId="0"/>
      <p:bldP spid="99" grpId="0"/>
      <p:bldP spid="103" grpId="0"/>
      <p:bldP spid="108" grpId="0"/>
      <p:bldP spid="109" grpId="0"/>
      <p:bldP spid="112" grpId="0"/>
      <p:bldP spid="26" grpId="0"/>
      <p:bldP spid="27" grpId="0"/>
      <p:bldP spid="118" grpId="0"/>
      <p:bldP spid="119" grpId="0"/>
      <p:bldP spid="120" grpId="0"/>
      <p:bldP spid="121" grpId="0"/>
      <p:bldP spid="123" grpId="0"/>
      <p:bldP spid="124" grpId="0"/>
      <p:bldP spid="125" grpId="0"/>
      <p:bldP spid="126" grpId="0"/>
      <p:bldP spid="127" grpId="0"/>
      <p:bldP spid="128" grpId="0"/>
      <p:bldP spid="129" grpId="0"/>
      <p:bldP spid="130" grpId="0"/>
      <p:bldP spid="131"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FD81D-B7EA-BC22-E791-2CD3BC85EA5F}"/>
            </a:ext>
          </a:extLst>
        </p:cNvPr>
        <p:cNvGrpSpPr/>
        <p:nvPr/>
      </p:nvGrpSpPr>
      <p:grpSpPr>
        <a:xfrm>
          <a:off x="0" y="0"/>
          <a:ext cx="0" cy="0"/>
          <a:chOff x="0" y="0"/>
          <a:chExt cx="0" cy="0"/>
        </a:xfrm>
      </p:grpSpPr>
      <p:graphicFrame>
        <p:nvGraphicFramePr>
          <p:cNvPr id="24" name="グラフ 23">
            <a:extLst>
              <a:ext uri="{FF2B5EF4-FFF2-40B4-BE49-F238E27FC236}">
                <a16:creationId xmlns:a16="http://schemas.microsoft.com/office/drawing/2014/main" id="{45592EF1-1ED2-9C26-8CAA-351CF38B10F2}"/>
              </a:ext>
            </a:extLst>
          </p:cNvPr>
          <p:cNvGraphicFramePr/>
          <p:nvPr/>
        </p:nvGraphicFramePr>
        <p:xfrm>
          <a:off x="-471028" y="1663774"/>
          <a:ext cx="6929151" cy="46194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6" name="グラフ 115">
            <a:extLst>
              <a:ext uri="{FF2B5EF4-FFF2-40B4-BE49-F238E27FC236}">
                <a16:creationId xmlns:a16="http://schemas.microsoft.com/office/drawing/2014/main" id="{1C696241-B6D8-0F71-4E16-B20EA5269394}"/>
              </a:ext>
            </a:extLst>
          </p:cNvPr>
          <p:cNvGraphicFramePr>
            <a:graphicFrameLocks/>
          </p:cNvGraphicFramePr>
          <p:nvPr>
            <p:extLst>
              <p:ext uri="{D42A27DB-BD31-4B8C-83A1-F6EECF244321}">
                <p14:modId xmlns:p14="http://schemas.microsoft.com/office/powerpoint/2010/main" val="3756307795"/>
              </p:ext>
            </p:extLst>
          </p:nvPr>
        </p:nvGraphicFramePr>
        <p:xfrm>
          <a:off x="1040163" y="2671234"/>
          <a:ext cx="3906769" cy="2604514"/>
        </p:xfrm>
        <a:graphic>
          <a:graphicData uri="http://schemas.openxmlformats.org/drawingml/2006/chart">
            <c:chart xmlns:c="http://schemas.openxmlformats.org/drawingml/2006/chart" xmlns:r="http://schemas.openxmlformats.org/officeDocument/2006/relationships" r:id="rId3"/>
          </a:graphicData>
        </a:graphic>
      </p:graphicFrame>
      <p:sp>
        <p:nvSpPr>
          <p:cNvPr id="3" name="Google Shape;111;p1">
            <a:extLst>
              <a:ext uri="{FF2B5EF4-FFF2-40B4-BE49-F238E27FC236}">
                <a16:creationId xmlns:a16="http://schemas.microsoft.com/office/drawing/2014/main" id="{3A1A01E0-72D0-9E67-FEAC-9DD98984009D}"/>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269882"/>
                </a:solidFill>
                <a:latin typeface="UD デジタル 教科書体 NP-R" panose="02020400000000000000" pitchFamily="18" charset="-128"/>
                <a:ea typeface="UD デジタル 教科書体 NP-R" panose="02020400000000000000" pitchFamily="18" charset="-128"/>
                <a:cs typeface="Arial"/>
                <a:sym typeface="Arial"/>
              </a:rPr>
              <a:t>6.</a:t>
            </a:r>
            <a:r>
              <a:rPr lang="ja-JP" altLang="en-US" sz="2800" b="1" dirty="0">
                <a:solidFill>
                  <a:srgbClr val="269882"/>
                </a:solidFill>
                <a:latin typeface="UD デジタル 教科書体 NP-R" panose="02020400000000000000" pitchFamily="18" charset="-128"/>
                <a:ea typeface="UD デジタル 教科書体 NP-R" panose="02020400000000000000" pitchFamily="18" charset="-128"/>
                <a:cs typeface="Arial"/>
                <a:sym typeface="Arial"/>
              </a:rPr>
              <a:t>長崎県の財政</a:t>
            </a:r>
          </a:p>
        </p:txBody>
      </p:sp>
      <p:cxnSp>
        <p:nvCxnSpPr>
          <p:cNvPr id="4" name="直線コネクタ 3">
            <a:extLst>
              <a:ext uri="{FF2B5EF4-FFF2-40B4-BE49-F238E27FC236}">
                <a16:creationId xmlns:a16="http://schemas.microsoft.com/office/drawing/2014/main" id="{A4CC41DA-CD8A-94C2-A5A4-A19FF99A1ACD}"/>
              </a:ext>
            </a:extLst>
          </p:cNvPr>
          <p:cNvCxnSpPr>
            <a:cxnSpLocks/>
          </p:cNvCxnSpPr>
          <p:nvPr/>
        </p:nvCxnSpPr>
        <p:spPr>
          <a:xfrm>
            <a:off x="426000" y="756126"/>
            <a:ext cx="11340000" cy="0"/>
          </a:xfrm>
          <a:prstGeom prst="line">
            <a:avLst/>
          </a:prstGeom>
          <a:ln w="44450" cmpd="dbl">
            <a:solidFill>
              <a:srgbClr val="269882"/>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3B7EE84A-71DA-F937-9461-D17001DCDFCF}"/>
              </a:ext>
            </a:extLst>
          </p:cNvPr>
          <p:cNvSpPr/>
          <p:nvPr/>
        </p:nvSpPr>
        <p:spPr>
          <a:xfrm>
            <a:off x="276799" y="1076383"/>
            <a:ext cx="1688143" cy="45001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AB69967-BE1E-BDBF-3B0C-61D44C1D7123}"/>
              </a:ext>
            </a:extLst>
          </p:cNvPr>
          <p:cNvSpPr txBox="1"/>
          <p:nvPr/>
        </p:nvSpPr>
        <p:spPr>
          <a:xfrm>
            <a:off x="297570" y="1127816"/>
            <a:ext cx="1646605" cy="369332"/>
          </a:xfrm>
          <a:prstGeom prst="rect">
            <a:avLst/>
          </a:prstGeom>
          <a:noFill/>
        </p:spPr>
        <p:txBody>
          <a:bodyPr wrap="non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長崎県の歳入</a:t>
            </a:r>
            <a:endParaRPr kumimoji="1" lang="ja-JP" altLang="en-US"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8" name="楕円 17">
            <a:extLst>
              <a:ext uri="{FF2B5EF4-FFF2-40B4-BE49-F238E27FC236}">
                <a16:creationId xmlns:a16="http://schemas.microsoft.com/office/drawing/2014/main" id="{868F0AD2-CC47-4E19-0084-DFAC92A0F547}"/>
              </a:ext>
            </a:extLst>
          </p:cNvPr>
          <p:cNvSpPr/>
          <p:nvPr/>
        </p:nvSpPr>
        <p:spPr>
          <a:xfrm>
            <a:off x="2213860" y="3193804"/>
            <a:ext cx="1559375" cy="15593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25" name="テキスト ボックス 24">
            <a:extLst>
              <a:ext uri="{FF2B5EF4-FFF2-40B4-BE49-F238E27FC236}">
                <a16:creationId xmlns:a16="http://schemas.microsoft.com/office/drawing/2014/main" id="{5F5656ED-5AA8-59DF-8BCA-D03468204ABE}"/>
              </a:ext>
            </a:extLst>
          </p:cNvPr>
          <p:cNvSpPr txBox="1"/>
          <p:nvPr/>
        </p:nvSpPr>
        <p:spPr>
          <a:xfrm>
            <a:off x="3918929" y="2822702"/>
            <a:ext cx="954107" cy="669414"/>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地方交付税</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2,301</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32</a:t>
            </a:r>
            <a:r>
              <a:rPr kumimoji="1" lang="en-US" altLang="ja-JP" sz="1050" dirty="0">
                <a:latin typeface="UD デジタル 教科書体 NP-R" panose="02020400000000000000" pitchFamily="18" charset="-128"/>
                <a:ea typeface="UD デジタル 教科書体 NP-R" panose="02020400000000000000" pitchFamily="18" charset="-128"/>
              </a:rPr>
              <a:t>.5%</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97" name="テキスト ボックス 96">
            <a:extLst>
              <a:ext uri="{FF2B5EF4-FFF2-40B4-BE49-F238E27FC236}">
                <a16:creationId xmlns:a16="http://schemas.microsoft.com/office/drawing/2014/main" id="{DB9F16B9-8BA1-6AEA-C179-BB37B904E1B8}"/>
              </a:ext>
            </a:extLst>
          </p:cNvPr>
          <p:cNvSpPr txBox="1"/>
          <p:nvPr/>
        </p:nvSpPr>
        <p:spPr>
          <a:xfrm>
            <a:off x="3572020" y="4968559"/>
            <a:ext cx="954107" cy="669414"/>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国庫支出金</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952</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13</a:t>
            </a:r>
            <a:r>
              <a:rPr kumimoji="1" lang="en-US" altLang="ja-JP"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4</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98" name="テキスト ボックス 97">
            <a:extLst>
              <a:ext uri="{FF2B5EF4-FFF2-40B4-BE49-F238E27FC236}">
                <a16:creationId xmlns:a16="http://schemas.microsoft.com/office/drawing/2014/main" id="{81DE338B-D382-DFB2-C468-88A65C6F92C6}"/>
              </a:ext>
            </a:extLst>
          </p:cNvPr>
          <p:cNvSpPr txBox="1"/>
          <p:nvPr/>
        </p:nvSpPr>
        <p:spPr>
          <a:xfrm>
            <a:off x="2663188" y="5231578"/>
            <a:ext cx="798617" cy="669414"/>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県 債</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492</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kumimoji="1" lang="en-US" altLang="ja-JP" sz="1050" dirty="0">
                <a:latin typeface="UD デジタル 教科書体 NP-R" panose="02020400000000000000" pitchFamily="18" charset="-128"/>
                <a:ea typeface="UD デジタル 教科書体 NP-R" panose="02020400000000000000" pitchFamily="18" charset="-128"/>
              </a:rPr>
              <a:t>6.</a:t>
            </a:r>
            <a:r>
              <a:rPr lang="en-US" altLang="ja-JP" sz="1050" dirty="0">
                <a:latin typeface="UD デジタル 教科書体 NP-R" panose="02020400000000000000" pitchFamily="18" charset="-128"/>
                <a:ea typeface="UD デジタル 教科書体 NP-R" panose="02020400000000000000" pitchFamily="18" charset="-128"/>
              </a:rPr>
              <a:t>9</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99" name="テキスト ボックス 98">
            <a:extLst>
              <a:ext uri="{FF2B5EF4-FFF2-40B4-BE49-F238E27FC236}">
                <a16:creationId xmlns:a16="http://schemas.microsoft.com/office/drawing/2014/main" id="{57520CCE-3EDD-67F2-DDF3-B04CC44E29F4}"/>
              </a:ext>
            </a:extLst>
          </p:cNvPr>
          <p:cNvSpPr txBox="1"/>
          <p:nvPr/>
        </p:nvSpPr>
        <p:spPr>
          <a:xfrm>
            <a:off x="1783942" y="6135113"/>
            <a:ext cx="1332417" cy="498021"/>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地方譲与税</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311</a:t>
            </a:r>
            <a:r>
              <a:rPr lang="ja-JP" altLang="en-US" sz="1050" dirty="0">
                <a:latin typeface="UD デジタル 教科書体 NP-R" panose="02020400000000000000" pitchFamily="18" charset="-128"/>
                <a:ea typeface="UD デジタル 教科書体 NP-R" panose="02020400000000000000" pitchFamily="18" charset="-128"/>
              </a:rPr>
              <a:t>億円</a:t>
            </a: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4</a:t>
            </a:r>
            <a:r>
              <a:rPr kumimoji="1" lang="en-US" altLang="ja-JP" sz="1050" dirty="0">
                <a:latin typeface="UD デジタル 教科書体 NP-R" panose="02020400000000000000" pitchFamily="18" charset="-128"/>
                <a:ea typeface="UD デジタル 教科書体 NP-R" panose="02020400000000000000" pitchFamily="18" charset="-128"/>
              </a:rPr>
              <a:t>.4%</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cxnSp>
        <p:nvCxnSpPr>
          <p:cNvPr id="100" name="直線コネクタ 99">
            <a:extLst>
              <a:ext uri="{FF2B5EF4-FFF2-40B4-BE49-F238E27FC236}">
                <a16:creationId xmlns:a16="http://schemas.microsoft.com/office/drawing/2014/main" id="{8BCE03B3-D2C6-26C4-F3EB-493CB59FE263}"/>
              </a:ext>
            </a:extLst>
          </p:cNvPr>
          <p:cNvCxnSpPr>
            <a:cxnSpLocks/>
          </p:cNvCxnSpPr>
          <p:nvPr/>
        </p:nvCxnSpPr>
        <p:spPr>
          <a:xfrm flipH="1">
            <a:off x="2365523" y="5807558"/>
            <a:ext cx="28441" cy="32755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03" name="テキスト ボックス 102">
            <a:extLst>
              <a:ext uri="{FF2B5EF4-FFF2-40B4-BE49-F238E27FC236}">
                <a16:creationId xmlns:a16="http://schemas.microsoft.com/office/drawing/2014/main" id="{D3EF422F-EC61-8C5C-8F6A-F3C51F6215F4}"/>
              </a:ext>
            </a:extLst>
          </p:cNvPr>
          <p:cNvSpPr txBox="1"/>
          <p:nvPr/>
        </p:nvSpPr>
        <p:spPr>
          <a:xfrm>
            <a:off x="663306" y="5956257"/>
            <a:ext cx="1197764" cy="470835"/>
          </a:xfrm>
          <a:prstGeom prst="rect">
            <a:avLst/>
          </a:prstGeom>
          <a:noFill/>
        </p:spPr>
        <p:txBody>
          <a:bodyPr wrap="non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その他依存財源</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49</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0</a:t>
            </a:r>
            <a:r>
              <a:rPr kumimoji="1" lang="en-US" altLang="ja-JP"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7</a:t>
            </a:r>
            <a:r>
              <a:rPr kumimoji="1" lang="en-US" altLang="ja-JP" sz="1000" dirty="0">
                <a:latin typeface="UD デジタル 教科書体 NP-R" panose="02020400000000000000" pitchFamily="18" charset="-128"/>
                <a:ea typeface="UD デジタル 教科書体 NP-R" panose="02020400000000000000" pitchFamily="18" charset="-128"/>
              </a:rPr>
              <a:t>%</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cxnSp>
        <p:nvCxnSpPr>
          <p:cNvPr id="105" name="直線コネクタ 104">
            <a:extLst>
              <a:ext uri="{FF2B5EF4-FFF2-40B4-BE49-F238E27FC236}">
                <a16:creationId xmlns:a16="http://schemas.microsoft.com/office/drawing/2014/main" id="{03FF9EC6-5EE3-BCAF-22CC-5703E06277CF}"/>
              </a:ext>
            </a:extLst>
          </p:cNvPr>
          <p:cNvCxnSpPr>
            <a:cxnSpLocks/>
          </p:cNvCxnSpPr>
          <p:nvPr/>
        </p:nvCxnSpPr>
        <p:spPr>
          <a:xfrm flipH="1">
            <a:off x="1783942" y="5770359"/>
            <a:ext cx="274931" cy="22087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08" name="テキスト ボックス 107">
            <a:extLst>
              <a:ext uri="{FF2B5EF4-FFF2-40B4-BE49-F238E27FC236}">
                <a16:creationId xmlns:a16="http://schemas.microsoft.com/office/drawing/2014/main" id="{381AEBC0-7375-5395-2945-6EC5A464C42F}"/>
              </a:ext>
            </a:extLst>
          </p:cNvPr>
          <p:cNvSpPr txBox="1"/>
          <p:nvPr/>
        </p:nvSpPr>
        <p:spPr>
          <a:xfrm>
            <a:off x="1102654" y="4337239"/>
            <a:ext cx="886781" cy="691921"/>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県 税</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1,350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19</a:t>
            </a:r>
            <a:r>
              <a:rPr kumimoji="1" lang="en-US" altLang="ja-JP" sz="1050" dirty="0">
                <a:latin typeface="UD デジタル 教科書体 NP-R" panose="02020400000000000000" pitchFamily="18" charset="-128"/>
                <a:ea typeface="UD デジタル 教科書体 NP-R" panose="02020400000000000000" pitchFamily="18" charset="-128"/>
              </a:rPr>
              <a:t>.0%</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09" name="テキスト ボックス 108">
            <a:extLst>
              <a:ext uri="{FF2B5EF4-FFF2-40B4-BE49-F238E27FC236}">
                <a16:creationId xmlns:a16="http://schemas.microsoft.com/office/drawing/2014/main" id="{03C54B08-915F-CA09-52B7-514AF79CECD5}"/>
              </a:ext>
            </a:extLst>
          </p:cNvPr>
          <p:cNvSpPr txBox="1"/>
          <p:nvPr/>
        </p:nvSpPr>
        <p:spPr>
          <a:xfrm>
            <a:off x="183330" y="2721114"/>
            <a:ext cx="798617" cy="691921"/>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諸収入</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428</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6</a:t>
            </a:r>
            <a:r>
              <a:rPr kumimoji="1" lang="en-US" altLang="ja-JP" sz="1050" dirty="0">
                <a:latin typeface="UD デジタル 教科書体 NP-R" panose="02020400000000000000" pitchFamily="18" charset="-128"/>
                <a:ea typeface="UD デジタル 教科書体 NP-R" panose="02020400000000000000" pitchFamily="18" charset="-128"/>
              </a:rPr>
              <a:t>.0%</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cxnSp>
        <p:nvCxnSpPr>
          <p:cNvPr id="110" name="直線コネクタ 109">
            <a:extLst>
              <a:ext uri="{FF2B5EF4-FFF2-40B4-BE49-F238E27FC236}">
                <a16:creationId xmlns:a16="http://schemas.microsoft.com/office/drawing/2014/main" id="{617E10DE-8BC1-FCF0-CCD5-B3C8073B08AE}"/>
              </a:ext>
            </a:extLst>
          </p:cNvPr>
          <p:cNvCxnSpPr>
            <a:cxnSpLocks/>
          </p:cNvCxnSpPr>
          <p:nvPr/>
        </p:nvCxnSpPr>
        <p:spPr>
          <a:xfrm flipH="1" flipV="1">
            <a:off x="871011" y="3156360"/>
            <a:ext cx="246365" cy="238227"/>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12" name="テキスト ボックス 111">
            <a:extLst>
              <a:ext uri="{FF2B5EF4-FFF2-40B4-BE49-F238E27FC236}">
                <a16:creationId xmlns:a16="http://schemas.microsoft.com/office/drawing/2014/main" id="{DE199368-ADC0-7498-BD14-07F8596C79E9}"/>
              </a:ext>
            </a:extLst>
          </p:cNvPr>
          <p:cNvSpPr txBox="1"/>
          <p:nvPr/>
        </p:nvSpPr>
        <p:spPr>
          <a:xfrm>
            <a:off x="1355311" y="2345857"/>
            <a:ext cx="1553631" cy="498021"/>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その他自主財源</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1,207</a:t>
            </a:r>
            <a:r>
              <a:rPr lang="ja-JP" altLang="en-US" sz="1050" dirty="0">
                <a:latin typeface="UD デジタル 教科書体 NP-R" panose="02020400000000000000" pitchFamily="18" charset="-128"/>
                <a:ea typeface="UD デジタル 教科書体 NP-R" panose="02020400000000000000" pitchFamily="18" charset="-128"/>
              </a:rPr>
              <a:t>億円</a:t>
            </a: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17</a:t>
            </a:r>
            <a:r>
              <a:rPr kumimoji="1" lang="en-US" altLang="ja-JP"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0</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17" name="テキスト ボックス 116">
            <a:extLst>
              <a:ext uri="{FF2B5EF4-FFF2-40B4-BE49-F238E27FC236}">
                <a16:creationId xmlns:a16="http://schemas.microsoft.com/office/drawing/2014/main" id="{CD91AAAB-4105-FB40-B32E-07F69D0BA9D1}"/>
              </a:ext>
            </a:extLst>
          </p:cNvPr>
          <p:cNvSpPr txBox="1">
            <a:spLocks noChangeAspect="1"/>
          </p:cNvSpPr>
          <p:nvPr/>
        </p:nvSpPr>
        <p:spPr>
          <a:xfrm rot="18672580">
            <a:off x="2053515" y="3034078"/>
            <a:ext cx="1880064" cy="1878827"/>
          </a:xfrm>
          <a:prstGeom prst="rect">
            <a:avLst/>
          </a:prstGeom>
          <a:noFill/>
        </p:spPr>
        <p:txBody>
          <a:bodyPr wrap="none" rtlCol="0">
            <a:prstTxWarp prst="textArchUp">
              <a:avLst>
                <a:gd name="adj" fmla="val 11785065"/>
              </a:avLst>
            </a:prstTxWarp>
            <a:spAutoFit/>
          </a:bodyPr>
          <a:lstStyle/>
          <a:p>
            <a:r>
              <a:rPr lang="ja-JP" altLang="en-US" sz="1200" b="1" spc="500" dirty="0">
                <a:latin typeface="BIZ UDPゴシック" panose="020B0400000000000000" pitchFamily="50" charset="-128"/>
                <a:ea typeface="BIZ UDPゴシック" panose="020B0400000000000000" pitchFamily="50" charset="-128"/>
              </a:rPr>
              <a:t>自主</a:t>
            </a:r>
            <a:r>
              <a:rPr kumimoji="1" lang="ja-JP" altLang="en-US" sz="1200" b="1" spc="500" dirty="0">
                <a:latin typeface="BIZ UDPゴシック" panose="020B0400000000000000" pitchFamily="50" charset="-128"/>
                <a:ea typeface="BIZ UDPゴシック" panose="020B0400000000000000" pitchFamily="50" charset="-128"/>
              </a:rPr>
              <a:t>財源 </a:t>
            </a:r>
            <a:r>
              <a:rPr kumimoji="1" lang="en-US" altLang="ja-JP" sz="1050" b="1" spc="500" dirty="0">
                <a:latin typeface="BIZ UDPゴシック" panose="020B0400000000000000" pitchFamily="50" charset="-128"/>
                <a:ea typeface="BIZ UDPゴシック" panose="020B0400000000000000" pitchFamily="50" charset="-128"/>
              </a:rPr>
              <a:t>42.</a:t>
            </a:r>
            <a:r>
              <a:rPr lang="en-US" altLang="ja-JP" sz="1050" b="1" spc="500" dirty="0">
                <a:latin typeface="BIZ UDPゴシック" panose="020B0400000000000000" pitchFamily="50" charset="-128"/>
                <a:ea typeface="BIZ UDPゴシック" panose="020B0400000000000000" pitchFamily="50" charset="-128"/>
              </a:rPr>
              <a:t>1</a:t>
            </a:r>
            <a:r>
              <a:rPr kumimoji="1" lang="en-US" altLang="ja-JP" sz="1050" b="1" spc="500" dirty="0">
                <a:latin typeface="BIZ UDPゴシック" panose="020B0400000000000000" pitchFamily="50" charset="-128"/>
                <a:ea typeface="BIZ UDPゴシック" panose="020B0400000000000000" pitchFamily="50" charset="-128"/>
              </a:rPr>
              <a:t>%</a:t>
            </a:r>
            <a:endParaRPr kumimoji="1" lang="ja-JP" altLang="en-US" sz="1200" b="1" spc="50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C59F2995-381B-13E0-4C3D-CD036E5FB613}"/>
              </a:ext>
            </a:extLst>
          </p:cNvPr>
          <p:cNvSpPr txBox="1"/>
          <p:nvPr/>
        </p:nvSpPr>
        <p:spPr>
          <a:xfrm>
            <a:off x="2663188" y="3567564"/>
            <a:ext cx="646331" cy="369332"/>
          </a:xfrm>
          <a:prstGeom prst="rect">
            <a:avLst/>
          </a:prstGeom>
          <a:noFill/>
        </p:spPr>
        <p:txBody>
          <a:bodyPr wrap="none" rtlCol="0">
            <a:spAutoFit/>
          </a:bodyPr>
          <a:lstStyle/>
          <a:p>
            <a:r>
              <a:rPr kumimoji="1" lang="ja-JP" altLang="en-US" b="1" dirty="0">
                <a:latin typeface="UD デジタル 教科書体 NP-R" panose="02020400000000000000" pitchFamily="18" charset="-128"/>
                <a:ea typeface="UD デジタル 教科書体 NP-R" panose="02020400000000000000" pitchFamily="18" charset="-128"/>
              </a:rPr>
              <a:t>総額</a:t>
            </a:r>
          </a:p>
        </p:txBody>
      </p:sp>
      <p:sp>
        <p:nvSpPr>
          <p:cNvPr id="27" name="テキスト ボックス 26">
            <a:extLst>
              <a:ext uri="{FF2B5EF4-FFF2-40B4-BE49-F238E27FC236}">
                <a16:creationId xmlns:a16="http://schemas.microsoft.com/office/drawing/2014/main" id="{C203786A-007B-FAB8-19A0-78D0FA31B5DB}"/>
              </a:ext>
            </a:extLst>
          </p:cNvPr>
          <p:cNvSpPr txBox="1"/>
          <p:nvPr/>
        </p:nvSpPr>
        <p:spPr>
          <a:xfrm>
            <a:off x="2372243" y="3886582"/>
            <a:ext cx="1228221" cy="369332"/>
          </a:xfrm>
          <a:prstGeom prst="rect">
            <a:avLst/>
          </a:prstGeom>
          <a:noFill/>
        </p:spPr>
        <p:txBody>
          <a:bodyPr wrap="none" rtlCol="0">
            <a:spAutoFit/>
          </a:bodyPr>
          <a:lstStyle/>
          <a:p>
            <a:pPr algn="ctr"/>
            <a:r>
              <a:rPr kumimoji="1" lang="en-US" altLang="ja-JP" b="1" dirty="0">
                <a:latin typeface="UD デジタル 教科書体 NP-R" panose="02020400000000000000" pitchFamily="18" charset="-128"/>
                <a:ea typeface="UD デジタル 教科書体 NP-R" panose="02020400000000000000" pitchFamily="18" charset="-128"/>
              </a:rPr>
              <a:t>7,0</a:t>
            </a:r>
            <a:r>
              <a:rPr lang="en-US" altLang="ja-JP" b="1" dirty="0">
                <a:latin typeface="UD デジタル 教科書体 NP-R" panose="02020400000000000000" pitchFamily="18" charset="-128"/>
                <a:ea typeface="UD デジタル 教科書体 NP-R" panose="02020400000000000000" pitchFamily="18" charset="-128"/>
              </a:rPr>
              <a:t>9</a:t>
            </a:r>
            <a:r>
              <a:rPr kumimoji="1" lang="en-US" altLang="ja-JP" b="1" dirty="0">
                <a:latin typeface="UD デジタル 教科書体 NP-R" panose="02020400000000000000" pitchFamily="18" charset="-128"/>
                <a:ea typeface="UD デジタル 教科書体 NP-R" panose="02020400000000000000" pitchFamily="18" charset="-128"/>
              </a:rPr>
              <a:t>0</a:t>
            </a:r>
            <a:r>
              <a:rPr kumimoji="1" lang="ja-JP" altLang="en-US" sz="1400" b="1" dirty="0">
                <a:latin typeface="UD デジタル 教科書体 NP-R" panose="02020400000000000000" pitchFamily="18" charset="-128"/>
                <a:ea typeface="UD デジタル 教科書体 NP-R" panose="02020400000000000000" pitchFamily="18" charset="-128"/>
              </a:rPr>
              <a:t>億円</a:t>
            </a:r>
            <a:endParaRPr kumimoji="1" lang="ja-JP" altLang="en-US" b="1" dirty="0">
              <a:latin typeface="UD デジタル 教科書体 NP-R" panose="02020400000000000000" pitchFamily="18" charset="-128"/>
              <a:ea typeface="UD デジタル 教科書体 NP-R" panose="02020400000000000000" pitchFamily="18" charset="-128"/>
            </a:endParaRPr>
          </a:p>
        </p:txBody>
      </p:sp>
      <p:sp>
        <p:nvSpPr>
          <p:cNvPr id="5" name="四角形: 角を丸くする 4">
            <a:extLst>
              <a:ext uri="{FF2B5EF4-FFF2-40B4-BE49-F238E27FC236}">
                <a16:creationId xmlns:a16="http://schemas.microsoft.com/office/drawing/2014/main" id="{FD28FF09-A512-CC4C-540C-E93C1645BE06}"/>
              </a:ext>
            </a:extLst>
          </p:cNvPr>
          <p:cNvSpPr/>
          <p:nvPr/>
        </p:nvSpPr>
        <p:spPr>
          <a:xfrm>
            <a:off x="5962120" y="1550030"/>
            <a:ext cx="6059311" cy="4874474"/>
          </a:xfrm>
          <a:prstGeom prst="roundRect">
            <a:avLst>
              <a:gd name="adj" fmla="val 2541"/>
            </a:avLst>
          </a:prstGeom>
          <a:solidFill>
            <a:srgbClr val="FDF1F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9" name="楕円 8">
            <a:extLst>
              <a:ext uri="{FF2B5EF4-FFF2-40B4-BE49-F238E27FC236}">
                <a16:creationId xmlns:a16="http://schemas.microsoft.com/office/drawing/2014/main" id="{02443405-52FF-85A9-365D-7FCE971BE6D8}"/>
              </a:ext>
            </a:extLst>
          </p:cNvPr>
          <p:cNvSpPr/>
          <p:nvPr/>
        </p:nvSpPr>
        <p:spPr>
          <a:xfrm>
            <a:off x="6029941" y="1240541"/>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1" name="テキスト ボックス 10">
            <a:extLst>
              <a:ext uri="{FF2B5EF4-FFF2-40B4-BE49-F238E27FC236}">
                <a16:creationId xmlns:a16="http://schemas.microsoft.com/office/drawing/2014/main" id="{05A1A5C1-DB90-F4B9-F05E-CAF13E1F1A87}"/>
              </a:ext>
            </a:extLst>
          </p:cNvPr>
          <p:cNvSpPr txBox="1"/>
          <p:nvPr/>
        </p:nvSpPr>
        <p:spPr>
          <a:xfrm>
            <a:off x="6108713" y="1331503"/>
            <a:ext cx="461434" cy="461665"/>
          </a:xfrm>
          <a:prstGeom prst="rect">
            <a:avLst/>
          </a:prstGeom>
          <a:noFill/>
        </p:spPr>
        <p:txBody>
          <a:bodyPr wrap="square" rtlCol="0">
            <a:spAutoFit/>
          </a:bodyPr>
          <a:lstStyle/>
          <a:p>
            <a:pPr algn="ctr"/>
            <a:r>
              <a:rPr lang="ja-JP" altLang="en-US" sz="2400" b="1" spc="100" dirty="0">
                <a:solidFill>
                  <a:schemeClr val="bg1"/>
                </a:solidFill>
                <a:latin typeface="UD デジタル 教科書体 NP-R" panose="02020400000000000000" pitchFamily="18" charset="-128"/>
                <a:ea typeface="UD デジタル 教科書体 NP-R" panose="02020400000000000000" pitchFamily="18" charset="-128"/>
              </a:rPr>
              <a:t>豆</a:t>
            </a:r>
          </a:p>
        </p:txBody>
      </p:sp>
      <p:sp>
        <p:nvSpPr>
          <p:cNvPr id="13" name="楕円 12">
            <a:extLst>
              <a:ext uri="{FF2B5EF4-FFF2-40B4-BE49-F238E27FC236}">
                <a16:creationId xmlns:a16="http://schemas.microsoft.com/office/drawing/2014/main" id="{92942AC7-5951-D573-0BB7-DC6DADF8D24B}"/>
              </a:ext>
            </a:extLst>
          </p:cNvPr>
          <p:cNvSpPr/>
          <p:nvPr/>
        </p:nvSpPr>
        <p:spPr>
          <a:xfrm>
            <a:off x="6509691" y="1240541"/>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4" name="テキスト ボックス 13">
            <a:extLst>
              <a:ext uri="{FF2B5EF4-FFF2-40B4-BE49-F238E27FC236}">
                <a16:creationId xmlns:a16="http://schemas.microsoft.com/office/drawing/2014/main" id="{7878B788-D8C4-C051-735A-73ECFA511A45}"/>
              </a:ext>
            </a:extLst>
          </p:cNvPr>
          <p:cNvSpPr txBox="1"/>
          <p:nvPr/>
        </p:nvSpPr>
        <p:spPr>
          <a:xfrm>
            <a:off x="6588463" y="1331503"/>
            <a:ext cx="461434" cy="461665"/>
          </a:xfrm>
          <a:prstGeom prst="rect">
            <a:avLst/>
          </a:prstGeom>
          <a:noFill/>
        </p:spPr>
        <p:txBody>
          <a:bodyPr wrap="square" rtlCol="0">
            <a:spAutoFit/>
          </a:bodyPr>
          <a:lstStyle/>
          <a:p>
            <a:pPr algn="ctr"/>
            <a:r>
              <a:rPr lang="ja-JP" altLang="en-US" sz="2400" b="1" spc="100" dirty="0">
                <a:solidFill>
                  <a:schemeClr val="bg1"/>
                </a:solidFill>
                <a:latin typeface="UD デジタル 教科書体 NP-R" panose="02020400000000000000" pitchFamily="18" charset="-128"/>
                <a:ea typeface="UD デジタル 教科書体 NP-R" panose="02020400000000000000" pitchFamily="18" charset="-128"/>
              </a:rPr>
              <a:t>知</a:t>
            </a:r>
          </a:p>
        </p:txBody>
      </p:sp>
      <p:sp>
        <p:nvSpPr>
          <p:cNvPr id="16" name="楕円 15">
            <a:extLst>
              <a:ext uri="{FF2B5EF4-FFF2-40B4-BE49-F238E27FC236}">
                <a16:creationId xmlns:a16="http://schemas.microsoft.com/office/drawing/2014/main" id="{84E97CD1-4181-E57E-1E6F-C2AB66152DA9}"/>
              </a:ext>
            </a:extLst>
          </p:cNvPr>
          <p:cNvSpPr/>
          <p:nvPr/>
        </p:nvSpPr>
        <p:spPr>
          <a:xfrm>
            <a:off x="6989441" y="1240541"/>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7" name="テキスト ボックス 16">
            <a:extLst>
              <a:ext uri="{FF2B5EF4-FFF2-40B4-BE49-F238E27FC236}">
                <a16:creationId xmlns:a16="http://schemas.microsoft.com/office/drawing/2014/main" id="{8DD7AC28-3637-7E69-0C6B-9E4F9E830B80}"/>
              </a:ext>
            </a:extLst>
          </p:cNvPr>
          <p:cNvSpPr txBox="1"/>
          <p:nvPr/>
        </p:nvSpPr>
        <p:spPr>
          <a:xfrm>
            <a:off x="7068213" y="1331503"/>
            <a:ext cx="461434" cy="461665"/>
          </a:xfrm>
          <a:prstGeom prst="rect">
            <a:avLst/>
          </a:prstGeom>
          <a:noFill/>
        </p:spPr>
        <p:txBody>
          <a:bodyPr wrap="square" rtlCol="0">
            <a:spAutoFit/>
          </a:bodyPr>
          <a:lstStyle/>
          <a:p>
            <a:pPr algn="ctr"/>
            <a:r>
              <a:rPr lang="ja-JP" altLang="en-US" sz="2400" b="1" spc="100" dirty="0">
                <a:solidFill>
                  <a:schemeClr val="bg1"/>
                </a:solidFill>
                <a:latin typeface="UD デジタル 教科書体 NP-R" panose="02020400000000000000" pitchFamily="18" charset="-128"/>
                <a:ea typeface="UD デジタル 教科書体 NP-R" panose="02020400000000000000" pitchFamily="18" charset="-128"/>
              </a:rPr>
              <a:t>識</a:t>
            </a:r>
          </a:p>
        </p:txBody>
      </p:sp>
      <p:sp>
        <p:nvSpPr>
          <p:cNvPr id="19" name="四角形: 角を丸くする 18">
            <a:extLst>
              <a:ext uri="{FF2B5EF4-FFF2-40B4-BE49-F238E27FC236}">
                <a16:creationId xmlns:a16="http://schemas.microsoft.com/office/drawing/2014/main" id="{120D6EE2-C31B-058D-783E-3A4A1709A2B3}"/>
              </a:ext>
            </a:extLst>
          </p:cNvPr>
          <p:cNvSpPr/>
          <p:nvPr/>
        </p:nvSpPr>
        <p:spPr>
          <a:xfrm>
            <a:off x="6108713" y="1967183"/>
            <a:ext cx="5762930" cy="711669"/>
          </a:xfrm>
          <a:prstGeom prst="roundRect">
            <a:avLst>
              <a:gd name="adj" fmla="val 5136"/>
            </a:avLst>
          </a:prstGeom>
          <a:solidFill>
            <a:srgbClr val="80B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37" name="テキスト ボックス 36">
            <a:extLst>
              <a:ext uri="{FF2B5EF4-FFF2-40B4-BE49-F238E27FC236}">
                <a16:creationId xmlns:a16="http://schemas.microsoft.com/office/drawing/2014/main" id="{931D0668-E6D2-9680-F614-B2D1E31EE797}"/>
              </a:ext>
            </a:extLst>
          </p:cNvPr>
          <p:cNvSpPr txBox="1"/>
          <p:nvPr/>
        </p:nvSpPr>
        <p:spPr>
          <a:xfrm>
            <a:off x="6298147" y="2161797"/>
            <a:ext cx="1159292" cy="369332"/>
          </a:xfrm>
          <a:prstGeom prst="rect">
            <a:avLst/>
          </a:prstGeom>
          <a:noFill/>
        </p:spPr>
        <p:txBody>
          <a:bodyPr wrap="none" rtlCol="0">
            <a:spAutoFit/>
          </a:bodyPr>
          <a:lstStyle/>
          <a:p>
            <a:r>
              <a:rPr lang="ja-JP" altLang="en-US" b="1" spc="100" dirty="0">
                <a:latin typeface="UD デジタル 教科書体 NP-R" panose="02020400000000000000" pitchFamily="18" charset="-128"/>
                <a:ea typeface="UD デジタル 教科書体 NP-R" panose="02020400000000000000" pitchFamily="18" charset="-128"/>
              </a:rPr>
              <a:t>自主財源</a:t>
            </a:r>
            <a:endParaRPr kumimoji="1" lang="ja-JP" altLang="en-US" b="1" spc="100" dirty="0">
              <a:latin typeface="UD デジタル 教科書体 NP-R" panose="02020400000000000000" pitchFamily="18" charset="-128"/>
              <a:ea typeface="UD デジタル 教科書体 NP-R" panose="02020400000000000000" pitchFamily="18" charset="-128"/>
            </a:endParaRPr>
          </a:p>
        </p:txBody>
      </p:sp>
      <p:sp>
        <p:nvSpPr>
          <p:cNvPr id="38" name="テキスト ボックス 37">
            <a:extLst>
              <a:ext uri="{FF2B5EF4-FFF2-40B4-BE49-F238E27FC236}">
                <a16:creationId xmlns:a16="http://schemas.microsoft.com/office/drawing/2014/main" id="{170629E5-D6A4-1678-ABEF-162480ABEEDC}"/>
              </a:ext>
            </a:extLst>
          </p:cNvPr>
          <p:cNvSpPr txBox="1"/>
          <p:nvPr/>
        </p:nvSpPr>
        <p:spPr>
          <a:xfrm>
            <a:off x="7790514" y="2060862"/>
            <a:ext cx="3894804" cy="524311"/>
          </a:xfrm>
          <a:prstGeom prst="rect">
            <a:avLst/>
          </a:prstGeom>
          <a:noFill/>
        </p:spPr>
        <p:txBody>
          <a:bodyPr wrap="square">
            <a:spAutoFit/>
          </a:bodyPr>
          <a:lstStyle/>
          <a:p>
            <a:pPr>
              <a:lnSpc>
                <a:spcPct val="120000"/>
              </a:lnSpc>
            </a:pPr>
            <a:r>
              <a:rPr lang="ja-JP" altLang="en-US" sz="1200" dirty="0">
                <a:latin typeface="UD デジタル 教科書体 NP-R" panose="02020400000000000000" pitchFamily="18" charset="-128"/>
                <a:ea typeface="UD デジタル 教科書体 NP-R" panose="02020400000000000000" pitchFamily="18" charset="-128"/>
              </a:rPr>
              <a:t>県税や市町村税など、地方自治体が自ら調達できる財源をいいます。</a:t>
            </a:r>
          </a:p>
        </p:txBody>
      </p:sp>
      <p:cxnSp>
        <p:nvCxnSpPr>
          <p:cNvPr id="39" name="直線コネクタ 38">
            <a:extLst>
              <a:ext uri="{FF2B5EF4-FFF2-40B4-BE49-F238E27FC236}">
                <a16:creationId xmlns:a16="http://schemas.microsoft.com/office/drawing/2014/main" id="{29A05928-225C-83A2-4D02-A1F9F30C4056}"/>
              </a:ext>
            </a:extLst>
          </p:cNvPr>
          <p:cNvCxnSpPr>
            <a:cxnSpLocks/>
          </p:cNvCxnSpPr>
          <p:nvPr/>
        </p:nvCxnSpPr>
        <p:spPr>
          <a:xfrm>
            <a:off x="7643680" y="2062481"/>
            <a:ext cx="0" cy="521073"/>
          </a:xfrm>
          <a:prstGeom prst="line">
            <a:avLst/>
          </a:prstGeom>
          <a:ln w="12700">
            <a:solidFill>
              <a:schemeClr val="bg1">
                <a:alpha val="50000"/>
              </a:schemeClr>
            </a:solidFill>
          </a:ln>
        </p:spPr>
        <p:style>
          <a:lnRef idx="2">
            <a:schemeClr val="accent1"/>
          </a:lnRef>
          <a:fillRef idx="0">
            <a:schemeClr val="accent1"/>
          </a:fillRef>
          <a:effectRef idx="1">
            <a:schemeClr val="accent1"/>
          </a:effectRef>
          <a:fontRef idx="minor">
            <a:schemeClr val="tx1"/>
          </a:fontRef>
        </p:style>
      </p:cxnSp>
      <p:sp>
        <p:nvSpPr>
          <p:cNvPr id="41" name="Google Shape;111;p1">
            <a:extLst>
              <a:ext uri="{FF2B5EF4-FFF2-40B4-BE49-F238E27FC236}">
                <a16:creationId xmlns:a16="http://schemas.microsoft.com/office/drawing/2014/main" id="{F43310B4-0EC7-3931-B6B2-EF37D5E9CE0F}"/>
              </a:ext>
            </a:extLst>
          </p:cNvPr>
          <p:cNvSpPr txBox="1"/>
          <p:nvPr/>
        </p:nvSpPr>
        <p:spPr>
          <a:xfrm>
            <a:off x="6371062" y="2017368"/>
            <a:ext cx="1052885"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dirty="0">
                <a:latin typeface="UD デジタル 教科書体 NP-R" panose="02020400000000000000" pitchFamily="18" charset="-128"/>
                <a:ea typeface="UD デジタル 教科書体 NP-R" panose="02020400000000000000" pitchFamily="18" charset="-128"/>
                <a:cs typeface="Arial"/>
                <a:sym typeface="Arial"/>
              </a:rPr>
              <a:t>じしゅざいげん</a:t>
            </a:r>
            <a:endParaRPr lang="ja-JP" altLang="en-US" sz="700" i="0" u="none" strike="noStrike" cap="none" dirty="0">
              <a:latin typeface="UD デジタル 教科書体 NP-R" panose="02020400000000000000" pitchFamily="18" charset="-128"/>
              <a:ea typeface="UD デジタル 教科書体 NP-R" panose="02020400000000000000" pitchFamily="18" charset="-128"/>
              <a:cs typeface="Arial"/>
              <a:sym typeface="Arial"/>
            </a:endParaRPr>
          </a:p>
        </p:txBody>
      </p:sp>
    </p:spTree>
    <p:extLst>
      <p:ext uri="{BB962C8B-B14F-4D97-AF65-F5344CB8AC3E}">
        <p14:creationId xmlns:p14="http://schemas.microsoft.com/office/powerpoint/2010/main" val="1166288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par>
                          <p:cTn id="49" fill="hold">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116"/>
                                        </p:tgtEl>
                                        <p:attrNameLst>
                                          <p:attrName>style.visibility</p:attrName>
                                        </p:attrNameLst>
                                      </p:cBhvr>
                                      <p:to>
                                        <p:strVal val="visible"/>
                                      </p:to>
                                    </p:set>
                                    <p:animEffect transition="in" filter="wipe(down)">
                                      <p:cBhvr>
                                        <p:cTn id="52" dur="500"/>
                                        <p:tgtEl>
                                          <p:spTgt spid="11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17"/>
                                        </p:tgtEl>
                                        <p:attrNameLst>
                                          <p:attrName>style.visibility</p:attrName>
                                        </p:attrNameLst>
                                      </p:cBhvr>
                                      <p:to>
                                        <p:strVal val="visible"/>
                                      </p:to>
                                    </p:set>
                                    <p:animEffect transition="in" filter="wipe(down)">
                                      <p:cBhvr>
                                        <p:cTn id="55"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6" grpId="0">
        <p:bldAsOne/>
      </p:bldGraphic>
      <p:bldP spid="117" grpId="0"/>
      <p:bldP spid="5" grpId="0" animBg="1"/>
      <p:bldP spid="9" grpId="0" animBg="1"/>
      <p:bldP spid="11" grpId="0"/>
      <p:bldP spid="13" grpId="0" animBg="1"/>
      <p:bldP spid="14" grpId="0"/>
      <p:bldP spid="16" grpId="0" animBg="1"/>
      <p:bldP spid="17" grpId="0"/>
      <p:bldP spid="19" grpId="0" animBg="1"/>
      <p:bldP spid="37" grpId="0"/>
      <p:bldP spid="38"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38051-0B01-02C7-DFD0-9F5C39FCDEAB}"/>
            </a:ext>
          </a:extLst>
        </p:cNvPr>
        <p:cNvGrpSpPr/>
        <p:nvPr/>
      </p:nvGrpSpPr>
      <p:grpSpPr>
        <a:xfrm>
          <a:off x="0" y="0"/>
          <a:ext cx="0" cy="0"/>
          <a:chOff x="0" y="0"/>
          <a:chExt cx="0" cy="0"/>
        </a:xfrm>
      </p:grpSpPr>
      <p:graphicFrame>
        <p:nvGraphicFramePr>
          <p:cNvPr id="24" name="グラフ 23">
            <a:extLst>
              <a:ext uri="{FF2B5EF4-FFF2-40B4-BE49-F238E27FC236}">
                <a16:creationId xmlns:a16="http://schemas.microsoft.com/office/drawing/2014/main" id="{568993C3-0885-726A-3986-218D211C6B65}"/>
              </a:ext>
            </a:extLst>
          </p:cNvPr>
          <p:cNvGraphicFramePr/>
          <p:nvPr/>
        </p:nvGraphicFramePr>
        <p:xfrm>
          <a:off x="-471028" y="1663774"/>
          <a:ext cx="6929151" cy="46194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6" name="グラフ 115">
            <a:extLst>
              <a:ext uri="{FF2B5EF4-FFF2-40B4-BE49-F238E27FC236}">
                <a16:creationId xmlns:a16="http://schemas.microsoft.com/office/drawing/2014/main" id="{1121B2D2-24F2-35A2-D512-04BD226B0994}"/>
              </a:ext>
            </a:extLst>
          </p:cNvPr>
          <p:cNvGraphicFramePr>
            <a:graphicFrameLocks/>
          </p:cNvGraphicFramePr>
          <p:nvPr/>
        </p:nvGraphicFramePr>
        <p:xfrm>
          <a:off x="1040163" y="2671234"/>
          <a:ext cx="3906769" cy="2604514"/>
        </p:xfrm>
        <a:graphic>
          <a:graphicData uri="http://schemas.openxmlformats.org/drawingml/2006/chart">
            <c:chart xmlns:c="http://schemas.openxmlformats.org/drawingml/2006/chart" xmlns:r="http://schemas.openxmlformats.org/officeDocument/2006/relationships" r:id="rId3"/>
          </a:graphicData>
        </a:graphic>
      </p:graphicFrame>
      <p:sp>
        <p:nvSpPr>
          <p:cNvPr id="3" name="Google Shape;111;p1">
            <a:extLst>
              <a:ext uri="{FF2B5EF4-FFF2-40B4-BE49-F238E27FC236}">
                <a16:creationId xmlns:a16="http://schemas.microsoft.com/office/drawing/2014/main" id="{CE9CE2A9-6EB8-91AC-85D1-469EFD70F199}"/>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269882"/>
                </a:solidFill>
                <a:latin typeface="UD デジタル 教科書体 NP-R" panose="02020400000000000000" pitchFamily="18" charset="-128"/>
                <a:ea typeface="UD デジタル 教科書体 NP-R" panose="02020400000000000000" pitchFamily="18" charset="-128"/>
                <a:cs typeface="Arial"/>
                <a:sym typeface="Arial"/>
              </a:rPr>
              <a:t>6.</a:t>
            </a:r>
            <a:r>
              <a:rPr lang="ja-JP" altLang="en-US" sz="2800" b="1" dirty="0">
                <a:solidFill>
                  <a:srgbClr val="269882"/>
                </a:solidFill>
                <a:latin typeface="UD デジタル 教科書体 NP-R" panose="02020400000000000000" pitchFamily="18" charset="-128"/>
                <a:ea typeface="UD デジタル 教科書体 NP-R" panose="02020400000000000000" pitchFamily="18" charset="-128"/>
                <a:cs typeface="Arial"/>
                <a:sym typeface="Arial"/>
              </a:rPr>
              <a:t>長崎県の財政</a:t>
            </a:r>
          </a:p>
        </p:txBody>
      </p:sp>
      <p:cxnSp>
        <p:nvCxnSpPr>
          <p:cNvPr id="4" name="直線コネクタ 3">
            <a:extLst>
              <a:ext uri="{FF2B5EF4-FFF2-40B4-BE49-F238E27FC236}">
                <a16:creationId xmlns:a16="http://schemas.microsoft.com/office/drawing/2014/main" id="{79678CD2-C384-048A-0BB3-9DF7E989F1A2}"/>
              </a:ext>
            </a:extLst>
          </p:cNvPr>
          <p:cNvCxnSpPr>
            <a:cxnSpLocks/>
          </p:cNvCxnSpPr>
          <p:nvPr/>
        </p:nvCxnSpPr>
        <p:spPr>
          <a:xfrm>
            <a:off x="426000" y="756126"/>
            <a:ext cx="11340000" cy="0"/>
          </a:xfrm>
          <a:prstGeom prst="line">
            <a:avLst/>
          </a:prstGeom>
          <a:ln w="44450" cmpd="dbl">
            <a:solidFill>
              <a:srgbClr val="269882"/>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AF1E1DB2-91E4-33B0-C43A-7427CBFA729C}"/>
              </a:ext>
            </a:extLst>
          </p:cNvPr>
          <p:cNvSpPr/>
          <p:nvPr/>
        </p:nvSpPr>
        <p:spPr>
          <a:xfrm>
            <a:off x="276799" y="1076383"/>
            <a:ext cx="1688143" cy="45001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214969D-F7DA-54F5-6889-2BA9C6AA1BE6}"/>
              </a:ext>
            </a:extLst>
          </p:cNvPr>
          <p:cNvSpPr txBox="1"/>
          <p:nvPr/>
        </p:nvSpPr>
        <p:spPr>
          <a:xfrm>
            <a:off x="297570" y="1127816"/>
            <a:ext cx="1646605" cy="369332"/>
          </a:xfrm>
          <a:prstGeom prst="rect">
            <a:avLst/>
          </a:prstGeom>
          <a:noFill/>
        </p:spPr>
        <p:txBody>
          <a:bodyPr wrap="non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長崎県の歳入</a:t>
            </a:r>
            <a:endParaRPr kumimoji="1" lang="ja-JP" altLang="en-US"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8" name="楕円 17">
            <a:extLst>
              <a:ext uri="{FF2B5EF4-FFF2-40B4-BE49-F238E27FC236}">
                <a16:creationId xmlns:a16="http://schemas.microsoft.com/office/drawing/2014/main" id="{569CC2A3-918F-3643-715D-ECDBD1E77EC7}"/>
              </a:ext>
            </a:extLst>
          </p:cNvPr>
          <p:cNvSpPr/>
          <p:nvPr/>
        </p:nvSpPr>
        <p:spPr>
          <a:xfrm>
            <a:off x="2213860" y="3193804"/>
            <a:ext cx="1559375" cy="15593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25" name="テキスト ボックス 24">
            <a:extLst>
              <a:ext uri="{FF2B5EF4-FFF2-40B4-BE49-F238E27FC236}">
                <a16:creationId xmlns:a16="http://schemas.microsoft.com/office/drawing/2014/main" id="{E3C40C40-43A0-4F5B-DA7B-8FD6BA2499E0}"/>
              </a:ext>
            </a:extLst>
          </p:cNvPr>
          <p:cNvSpPr txBox="1"/>
          <p:nvPr/>
        </p:nvSpPr>
        <p:spPr>
          <a:xfrm>
            <a:off x="3918929" y="2822702"/>
            <a:ext cx="954107" cy="669414"/>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地方交付税</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2,301</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32</a:t>
            </a:r>
            <a:r>
              <a:rPr kumimoji="1" lang="en-US" altLang="ja-JP" sz="1050" dirty="0">
                <a:latin typeface="UD デジタル 教科書体 NP-R" panose="02020400000000000000" pitchFamily="18" charset="-128"/>
                <a:ea typeface="UD デジタル 教科書体 NP-R" panose="02020400000000000000" pitchFamily="18" charset="-128"/>
              </a:rPr>
              <a:t>.5%</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97" name="テキスト ボックス 96">
            <a:extLst>
              <a:ext uri="{FF2B5EF4-FFF2-40B4-BE49-F238E27FC236}">
                <a16:creationId xmlns:a16="http://schemas.microsoft.com/office/drawing/2014/main" id="{B8853B0E-7662-E340-AAB1-310C9B5717C2}"/>
              </a:ext>
            </a:extLst>
          </p:cNvPr>
          <p:cNvSpPr txBox="1"/>
          <p:nvPr/>
        </p:nvSpPr>
        <p:spPr>
          <a:xfrm>
            <a:off x="3572020" y="4968559"/>
            <a:ext cx="954107" cy="669414"/>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国庫支出金</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952</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13</a:t>
            </a:r>
            <a:r>
              <a:rPr kumimoji="1" lang="en-US" altLang="ja-JP"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4</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98" name="テキスト ボックス 97">
            <a:extLst>
              <a:ext uri="{FF2B5EF4-FFF2-40B4-BE49-F238E27FC236}">
                <a16:creationId xmlns:a16="http://schemas.microsoft.com/office/drawing/2014/main" id="{BD41C384-D041-69C3-8006-C96279CFAFDC}"/>
              </a:ext>
            </a:extLst>
          </p:cNvPr>
          <p:cNvSpPr txBox="1"/>
          <p:nvPr/>
        </p:nvSpPr>
        <p:spPr>
          <a:xfrm>
            <a:off x="2663188" y="5231578"/>
            <a:ext cx="798617" cy="669414"/>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県 債</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492</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r>
              <a:rPr kumimoji="1" lang="ja-JP" altLang="en-US" sz="1050" dirty="0">
                <a:latin typeface="UD デジタル 教科書体 NP-R" panose="02020400000000000000" pitchFamily="18" charset="-128"/>
                <a:ea typeface="UD デジタル 教科書体 NP-R" panose="02020400000000000000" pitchFamily="18" charset="-128"/>
              </a:rPr>
              <a:t>（</a:t>
            </a:r>
            <a:r>
              <a:rPr kumimoji="1" lang="en-US" altLang="ja-JP" sz="1050" dirty="0">
                <a:latin typeface="UD デジタル 教科書体 NP-R" panose="02020400000000000000" pitchFamily="18" charset="-128"/>
                <a:ea typeface="UD デジタル 教科書体 NP-R" panose="02020400000000000000" pitchFamily="18" charset="-128"/>
              </a:rPr>
              <a:t>6.</a:t>
            </a:r>
            <a:r>
              <a:rPr lang="en-US" altLang="ja-JP" sz="1050" dirty="0">
                <a:latin typeface="UD デジタル 教科書体 NP-R" panose="02020400000000000000" pitchFamily="18" charset="-128"/>
                <a:ea typeface="UD デジタル 教科書体 NP-R" panose="02020400000000000000" pitchFamily="18" charset="-128"/>
              </a:rPr>
              <a:t>9</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99" name="テキスト ボックス 98">
            <a:extLst>
              <a:ext uri="{FF2B5EF4-FFF2-40B4-BE49-F238E27FC236}">
                <a16:creationId xmlns:a16="http://schemas.microsoft.com/office/drawing/2014/main" id="{87D1125D-3A73-635F-95D9-0D6CD397EB1B}"/>
              </a:ext>
            </a:extLst>
          </p:cNvPr>
          <p:cNvSpPr txBox="1"/>
          <p:nvPr/>
        </p:nvSpPr>
        <p:spPr>
          <a:xfrm>
            <a:off x="1783942" y="6135113"/>
            <a:ext cx="1332417" cy="498021"/>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地方譲与税</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311</a:t>
            </a:r>
            <a:r>
              <a:rPr lang="ja-JP" altLang="en-US" sz="1050" dirty="0">
                <a:latin typeface="UD デジタル 教科書体 NP-R" panose="02020400000000000000" pitchFamily="18" charset="-128"/>
                <a:ea typeface="UD デジタル 教科書体 NP-R" panose="02020400000000000000" pitchFamily="18" charset="-128"/>
              </a:rPr>
              <a:t>億円</a:t>
            </a: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4</a:t>
            </a:r>
            <a:r>
              <a:rPr kumimoji="1" lang="en-US" altLang="ja-JP" sz="1050" dirty="0">
                <a:latin typeface="UD デジタル 教科書体 NP-R" panose="02020400000000000000" pitchFamily="18" charset="-128"/>
                <a:ea typeface="UD デジタル 教科書体 NP-R" panose="02020400000000000000" pitchFamily="18" charset="-128"/>
              </a:rPr>
              <a:t>.4%</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cxnSp>
        <p:nvCxnSpPr>
          <p:cNvPr id="100" name="直線コネクタ 99">
            <a:extLst>
              <a:ext uri="{FF2B5EF4-FFF2-40B4-BE49-F238E27FC236}">
                <a16:creationId xmlns:a16="http://schemas.microsoft.com/office/drawing/2014/main" id="{FA62E0C7-5954-DF20-1489-66EA5BA4E99F}"/>
              </a:ext>
            </a:extLst>
          </p:cNvPr>
          <p:cNvCxnSpPr>
            <a:cxnSpLocks/>
          </p:cNvCxnSpPr>
          <p:nvPr/>
        </p:nvCxnSpPr>
        <p:spPr>
          <a:xfrm flipH="1">
            <a:off x="2365523" y="5807558"/>
            <a:ext cx="28441" cy="32755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03" name="テキスト ボックス 102">
            <a:extLst>
              <a:ext uri="{FF2B5EF4-FFF2-40B4-BE49-F238E27FC236}">
                <a16:creationId xmlns:a16="http://schemas.microsoft.com/office/drawing/2014/main" id="{EF3F1E82-966D-B73B-3389-FD4A79732FCE}"/>
              </a:ext>
            </a:extLst>
          </p:cNvPr>
          <p:cNvSpPr txBox="1"/>
          <p:nvPr/>
        </p:nvSpPr>
        <p:spPr>
          <a:xfrm>
            <a:off x="663306" y="5956257"/>
            <a:ext cx="1197764" cy="470835"/>
          </a:xfrm>
          <a:prstGeom prst="rect">
            <a:avLst/>
          </a:prstGeom>
          <a:noFill/>
        </p:spPr>
        <p:txBody>
          <a:bodyPr wrap="none" rtlCol="0">
            <a:spAutoFit/>
          </a:bodyPr>
          <a:lstStyle/>
          <a:p>
            <a:pPr algn="ctr">
              <a:lnSpc>
                <a:spcPct val="120000"/>
              </a:lnSpc>
            </a:pPr>
            <a:r>
              <a:rPr lang="ja-JP" altLang="en-US" sz="1100" b="1" dirty="0">
                <a:latin typeface="UD デジタル 教科書体 NP-R" panose="02020400000000000000" pitchFamily="18" charset="-128"/>
                <a:ea typeface="UD デジタル 教科書体 NP-R" panose="02020400000000000000" pitchFamily="18" charset="-128"/>
              </a:rPr>
              <a:t>その他依存財源</a:t>
            </a:r>
            <a:endParaRPr lang="en-US" altLang="ja-JP" sz="11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00" dirty="0">
                <a:latin typeface="UD デジタル 教科書体 NP-R" panose="02020400000000000000" pitchFamily="18" charset="-128"/>
                <a:ea typeface="UD デジタル 教科書体 NP-R" panose="02020400000000000000" pitchFamily="18" charset="-128"/>
              </a:rPr>
              <a:t>49</a:t>
            </a:r>
            <a:r>
              <a:rPr lang="ja-JP" altLang="en-US" sz="1000" dirty="0">
                <a:latin typeface="UD デジタル 教科書体 NP-R" panose="02020400000000000000" pitchFamily="18" charset="-128"/>
                <a:ea typeface="UD デジタル 教科書体 NP-R" panose="02020400000000000000" pitchFamily="18" charset="-128"/>
              </a:rPr>
              <a:t>億円</a:t>
            </a:r>
            <a:r>
              <a:rPr kumimoji="1" lang="ja-JP" altLang="en-US"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0</a:t>
            </a:r>
            <a:r>
              <a:rPr kumimoji="1" lang="en-US" altLang="ja-JP" sz="1000" dirty="0">
                <a:latin typeface="UD デジタル 教科書体 NP-R" panose="02020400000000000000" pitchFamily="18" charset="-128"/>
                <a:ea typeface="UD デジタル 教科書体 NP-R" panose="02020400000000000000" pitchFamily="18" charset="-128"/>
              </a:rPr>
              <a:t>.</a:t>
            </a:r>
            <a:r>
              <a:rPr lang="en-US" altLang="ja-JP" sz="1000" dirty="0">
                <a:latin typeface="UD デジタル 教科書体 NP-R" panose="02020400000000000000" pitchFamily="18" charset="-128"/>
                <a:ea typeface="UD デジタル 教科書体 NP-R" panose="02020400000000000000" pitchFamily="18" charset="-128"/>
              </a:rPr>
              <a:t>7</a:t>
            </a:r>
            <a:r>
              <a:rPr kumimoji="1" lang="en-US" altLang="ja-JP" sz="1000" dirty="0">
                <a:latin typeface="UD デジタル 教科書体 NP-R" panose="02020400000000000000" pitchFamily="18" charset="-128"/>
                <a:ea typeface="UD デジタル 教科書体 NP-R" panose="02020400000000000000" pitchFamily="18" charset="-128"/>
              </a:rPr>
              <a:t>%</a:t>
            </a:r>
            <a:r>
              <a:rPr kumimoji="1" lang="ja-JP" altLang="en-US" sz="1000" dirty="0">
                <a:latin typeface="UD デジタル 教科書体 NP-R" panose="02020400000000000000" pitchFamily="18" charset="-128"/>
                <a:ea typeface="UD デジタル 教科書体 NP-R" panose="02020400000000000000" pitchFamily="18" charset="-128"/>
              </a:rPr>
              <a:t>）</a:t>
            </a:r>
          </a:p>
        </p:txBody>
      </p:sp>
      <p:cxnSp>
        <p:nvCxnSpPr>
          <p:cNvPr id="105" name="直線コネクタ 104">
            <a:extLst>
              <a:ext uri="{FF2B5EF4-FFF2-40B4-BE49-F238E27FC236}">
                <a16:creationId xmlns:a16="http://schemas.microsoft.com/office/drawing/2014/main" id="{57169F1A-A143-7E50-8226-6DA3BDA06849}"/>
              </a:ext>
            </a:extLst>
          </p:cNvPr>
          <p:cNvCxnSpPr>
            <a:cxnSpLocks/>
          </p:cNvCxnSpPr>
          <p:nvPr/>
        </p:nvCxnSpPr>
        <p:spPr>
          <a:xfrm flipH="1">
            <a:off x="1783942" y="5770359"/>
            <a:ext cx="274931" cy="22087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08" name="テキスト ボックス 107">
            <a:extLst>
              <a:ext uri="{FF2B5EF4-FFF2-40B4-BE49-F238E27FC236}">
                <a16:creationId xmlns:a16="http://schemas.microsoft.com/office/drawing/2014/main" id="{B8F6BD7A-1F5C-EF6C-7658-B7AD99F841B4}"/>
              </a:ext>
            </a:extLst>
          </p:cNvPr>
          <p:cNvSpPr txBox="1"/>
          <p:nvPr/>
        </p:nvSpPr>
        <p:spPr>
          <a:xfrm>
            <a:off x="1102654" y="4337239"/>
            <a:ext cx="886781" cy="691921"/>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県 税</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1,350</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19</a:t>
            </a:r>
            <a:r>
              <a:rPr kumimoji="1" lang="en-US" altLang="ja-JP" sz="1050" dirty="0">
                <a:latin typeface="UD デジタル 教科書体 NP-R" panose="02020400000000000000" pitchFamily="18" charset="-128"/>
                <a:ea typeface="UD デジタル 教科書体 NP-R" panose="02020400000000000000" pitchFamily="18" charset="-128"/>
              </a:rPr>
              <a:t>.0%</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09" name="テキスト ボックス 108">
            <a:extLst>
              <a:ext uri="{FF2B5EF4-FFF2-40B4-BE49-F238E27FC236}">
                <a16:creationId xmlns:a16="http://schemas.microsoft.com/office/drawing/2014/main" id="{38886CEA-F4FB-27CF-3C8B-E06279F3925B}"/>
              </a:ext>
            </a:extLst>
          </p:cNvPr>
          <p:cNvSpPr txBox="1"/>
          <p:nvPr/>
        </p:nvSpPr>
        <p:spPr>
          <a:xfrm>
            <a:off x="183330" y="2721114"/>
            <a:ext cx="798617" cy="691921"/>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諸収入</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428</a:t>
            </a:r>
            <a:r>
              <a:rPr lang="ja-JP" altLang="en-US" sz="1050" dirty="0">
                <a:latin typeface="UD デジタル 教科書体 NP-R" panose="02020400000000000000" pitchFamily="18" charset="-128"/>
                <a:ea typeface="UD デジタル 教科書体 NP-R" panose="02020400000000000000" pitchFamily="18" charset="-128"/>
              </a:rPr>
              <a:t>億円</a:t>
            </a:r>
            <a:endParaRPr lang="en-US" altLang="ja-JP" sz="105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6</a:t>
            </a:r>
            <a:r>
              <a:rPr kumimoji="1" lang="en-US" altLang="ja-JP" sz="1050" dirty="0">
                <a:latin typeface="UD デジタル 教科書体 NP-R" panose="02020400000000000000" pitchFamily="18" charset="-128"/>
                <a:ea typeface="UD デジタル 教科書体 NP-R" panose="02020400000000000000" pitchFamily="18" charset="-128"/>
              </a:rPr>
              <a:t>.0%</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cxnSp>
        <p:nvCxnSpPr>
          <p:cNvPr id="110" name="直線コネクタ 109">
            <a:extLst>
              <a:ext uri="{FF2B5EF4-FFF2-40B4-BE49-F238E27FC236}">
                <a16:creationId xmlns:a16="http://schemas.microsoft.com/office/drawing/2014/main" id="{8DF5208F-A34D-0CC6-EB4A-927A55A77417}"/>
              </a:ext>
            </a:extLst>
          </p:cNvPr>
          <p:cNvCxnSpPr>
            <a:cxnSpLocks/>
          </p:cNvCxnSpPr>
          <p:nvPr/>
        </p:nvCxnSpPr>
        <p:spPr>
          <a:xfrm flipH="1" flipV="1">
            <a:off x="871011" y="3156360"/>
            <a:ext cx="246365" cy="238227"/>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12" name="テキスト ボックス 111">
            <a:extLst>
              <a:ext uri="{FF2B5EF4-FFF2-40B4-BE49-F238E27FC236}">
                <a16:creationId xmlns:a16="http://schemas.microsoft.com/office/drawing/2014/main" id="{F12E272D-733B-A91A-9EEF-5645AFD74133}"/>
              </a:ext>
            </a:extLst>
          </p:cNvPr>
          <p:cNvSpPr txBox="1"/>
          <p:nvPr/>
        </p:nvSpPr>
        <p:spPr>
          <a:xfrm>
            <a:off x="1355311" y="2345857"/>
            <a:ext cx="1553631" cy="498021"/>
          </a:xfrm>
          <a:prstGeom prst="rect">
            <a:avLst/>
          </a:prstGeom>
          <a:noFill/>
        </p:spPr>
        <p:txBody>
          <a:bodyPr wrap="none" rtlCol="0">
            <a:spAutoFit/>
          </a:bodyPr>
          <a:lstStyle/>
          <a:p>
            <a:pPr algn="ctr">
              <a:lnSpc>
                <a:spcPct val="120000"/>
              </a:lnSpc>
            </a:pPr>
            <a:r>
              <a:rPr lang="ja-JP" altLang="en-US" sz="1200" b="1" dirty="0">
                <a:latin typeface="UD デジタル 教科書体 NP-R" panose="02020400000000000000" pitchFamily="18" charset="-128"/>
                <a:ea typeface="UD デジタル 教科書体 NP-R" panose="02020400000000000000" pitchFamily="18" charset="-128"/>
              </a:rPr>
              <a:t>その他自主財源</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en-US" altLang="ja-JP" sz="1050" dirty="0">
                <a:latin typeface="UD デジタル 教科書体 NP-R" panose="02020400000000000000" pitchFamily="18" charset="-128"/>
                <a:ea typeface="UD デジタル 教科書体 NP-R" panose="02020400000000000000" pitchFamily="18" charset="-128"/>
              </a:rPr>
              <a:t>1,207</a:t>
            </a:r>
            <a:r>
              <a:rPr lang="ja-JP" altLang="en-US" sz="1050" dirty="0">
                <a:latin typeface="UD デジタル 教科書体 NP-R" panose="02020400000000000000" pitchFamily="18" charset="-128"/>
                <a:ea typeface="UD デジタル 教科書体 NP-R" panose="02020400000000000000" pitchFamily="18" charset="-128"/>
              </a:rPr>
              <a:t>億円</a:t>
            </a:r>
            <a:r>
              <a:rPr kumimoji="1" lang="ja-JP" altLang="en-US"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17</a:t>
            </a:r>
            <a:r>
              <a:rPr kumimoji="1" lang="en-US" altLang="ja-JP" sz="1050" dirty="0">
                <a:latin typeface="UD デジタル 教科書体 NP-R" panose="02020400000000000000" pitchFamily="18" charset="-128"/>
                <a:ea typeface="UD デジタル 教科書体 NP-R" panose="02020400000000000000" pitchFamily="18" charset="-128"/>
              </a:rPr>
              <a:t>.</a:t>
            </a:r>
            <a:r>
              <a:rPr lang="en-US" altLang="ja-JP" sz="1050" dirty="0">
                <a:latin typeface="UD デジタル 教科書体 NP-R" panose="02020400000000000000" pitchFamily="18" charset="-128"/>
                <a:ea typeface="UD デジタル 教科書体 NP-R" panose="02020400000000000000" pitchFamily="18" charset="-128"/>
              </a:rPr>
              <a:t>0</a:t>
            </a:r>
            <a:r>
              <a:rPr kumimoji="1" lang="en-US" altLang="ja-JP" sz="1050" dirty="0">
                <a:latin typeface="UD デジタル 教科書体 NP-R" panose="02020400000000000000" pitchFamily="18" charset="-128"/>
                <a:ea typeface="UD デジタル 教科書体 NP-R" panose="02020400000000000000" pitchFamily="18" charset="-128"/>
              </a:rPr>
              <a:t>%</a:t>
            </a:r>
            <a:r>
              <a:rPr kumimoji="1" lang="ja-JP" altLang="en-US" sz="1050" dirty="0">
                <a:latin typeface="UD デジタル 教科書体 NP-R" panose="02020400000000000000" pitchFamily="18" charset="-128"/>
                <a:ea typeface="UD デジタル 教科書体 NP-R" panose="02020400000000000000" pitchFamily="18" charset="-128"/>
              </a:rPr>
              <a:t>）</a:t>
            </a:r>
          </a:p>
        </p:txBody>
      </p:sp>
      <p:sp>
        <p:nvSpPr>
          <p:cNvPr id="115" name="テキスト ボックス 114">
            <a:extLst>
              <a:ext uri="{FF2B5EF4-FFF2-40B4-BE49-F238E27FC236}">
                <a16:creationId xmlns:a16="http://schemas.microsoft.com/office/drawing/2014/main" id="{63F01E3B-9FED-DD95-CBAB-ED68AB3A111D}"/>
              </a:ext>
            </a:extLst>
          </p:cNvPr>
          <p:cNvSpPr txBox="1">
            <a:spLocks noChangeAspect="1"/>
          </p:cNvSpPr>
          <p:nvPr/>
        </p:nvSpPr>
        <p:spPr>
          <a:xfrm rot="6262581">
            <a:off x="2053515" y="3034078"/>
            <a:ext cx="1880064" cy="1878827"/>
          </a:xfrm>
          <a:prstGeom prst="rect">
            <a:avLst/>
          </a:prstGeom>
          <a:noFill/>
        </p:spPr>
        <p:txBody>
          <a:bodyPr wrap="none" rtlCol="0">
            <a:prstTxWarp prst="textArchUp">
              <a:avLst>
                <a:gd name="adj" fmla="val 11785065"/>
              </a:avLst>
            </a:prstTxWarp>
            <a:spAutoFit/>
          </a:bodyPr>
          <a:lstStyle/>
          <a:p>
            <a:r>
              <a:rPr lang="ja-JP" altLang="en-US" sz="1200" b="1" spc="500" dirty="0">
                <a:latin typeface="BIZ UDPゴシック" panose="020B0400000000000000" pitchFamily="50" charset="-128"/>
                <a:ea typeface="BIZ UDPゴシック" panose="020B0400000000000000" pitchFamily="50" charset="-128"/>
              </a:rPr>
              <a:t>依存</a:t>
            </a:r>
            <a:r>
              <a:rPr kumimoji="1" lang="ja-JP" altLang="en-US" sz="1200" b="1" spc="500" dirty="0">
                <a:latin typeface="BIZ UDPゴシック" panose="020B0400000000000000" pitchFamily="50" charset="-128"/>
                <a:ea typeface="BIZ UDPゴシック" panose="020B0400000000000000" pitchFamily="50" charset="-128"/>
              </a:rPr>
              <a:t>財源 </a:t>
            </a:r>
            <a:r>
              <a:rPr lang="en-US" altLang="ja-JP" sz="1050" b="1" spc="500" dirty="0">
                <a:latin typeface="BIZ UDPゴシック" panose="020B0400000000000000" pitchFamily="50" charset="-128"/>
                <a:ea typeface="BIZ UDPゴシック" panose="020B0400000000000000" pitchFamily="50" charset="-128"/>
              </a:rPr>
              <a:t>57</a:t>
            </a:r>
            <a:r>
              <a:rPr kumimoji="1" lang="en-US" altLang="ja-JP" sz="1050" b="1" spc="500" dirty="0">
                <a:latin typeface="BIZ UDPゴシック" panose="020B0400000000000000" pitchFamily="50" charset="-128"/>
                <a:ea typeface="BIZ UDPゴシック" panose="020B0400000000000000" pitchFamily="50" charset="-128"/>
              </a:rPr>
              <a:t>.9%</a:t>
            </a:r>
            <a:endParaRPr kumimoji="1" lang="ja-JP" altLang="en-US" sz="1200" b="1" spc="500" dirty="0">
              <a:latin typeface="BIZ UDPゴシック" panose="020B0400000000000000" pitchFamily="50" charset="-128"/>
              <a:ea typeface="BIZ UDPゴシック" panose="020B0400000000000000" pitchFamily="50" charset="-128"/>
            </a:endParaRPr>
          </a:p>
        </p:txBody>
      </p:sp>
      <p:sp>
        <p:nvSpPr>
          <p:cNvPr id="117" name="テキスト ボックス 116">
            <a:extLst>
              <a:ext uri="{FF2B5EF4-FFF2-40B4-BE49-F238E27FC236}">
                <a16:creationId xmlns:a16="http://schemas.microsoft.com/office/drawing/2014/main" id="{7B30E305-73A4-A80B-089C-4BE8C3A4F9B9}"/>
              </a:ext>
            </a:extLst>
          </p:cNvPr>
          <p:cNvSpPr txBox="1">
            <a:spLocks noChangeAspect="1"/>
          </p:cNvSpPr>
          <p:nvPr/>
        </p:nvSpPr>
        <p:spPr>
          <a:xfrm rot="18672580">
            <a:off x="2053515" y="3034078"/>
            <a:ext cx="1880064" cy="1878827"/>
          </a:xfrm>
          <a:prstGeom prst="rect">
            <a:avLst/>
          </a:prstGeom>
          <a:noFill/>
        </p:spPr>
        <p:txBody>
          <a:bodyPr wrap="none" rtlCol="0">
            <a:prstTxWarp prst="textArchUp">
              <a:avLst>
                <a:gd name="adj" fmla="val 11785065"/>
              </a:avLst>
            </a:prstTxWarp>
            <a:spAutoFit/>
          </a:bodyPr>
          <a:lstStyle/>
          <a:p>
            <a:r>
              <a:rPr lang="ja-JP" altLang="en-US" sz="1200" b="1" spc="500" dirty="0">
                <a:latin typeface="BIZ UDPゴシック" panose="020B0400000000000000" pitchFamily="50" charset="-128"/>
                <a:ea typeface="BIZ UDPゴシック" panose="020B0400000000000000" pitchFamily="50" charset="-128"/>
              </a:rPr>
              <a:t>自主</a:t>
            </a:r>
            <a:r>
              <a:rPr kumimoji="1" lang="ja-JP" altLang="en-US" sz="1200" b="1" spc="500" dirty="0">
                <a:latin typeface="BIZ UDPゴシック" panose="020B0400000000000000" pitchFamily="50" charset="-128"/>
                <a:ea typeface="BIZ UDPゴシック" panose="020B0400000000000000" pitchFamily="50" charset="-128"/>
              </a:rPr>
              <a:t>財源 </a:t>
            </a:r>
            <a:r>
              <a:rPr kumimoji="1" lang="en-US" altLang="ja-JP" sz="1050" b="1" spc="500" dirty="0">
                <a:latin typeface="BIZ UDPゴシック" panose="020B0400000000000000" pitchFamily="50" charset="-128"/>
                <a:ea typeface="BIZ UDPゴシック" panose="020B0400000000000000" pitchFamily="50" charset="-128"/>
              </a:rPr>
              <a:t>42.</a:t>
            </a:r>
            <a:r>
              <a:rPr lang="en-US" altLang="ja-JP" sz="1050" b="1" spc="500" dirty="0">
                <a:latin typeface="BIZ UDPゴシック" panose="020B0400000000000000" pitchFamily="50" charset="-128"/>
                <a:ea typeface="BIZ UDPゴシック" panose="020B0400000000000000" pitchFamily="50" charset="-128"/>
              </a:rPr>
              <a:t>1</a:t>
            </a:r>
            <a:r>
              <a:rPr kumimoji="1" lang="en-US" altLang="ja-JP" sz="1050" b="1" spc="500" dirty="0">
                <a:latin typeface="BIZ UDPゴシック" panose="020B0400000000000000" pitchFamily="50" charset="-128"/>
                <a:ea typeface="BIZ UDPゴシック" panose="020B0400000000000000" pitchFamily="50" charset="-128"/>
              </a:rPr>
              <a:t>%</a:t>
            </a:r>
            <a:endParaRPr kumimoji="1" lang="ja-JP" altLang="en-US" sz="1200" b="1" spc="50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9602D473-A881-9871-ADD2-13600901E88C}"/>
              </a:ext>
            </a:extLst>
          </p:cNvPr>
          <p:cNvSpPr txBox="1"/>
          <p:nvPr/>
        </p:nvSpPr>
        <p:spPr>
          <a:xfrm>
            <a:off x="2663188" y="3567564"/>
            <a:ext cx="646331" cy="369332"/>
          </a:xfrm>
          <a:prstGeom prst="rect">
            <a:avLst/>
          </a:prstGeom>
          <a:noFill/>
        </p:spPr>
        <p:txBody>
          <a:bodyPr wrap="none" rtlCol="0">
            <a:spAutoFit/>
          </a:bodyPr>
          <a:lstStyle/>
          <a:p>
            <a:r>
              <a:rPr kumimoji="1" lang="ja-JP" altLang="en-US" b="1" dirty="0">
                <a:latin typeface="UD デジタル 教科書体 NP-R" panose="02020400000000000000" pitchFamily="18" charset="-128"/>
                <a:ea typeface="UD デジタル 教科書体 NP-R" panose="02020400000000000000" pitchFamily="18" charset="-128"/>
              </a:rPr>
              <a:t>総額</a:t>
            </a:r>
          </a:p>
        </p:txBody>
      </p:sp>
      <p:sp>
        <p:nvSpPr>
          <p:cNvPr id="27" name="テキスト ボックス 26">
            <a:extLst>
              <a:ext uri="{FF2B5EF4-FFF2-40B4-BE49-F238E27FC236}">
                <a16:creationId xmlns:a16="http://schemas.microsoft.com/office/drawing/2014/main" id="{749B5355-3E45-AF90-E468-4A0D9DB2CFBC}"/>
              </a:ext>
            </a:extLst>
          </p:cNvPr>
          <p:cNvSpPr txBox="1"/>
          <p:nvPr/>
        </p:nvSpPr>
        <p:spPr>
          <a:xfrm>
            <a:off x="2372243" y="3886582"/>
            <a:ext cx="1228221" cy="369332"/>
          </a:xfrm>
          <a:prstGeom prst="rect">
            <a:avLst/>
          </a:prstGeom>
          <a:noFill/>
        </p:spPr>
        <p:txBody>
          <a:bodyPr wrap="none" rtlCol="0">
            <a:spAutoFit/>
          </a:bodyPr>
          <a:lstStyle/>
          <a:p>
            <a:pPr algn="ctr"/>
            <a:r>
              <a:rPr kumimoji="1" lang="en-US" altLang="ja-JP" b="1" dirty="0">
                <a:latin typeface="UD デジタル 教科書体 NP-R" panose="02020400000000000000" pitchFamily="18" charset="-128"/>
                <a:ea typeface="UD デジタル 教科書体 NP-R" panose="02020400000000000000" pitchFamily="18" charset="-128"/>
              </a:rPr>
              <a:t>7,0</a:t>
            </a:r>
            <a:r>
              <a:rPr lang="en-US" altLang="ja-JP" b="1" dirty="0">
                <a:latin typeface="UD デジタル 教科書体 NP-R" panose="02020400000000000000" pitchFamily="18" charset="-128"/>
                <a:ea typeface="UD デジタル 教科書体 NP-R" panose="02020400000000000000" pitchFamily="18" charset="-128"/>
              </a:rPr>
              <a:t>9</a:t>
            </a:r>
            <a:r>
              <a:rPr kumimoji="1" lang="en-US" altLang="ja-JP" b="1" dirty="0">
                <a:latin typeface="UD デジタル 教科書体 NP-R" panose="02020400000000000000" pitchFamily="18" charset="-128"/>
                <a:ea typeface="UD デジタル 教科書体 NP-R" panose="02020400000000000000" pitchFamily="18" charset="-128"/>
              </a:rPr>
              <a:t>0</a:t>
            </a:r>
            <a:r>
              <a:rPr kumimoji="1" lang="ja-JP" altLang="en-US" sz="1400" b="1" dirty="0">
                <a:latin typeface="UD デジタル 教科書体 NP-R" panose="02020400000000000000" pitchFamily="18" charset="-128"/>
                <a:ea typeface="UD デジタル 教科書体 NP-R" panose="02020400000000000000" pitchFamily="18" charset="-128"/>
              </a:rPr>
              <a:t>億円</a:t>
            </a:r>
            <a:endParaRPr kumimoji="1" lang="ja-JP" altLang="en-US" b="1" dirty="0">
              <a:latin typeface="UD デジタル 教科書体 NP-R" panose="02020400000000000000" pitchFamily="18" charset="-128"/>
              <a:ea typeface="UD デジタル 教科書体 NP-R" panose="02020400000000000000" pitchFamily="18" charset="-128"/>
            </a:endParaRPr>
          </a:p>
        </p:txBody>
      </p:sp>
      <p:sp>
        <p:nvSpPr>
          <p:cNvPr id="5" name="四角形: 角を丸くする 4">
            <a:extLst>
              <a:ext uri="{FF2B5EF4-FFF2-40B4-BE49-F238E27FC236}">
                <a16:creationId xmlns:a16="http://schemas.microsoft.com/office/drawing/2014/main" id="{ABD070DF-62DD-31B3-69EE-79079F277F8D}"/>
              </a:ext>
            </a:extLst>
          </p:cNvPr>
          <p:cNvSpPr/>
          <p:nvPr/>
        </p:nvSpPr>
        <p:spPr>
          <a:xfrm>
            <a:off x="5962120" y="1550030"/>
            <a:ext cx="6059311" cy="4874474"/>
          </a:xfrm>
          <a:prstGeom prst="roundRect">
            <a:avLst>
              <a:gd name="adj" fmla="val 2541"/>
            </a:avLst>
          </a:prstGeom>
          <a:solidFill>
            <a:srgbClr val="FDF1F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9" name="楕円 8">
            <a:extLst>
              <a:ext uri="{FF2B5EF4-FFF2-40B4-BE49-F238E27FC236}">
                <a16:creationId xmlns:a16="http://schemas.microsoft.com/office/drawing/2014/main" id="{E4BBC18B-6C86-B97E-2C9A-E6F290814C4A}"/>
              </a:ext>
            </a:extLst>
          </p:cNvPr>
          <p:cNvSpPr/>
          <p:nvPr/>
        </p:nvSpPr>
        <p:spPr>
          <a:xfrm>
            <a:off x="6029941" y="1240541"/>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1" name="テキスト ボックス 10">
            <a:extLst>
              <a:ext uri="{FF2B5EF4-FFF2-40B4-BE49-F238E27FC236}">
                <a16:creationId xmlns:a16="http://schemas.microsoft.com/office/drawing/2014/main" id="{BD8BD51F-5737-32B2-A8E7-72FA63DD86EF}"/>
              </a:ext>
            </a:extLst>
          </p:cNvPr>
          <p:cNvSpPr txBox="1"/>
          <p:nvPr/>
        </p:nvSpPr>
        <p:spPr>
          <a:xfrm>
            <a:off x="6108713" y="1331503"/>
            <a:ext cx="461434" cy="461665"/>
          </a:xfrm>
          <a:prstGeom prst="rect">
            <a:avLst/>
          </a:prstGeom>
          <a:noFill/>
        </p:spPr>
        <p:txBody>
          <a:bodyPr wrap="square" rtlCol="0">
            <a:spAutoFit/>
          </a:bodyPr>
          <a:lstStyle/>
          <a:p>
            <a:pPr algn="ctr"/>
            <a:r>
              <a:rPr lang="ja-JP" altLang="en-US" sz="2400" b="1" spc="100" dirty="0">
                <a:solidFill>
                  <a:schemeClr val="bg1"/>
                </a:solidFill>
                <a:latin typeface="UD デジタル 教科書体 NP-R" panose="02020400000000000000" pitchFamily="18" charset="-128"/>
                <a:ea typeface="UD デジタル 教科書体 NP-R" panose="02020400000000000000" pitchFamily="18" charset="-128"/>
              </a:rPr>
              <a:t>豆</a:t>
            </a:r>
          </a:p>
        </p:txBody>
      </p:sp>
      <p:sp>
        <p:nvSpPr>
          <p:cNvPr id="13" name="楕円 12">
            <a:extLst>
              <a:ext uri="{FF2B5EF4-FFF2-40B4-BE49-F238E27FC236}">
                <a16:creationId xmlns:a16="http://schemas.microsoft.com/office/drawing/2014/main" id="{2E82D564-D093-607B-62D8-8ED9CE33A477}"/>
              </a:ext>
            </a:extLst>
          </p:cNvPr>
          <p:cNvSpPr/>
          <p:nvPr/>
        </p:nvSpPr>
        <p:spPr>
          <a:xfrm>
            <a:off x="6509691" y="1240541"/>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4" name="テキスト ボックス 13">
            <a:extLst>
              <a:ext uri="{FF2B5EF4-FFF2-40B4-BE49-F238E27FC236}">
                <a16:creationId xmlns:a16="http://schemas.microsoft.com/office/drawing/2014/main" id="{8FA75020-8250-EBC6-1888-8F370B277598}"/>
              </a:ext>
            </a:extLst>
          </p:cNvPr>
          <p:cNvSpPr txBox="1"/>
          <p:nvPr/>
        </p:nvSpPr>
        <p:spPr>
          <a:xfrm>
            <a:off x="6588463" y="1331503"/>
            <a:ext cx="461434" cy="461665"/>
          </a:xfrm>
          <a:prstGeom prst="rect">
            <a:avLst/>
          </a:prstGeom>
          <a:noFill/>
        </p:spPr>
        <p:txBody>
          <a:bodyPr wrap="square" rtlCol="0">
            <a:spAutoFit/>
          </a:bodyPr>
          <a:lstStyle/>
          <a:p>
            <a:pPr algn="ctr"/>
            <a:r>
              <a:rPr lang="ja-JP" altLang="en-US" sz="2400" b="1" spc="100" dirty="0">
                <a:solidFill>
                  <a:schemeClr val="bg1"/>
                </a:solidFill>
                <a:latin typeface="UD デジタル 教科書体 NP-R" panose="02020400000000000000" pitchFamily="18" charset="-128"/>
                <a:ea typeface="UD デジタル 教科書体 NP-R" panose="02020400000000000000" pitchFamily="18" charset="-128"/>
              </a:rPr>
              <a:t>知</a:t>
            </a:r>
          </a:p>
        </p:txBody>
      </p:sp>
      <p:sp>
        <p:nvSpPr>
          <p:cNvPr id="16" name="楕円 15">
            <a:extLst>
              <a:ext uri="{FF2B5EF4-FFF2-40B4-BE49-F238E27FC236}">
                <a16:creationId xmlns:a16="http://schemas.microsoft.com/office/drawing/2014/main" id="{18C9D6B4-33EC-1690-4BF5-3BDEFD9C4233}"/>
              </a:ext>
            </a:extLst>
          </p:cNvPr>
          <p:cNvSpPr/>
          <p:nvPr/>
        </p:nvSpPr>
        <p:spPr>
          <a:xfrm>
            <a:off x="6989441" y="1240541"/>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7" name="テキスト ボックス 16">
            <a:extLst>
              <a:ext uri="{FF2B5EF4-FFF2-40B4-BE49-F238E27FC236}">
                <a16:creationId xmlns:a16="http://schemas.microsoft.com/office/drawing/2014/main" id="{932593F7-6F66-ED39-3713-9E0640BE77FC}"/>
              </a:ext>
            </a:extLst>
          </p:cNvPr>
          <p:cNvSpPr txBox="1"/>
          <p:nvPr/>
        </p:nvSpPr>
        <p:spPr>
          <a:xfrm>
            <a:off x="7068213" y="1331503"/>
            <a:ext cx="461434" cy="461665"/>
          </a:xfrm>
          <a:prstGeom prst="rect">
            <a:avLst/>
          </a:prstGeom>
          <a:noFill/>
        </p:spPr>
        <p:txBody>
          <a:bodyPr wrap="square" rtlCol="0">
            <a:spAutoFit/>
          </a:bodyPr>
          <a:lstStyle/>
          <a:p>
            <a:pPr algn="ctr"/>
            <a:r>
              <a:rPr lang="ja-JP" altLang="en-US" sz="2400" b="1" spc="100" dirty="0">
                <a:solidFill>
                  <a:schemeClr val="bg1"/>
                </a:solidFill>
                <a:latin typeface="UD デジタル 教科書体 NP-R" panose="02020400000000000000" pitchFamily="18" charset="-128"/>
                <a:ea typeface="UD デジタル 教科書体 NP-R" panose="02020400000000000000" pitchFamily="18" charset="-128"/>
              </a:rPr>
              <a:t>識</a:t>
            </a:r>
          </a:p>
        </p:txBody>
      </p:sp>
      <p:sp>
        <p:nvSpPr>
          <p:cNvPr id="19" name="四角形: 角を丸くする 18">
            <a:extLst>
              <a:ext uri="{FF2B5EF4-FFF2-40B4-BE49-F238E27FC236}">
                <a16:creationId xmlns:a16="http://schemas.microsoft.com/office/drawing/2014/main" id="{2B42A790-AE40-C068-210E-C0E7B0A902FB}"/>
              </a:ext>
            </a:extLst>
          </p:cNvPr>
          <p:cNvSpPr/>
          <p:nvPr/>
        </p:nvSpPr>
        <p:spPr>
          <a:xfrm>
            <a:off x="6108713" y="1967183"/>
            <a:ext cx="5762930" cy="711669"/>
          </a:xfrm>
          <a:prstGeom prst="roundRect">
            <a:avLst>
              <a:gd name="adj" fmla="val 5136"/>
            </a:avLst>
          </a:prstGeom>
          <a:solidFill>
            <a:srgbClr val="80B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cxnSp>
        <p:nvCxnSpPr>
          <p:cNvPr id="20" name="直線コネクタ 19">
            <a:extLst>
              <a:ext uri="{FF2B5EF4-FFF2-40B4-BE49-F238E27FC236}">
                <a16:creationId xmlns:a16="http://schemas.microsoft.com/office/drawing/2014/main" id="{F4A737F3-7B46-3F02-825B-0CA0269E241A}"/>
              </a:ext>
            </a:extLst>
          </p:cNvPr>
          <p:cNvCxnSpPr>
            <a:cxnSpLocks/>
          </p:cNvCxnSpPr>
          <p:nvPr/>
        </p:nvCxnSpPr>
        <p:spPr>
          <a:xfrm>
            <a:off x="6110310" y="2859922"/>
            <a:ext cx="5762930" cy="0"/>
          </a:xfrm>
          <a:prstGeom prst="line">
            <a:avLst/>
          </a:prstGeom>
          <a:ln>
            <a:solidFill>
              <a:srgbClr val="DE5C5C"/>
            </a:solidFill>
          </a:ln>
        </p:spPr>
        <p:style>
          <a:lnRef idx="2">
            <a:schemeClr val="accent1"/>
          </a:lnRef>
          <a:fillRef idx="0">
            <a:schemeClr val="accent1"/>
          </a:fillRef>
          <a:effectRef idx="1">
            <a:schemeClr val="accent1"/>
          </a:effectRef>
          <a:fontRef idx="minor">
            <a:schemeClr val="tx1"/>
          </a:fontRef>
        </p:style>
      </p:cxnSp>
      <p:sp>
        <p:nvSpPr>
          <p:cNvPr id="21" name="四角形: 角を丸くする 20">
            <a:extLst>
              <a:ext uri="{FF2B5EF4-FFF2-40B4-BE49-F238E27FC236}">
                <a16:creationId xmlns:a16="http://schemas.microsoft.com/office/drawing/2014/main" id="{52C212A5-1997-BDD3-DFB6-FD7F42F7552E}"/>
              </a:ext>
            </a:extLst>
          </p:cNvPr>
          <p:cNvSpPr/>
          <p:nvPr/>
        </p:nvSpPr>
        <p:spPr>
          <a:xfrm>
            <a:off x="6111907" y="2967587"/>
            <a:ext cx="1531773" cy="3399745"/>
          </a:xfrm>
          <a:prstGeom prst="roundRect">
            <a:avLst>
              <a:gd name="adj" fmla="val 3642"/>
            </a:avLst>
          </a:prstGeom>
          <a:solidFill>
            <a:srgbClr val="E89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22" name="テキスト ボックス 21">
            <a:extLst>
              <a:ext uri="{FF2B5EF4-FFF2-40B4-BE49-F238E27FC236}">
                <a16:creationId xmlns:a16="http://schemas.microsoft.com/office/drawing/2014/main" id="{4A4C0CF2-1446-FE6B-E9DA-6CF7075E5C4C}"/>
              </a:ext>
            </a:extLst>
          </p:cNvPr>
          <p:cNvSpPr txBox="1"/>
          <p:nvPr/>
        </p:nvSpPr>
        <p:spPr>
          <a:xfrm>
            <a:off x="6298147" y="3621749"/>
            <a:ext cx="1159292" cy="369332"/>
          </a:xfrm>
          <a:prstGeom prst="rect">
            <a:avLst/>
          </a:prstGeom>
          <a:noFill/>
        </p:spPr>
        <p:txBody>
          <a:bodyPr wrap="none" rtlCol="0">
            <a:spAutoFit/>
          </a:bodyPr>
          <a:lstStyle/>
          <a:p>
            <a:r>
              <a:rPr lang="ja-JP" altLang="en-US" b="1" spc="100" dirty="0">
                <a:latin typeface="UD デジタル 教科書体 NP-R" panose="02020400000000000000" pitchFamily="18" charset="-128"/>
                <a:ea typeface="UD デジタル 教科書体 NP-R" panose="02020400000000000000" pitchFamily="18" charset="-128"/>
              </a:rPr>
              <a:t>依存財源</a:t>
            </a:r>
            <a:endParaRPr kumimoji="1" lang="ja-JP" altLang="en-US" b="1" spc="100" dirty="0">
              <a:latin typeface="UD デジタル 教科書体 NP-R" panose="02020400000000000000" pitchFamily="18" charset="-128"/>
              <a:ea typeface="UD デジタル 教科書体 NP-R" panose="02020400000000000000" pitchFamily="18" charset="-128"/>
            </a:endParaRPr>
          </a:p>
        </p:txBody>
      </p:sp>
      <p:sp>
        <p:nvSpPr>
          <p:cNvPr id="23" name="テキスト ボックス 22">
            <a:extLst>
              <a:ext uri="{FF2B5EF4-FFF2-40B4-BE49-F238E27FC236}">
                <a16:creationId xmlns:a16="http://schemas.microsoft.com/office/drawing/2014/main" id="{E07BEC3E-752F-60D0-D1A3-65D4E254E916}"/>
              </a:ext>
            </a:extLst>
          </p:cNvPr>
          <p:cNvSpPr txBox="1"/>
          <p:nvPr/>
        </p:nvSpPr>
        <p:spPr>
          <a:xfrm>
            <a:off x="6155457" y="4226158"/>
            <a:ext cx="1485400" cy="1410707"/>
          </a:xfrm>
          <a:prstGeom prst="rect">
            <a:avLst/>
          </a:prstGeom>
          <a:noFill/>
        </p:spPr>
        <p:txBody>
          <a:bodyPr wrap="square">
            <a:spAutoFit/>
          </a:bodyPr>
          <a:lstStyle/>
          <a:p>
            <a:pPr>
              <a:lnSpc>
                <a:spcPct val="120000"/>
              </a:lnSpc>
            </a:pPr>
            <a:r>
              <a:rPr lang="ja-JP" altLang="en-US" sz="1200" spc="50" dirty="0">
                <a:latin typeface="UD デジタル 教科書体 NP-R" panose="02020400000000000000" pitchFamily="18" charset="-128"/>
                <a:ea typeface="UD デジタル 教科書体 NP-R" panose="02020400000000000000" pitchFamily="18" charset="-128"/>
              </a:rPr>
              <a:t>自主財源以外の財源で、国から受ける国庫支出金や地方交付税など、他に依存しているものをいいます。</a:t>
            </a:r>
          </a:p>
        </p:txBody>
      </p:sp>
      <p:sp>
        <p:nvSpPr>
          <p:cNvPr id="28" name="四角形: 角を丸くする 27">
            <a:extLst>
              <a:ext uri="{FF2B5EF4-FFF2-40B4-BE49-F238E27FC236}">
                <a16:creationId xmlns:a16="http://schemas.microsoft.com/office/drawing/2014/main" id="{DE5527CD-861E-2B25-EA2A-60931ADD63DE}"/>
              </a:ext>
            </a:extLst>
          </p:cNvPr>
          <p:cNvSpPr/>
          <p:nvPr/>
        </p:nvSpPr>
        <p:spPr>
          <a:xfrm>
            <a:off x="7771058" y="3051926"/>
            <a:ext cx="4100585" cy="1317418"/>
          </a:xfrm>
          <a:prstGeom prst="roundRect">
            <a:avLst>
              <a:gd name="adj" fmla="val 1699"/>
            </a:avLst>
          </a:prstGeom>
          <a:solidFill>
            <a:srgbClr val="CAEE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29" name="テキスト ボックス 28">
            <a:extLst>
              <a:ext uri="{FF2B5EF4-FFF2-40B4-BE49-F238E27FC236}">
                <a16:creationId xmlns:a16="http://schemas.microsoft.com/office/drawing/2014/main" id="{DEF0010B-4244-DE42-EFF0-3BB0CBE00AF9}"/>
              </a:ext>
            </a:extLst>
          </p:cNvPr>
          <p:cNvSpPr txBox="1"/>
          <p:nvPr/>
        </p:nvSpPr>
        <p:spPr>
          <a:xfrm>
            <a:off x="7832767" y="3359465"/>
            <a:ext cx="3977965" cy="967509"/>
          </a:xfrm>
          <a:prstGeom prst="rect">
            <a:avLst/>
          </a:prstGeom>
          <a:noFill/>
        </p:spPr>
        <p:txBody>
          <a:bodyPr wrap="square">
            <a:spAutoFit/>
          </a:bodyPr>
          <a:lstStyle/>
          <a:p>
            <a:pPr>
              <a:lnSpc>
                <a:spcPct val="120000"/>
              </a:lnSpc>
            </a:pPr>
            <a:r>
              <a:rPr lang="ja-JP" altLang="en-US" sz="1200" spc="-50" dirty="0">
                <a:latin typeface="UD デジタル 教科書体 NP-R" panose="02020400000000000000" pitchFamily="18" charset="-128"/>
                <a:ea typeface="UD デジタル 教科書体 NP-R" panose="02020400000000000000" pitchFamily="18" charset="-128"/>
              </a:rPr>
              <a:t>地方自治体によって人口や企業の数などに差があるため、 そこで納められる税金（地方税）にも格差が出てきます。地方交付税は、全国の自治体が一定の水準の仕事ができるように、 国の集めた税金の一部を配分するものです。</a:t>
            </a:r>
          </a:p>
        </p:txBody>
      </p:sp>
      <p:sp>
        <p:nvSpPr>
          <p:cNvPr id="30" name="テキスト ボックス 29">
            <a:extLst>
              <a:ext uri="{FF2B5EF4-FFF2-40B4-BE49-F238E27FC236}">
                <a16:creationId xmlns:a16="http://schemas.microsoft.com/office/drawing/2014/main" id="{D1BA1F22-6FE6-D53B-5712-FA53CB5AF5E1}"/>
              </a:ext>
            </a:extLst>
          </p:cNvPr>
          <p:cNvSpPr txBox="1"/>
          <p:nvPr/>
        </p:nvSpPr>
        <p:spPr>
          <a:xfrm>
            <a:off x="7738057" y="3127743"/>
            <a:ext cx="1471116" cy="307777"/>
          </a:xfrm>
          <a:prstGeom prst="rect">
            <a:avLst/>
          </a:prstGeom>
          <a:noFill/>
        </p:spPr>
        <p:txBody>
          <a:bodyPr wrap="square">
            <a:spAutoFit/>
          </a:bodyPr>
          <a:lstStyle/>
          <a:p>
            <a:pPr algn="dist"/>
            <a:r>
              <a:rPr lang="en-US" altLang="ja-JP" sz="1400" b="1" dirty="0">
                <a:latin typeface="UD デジタル 教科書体 NP-R" panose="02020400000000000000" pitchFamily="18" charset="-128"/>
                <a:ea typeface="UD デジタル 教科書体 NP-R" panose="02020400000000000000" pitchFamily="18" charset="-128"/>
              </a:rPr>
              <a:t>【</a:t>
            </a:r>
            <a:r>
              <a:rPr lang="ja-JP" altLang="en-US" sz="1400" b="1" dirty="0">
                <a:latin typeface="UD デジタル 教科書体 NP-R" panose="02020400000000000000" pitchFamily="18" charset="-128"/>
                <a:ea typeface="UD デジタル 教科書体 NP-R" panose="02020400000000000000" pitchFamily="18" charset="-128"/>
              </a:rPr>
              <a:t>地方交付税</a:t>
            </a:r>
            <a:r>
              <a:rPr lang="en-US" altLang="ja-JP" sz="1400" b="1" dirty="0">
                <a:latin typeface="UD デジタル 教科書体 NP-R" panose="02020400000000000000" pitchFamily="18" charset="-128"/>
                <a:ea typeface="UD デジタル 教科書体 NP-R" panose="02020400000000000000" pitchFamily="18" charset="-128"/>
              </a:rPr>
              <a:t>】</a:t>
            </a:r>
            <a:endParaRPr lang="ja-JP" altLang="en-US" sz="1400" b="1" dirty="0">
              <a:latin typeface="UD デジタル 教科書体 NP-R" panose="02020400000000000000" pitchFamily="18" charset="-128"/>
              <a:ea typeface="UD デジタル 教科書体 NP-R" panose="02020400000000000000" pitchFamily="18" charset="-128"/>
            </a:endParaRPr>
          </a:p>
        </p:txBody>
      </p:sp>
      <p:sp>
        <p:nvSpPr>
          <p:cNvPr id="31" name="四角形: 角を丸くする 30">
            <a:extLst>
              <a:ext uri="{FF2B5EF4-FFF2-40B4-BE49-F238E27FC236}">
                <a16:creationId xmlns:a16="http://schemas.microsoft.com/office/drawing/2014/main" id="{A55CDB9C-C245-CB08-3C1E-0642A37D7167}"/>
              </a:ext>
            </a:extLst>
          </p:cNvPr>
          <p:cNvSpPr/>
          <p:nvPr/>
        </p:nvSpPr>
        <p:spPr>
          <a:xfrm>
            <a:off x="7771058" y="4458152"/>
            <a:ext cx="4100585" cy="868016"/>
          </a:xfrm>
          <a:prstGeom prst="roundRect">
            <a:avLst>
              <a:gd name="adj" fmla="val 6148"/>
            </a:avLst>
          </a:prstGeom>
          <a:solidFill>
            <a:srgbClr val="FCC4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32" name="テキスト ボックス 31">
            <a:extLst>
              <a:ext uri="{FF2B5EF4-FFF2-40B4-BE49-F238E27FC236}">
                <a16:creationId xmlns:a16="http://schemas.microsoft.com/office/drawing/2014/main" id="{E02D0A77-DDEE-0D10-CD3D-9352E0DB2ECC}"/>
              </a:ext>
            </a:extLst>
          </p:cNvPr>
          <p:cNvSpPr txBox="1"/>
          <p:nvPr/>
        </p:nvSpPr>
        <p:spPr>
          <a:xfrm>
            <a:off x="7832767" y="4768836"/>
            <a:ext cx="3977164" cy="524311"/>
          </a:xfrm>
          <a:prstGeom prst="rect">
            <a:avLst/>
          </a:prstGeom>
          <a:noFill/>
        </p:spPr>
        <p:txBody>
          <a:bodyPr wrap="square">
            <a:spAutoFit/>
          </a:bodyPr>
          <a:lstStyle/>
          <a:p>
            <a:pPr>
              <a:lnSpc>
                <a:spcPct val="120000"/>
              </a:lnSpc>
            </a:pPr>
            <a:r>
              <a:rPr lang="ja-JP" altLang="en-US" sz="1200" dirty="0">
                <a:latin typeface="UD デジタル 教科書体 NP-R" panose="02020400000000000000" pitchFamily="18" charset="-128"/>
                <a:ea typeface="UD デジタル 教科書体 NP-R" panose="02020400000000000000" pitchFamily="18" charset="-128"/>
              </a:rPr>
              <a:t>国が、地方自治体の行う公共事業などの特定の事業に対して、補助金や負担金などの形で交付するものです。</a:t>
            </a:r>
          </a:p>
        </p:txBody>
      </p:sp>
      <p:sp>
        <p:nvSpPr>
          <p:cNvPr id="33" name="テキスト ボックス 32">
            <a:extLst>
              <a:ext uri="{FF2B5EF4-FFF2-40B4-BE49-F238E27FC236}">
                <a16:creationId xmlns:a16="http://schemas.microsoft.com/office/drawing/2014/main" id="{5975EEB3-FECB-7C90-E25C-C6E5D3BC7578}"/>
              </a:ext>
            </a:extLst>
          </p:cNvPr>
          <p:cNvSpPr txBox="1"/>
          <p:nvPr/>
        </p:nvSpPr>
        <p:spPr>
          <a:xfrm>
            <a:off x="7738057" y="4533969"/>
            <a:ext cx="1472400" cy="307777"/>
          </a:xfrm>
          <a:prstGeom prst="rect">
            <a:avLst/>
          </a:prstGeom>
          <a:noFill/>
        </p:spPr>
        <p:txBody>
          <a:bodyPr wrap="square">
            <a:spAutoFit/>
          </a:bodyPr>
          <a:lstStyle/>
          <a:p>
            <a:pPr algn="dist"/>
            <a:r>
              <a:rPr lang="en-US" altLang="ja-JP" sz="1400" b="1" dirty="0">
                <a:latin typeface="UD デジタル 教科書体 NP-R" panose="02020400000000000000" pitchFamily="18" charset="-128"/>
                <a:ea typeface="UD デジタル 教科書体 NP-R" panose="02020400000000000000" pitchFamily="18" charset="-128"/>
              </a:rPr>
              <a:t>【</a:t>
            </a:r>
            <a:r>
              <a:rPr lang="ja-JP" altLang="en-US" sz="1400" b="1" dirty="0">
                <a:latin typeface="UD デジタル 教科書体 NP-R" panose="02020400000000000000" pitchFamily="18" charset="-128"/>
                <a:ea typeface="UD デジタル 教科書体 NP-R" panose="02020400000000000000" pitchFamily="18" charset="-128"/>
              </a:rPr>
              <a:t>国庫支出金</a:t>
            </a:r>
            <a:r>
              <a:rPr lang="en-US" altLang="ja-JP" sz="1400" b="1" dirty="0">
                <a:latin typeface="UD デジタル 教科書体 NP-R" panose="02020400000000000000" pitchFamily="18" charset="-128"/>
                <a:ea typeface="UD デジタル 教科書体 NP-R" panose="02020400000000000000" pitchFamily="18" charset="-128"/>
              </a:rPr>
              <a:t>】</a:t>
            </a:r>
            <a:endParaRPr lang="ja-JP" altLang="en-US" sz="1400" b="1" dirty="0">
              <a:latin typeface="UD デジタル 教科書体 NP-R" panose="02020400000000000000" pitchFamily="18" charset="-128"/>
              <a:ea typeface="UD デジタル 教科書体 NP-R" panose="02020400000000000000" pitchFamily="18" charset="-128"/>
            </a:endParaRPr>
          </a:p>
        </p:txBody>
      </p:sp>
      <p:sp>
        <p:nvSpPr>
          <p:cNvPr id="34" name="四角形: 角を丸くする 33">
            <a:extLst>
              <a:ext uri="{FF2B5EF4-FFF2-40B4-BE49-F238E27FC236}">
                <a16:creationId xmlns:a16="http://schemas.microsoft.com/office/drawing/2014/main" id="{0E40C255-C1DC-C698-6DA8-639808368FD2}"/>
              </a:ext>
            </a:extLst>
          </p:cNvPr>
          <p:cNvSpPr/>
          <p:nvPr/>
        </p:nvSpPr>
        <p:spPr>
          <a:xfrm>
            <a:off x="7771058" y="5414976"/>
            <a:ext cx="4100585" cy="868016"/>
          </a:xfrm>
          <a:prstGeom prst="roundRect">
            <a:avLst>
              <a:gd name="adj" fmla="val 6148"/>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35" name="テキスト ボックス 34">
            <a:extLst>
              <a:ext uri="{FF2B5EF4-FFF2-40B4-BE49-F238E27FC236}">
                <a16:creationId xmlns:a16="http://schemas.microsoft.com/office/drawing/2014/main" id="{D4BB5284-D2E5-4D8A-8F4C-41D31BCACE01}"/>
              </a:ext>
            </a:extLst>
          </p:cNvPr>
          <p:cNvSpPr txBox="1"/>
          <p:nvPr/>
        </p:nvSpPr>
        <p:spPr>
          <a:xfrm>
            <a:off x="7833568" y="5725660"/>
            <a:ext cx="3977164" cy="524311"/>
          </a:xfrm>
          <a:prstGeom prst="rect">
            <a:avLst/>
          </a:prstGeom>
          <a:noFill/>
        </p:spPr>
        <p:txBody>
          <a:bodyPr wrap="square">
            <a:spAutoFit/>
          </a:bodyPr>
          <a:lstStyle/>
          <a:p>
            <a:pPr>
              <a:lnSpc>
                <a:spcPct val="120000"/>
              </a:lnSpc>
            </a:pPr>
            <a:r>
              <a:rPr lang="ja-JP" altLang="en-US" sz="1200" dirty="0">
                <a:latin typeface="UD デジタル 教科書体 NP-R" panose="02020400000000000000" pitchFamily="18" charset="-128"/>
                <a:ea typeface="UD デジタル 教科書体 NP-R" panose="02020400000000000000" pitchFamily="18" charset="-128"/>
              </a:rPr>
              <a:t>県が実施する公共施設の建設事業・災害復旧事業などの財源とするための長期の借入金のことです。</a:t>
            </a:r>
          </a:p>
        </p:txBody>
      </p:sp>
      <p:sp>
        <p:nvSpPr>
          <p:cNvPr id="36" name="テキスト ボックス 35">
            <a:extLst>
              <a:ext uri="{FF2B5EF4-FFF2-40B4-BE49-F238E27FC236}">
                <a16:creationId xmlns:a16="http://schemas.microsoft.com/office/drawing/2014/main" id="{D35B5E65-E06D-B300-329A-C4DA86E23F36}"/>
              </a:ext>
            </a:extLst>
          </p:cNvPr>
          <p:cNvSpPr txBox="1"/>
          <p:nvPr/>
        </p:nvSpPr>
        <p:spPr>
          <a:xfrm>
            <a:off x="7738057" y="5490793"/>
            <a:ext cx="1472400" cy="307777"/>
          </a:xfrm>
          <a:prstGeom prst="rect">
            <a:avLst/>
          </a:prstGeom>
          <a:noFill/>
        </p:spPr>
        <p:txBody>
          <a:bodyPr wrap="square">
            <a:spAutoFit/>
          </a:bodyPr>
          <a:lstStyle/>
          <a:p>
            <a:pPr algn="dist"/>
            <a:r>
              <a:rPr lang="en-US" altLang="ja-JP" sz="1400" b="1" dirty="0">
                <a:latin typeface="UD デジタル 教科書体 NP-R" panose="02020400000000000000" pitchFamily="18" charset="-128"/>
                <a:ea typeface="UD デジタル 教科書体 NP-R" panose="02020400000000000000" pitchFamily="18" charset="-128"/>
              </a:rPr>
              <a:t>【</a:t>
            </a:r>
            <a:r>
              <a:rPr lang="ja-JP" altLang="en-US" sz="1400" b="1" dirty="0">
                <a:latin typeface="UD デジタル 教科書体 NP-R" panose="02020400000000000000" pitchFamily="18" charset="-128"/>
                <a:ea typeface="UD デジタル 教科書体 NP-R" panose="02020400000000000000" pitchFamily="18" charset="-128"/>
              </a:rPr>
              <a:t>県　債</a:t>
            </a:r>
            <a:r>
              <a:rPr lang="en-US" altLang="ja-JP" sz="1400" b="1" dirty="0">
                <a:latin typeface="UD デジタル 教科書体 NP-R" panose="02020400000000000000" pitchFamily="18" charset="-128"/>
                <a:ea typeface="UD デジタル 教科書体 NP-R" panose="02020400000000000000" pitchFamily="18" charset="-128"/>
              </a:rPr>
              <a:t>】</a:t>
            </a:r>
            <a:endParaRPr lang="ja-JP" altLang="en-US" sz="1400" b="1" dirty="0">
              <a:latin typeface="UD デジタル 教科書体 NP-R" panose="02020400000000000000" pitchFamily="18" charset="-128"/>
              <a:ea typeface="UD デジタル 教科書体 NP-R" panose="02020400000000000000" pitchFamily="18" charset="-128"/>
            </a:endParaRPr>
          </a:p>
        </p:txBody>
      </p:sp>
      <p:sp>
        <p:nvSpPr>
          <p:cNvPr id="37" name="テキスト ボックス 36">
            <a:extLst>
              <a:ext uri="{FF2B5EF4-FFF2-40B4-BE49-F238E27FC236}">
                <a16:creationId xmlns:a16="http://schemas.microsoft.com/office/drawing/2014/main" id="{007F5260-1FD5-C90C-93E7-10C997CBFF10}"/>
              </a:ext>
            </a:extLst>
          </p:cNvPr>
          <p:cNvSpPr txBox="1"/>
          <p:nvPr/>
        </p:nvSpPr>
        <p:spPr>
          <a:xfrm>
            <a:off x="6298147" y="2161797"/>
            <a:ext cx="1159292" cy="369332"/>
          </a:xfrm>
          <a:prstGeom prst="rect">
            <a:avLst/>
          </a:prstGeom>
          <a:noFill/>
        </p:spPr>
        <p:txBody>
          <a:bodyPr wrap="none" rtlCol="0">
            <a:spAutoFit/>
          </a:bodyPr>
          <a:lstStyle/>
          <a:p>
            <a:r>
              <a:rPr lang="ja-JP" altLang="en-US" b="1" spc="100" dirty="0">
                <a:latin typeface="UD デジタル 教科書体 NP-R" panose="02020400000000000000" pitchFamily="18" charset="-128"/>
                <a:ea typeface="UD デジタル 教科書体 NP-R" panose="02020400000000000000" pitchFamily="18" charset="-128"/>
              </a:rPr>
              <a:t>自主財源</a:t>
            </a:r>
            <a:endParaRPr kumimoji="1" lang="ja-JP" altLang="en-US" b="1" spc="100" dirty="0">
              <a:latin typeface="UD デジタル 教科書体 NP-R" panose="02020400000000000000" pitchFamily="18" charset="-128"/>
              <a:ea typeface="UD デジタル 教科書体 NP-R" panose="02020400000000000000" pitchFamily="18" charset="-128"/>
            </a:endParaRPr>
          </a:p>
        </p:txBody>
      </p:sp>
      <p:sp>
        <p:nvSpPr>
          <p:cNvPr id="38" name="テキスト ボックス 37">
            <a:extLst>
              <a:ext uri="{FF2B5EF4-FFF2-40B4-BE49-F238E27FC236}">
                <a16:creationId xmlns:a16="http://schemas.microsoft.com/office/drawing/2014/main" id="{D22AE43A-705C-022F-1E0F-D9F184544546}"/>
              </a:ext>
            </a:extLst>
          </p:cNvPr>
          <p:cNvSpPr txBox="1"/>
          <p:nvPr/>
        </p:nvSpPr>
        <p:spPr>
          <a:xfrm>
            <a:off x="7790514" y="2060862"/>
            <a:ext cx="3894804" cy="524311"/>
          </a:xfrm>
          <a:prstGeom prst="rect">
            <a:avLst/>
          </a:prstGeom>
          <a:noFill/>
        </p:spPr>
        <p:txBody>
          <a:bodyPr wrap="square">
            <a:spAutoFit/>
          </a:bodyPr>
          <a:lstStyle/>
          <a:p>
            <a:pPr>
              <a:lnSpc>
                <a:spcPct val="120000"/>
              </a:lnSpc>
            </a:pPr>
            <a:r>
              <a:rPr lang="ja-JP" altLang="en-US" sz="1200" dirty="0">
                <a:latin typeface="UD デジタル 教科書体 NP-R" panose="02020400000000000000" pitchFamily="18" charset="-128"/>
                <a:ea typeface="UD デジタル 教科書体 NP-R" panose="02020400000000000000" pitchFamily="18" charset="-128"/>
              </a:rPr>
              <a:t>県税や市町村税など、地方自治体が自ら調達できる財源をいいます。</a:t>
            </a:r>
          </a:p>
        </p:txBody>
      </p:sp>
      <p:cxnSp>
        <p:nvCxnSpPr>
          <p:cNvPr id="39" name="直線コネクタ 38">
            <a:extLst>
              <a:ext uri="{FF2B5EF4-FFF2-40B4-BE49-F238E27FC236}">
                <a16:creationId xmlns:a16="http://schemas.microsoft.com/office/drawing/2014/main" id="{905E3250-37C1-8974-37AF-4A8AECF62E5B}"/>
              </a:ext>
            </a:extLst>
          </p:cNvPr>
          <p:cNvCxnSpPr>
            <a:cxnSpLocks/>
          </p:cNvCxnSpPr>
          <p:nvPr/>
        </p:nvCxnSpPr>
        <p:spPr>
          <a:xfrm>
            <a:off x="7643680" y="2062481"/>
            <a:ext cx="0" cy="521073"/>
          </a:xfrm>
          <a:prstGeom prst="line">
            <a:avLst/>
          </a:prstGeom>
          <a:ln w="12700">
            <a:solidFill>
              <a:schemeClr val="bg1">
                <a:alpha val="50000"/>
              </a:schemeClr>
            </a:solidFill>
          </a:ln>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977BBD61-A889-76C0-A5F2-27857545A0E9}"/>
              </a:ext>
            </a:extLst>
          </p:cNvPr>
          <p:cNvCxnSpPr>
            <a:cxnSpLocks/>
          </p:cNvCxnSpPr>
          <p:nvPr/>
        </p:nvCxnSpPr>
        <p:spPr>
          <a:xfrm>
            <a:off x="6205653" y="4078812"/>
            <a:ext cx="1344280" cy="0"/>
          </a:xfrm>
          <a:prstGeom prst="line">
            <a:avLst/>
          </a:prstGeom>
          <a:ln w="12700">
            <a:solidFill>
              <a:schemeClr val="bg1">
                <a:alpha val="50000"/>
              </a:schemeClr>
            </a:solidFill>
          </a:ln>
        </p:spPr>
        <p:style>
          <a:lnRef idx="2">
            <a:schemeClr val="accent1"/>
          </a:lnRef>
          <a:fillRef idx="0">
            <a:schemeClr val="accent1"/>
          </a:fillRef>
          <a:effectRef idx="1">
            <a:schemeClr val="accent1"/>
          </a:effectRef>
          <a:fontRef idx="minor">
            <a:schemeClr val="tx1"/>
          </a:fontRef>
        </p:style>
      </p:cxnSp>
      <p:sp>
        <p:nvSpPr>
          <p:cNvPr id="41" name="Google Shape;111;p1">
            <a:extLst>
              <a:ext uri="{FF2B5EF4-FFF2-40B4-BE49-F238E27FC236}">
                <a16:creationId xmlns:a16="http://schemas.microsoft.com/office/drawing/2014/main" id="{A97D3038-D6C2-5522-13A6-E109F68A4099}"/>
              </a:ext>
            </a:extLst>
          </p:cNvPr>
          <p:cNvSpPr txBox="1"/>
          <p:nvPr/>
        </p:nvSpPr>
        <p:spPr>
          <a:xfrm>
            <a:off x="6371062" y="2017368"/>
            <a:ext cx="1052885"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dirty="0">
                <a:latin typeface="UD デジタル 教科書体 NP-R" panose="02020400000000000000" pitchFamily="18" charset="-128"/>
                <a:ea typeface="UD デジタル 教科書体 NP-R" panose="02020400000000000000" pitchFamily="18" charset="-128"/>
                <a:cs typeface="Arial"/>
                <a:sym typeface="Arial"/>
              </a:rPr>
              <a:t>じしゅざいげん</a:t>
            </a:r>
            <a:endParaRPr lang="ja-JP" altLang="en-US" sz="700" i="0" u="none" strike="noStrike" cap="none"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42" name="Google Shape;111;p1">
            <a:extLst>
              <a:ext uri="{FF2B5EF4-FFF2-40B4-BE49-F238E27FC236}">
                <a16:creationId xmlns:a16="http://schemas.microsoft.com/office/drawing/2014/main" id="{22D6572C-5D3E-7046-11D3-1E4F737F44F8}"/>
              </a:ext>
            </a:extLst>
          </p:cNvPr>
          <p:cNvSpPr txBox="1"/>
          <p:nvPr/>
        </p:nvSpPr>
        <p:spPr>
          <a:xfrm>
            <a:off x="6380251" y="3488062"/>
            <a:ext cx="1043695"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dirty="0">
                <a:latin typeface="UD デジタル 教科書体 NP-R" panose="02020400000000000000" pitchFamily="18" charset="-128"/>
                <a:ea typeface="UD デジタル 教科書体 NP-R" panose="02020400000000000000" pitchFamily="18" charset="-128"/>
                <a:cs typeface="Arial"/>
                <a:sym typeface="Arial"/>
              </a:rPr>
              <a:t>いぞんざいげん</a:t>
            </a:r>
            <a:endParaRPr lang="ja-JP" altLang="en-US" sz="700" i="0" u="none" strike="noStrike" cap="none"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43" name="Google Shape;111;p1">
            <a:extLst>
              <a:ext uri="{FF2B5EF4-FFF2-40B4-BE49-F238E27FC236}">
                <a16:creationId xmlns:a16="http://schemas.microsoft.com/office/drawing/2014/main" id="{1562C075-FDF1-B2D4-9050-1D930564C2CC}"/>
              </a:ext>
            </a:extLst>
          </p:cNvPr>
          <p:cNvSpPr txBox="1"/>
          <p:nvPr/>
        </p:nvSpPr>
        <p:spPr>
          <a:xfrm>
            <a:off x="7976662" y="3019484"/>
            <a:ext cx="1046499" cy="212325"/>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600" dirty="0">
                <a:latin typeface="UD デジタル 教科書体 NP-R" panose="02020400000000000000" pitchFamily="18" charset="-128"/>
                <a:ea typeface="UD デジタル 教科書体 NP-R" panose="02020400000000000000" pitchFamily="18" charset="-128"/>
                <a:cs typeface="Arial"/>
                <a:sym typeface="Arial"/>
              </a:rPr>
              <a:t>ちほうこうふぜい</a:t>
            </a:r>
            <a:endParaRPr lang="ja-JP" altLang="en-US" sz="600" i="0" u="none" strike="noStrike" cap="none"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44" name="Google Shape;111;p1">
            <a:extLst>
              <a:ext uri="{FF2B5EF4-FFF2-40B4-BE49-F238E27FC236}">
                <a16:creationId xmlns:a16="http://schemas.microsoft.com/office/drawing/2014/main" id="{F2DC62E6-CD8D-4AC7-9ABE-38C9D24700D2}"/>
              </a:ext>
            </a:extLst>
          </p:cNvPr>
          <p:cNvSpPr txBox="1"/>
          <p:nvPr/>
        </p:nvSpPr>
        <p:spPr>
          <a:xfrm>
            <a:off x="7966952" y="4419331"/>
            <a:ext cx="1049320" cy="212325"/>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600" dirty="0">
                <a:latin typeface="UD デジタル 教科書体 NP-R" panose="02020400000000000000" pitchFamily="18" charset="-128"/>
                <a:ea typeface="UD デジタル 教科書体 NP-R" panose="02020400000000000000" pitchFamily="18" charset="-128"/>
                <a:cs typeface="Arial"/>
                <a:sym typeface="Arial"/>
              </a:rPr>
              <a:t>こっこししゅつきん</a:t>
            </a:r>
            <a:endParaRPr lang="ja-JP" altLang="en-US" sz="600" i="0" u="none" strike="noStrike" cap="none"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45" name="Google Shape;111;p1">
            <a:extLst>
              <a:ext uri="{FF2B5EF4-FFF2-40B4-BE49-F238E27FC236}">
                <a16:creationId xmlns:a16="http://schemas.microsoft.com/office/drawing/2014/main" id="{1F12785E-2807-7E11-CE41-29433C97748A}"/>
              </a:ext>
            </a:extLst>
          </p:cNvPr>
          <p:cNvSpPr txBox="1"/>
          <p:nvPr/>
        </p:nvSpPr>
        <p:spPr>
          <a:xfrm>
            <a:off x="8037607" y="5382135"/>
            <a:ext cx="878471" cy="212325"/>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600" dirty="0">
                <a:latin typeface="UD デジタル 教科書体 NP-R" panose="02020400000000000000" pitchFamily="18" charset="-128"/>
                <a:ea typeface="UD デジタル 教科書体 NP-R" panose="02020400000000000000" pitchFamily="18" charset="-128"/>
                <a:cs typeface="Arial"/>
                <a:sym typeface="Arial"/>
              </a:rPr>
              <a:t>けん　　　　さい</a:t>
            </a:r>
            <a:endParaRPr lang="ja-JP" altLang="en-US" sz="600" i="0" u="none" strike="noStrike" cap="none" dirty="0">
              <a:latin typeface="UD デジタル 教科書体 NP-R" panose="02020400000000000000" pitchFamily="18" charset="-128"/>
              <a:ea typeface="UD デジタル 教科書体 NP-R" panose="02020400000000000000" pitchFamily="18" charset="-128"/>
              <a:cs typeface="Arial"/>
              <a:sym typeface="Arial"/>
            </a:endParaRPr>
          </a:p>
        </p:txBody>
      </p:sp>
    </p:spTree>
    <p:extLst>
      <p:ext uri="{BB962C8B-B14F-4D97-AF65-F5344CB8AC3E}">
        <p14:creationId xmlns:p14="http://schemas.microsoft.com/office/powerpoint/2010/main" val="956840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16">
                                            <p:graphicEl>
                                              <a:chart seriesIdx="-4" categoryIdx="0" bldStep="category"/>
                                            </p:graphicEl>
                                          </p:spTgt>
                                        </p:tgtEl>
                                        <p:attrNameLst>
                                          <p:attrName>style.visibility</p:attrName>
                                        </p:attrNameLst>
                                      </p:cBhvr>
                                      <p:to>
                                        <p:strVal val="visible"/>
                                      </p:to>
                                    </p:set>
                                    <p:animEffect transition="in" filter="wipe(up)">
                                      <p:cBhvr>
                                        <p:cTn id="26" dur="500"/>
                                        <p:tgtEl>
                                          <p:spTgt spid="116">
                                            <p:graphicEl>
                                              <a:chart seriesIdx="-4" categoryIdx="0" bldStep="category"/>
                                            </p:graphic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5"/>
                                        </p:tgtEl>
                                        <p:attrNameLst>
                                          <p:attrName>style.visibility</p:attrName>
                                        </p:attrNameLst>
                                      </p:cBhvr>
                                      <p:to>
                                        <p:strVal val="visible"/>
                                      </p:to>
                                    </p:set>
                                    <p:animEffect transition="in" filter="wipe(up)">
                                      <p:cBhvr>
                                        <p:cTn id="29" dur="500"/>
                                        <p:tgtEl>
                                          <p:spTgt spid="1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6" grpId="0" uiExpand="1">
        <p:bldSub>
          <a:bldChart bld="category" animBg="0"/>
        </p:bldSub>
      </p:bldGraphic>
      <p:bldP spid="115" grpId="0"/>
      <p:bldP spid="21" grpId="0" animBg="1"/>
      <p:bldP spid="22" grpId="0"/>
      <p:bldP spid="23" grpId="0"/>
      <p:bldP spid="28" grpId="0" animBg="1"/>
      <p:bldP spid="29" grpId="0"/>
      <p:bldP spid="30" grpId="0"/>
      <p:bldP spid="31" grpId="0" animBg="1"/>
      <p:bldP spid="32" grpId="0"/>
      <p:bldP spid="33" grpId="0"/>
      <p:bldP spid="34" grpId="0" animBg="1"/>
      <p:bldP spid="35" grpId="0"/>
      <p:bldP spid="36" grpId="0"/>
      <p:bldP spid="42" grpId="0"/>
      <p:bldP spid="43" grpId="0"/>
      <p:bldP spid="44"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2ABF2-27A4-2BF8-0923-11E8B06D9737}"/>
            </a:ext>
          </a:extLst>
        </p:cNvPr>
        <p:cNvGrpSpPr/>
        <p:nvPr/>
      </p:nvGrpSpPr>
      <p:grpSpPr>
        <a:xfrm>
          <a:off x="0" y="0"/>
          <a:ext cx="0" cy="0"/>
          <a:chOff x="0" y="0"/>
          <a:chExt cx="0" cy="0"/>
        </a:xfrm>
      </p:grpSpPr>
      <p:grpSp>
        <p:nvGrpSpPr>
          <p:cNvPr id="208" name="グループ化 207">
            <a:extLst>
              <a:ext uri="{FF2B5EF4-FFF2-40B4-BE49-F238E27FC236}">
                <a16:creationId xmlns:a16="http://schemas.microsoft.com/office/drawing/2014/main" id="{9DA00FE1-774E-AF0C-DD29-1A5B2FFB8212}"/>
              </a:ext>
            </a:extLst>
          </p:cNvPr>
          <p:cNvGrpSpPr/>
          <p:nvPr/>
        </p:nvGrpSpPr>
        <p:grpSpPr>
          <a:xfrm>
            <a:off x="426000" y="1257005"/>
            <a:ext cx="11340000" cy="5316069"/>
            <a:chOff x="426000" y="1257005"/>
            <a:chExt cx="11340000" cy="5316069"/>
          </a:xfrm>
        </p:grpSpPr>
        <p:sp>
          <p:nvSpPr>
            <p:cNvPr id="209" name="正方形/長方形 208">
              <a:extLst>
                <a:ext uri="{FF2B5EF4-FFF2-40B4-BE49-F238E27FC236}">
                  <a16:creationId xmlns:a16="http://schemas.microsoft.com/office/drawing/2014/main" id="{128D02EA-76D7-7C37-5D83-CC60E6FD7532}"/>
                </a:ext>
              </a:extLst>
            </p:cNvPr>
            <p:cNvSpPr/>
            <p:nvPr/>
          </p:nvSpPr>
          <p:spPr>
            <a:xfrm>
              <a:off x="426000" y="1257007"/>
              <a:ext cx="3735236" cy="10191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正方形/長方形 209">
              <a:extLst>
                <a:ext uri="{FF2B5EF4-FFF2-40B4-BE49-F238E27FC236}">
                  <a16:creationId xmlns:a16="http://schemas.microsoft.com/office/drawing/2014/main" id="{8EA37241-1327-A91B-BD03-68AE5FE580A4}"/>
                </a:ext>
              </a:extLst>
            </p:cNvPr>
            <p:cNvSpPr/>
            <p:nvPr/>
          </p:nvSpPr>
          <p:spPr>
            <a:xfrm>
              <a:off x="426000" y="3405449"/>
              <a:ext cx="3735236" cy="10191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正方形/長方形 210">
              <a:extLst>
                <a:ext uri="{FF2B5EF4-FFF2-40B4-BE49-F238E27FC236}">
                  <a16:creationId xmlns:a16="http://schemas.microsoft.com/office/drawing/2014/main" id="{F941B2F7-8ACB-B169-625D-435233910F17}"/>
                </a:ext>
              </a:extLst>
            </p:cNvPr>
            <p:cNvSpPr/>
            <p:nvPr/>
          </p:nvSpPr>
          <p:spPr>
            <a:xfrm>
              <a:off x="426000" y="4479669"/>
              <a:ext cx="3735236" cy="10191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正方形/長方形 211">
              <a:extLst>
                <a:ext uri="{FF2B5EF4-FFF2-40B4-BE49-F238E27FC236}">
                  <a16:creationId xmlns:a16="http://schemas.microsoft.com/office/drawing/2014/main" id="{C6111059-1B66-D70F-5DDC-65DAB2AD9A39}"/>
                </a:ext>
              </a:extLst>
            </p:cNvPr>
            <p:cNvSpPr/>
            <p:nvPr/>
          </p:nvSpPr>
          <p:spPr>
            <a:xfrm>
              <a:off x="426000" y="5553888"/>
              <a:ext cx="3735236" cy="10191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3" name="正方形/長方形 212">
              <a:extLst>
                <a:ext uri="{FF2B5EF4-FFF2-40B4-BE49-F238E27FC236}">
                  <a16:creationId xmlns:a16="http://schemas.microsoft.com/office/drawing/2014/main" id="{4F51BA82-9ABB-9B5F-8AE2-C72D825BADE1}"/>
                </a:ext>
              </a:extLst>
            </p:cNvPr>
            <p:cNvSpPr/>
            <p:nvPr/>
          </p:nvSpPr>
          <p:spPr>
            <a:xfrm>
              <a:off x="426000" y="2331228"/>
              <a:ext cx="3735236" cy="10191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正方形/長方形 213">
              <a:extLst>
                <a:ext uri="{FF2B5EF4-FFF2-40B4-BE49-F238E27FC236}">
                  <a16:creationId xmlns:a16="http://schemas.microsoft.com/office/drawing/2014/main" id="{919E32A4-A1DE-708B-EF17-A950306BB7E8}"/>
                </a:ext>
              </a:extLst>
            </p:cNvPr>
            <p:cNvSpPr/>
            <p:nvPr/>
          </p:nvSpPr>
          <p:spPr>
            <a:xfrm>
              <a:off x="8030764" y="1257005"/>
              <a:ext cx="3735236" cy="10191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正方形/長方形 214">
              <a:extLst>
                <a:ext uri="{FF2B5EF4-FFF2-40B4-BE49-F238E27FC236}">
                  <a16:creationId xmlns:a16="http://schemas.microsoft.com/office/drawing/2014/main" id="{616F1E28-C5C6-3ABE-749F-019B9ECC12D2}"/>
                </a:ext>
              </a:extLst>
            </p:cNvPr>
            <p:cNvSpPr/>
            <p:nvPr/>
          </p:nvSpPr>
          <p:spPr>
            <a:xfrm>
              <a:off x="8030764" y="3405447"/>
              <a:ext cx="3735236" cy="10191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正方形/長方形 215">
              <a:extLst>
                <a:ext uri="{FF2B5EF4-FFF2-40B4-BE49-F238E27FC236}">
                  <a16:creationId xmlns:a16="http://schemas.microsoft.com/office/drawing/2014/main" id="{8E660793-94B1-4B9A-4A2A-3FF1EDC429D1}"/>
                </a:ext>
              </a:extLst>
            </p:cNvPr>
            <p:cNvSpPr/>
            <p:nvPr/>
          </p:nvSpPr>
          <p:spPr>
            <a:xfrm>
              <a:off x="8030764" y="4479667"/>
              <a:ext cx="3735236" cy="10191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7" name="正方形/長方形 216">
              <a:extLst>
                <a:ext uri="{FF2B5EF4-FFF2-40B4-BE49-F238E27FC236}">
                  <a16:creationId xmlns:a16="http://schemas.microsoft.com/office/drawing/2014/main" id="{53247E0F-8BAF-A6C9-9E26-40850FC94194}"/>
                </a:ext>
              </a:extLst>
            </p:cNvPr>
            <p:cNvSpPr/>
            <p:nvPr/>
          </p:nvSpPr>
          <p:spPr>
            <a:xfrm>
              <a:off x="8030764" y="2331226"/>
              <a:ext cx="3735236" cy="10191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正方形/長方形 217">
              <a:extLst>
                <a:ext uri="{FF2B5EF4-FFF2-40B4-BE49-F238E27FC236}">
                  <a16:creationId xmlns:a16="http://schemas.microsoft.com/office/drawing/2014/main" id="{340383DF-F476-CFEB-8D0A-5FC3C7178254}"/>
                </a:ext>
              </a:extLst>
            </p:cNvPr>
            <p:cNvSpPr/>
            <p:nvPr/>
          </p:nvSpPr>
          <p:spPr>
            <a:xfrm>
              <a:off x="4228382" y="1257007"/>
              <a:ext cx="3735236" cy="10191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正方形/長方形 218">
              <a:extLst>
                <a:ext uri="{FF2B5EF4-FFF2-40B4-BE49-F238E27FC236}">
                  <a16:creationId xmlns:a16="http://schemas.microsoft.com/office/drawing/2014/main" id="{9A8DF2D8-EB5F-57F7-EB19-94DB5B5FDDBA}"/>
                </a:ext>
              </a:extLst>
            </p:cNvPr>
            <p:cNvSpPr/>
            <p:nvPr/>
          </p:nvSpPr>
          <p:spPr>
            <a:xfrm>
              <a:off x="4228382" y="3405449"/>
              <a:ext cx="3735236" cy="10191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 name="正方形/長方形 219">
              <a:extLst>
                <a:ext uri="{FF2B5EF4-FFF2-40B4-BE49-F238E27FC236}">
                  <a16:creationId xmlns:a16="http://schemas.microsoft.com/office/drawing/2014/main" id="{1A8771CB-9989-2827-B3CB-92F2B3410147}"/>
                </a:ext>
              </a:extLst>
            </p:cNvPr>
            <p:cNvSpPr/>
            <p:nvPr/>
          </p:nvSpPr>
          <p:spPr>
            <a:xfrm>
              <a:off x="4228382" y="4479669"/>
              <a:ext cx="3735236" cy="10191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1" name="正方形/長方形 220">
              <a:extLst>
                <a:ext uri="{FF2B5EF4-FFF2-40B4-BE49-F238E27FC236}">
                  <a16:creationId xmlns:a16="http://schemas.microsoft.com/office/drawing/2014/main" id="{B2D58A4D-7FA8-E3A0-B088-8D0D086B2662}"/>
                </a:ext>
              </a:extLst>
            </p:cNvPr>
            <p:cNvSpPr/>
            <p:nvPr/>
          </p:nvSpPr>
          <p:spPr>
            <a:xfrm>
              <a:off x="4228382" y="2331228"/>
              <a:ext cx="3735236" cy="10191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4" name="正方形/長方形 203">
            <a:extLst>
              <a:ext uri="{FF2B5EF4-FFF2-40B4-BE49-F238E27FC236}">
                <a16:creationId xmlns:a16="http://schemas.microsoft.com/office/drawing/2014/main" id="{55E89D27-D059-A157-BF67-85EE9077974D}"/>
              </a:ext>
            </a:extLst>
          </p:cNvPr>
          <p:cNvSpPr/>
          <p:nvPr/>
        </p:nvSpPr>
        <p:spPr>
          <a:xfrm>
            <a:off x="4223874" y="5553888"/>
            <a:ext cx="7542125" cy="101918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Google Shape;111;p1">
            <a:extLst>
              <a:ext uri="{FF2B5EF4-FFF2-40B4-BE49-F238E27FC236}">
                <a16:creationId xmlns:a16="http://schemas.microsoft.com/office/drawing/2014/main" id="{C4503ECF-D4A4-D41D-B2F4-CF3B03D8FA24}"/>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269882"/>
                </a:solidFill>
                <a:latin typeface="UD デジタル 教科書体 NP-R" panose="02020400000000000000" pitchFamily="18" charset="-128"/>
                <a:ea typeface="UD デジタル 教科書体 NP-R" panose="02020400000000000000" pitchFamily="18" charset="-128"/>
                <a:cs typeface="Arial"/>
                <a:sym typeface="Arial"/>
              </a:rPr>
              <a:t>6.</a:t>
            </a:r>
            <a:r>
              <a:rPr lang="ja-JP" altLang="en-US" sz="2800" b="1" dirty="0">
                <a:solidFill>
                  <a:srgbClr val="269882"/>
                </a:solidFill>
                <a:latin typeface="UD デジタル 教科書体 NP-R" panose="02020400000000000000" pitchFamily="18" charset="-128"/>
                <a:ea typeface="UD デジタル 教科書体 NP-R" panose="02020400000000000000" pitchFamily="18" charset="-128"/>
                <a:cs typeface="Arial"/>
                <a:sym typeface="Arial"/>
              </a:rPr>
              <a:t>長崎県の財政</a:t>
            </a:r>
          </a:p>
        </p:txBody>
      </p:sp>
      <p:cxnSp>
        <p:nvCxnSpPr>
          <p:cNvPr id="4" name="直線コネクタ 3">
            <a:extLst>
              <a:ext uri="{FF2B5EF4-FFF2-40B4-BE49-F238E27FC236}">
                <a16:creationId xmlns:a16="http://schemas.microsoft.com/office/drawing/2014/main" id="{561F442F-204F-6465-C10F-E6238A062DE3}"/>
              </a:ext>
            </a:extLst>
          </p:cNvPr>
          <p:cNvCxnSpPr>
            <a:cxnSpLocks/>
          </p:cNvCxnSpPr>
          <p:nvPr/>
        </p:nvCxnSpPr>
        <p:spPr>
          <a:xfrm>
            <a:off x="426000" y="756126"/>
            <a:ext cx="11340000" cy="0"/>
          </a:xfrm>
          <a:prstGeom prst="line">
            <a:avLst/>
          </a:prstGeom>
          <a:ln w="44450" cmpd="dbl">
            <a:solidFill>
              <a:srgbClr val="269882"/>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0806EF05-2ECF-23E7-9FFF-08DD97F497C6}"/>
              </a:ext>
            </a:extLst>
          </p:cNvPr>
          <p:cNvSpPr/>
          <p:nvPr/>
        </p:nvSpPr>
        <p:spPr>
          <a:xfrm>
            <a:off x="426000" y="853202"/>
            <a:ext cx="11340000" cy="36669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F0B9A389-A78A-B272-3839-5980EE824FAE}"/>
              </a:ext>
            </a:extLst>
          </p:cNvPr>
          <p:cNvSpPr txBox="1"/>
          <p:nvPr/>
        </p:nvSpPr>
        <p:spPr>
          <a:xfrm>
            <a:off x="2011626" y="865373"/>
            <a:ext cx="8168748" cy="369332"/>
          </a:xfrm>
          <a:prstGeom prst="rect">
            <a:avLst/>
          </a:prstGeom>
          <a:noFill/>
        </p:spPr>
        <p:txBody>
          <a:bodyPr wrap="squar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長崎県の人口　</a:t>
            </a:r>
            <a:r>
              <a:rPr lang="en-US" altLang="ja-JP" b="1" spc="100" dirty="0">
                <a:solidFill>
                  <a:schemeClr val="bg1"/>
                </a:solidFill>
                <a:latin typeface="UD デジタル 教科書体 NP-R" panose="02020400000000000000" pitchFamily="18" charset="-128"/>
                <a:ea typeface="UD デジタル 教科書体 NP-R" panose="02020400000000000000" pitchFamily="18" charset="-128"/>
              </a:rPr>
              <a:t>1,231,665</a:t>
            </a: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人（令和８年１月１日現在の異動人口調査</a:t>
            </a:r>
            <a:r>
              <a:rPr lang="ja-JP" altLang="en-US" sz="1600" b="1" spc="100" dirty="0">
                <a:solidFill>
                  <a:schemeClr val="bg1"/>
                </a:solidFill>
                <a:latin typeface="UD デジタル 教科書体 NP-R" panose="02020400000000000000" pitchFamily="18" charset="-128"/>
                <a:ea typeface="UD デジタル 教科書体 NP-R" panose="02020400000000000000" pitchFamily="18" charset="-128"/>
              </a:rPr>
              <a:t>）</a:t>
            </a:r>
            <a:endPar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3" name="テキスト ボックス 42">
            <a:extLst>
              <a:ext uri="{FF2B5EF4-FFF2-40B4-BE49-F238E27FC236}">
                <a16:creationId xmlns:a16="http://schemas.microsoft.com/office/drawing/2014/main" id="{CF01F983-927C-B40E-5B66-5B6E83B9AB3A}"/>
              </a:ext>
            </a:extLst>
          </p:cNvPr>
          <p:cNvSpPr txBox="1"/>
          <p:nvPr/>
        </p:nvSpPr>
        <p:spPr>
          <a:xfrm>
            <a:off x="8264941" y="6625372"/>
            <a:ext cx="3927059" cy="232628"/>
          </a:xfrm>
          <a:prstGeom prst="rect">
            <a:avLst/>
          </a:prstGeom>
          <a:noFill/>
        </p:spPr>
        <p:txBody>
          <a:bodyPr wrap="square" rtlCol="0">
            <a:spAutoFit/>
          </a:bodyPr>
          <a:lstStyle/>
          <a:p>
            <a:pPr algn="r">
              <a:lnSpc>
                <a:spcPct val="120000"/>
              </a:lnSpc>
            </a:pPr>
            <a:r>
              <a:rPr lang="ja-JP" altLang="en-US" sz="800" spc="-50" dirty="0">
                <a:latin typeface="UD デジタル 教科書体 NP-R" panose="02020400000000000000" pitchFamily="18" charset="-128"/>
                <a:ea typeface="UD デジタル 教科書体 NP-R" panose="02020400000000000000" pitchFamily="18" charset="-128"/>
              </a:rPr>
              <a:t>（注）「県民</a:t>
            </a:r>
            <a:r>
              <a:rPr lang="en-US" altLang="ja-JP" sz="800" spc="-50" dirty="0">
                <a:latin typeface="UD デジタル 教科書体 NP-R" panose="02020400000000000000" pitchFamily="18" charset="-128"/>
                <a:ea typeface="UD デジタル 教科書体 NP-R" panose="02020400000000000000" pitchFamily="18" charset="-128"/>
              </a:rPr>
              <a:t>1</a:t>
            </a:r>
            <a:r>
              <a:rPr lang="ja-JP" altLang="en-US" sz="800" spc="-50" dirty="0">
                <a:latin typeface="UD デジタル 教科書体 NP-R" panose="02020400000000000000" pitchFamily="18" charset="-128"/>
                <a:ea typeface="UD デジタル 教科書体 NP-R" panose="02020400000000000000" pitchFamily="18" charset="-128"/>
              </a:rPr>
              <a:t>人当たり」の金額は長崎県の予算を長崎県の人口で割ったものです。</a:t>
            </a:r>
            <a:endParaRPr kumimoji="1" lang="ja-JP" altLang="en-US" sz="800" spc="-50" dirty="0">
              <a:latin typeface="UD デジタル 教科書体 NP-R" panose="02020400000000000000" pitchFamily="18" charset="-128"/>
              <a:ea typeface="UD デジタル 教科書体 NP-R" panose="02020400000000000000" pitchFamily="18" charset="-128"/>
            </a:endParaRPr>
          </a:p>
        </p:txBody>
      </p:sp>
      <p:pic>
        <p:nvPicPr>
          <p:cNvPr id="49" name="図 48">
            <a:extLst>
              <a:ext uri="{FF2B5EF4-FFF2-40B4-BE49-F238E27FC236}">
                <a16:creationId xmlns:a16="http://schemas.microsoft.com/office/drawing/2014/main" id="{86D7B830-9266-3A3A-ECCD-DB141185D1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60539" y="1632294"/>
            <a:ext cx="395817" cy="643899"/>
          </a:xfrm>
          <a:prstGeom prst="rect">
            <a:avLst/>
          </a:prstGeom>
        </p:spPr>
      </p:pic>
      <p:pic>
        <p:nvPicPr>
          <p:cNvPr id="53" name="図 52">
            <a:extLst>
              <a:ext uri="{FF2B5EF4-FFF2-40B4-BE49-F238E27FC236}">
                <a16:creationId xmlns:a16="http://schemas.microsoft.com/office/drawing/2014/main" id="{B3DD40B2-3A67-B80E-64EC-E1C5394B9047}"/>
              </a:ext>
            </a:extLst>
          </p:cNvPr>
          <p:cNvPicPr>
            <a:picLocks noChangeAspect="1"/>
          </p:cNvPicPr>
          <p:nvPr/>
        </p:nvPicPr>
        <p:blipFill>
          <a:blip r:embed="rId3" cstate="print">
            <a:extLst>
              <a:ext uri="{28A0092B-C50C-407E-A947-70E740481C1C}">
                <a14:useLocalDpi xmlns:a14="http://schemas.microsoft.com/office/drawing/2010/main"/>
              </a:ext>
            </a:extLst>
          </a:blip>
          <a:srcRect l="31125" r="30560"/>
          <a:stretch>
            <a:fillRect/>
          </a:stretch>
        </p:blipFill>
        <p:spPr>
          <a:xfrm>
            <a:off x="6991661" y="1559058"/>
            <a:ext cx="814605" cy="723566"/>
          </a:xfrm>
          <a:prstGeom prst="rect">
            <a:avLst/>
          </a:prstGeom>
        </p:spPr>
      </p:pic>
      <p:pic>
        <p:nvPicPr>
          <p:cNvPr id="57" name="図 56">
            <a:extLst>
              <a:ext uri="{FF2B5EF4-FFF2-40B4-BE49-F238E27FC236}">
                <a16:creationId xmlns:a16="http://schemas.microsoft.com/office/drawing/2014/main" id="{E9A45C88-A4BB-B588-358C-02B608504B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45991" y="1840896"/>
            <a:ext cx="714548" cy="394882"/>
          </a:xfrm>
          <a:prstGeom prst="rect">
            <a:avLst/>
          </a:prstGeom>
        </p:spPr>
      </p:pic>
      <p:pic>
        <p:nvPicPr>
          <p:cNvPr id="61" name="図 60">
            <a:extLst>
              <a:ext uri="{FF2B5EF4-FFF2-40B4-BE49-F238E27FC236}">
                <a16:creationId xmlns:a16="http://schemas.microsoft.com/office/drawing/2014/main" id="{A5CB09DE-F3A8-4F4A-5030-A262515B24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81140" y="1499780"/>
            <a:ext cx="1179032" cy="670962"/>
          </a:xfrm>
          <a:prstGeom prst="rect">
            <a:avLst/>
          </a:prstGeom>
        </p:spPr>
      </p:pic>
      <p:pic>
        <p:nvPicPr>
          <p:cNvPr id="65" name="図 64">
            <a:extLst>
              <a:ext uri="{FF2B5EF4-FFF2-40B4-BE49-F238E27FC236}">
                <a16:creationId xmlns:a16="http://schemas.microsoft.com/office/drawing/2014/main" id="{C226A2AA-57C5-BFB6-EF34-DB360C03481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87762" y="2716249"/>
            <a:ext cx="622292" cy="622292"/>
          </a:xfrm>
          <a:prstGeom prst="rect">
            <a:avLst/>
          </a:prstGeom>
        </p:spPr>
      </p:pic>
      <p:pic>
        <p:nvPicPr>
          <p:cNvPr id="69" name="図 68">
            <a:extLst>
              <a:ext uri="{FF2B5EF4-FFF2-40B4-BE49-F238E27FC236}">
                <a16:creationId xmlns:a16="http://schemas.microsoft.com/office/drawing/2014/main" id="{F3805A13-8FBF-1A32-D74B-9C0F30FE1D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38221" y="3823653"/>
            <a:ext cx="719644" cy="586247"/>
          </a:xfrm>
          <a:prstGeom prst="rect">
            <a:avLst/>
          </a:prstGeom>
        </p:spPr>
      </p:pic>
      <p:pic>
        <p:nvPicPr>
          <p:cNvPr id="73" name="図 72">
            <a:extLst>
              <a:ext uri="{FF2B5EF4-FFF2-40B4-BE49-F238E27FC236}">
                <a16:creationId xmlns:a16="http://schemas.microsoft.com/office/drawing/2014/main" id="{C92F21B4-67A1-4A5E-269E-0D19BE32A4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05471" y="3798525"/>
            <a:ext cx="326558" cy="611376"/>
          </a:xfrm>
          <a:prstGeom prst="rect">
            <a:avLst/>
          </a:prstGeom>
        </p:spPr>
      </p:pic>
      <p:pic>
        <p:nvPicPr>
          <p:cNvPr id="77" name="図 76">
            <a:extLst>
              <a:ext uri="{FF2B5EF4-FFF2-40B4-BE49-F238E27FC236}">
                <a16:creationId xmlns:a16="http://schemas.microsoft.com/office/drawing/2014/main" id="{7123330D-5345-0EA1-A28C-9A1CEA54DE8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08514" y="4001188"/>
            <a:ext cx="544096" cy="371709"/>
          </a:xfrm>
          <a:prstGeom prst="rect">
            <a:avLst/>
          </a:prstGeom>
        </p:spPr>
      </p:pic>
      <p:pic>
        <p:nvPicPr>
          <p:cNvPr id="85" name="図 84">
            <a:extLst>
              <a:ext uri="{FF2B5EF4-FFF2-40B4-BE49-F238E27FC236}">
                <a16:creationId xmlns:a16="http://schemas.microsoft.com/office/drawing/2014/main" id="{FD48AD60-1794-7CDA-037A-C1514B3D14F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82299" y="3809024"/>
            <a:ext cx="378320" cy="600220"/>
          </a:xfrm>
          <a:prstGeom prst="rect">
            <a:avLst/>
          </a:prstGeom>
        </p:spPr>
      </p:pic>
      <p:pic>
        <p:nvPicPr>
          <p:cNvPr id="89" name="図 88">
            <a:extLst>
              <a:ext uri="{FF2B5EF4-FFF2-40B4-BE49-F238E27FC236}">
                <a16:creationId xmlns:a16="http://schemas.microsoft.com/office/drawing/2014/main" id="{2299389A-EA1B-FAEB-525A-A7B1C2878E7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58788" y="4896743"/>
            <a:ext cx="783272" cy="580635"/>
          </a:xfrm>
          <a:prstGeom prst="rect">
            <a:avLst/>
          </a:prstGeom>
        </p:spPr>
      </p:pic>
      <p:pic>
        <p:nvPicPr>
          <p:cNvPr id="93" name="図 92">
            <a:extLst>
              <a:ext uri="{FF2B5EF4-FFF2-40B4-BE49-F238E27FC236}">
                <a16:creationId xmlns:a16="http://schemas.microsoft.com/office/drawing/2014/main" id="{DDB2DE83-1339-4C07-996F-9647387CD8C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09967" y="4874815"/>
            <a:ext cx="739834" cy="605319"/>
          </a:xfrm>
          <a:prstGeom prst="rect">
            <a:avLst/>
          </a:prstGeom>
        </p:spPr>
      </p:pic>
      <p:pic>
        <p:nvPicPr>
          <p:cNvPr id="101" name="図 100">
            <a:extLst>
              <a:ext uri="{FF2B5EF4-FFF2-40B4-BE49-F238E27FC236}">
                <a16:creationId xmlns:a16="http://schemas.microsoft.com/office/drawing/2014/main" id="{49EB692B-ACEB-7A44-9203-7D8E852270F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277100" y="5962549"/>
            <a:ext cx="664960" cy="586124"/>
          </a:xfrm>
          <a:prstGeom prst="rect">
            <a:avLst/>
          </a:prstGeom>
        </p:spPr>
      </p:pic>
      <p:sp>
        <p:nvSpPr>
          <p:cNvPr id="111" name="テキスト ボックス 110">
            <a:extLst>
              <a:ext uri="{FF2B5EF4-FFF2-40B4-BE49-F238E27FC236}">
                <a16:creationId xmlns:a16="http://schemas.microsoft.com/office/drawing/2014/main" id="{C7878F0D-C98B-7C55-D895-AADFEC34A296}"/>
              </a:ext>
            </a:extLst>
          </p:cNvPr>
          <p:cNvSpPr txBox="1"/>
          <p:nvPr/>
        </p:nvSpPr>
        <p:spPr>
          <a:xfrm>
            <a:off x="543230" y="1292176"/>
            <a:ext cx="954107" cy="400110"/>
          </a:xfrm>
          <a:prstGeom prst="rect">
            <a:avLst/>
          </a:prstGeom>
          <a:noFill/>
        </p:spPr>
        <p:txBody>
          <a:bodyPr wrap="none" rtlCol="0">
            <a:spAutoFit/>
          </a:bodyPr>
          <a:lstStyle/>
          <a:p>
            <a:r>
              <a:rPr kumimoji="1" lang="ja-JP" altLang="en-US" sz="2000" b="1" dirty="0">
                <a:solidFill>
                  <a:srgbClr val="FF4B4B"/>
                </a:solidFill>
                <a:latin typeface="UD デジタル 教科書体 NP-R" panose="02020400000000000000" pitchFamily="18" charset="-128"/>
                <a:ea typeface="UD デジタル 教科書体 NP-R" panose="02020400000000000000" pitchFamily="18" charset="-128"/>
              </a:rPr>
              <a:t>教育費</a:t>
            </a:r>
          </a:p>
        </p:txBody>
      </p:sp>
      <p:sp>
        <p:nvSpPr>
          <p:cNvPr id="113" name="テキスト ボックス 112">
            <a:extLst>
              <a:ext uri="{FF2B5EF4-FFF2-40B4-BE49-F238E27FC236}">
                <a16:creationId xmlns:a16="http://schemas.microsoft.com/office/drawing/2014/main" id="{7FA5C49B-0D81-3F17-6442-CF69BC83444A}"/>
              </a:ext>
            </a:extLst>
          </p:cNvPr>
          <p:cNvSpPr txBox="1"/>
          <p:nvPr/>
        </p:nvSpPr>
        <p:spPr>
          <a:xfrm>
            <a:off x="4345612" y="1292176"/>
            <a:ext cx="954107" cy="400110"/>
          </a:xfrm>
          <a:prstGeom prst="rect">
            <a:avLst/>
          </a:prstGeom>
          <a:noFill/>
        </p:spPr>
        <p:txBody>
          <a:bodyPr wrap="none" rtlCol="0">
            <a:spAutoFit/>
          </a:bodyPr>
          <a:lstStyle/>
          <a:p>
            <a:r>
              <a:rPr lang="ja-JP" altLang="en-US" sz="2000" b="1" dirty="0">
                <a:solidFill>
                  <a:srgbClr val="FF4B4B"/>
                </a:solidFill>
                <a:latin typeface="UD デジタル 教科書体 NP-R" panose="02020400000000000000" pitchFamily="18" charset="-128"/>
                <a:ea typeface="UD デジタル 教科書体 NP-R" panose="02020400000000000000" pitchFamily="18" charset="-128"/>
              </a:rPr>
              <a:t>土木</a:t>
            </a:r>
            <a:r>
              <a:rPr kumimoji="1" lang="ja-JP" altLang="en-US" sz="2000" b="1" dirty="0">
                <a:solidFill>
                  <a:srgbClr val="FF4B4B"/>
                </a:solidFill>
                <a:latin typeface="UD デジタル 教科書体 NP-R" panose="02020400000000000000" pitchFamily="18" charset="-128"/>
                <a:ea typeface="UD デジタル 教科書体 NP-R" panose="02020400000000000000" pitchFamily="18" charset="-128"/>
              </a:rPr>
              <a:t>費</a:t>
            </a:r>
          </a:p>
        </p:txBody>
      </p:sp>
      <p:sp>
        <p:nvSpPr>
          <p:cNvPr id="114" name="テキスト ボックス 113">
            <a:extLst>
              <a:ext uri="{FF2B5EF4-FFF2-40B4-BE49-F238E27FC236}">
                <a16:creationId xmlns:a16="http://schemas.microsoft.com/office/drawing/2014/main" id="{94B83D0D-C3F1-80C7-F66B-BC2468509778}"/>
              </a:ext>
            </a:extLst>
          </p:cNvPr>
          <p:cNvSpPr txBox="1"/>
          <p:nvPr/>
        </p:nvSpPr>
        <p:spPr>
          <a:xfrm>
            <a:off x="8147994" y="1292174"/>
            <a:ext cx="954107" cy="400110"/>
          </a:xfrm>
          <a:prstGeom prst="rect">
            <a:avLst/>
          </a:prstGeom>
          <a:noFill/>
        </p:spPr>
        <p:txBody>
          <a:bodyPr wrap="none" rtlCol="0">
            <a:spAutoFit/>
          </a:bodyPr>
          <a:lstStyle/>
          <a:p>
            <a:r>
              <a:rPr lang="ja-JP" altLang="en-US" sz="2000" b="1" dirty="0">
                <a:solidFill>
                  <a:srgbClr val="FF4B4B"/>
                </a:solidFill>
                <a:latin typeface="UD デジタル 教科書体 NP-R" panose="02020400000000000000" pitchFamily="18" charset="-128"/>
                <a:ea typeface="UD デジタル 教科書体 NP-R" panose="02020400000000000000" pitchFamily="18" charset="-128"/>
              </a:rPr>
              <a:t>公債</a:t>
            </a:r>
            <a:r>
              <a:rPr kumimoji="1" lang="ja-JP" altLang="en-US" sz="2000" b="1" dirty="0">
                <a:solidFill>
                  <a:srgbClr val="FF4B4B"/>
                </a:solidFill>
                <a:latin typeface="UD デジタル 教科書体 NP-R" panose="02020400000000000000" pitchFamily="18" charset="-128"/>
                <a:ea typeface="UD デジタル 教科書体 NP-R" panose="02020400000000000000" pitchFamily="18" charset="-128"/>
              </a:rPr>
              <a:t>費</a:t>
            </a:r>
          </a:p>
        </p:txBody>
      </p:sp>
      <p:sp>
        <p:nvSpPr>
          <p:cNvPr id="122" name="テキスト ボックス 121">
            <a:extLst>
              <a:ext uri="{FF2B5EF4-FFF2-40B4-BE49-F238E27FC236}">
                <a16:creationId xmlns:a16="http://schemas.microsoft.com/office/drawing/2014/main" id="{5FBD4505-EF3A-CDE8-DA82-A27D75DBA70D}"/>
              </a:ext>
            </a:extLst>
          </p:cNvPr>
          <p:cNvSpPr txBox="1"/>
          <p:nvPr/>
        </p:nvSpPr>
        <p:spPr>
          <a:xfrm>
            <a:off x="543230" y="2366397"/>
            <a:ext cx="1723549" cy="400110"/>
          </a:xfrm>
          <a:prstGeom prst="rect">
            <a:avLst/>
          </a:prstGeom>
          <a:noFill/>
        </p:spPr>
        <p:txBody>
          <a:bodyPr wrap="none" rtlCol="0">
            <a:spAutoFit/>
          </a:bodyPr>
          <a:lstStyle/>
          <a:p>
            <a:r>
              <a:rPr lang="ja-JP" altLang="en-US" sz="2000" b="1" dirty="0">
                <a:solidFill>
                  <a:srgbClr val="FF4B4B"/>
                </a:solidFill>
                <a:latin typeface="UD デジタル 教科書体 NP-R" panose="02020400000000000000" pitchFamily="18" charset="-128"/>
                <a:ea typeface="UD デジタル 教科書体 NP-R" panose="02020400000000000000" pitchFamily="18" charset="-128"/>
              </a:rPr>
              <a:t>農林水産業費</a:t>
            </a:r>
            <a:endParaRPr kumimoji="1" lang="ja-JP" altLang="en-US" sz="2000" b="1" dirty="0">
              <a:solidFill>
                <a:srgbClr val="FF4B4B"/>
              </a:solidFill>
              <a:latin typeface="UD デジタル 教科書体 NP-R" panose="02020400000000000000" pitchFamily="18" charset="-128"/>
              <a:ea typeface="UD デジタル 教科書体 NP-R" panose="02020400000000000000" pitchFamily="18" charset="-128"/>
            </a:endParaRPr>
          </a:p>
        </p:txBody>
      </p:sp>
      <p:sp>
        <p:nvSpPr>
          <p:cNvPr id="132" name="テキスト ボックス 131">
            <a:extLst>
              <a:ext uri="{FF2B5EF4-FFF2-40B4-BE49-F238E27FC236}">
                <a16:creationId xmlns:a16="http://schemas.microsoft.com/office/drawing/2014/main" id="{2429C6D7-96C4-0CBA-74B0-038CC3F91587}"/>
              </a:ext>
            </a:extLst>
          </p:cNvPr>
          <p:cNvSpPr txBox="1"/>
          <p:nvPr/>
        </p:nvSpPr>
        <p:spPr>
          <a:xfrm>
            <a:off x="4345612" y="2366395"/>
            <a:ext cx="1467068" cy="400110"/>
          </a:xfrm>
          <a:prstGeom prst="rect">
            <a:avLst/>
          </a:prstGeom>
          <a:noFill/>
        </p:spPr>
        <p:txBody>
          <a:bodyPr wrap="none" rtlCol="0">
            <a:spAutoFit/>
          </a:bodyPr>
          <a:lstStyle/>
          <a:p>
            <a:r>
              <a:rPr lang="ja-JP" altLang="en-US" sz="2000" b="1" dirty="0">
                <a:solidFill>
                  <a:srgbClr val="FF4B4B"/>
                </a:solidFill>
                <a:latin typeface="UD デジタル 教科書体 NP-R" panose="02020400000000000000" pitchFamily="18" charset="-128"/>
                <a:ea typeface="UD デジタル 教科書体 NP-R" panose="02020400000000000000" pitchFamily="18" charset="-128"/>
              </a:rPr>
              <a:t>生活福祉費</a:t>
            </a:r>
            <a:endParaRPr kumimoji="1" lang="ja-JP" altLang="en-US" sz="2000" b="1" dirty="0">
              <a:solidFill>
                <a:srgbClr val="FF4B4B"/>
              </a:solidFill>
              <a:latin typeface="UD デジタル 教科書体 NP-R" panose="02020400000000000000" pitchFamily="18" charset="-128"/>
              <a:ea typeface="UD デジタル 教科書体 NP-R" panose="02020400000000000000" pitchFamily="18" charset="-128"/>
            </a:endParaRPr>
          </a:p>
        </p:txBody>
      </p:sp>
      <p:sp>
        <p:nvSpPr>
          <p:cNvPr id="133" name="テキスト ボックス 132">
            <a:extLst>
              <a:ext uri="{FF2B5EF4-FFF2-40B4-BE49-F238E27FC236}">
                <a16:creationId xmlns:a16="http://schemas.microsoft.com/office/drawing/2014/main" id="{0D579510-8E74-A0C1-19FE-05ECC7E2115F}"/>
              </a:ext>
            </a:extLst>
          </p:cNvPr>
          <p:cNvSpPr txBox="1"/>
          <p:nvPr/>
        </p:nvSpPr>
        <p:spPr>
          <a:xfrm>
            <a:off x="8147994" y="2366395"/>
            <a:ext cx="1467068" cy="400110"/>
          </a:xfrm>
          <a:prstGeom prst="rect">
            <a:avLst/>
          </a:prstGeom>
          <a:noFill/>
        </p:spPr>
        <p:txBody>
          <a:bodyPr wrap="none" rtlCol="0">
            <a:spAutoFit/>
          </a:bodyPr>
          <a:lstStyle/>
          <a:p>
            <a:r>
              <a:rPr lang="ja-JP" altLang="en-US" sz="2000" b="1" dirty="0">
                <a:solidFill>
                  <a:srgbClr val="FF4B4B"/>
                </a:solidFill>
                <a:latin typeface="UD デジタル 教科書体 NP-R" panose="02020400000000000000" pitchFamily="18" charset="-128"/>
                <a:ea typeface="UD デジタル 教科書体 NP-R" panose="02020400000000000000" pitchFamily="18" charset="-128"/>
              </a:rPr>
              <a:t>環境保健費</a:t>
            </a:r>
            <a:endParaRPr kumimoji="1" lang="ja-JP" altLang="en-US" sz="2000" b="1" dirty="0">
              <a:solidFill>
                <a:srgbClr val="FF4B4B"/>
              </a:solidFill>
              <a:latin typeface="UD デジタル 教科書体 NP-R" panose="02020400000000000000" pitchFamily="18" charset="-128"/>
              <a:ea typeface="UD デジタル 教科書体 NP-R" panose="02020400000000000000" pitchFamily="18" charset="-128"/>
            </a:endParaRPr>
          </a:p>
        </p:txBody>
      </p:sp>
      <p:sp>
        <p:nvSpPr>
          <p:cNvPr id="134" name="テキスト ボックス 133">
            <a:extLst>
              <a:ext uri="{FF2B5EF4-FFF2-40B4-BE49-F238E27FC236}">
                <a16:creationId xmlns:a16="http://schemas.microsoft.com/office/drawing/2014/main" id="{F4217990-7FCD-491B-FD41-EE5DE4AC74A7}"/>
              </a:ext>
            </a:extLst>
          </p:cNvPr>
          <p:cNvSpPr txBox="1"/>
          <p:nvPr/>
        </p:nvSpPr>
        <p:spPr>
          <a:xfrm>
            <a:off x="543230" y="3440618"/>
            <a:ext cx="954107" cy="400110"/>
          </a:xfrm>
          <a:prstGeom prst="rect">
            <a:avLst/>
          </a:prstGeom>
          <a:noFill/>
        </p:spPr>
        <p:txBody>
          <a:bodyPr wrap="none" rtlCol="0">
            <a:spAutoFit/>
          </a:bodyPr>
          <a:lstStyle/>
          <a:p>
            <a:r>
              <a:rPr lang="ja-JP" altLang="en-US" sz="2000" b="1" dirty="0">
                <a:solidFill>
                  <a:srgbClr val="FF4B4B"/>
                </a:solidFill>
                <a:latin typeface="UD デジタル 教科書体 NP-R" panose="02020400000000000000" pitchFamily="18" charset="-128"/>
                <a:ea typeface="UD デジタル 教科書体 NP-R" panose="02020400000000000000" pitchFamily="18" charset="-128"/>
              </a:rPr>
              <a:t>商工費</a:t>
            </a:r>
            <a:endParaRPr kumimoji="1" lang="ja-JP" altLang="en-US" sz="2000" b="1" dirty="0">
              <a:solidFill>
                <a:srgbClr val="FF4B4B"/>
              </a:solidFill>
              <a:latin typeface="UD デジタル 教科書体 NP-R" panose="02020400000000000000" pitchFamily="18" charset="-128"/>
              <a:ea typeface="UD デジタル 教科書体 NP-R" panose="02020400000000000000" pitchFamily="18" charset="-128"/>
            </a:endParaRPr>
          </a:p>
        </p:txBody>
      </p:sp>
      <p:sp>
        <p:nvSpPr>
          <p:cNvPr id="135" name="テキスト ボックス 134">
            <a:extLst>
              <a:ext uri="{FF2B5EF4-FFF2-40B4-BE49-F238E27FC236}">
                <a16:creationId xmlns:a16="http://schemas.microsoft.com/office/drawing/2014/main" id="{A16A0DBD-8210-60B7-C69C-19DCB9F03E7A}"/>
              </a:ext>
            </a:extLst>
          </p:cNvPr>
          <p:cNvSpPr txBox="1"/>
          <p:nvPr/>
        </p:nvSpPr>
        <p:spPr>
          <a:xfrm>
            <a:off x="4345612" y="3440618"/>
            <a:ext cx="954107" cy="400110"/>
          </a:xfrm>
          <a:prstGeom prst="rect">
            <a:avLst/>
          </a:prstGeom>
          <a:noFill/>
        </p:spPr>
        <p:txBody>
          <a:bodyPr wrap="none" rtlCol="0">
            <a:spAutoFit/>
          </a:bodyPr>
          <a:lstStyle/>
          <a:p>
            <a:r>
              <a:rPr lang="ja-JP" altLang="en-US" sz="2000" b="1" dirty="0">
                <a:solidFill>
                  <a:srgbClr val="FF4B4B"/>
                </a:solidFill>
                <a:latin typeface="UD デジタル 教科書体 NP-R" panose="02020400000000000000" pitchFamily="18" charset="-128"/>
                <a:ea typeface="UD デジタル 教科書体 NP-R" panose="02020400000000000000" pitchFamily="18" charset="-128"/>
              </a:rPr>
              <a:t>警察費</a:t>
            </a:r>
            <a:endParaRPr kumimoji="1" lang="ja-JP" altLang="en-US" sz="2000" b="1" dirty="0">
              <a:solidFill>
                <a:srgbClr val="FF4B4B"/>
              </a:solidFill>
              <a:latin typeface="UD デジタル 教科書体 NP-R" panose="02020400000000000000" pitchFamily="18" charset="-128"/>
              <a:ea typeface="UD デジタル 教科書体 NP-R" panose="02020400000000000000" pitchFamily="18" charset="-128"/>
            </a:endParaRPr>
          </a:p>
        </p:txBody>
      </p:sp>
      <p:sp>
        <p:nvSpPr>
          <p:cNvPr id="137" name="テキスト ボックス 136">
            <a:extLst>
              <a:ext uri="{FF2B5EF4-FFF2-40B4-BE49-F238E27FC236}">
                <a16:creationId xmlns:a16="http://schemas.microsoft.com/office/drawing/2014/main" id="{2763E521-3AE3-D08D-A378-2EF21C9F2E42}"/>
              </a:ext>
            </a:extLst>
          </p:cNvPr>
          <p:cNvSpPr txBox="1"/>
          <p:nvPr/>
        </p:nvSpPr>
        <p:spPr>
          <a:xfrm>
            <a:off x="8147994" y="3440616"/>
            <a:ext cx="954107" cy="400110"/>
          </a:xfrm>
          <a:prstGeom prst="rect">
            <a:avLst/>
          </a:prstGeom>
          <a:noFill/>
        </p:spPr>
        <p:txBody>
          <a:bodyPr wrap="none" rtlCol="0">
            <a:spAutoFit/>
          </a:bodyPr>
          <a:lstStyle/>
          <a:p>
            <a:r>
              <a:rPr lang="ja-JP" altLang="en-US" sz="2000" b="1" dirty="0">
                <a:solidFill>
                  <a:srgbClr val="FF4B4B"/>
                </a:solidFill>
                <a:latin typeface="UD デジタル 教科書体 NP-R" panose="02020400000000000000" pitchFamily="18" charset="-128"/>
                <a:ea typeface="UD デジタル 教科書体 NP-R" panose="02020400000000000000" pitchFamily="18" charset="-128"/>
              </a:rPr>
              <a:t>総務費</a:t>
            </a:r>
            <a:endParaRPr kumimoji="1" lang="ja-JP" altLang="en-US" sz="2000" b="1" dirty="0">
              <a:solidFill>
                <a:srgbClr val="FF4B4B"/>
              </a:solidFill>
              <a:latin typeface="UD デジタル 教科書体 NP-R" panose="02020400000000000000" pitchFamily="18" charset="-128"/>
              <a:ea typeface="UD デジタル 教科書体 NP-R" panose="02020400000000000000" pitchFamily="18" charset="-128"/>
            </a:endParaRPr>
          </a:p>
        </p:txBody>
      </p:sp>
      <p:sp>
        <p:nvSpPr>
          <p:cNvPr id="139" name="テキスト ボックス 138">
            <a:extLst>
              <a:ext uri="{FF2B5EF4-FFF2-40B4-BE49-F238E27FC236}">
                <a16:creationId xmlns:a16="http://schemas.microsoft.com/office/drawing/2014/main" id="{2DEC74A0-0383-8C80-8D72-59E02A91B822}"/>
              </a:ext>
            </a:extLst>
          </p:cNvPr>
          <p:cNvSpPr txBox="1"/>
          <p:nvPr/>
        </p:nvSpPr>
        <p:spPr>
          <a:xfrm>
            <a:off x="543230" y="4514838"/>
            <a:ext cx="954107" cy="400110"/>
          </a:xfrm>
          <a:prstGeom prst="rect">
            <a:avLst/>
          </a:prstGeom>
          <a:noFill/>
        </p:spPr>
        <p:txBody>
          <a:bodyPr wrap="none" rtlCol="0">
            <a:spAutoFit/>
          </a:bodyPr>
          <a:lstStyle/>
          <a:p>
            <a:r>
              <a:rPr lang="ja-JP" altLang="en-US" sz="2000" b="1" dirty="0">
                <a:solidFill>
                  <a:srgbClr val="FF4B4B"/>
                </a:solidFill>
                <a:latin typeface="UD デジタル 教科書体 NP-R" panose="02020400000000000000" pitchFamily="18" charset="-128"/>
                <a:ea typeface="UD デジタル 教科書体 NP-R" panose="02020400000000000000" pitchFamily="18" charset="-128"/>
              </a:rPr>
              <a:t>労働費</a:t>
            </a:r>
            <a:endParaRPr kumimoji="1" lang="ja-JP" altLang="en-US" sz="2000" b="1" dirty="0">
              <a:solidFill>
                <a:srgbClr val="FF4B4B"/>
              </a:solidFill>
              <a:latin typeface="UD デジタル 教科書体 NP-R" panose="02020400000000000000" pitchFamily="18" charset="-128"/>
              <a:ea typeface="UD デジタル 教科書体 NP-R" panose="02020400000000000000" pitchFamily="18" charset="-128"/>
            </a:endParaRPr>
          </a:p>
        </p:txBody>
      </p:sp>
      <p:sp>
        <p:nvSpPr>
          <p:cNvPr id="140" name="テキスト ボックス 139">
            <a:extLst>
              <a:ext uri="{FF2B5EF4-FFF2-40B4-BE49-F238E27FC236}">
                <a16:creationId xmlns:a16="http://schemas.microsoft.com/office/drawing/2014/main" id="{BE6C3D31-C049-4ADA-0668-FDDE4F6B08CD}"/>
              </a:ext>
            </a:extLst>
          </p:cNvPr>
          <p:cNvSpPr txBox="1"/>
          <p:nvPr/>
        </p:nvSpPr>
        <p:spPr>
          <a:xfrm>
            <a:off x="4345612" y="4514838"/>
            <a:ext cx="1467068" cy="400110"/>
          </a:xfrm>
          <a:prstGeom prst="rect">
            <a:avLst/>
          </a:prstGeom>
          <a:noFill/>
        </p:spPr>
        <p:txBody>
          <a:bodyPr wrap="none" rtlCol="0">
            <a:spAutoFit/>
          </a:bodyPr>
          <a:lstStyle/>
          <a:p>
            <a:r>
              <a:rPr kumimoji="1" lang="ja-JP" altLang="en-US" sz="2000" b="1" dirty="0">
                <a:solidFill>
                  <a:srgbClr val="FF4B4B"/>
                </a:solidFill>
                <a:latin typeface="UD デジタル 教科書体 NP-R" panose="02020400000000000000" pitchFamily="18" charset="-128"/>
                <a:ea typeface="UD デジタル 教科書体 NP-R" panose="02020400000000000000" pitchFamily="18" charset="-128"/>
              </a:rPr>
              <a:t>災害復旧費</a:t>
            </a:r>
          </a:p>
        </p:txBody>
      </p:sp>
      <p:sp>
        <p:nvSpPr>
          <p:cNvPr id="142" name="テキスト ボックス 141">
            <a:extLst>
              <a:ext uri="{FF2B5EF4-FFF2-40B4-BE49-F238E27FC236}">
                <a16:creationId xmlns:a16="http://schemas.microsoft.com/office/drawing/2014/main" id="{676550C5-8B44-E226-85D3-B09C3C335939}"/>
              </a:ext>
            </a:extLst>
          </p:cNvPr>
          <p:cNvSpPr txBox="1"/>
          <p:nvPr/>
        </p:nvSpPr>
        <p:spPr>
          <a:xfrm>
            <a:off x="8147994" y="4514836"/>
            <a:ext cx="954107" cy="400110"/>
          </a:xfrm>
          <a:prstGeom prst="rect">
            <a:avLst/>
          </a:prstGeom>
          <a:noFill/>
        </p:spPr>
        <p:txBody>
          <a:bodyPr wrap="none" rtlCol="0">
            <a:spAutoFit/>
          </a:bodyPr>
          <a:lstStyle/>
          <a:p>
            <a:r>
              <a:rPr kumimoji="1" lang="ja-JP" altLang="en-US" sz="2000" b="1" dirty="0">
                <a:solidFill>
                  <a:srgbClr val="FF4B4B"/>
                </a:solidFill>
                <a:latin typeface="UD デジタル 教科書体 NP-R" panose="02020400000000000000" pitchFamily="18" charset="-128"/>
                <a:ea typeface="UD デジタル 教科書体 NP-R" panose="02020400000000000000" pitchFamily="18" charset="-128"/>
              </a:rPr>
              <a:t>その他</a:t>
            </a:r>
          </a:p>
        </p:txBody>
      </p:sp>
      <p:sp>
        <p:nvSpPr>
          <p:cNvPr id="144" name="テキスト ボックス 143">
            <a:extLst>
              <a:ext uri="{FF2B5EF4-FFF2-40B4-BE49-F238E27FC236}">
                <a16:creationId xmlns:a16="http://schemas.microsoft.com/office/drawing/2014/main" id="{10691C96-8487-4E33-2011-8DEED4ACFA2D}"/>
              </a:ext>
            </a:extLst>
          </p:cNvPr>
          <p:cNvSpPr txBox="1"/>
          <p:nvPr/>
        </p:nvSpPr>
        <p:spPr>
          <a:xfrm>
            <a:off x="543230" y="5589057"/>
            <a:ext cx="954107" cy="400110"/>
          </a:xfrm>
          <a:prstGeom prst="rect">
            <a:avLst/>
          </a:prstGeom>
          <a:noFill/>
        </p:spPr>
        <p:txBody>
          <a:bodyPr wrap="none" rtlCol="0">
            <a:spAutoFit/>
          </a:bodyPr>
          <a:lstStyle/>
          <a:p>
            <a:r>
              <a:rPr kumimoji="1" lang="ja-JP" altLang="en-US" sz="2000" b="1" dirty="0">
                <a:solidFill>
                  <a:srgbClr val="FF4B4B"/>
                </a:solidFill>
                <a:latin typeface="UD デジタル 教科書体 NP-R" panose="02020400000000000000" pitchFamily="18" charset="-128"/>
                <a:ea typeface="UD デジタル 教科書体 NP-R" panose="02020400000000000000" pitchFamily="18" charset="-128"/>
              </a:rPr>
              <a:t>議会費</a:t>
            </a:r>
          </a:p>
        </p:txBody>
      </p:sp>
      <p:sp>
        <p:nvSpPr>
          <p:cNvPr id="146" name="テキスト ボックス 145">
            <a:extLst>
              <a:ext uri="{FF2B5EF4-FFF2-40B4-BE49-F238E27FC236}">
                <a16:creationId xmlns:a16="http://schemas.microsoft.com/office/drawing/2014/main" id="{9B2AF0CC-ABF4-E209-1F28-1D2656151977}"/>
              </a:ext>
            </a:extLst>
          </p:cNvPr>
          <p:cNvSpPr txBox="1"/>
          <p:nvPr/>
        </p:nvSpPr>
        <p:spPr>
          <a:xfrm>
            <a:off x="1407134" y="1257007"/>
            <a:ext cx="2754102" cy="461665"/>
          </a:xfrm>
          <a:prstGeom prst="rect">
            <a:avLst/>
          </a:prstGeom>
          <a:noFill/>
        </p:spPr>
        <p:txBody>
          <a:bodyPr wrap="square" rtlCol="0">
            <a:spAutoFit/>
          </a:bodyPr>
          <a:lstStyle/>
          <a:p>
            <a:pPr algn="r"/>
            <a:r>
              <a:rPr kumimoji="1" lang="ja-JP" altLang="en-US" sz="800" dirty="0">
                <a:latin typeface="UD デジタル 教科書体 NP-R" panose="02020400000000000000" pitchFamily="18" charset="-128"/>
                <a:ea typeface="UD デジタル 教科書体 NP-R" panose="02020400000000000000" pitchFamily="18" charset="-128"/>
              </a:rPr>
              <a:t>■県民</a:t>
            </a:r>
            <a:r>
              <a:rPr kumimoji="1" lang="en-US" altLang="ja-JP" sz="800" dirty="0">
                <a:latin typeface="UD デジタル 教科書体 NP-R" panose="02020400000000000000" pitchFamily="18" charset="-128"/>
                <a:ea typeface="UD デジタル 教科書体 NP-R" panose="02020400000000000000" pitchFamily="18" charset="-128"/>
              </a:rPr>
              <a:t>1</a:t>
            </a:r>
            <a:r>
              <a:rPr kumimoji="1" lang="ja-JP" altLang="en-US" sz="800" dirty="0">
                <a:latin typeface="UD デジタル 教科書体 NP-R" panose="02020400000000000000" pitchFamily="18" charset="-128"/>
                <a:ea typeface="UD デジタル 教科書体 NP-R" panose="02020400000000000000" pitchFamily="18" charset="-128"/>
              </a:rPr>
              <a:t>人当たり</a:t>
            </a:r>
            <a:endParaRPr kumimoji="1" lang="en-US" altLang="ja-JP" sz="800" dirty="0">
              <a:latin typeface="UD デジタル 教科書体 NP-R" panose="02020400000000000000" pitchFamily="18" charset="-128"/>
              <a:ea typeface="UD デジタル 教科書体 NP-R" panose="02020400000000000000" pitchFamily="18" charset="-128"/>
            </a:endParaRPr>
          </a:p>
          <a:p>
            <a:pPr algn="r"/>
            <a:r>
              <a:rPr lang="en-US" altLang="ja-JP" sz="1600" b="1" dirty="0">
                <a:latin typeface="UD デジタル 教科書体 NP-R" panose="02020400000000000000" pitchFamily="18" charset="-128"/>
                <a:ea typeface="UD デジタル 教科書体 NP-R" panose="02020400000000000000" pitchFamily="18" charset="-128"/>
              </a:rPr>
              <a:t>126,700</a:t>
            </a:r>
            <a:r>
              <a:rPr lang="ja-JP" altLang="en-US" sz="1600" b="1" dirty="0">
                <a:latin typeface="UD デジタル 教科書体 NP-R" panose="02020400000000000000" pitchFamily="18" charset="-128"/>
                <a:ea typeface="UD デジタル 教科書体 NP-R" panose="02020400000000000000" pitchFamily="18" charset="-128"/>
              </a:rPr>
              <a:t>円</a:t>
            </a: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151" name="テキスト ボックス 150">
            <a:extLst>
              <a:ext uri="{FF2B5EF4-FFF2-40B4-BE49-F238E27FC236}">
                <a16:creationId xmlns:a16="http://schemas.microsoft.com/office/drawing/2014/main" id="{035CD456-6113-8C93-CB83-F7504FC8EBC3}"/>
              </a:ext>
            </a:extLst>
          </p:cNvPr>
          <p:cNvSpPr txBox="1"/>
          <p:nvPr/>
        </p:nvSpPr>
        <p:spPr>
          <a:xfrm>
            <a:off x="6825165" y="1257007"/>
            <a:ext cx="1138453" cy="461665"/>
          </a:xfrm>
          <a:prstGeom prst="rect">
            <a:avLst/>
          </a:prstGeom>
          <a:noFill/>
        </p:spPr>
        <p:txBody>
          <a:bodyPr wrap="none" rtlCol="0">
            <a:spAutoFit/>
          </a:bodyPr>
          <a:lstStyle/>
          <a:p>
            <a:pPr algn="r"/>
            <a:r>
              <a:rPr kumimoji="1" lang="ja-JP" altLang="en-US" sz="800" dirty="0">
                <a:latin typeface="UD デジタル 教科書体 NP-R" panose="02020400000000000000" pitchFamily="18" charset="-128"/>
                <a:ea typeface="UD デジタル 教科書体 NP-R" panose="02020400000000000000" pitchFamily="18" charset="-128"/>
              </a:rPr>
              <a:t>■県民</a:t>
            </a:r>
            <a:r>
              <a:rPr kumimoji="1" lang="en-US" altLang="ja-JP" sz="800" dirty="0">
                <a:latin typeface="UD デジタル 教科書体 NP-R" panose="02020400000000000000" pitchFamily="18" charset="-128"/>
                <a:ea typeface="UD デジタル 教科書体 NP-R" panose="02020400000000000000" pitchFamily="18" charset="-128"/>
              </a:rPr>
              <a:t>1</a:t>
            </a:r>
            <a:r>
              <a:rPr kumimoji="1" lang="ja-JP" altLang="en-US" sz="800" dirty="0">
                <a:latin typeface="UD デジタル 教科書体 NP-R" panose="02020400000000000000" pitchFamily="18" charset="-128"/>
                <a:ea typeface="UD デジタル 教科書体 NP-R" panose="02020400000000000000" pitchFamily="18" charset="-128"/>
              </a:rPr>
              <a:t>人当たり</a:t>
            </a:r>
            <a:endParaRPr kumimoji="1" lang="en-US" altLang="ja-JP" sz="800" dirty="0">
              <a:latin typeface="UD デジタル 教科書体 NP-R" panose="02020400000000000000" pitchFamily="18" charset="-128"/>
              <a:ea typeface="UD デジタル 教科書体 NP-R" panose="02020400000000000000" pitchFamily="18" charset="-128"/>
            </a:endParaRPr>
          </a:p>
          <a:p>
            <a:pPr algn="r"/>
            <a:r>
              <a:rPr lang="en-US" altLang="ja-JP" sz="1600" b="1" dirty="0">
                <a:latin typeface="UD デジタル 教科書体 NP-R" panose="02020400000000000000" pitchFamily="18" charset="-128"/>
                <a:ea typeface="UD デジタル 教科書体 NP-R" panose="02020400000000000000" pitchFamily="18" charset="-128"/>
              </a:rPr>
              <a:t>44,200</a:t>
            </a:r>
            <a:r>
              <a:rPr lang="ja-JP" altLang="en-US" sz="1600" b="1" dirty="0">
                <a:latin typeface="UD デジタル 教科書体 NP-R" panose="02020400000000000000" pitchFamily="18" charset="-128"/>
                <a:ea typeface="UD デジタル 教科書体 NP-R" panose="02020400000000000000" pitchFamily="18" charset="-128"/>
              </a:rPr>
              <a:t>円</a:t>
            </a: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152" name="テキスト ボックス 151">
            <a:extLst>
              <a:ext uri="{FF2B5EF4-FFF2-40B4-BE49-F238E27FC236}">
                <a16:creationId xmlns:a16="http://schemas.microsoft.com/office/drawing/2014/main" id="{27AE5AFF-74A7-8609-4DC7-BA98C96FCF1A}"/>
              </a:ext>
            </a:extLst>
          </p:cNvPr>
          <p:cNvSpPr txBox="1"/>
          <p:nvPr/>
        </p:nvSpPr>
        <p:spPr>
          <a:xfrm>
            <a:off x="10627547" y="1257005"/>
            <a:ext cx="1138453" cy="461665"/>
          </a:xfrm>
          <a:prstGeom prst="rect">
            <a:avLst/>
          </a:prstGeom>
          <a:noFill/>
        </p:spPr>
        <p:txBody>
          <a:bodyPr wrap="none" rtlCol="0">
            <a:spAutoFit/>
          </a:bodyPr>
          <a:lstStyle/>
          <a:p>
            <a:pPr algn="r"/>
            <a:r>
              <a:rPr kumimoji="1" lang="ja-JP" altLang="en-US" sz="800" dirty="0">
                <a:latin typeface="UD デジタル 教科書体 NP-R" panose="02020400000000000000" pitchFamily="18" charset="-128"/>
                <a:ea typeface="UD デジタル 教科書体 NP-R" panose="02020400000000000000" pitchFamily="18" charset="-128"/>
              </a:rPr>
              <a:t>■県民</a:t>
            </a:r>
            <a:r>
              <a:rPr kumimoji="1" lang="en-US" altLang="ja-JP" sz="800" dirty="0">
                <a:latin typeface="UD デジタル 教科書体 NP-R" panose="02020400000000000000" pitchFamily="18" charset="-128"/>
                <a:ea typeface="UD デジタル 教科書体 NP-R" panose="02020400000000000000" pitchFamily="18" charset="-128"/>
              </a:rPr>
              <a:t>1</a:t>
            </a:r>
            <a:r>
              <a:rPr kumimoji="1" lang="ja-JP" altLang="en-US" sz="800" dirty="0">
                <a:latin typeface="UD デジタル 教科書体 NP-R" panose="02020400000000000000" pitchFamily="18" charset="-128"/>
                <a:ea typeface="UD デジタル 教科書体 NP-R" panose="02020400000000000000" pitchFamily="18" charset="-128"/>
              </a:rPr>
              <a:t>人当たり</a:t>
            </a:r>
            <a:endParaRPr kumimoji="1" lang="en-US" altLang="ja-JP" sz="800" dirty="0">
              <a:latin typeface="UD デジタル 教科書体 NP-R" panose="02020400000000000000" pitchFamily="18" charset="-128"/>
              <a:ea typeface="UD デジタル 教科書体 NP-R" panose="02020400000000000000" pitchFamily="18" charset="-128"/>
            </a:endParaRPr>
          </a:p>
          <a:p>
            <a:pPr algn="r"/>
            <a:r>
              <a:rPr lang="en-US" altLang="ja-JP" sz="1600" b="1" dirty="0">
                <a:latin typeface="UD デジタル 教科書体 NP-R" panose="02020400000000000000" pitchFamily="18" charset="-128"/>
                <a:ea typeface="UD デジタル 教科書体 NP-R" panose="02020400000000000000" pitchFamily="18" charset="-128"/>
              </a:rPr>
              <a:t>83,400</a:t>
            </a:r>
            <a:r>
              <a:rPr lang="ja-JP" altLang="en-US" sz="1600" b="1" dirty="0">
                <a:latin typeface="UD デジタル 教科書体 NP-R" panose="02020400000000000000" pitchFamily="18" charset="-128"/>
                <a:ea typeface="UD デジタル 教科書体 NP-R" panose="02020400000000000000" pitchFamily="18" charset="-128"/>
              </a:rPr>
              <a:t>円</a:t>
            </a: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153" name="テキスト ボックス 152">
            <a:extLst>
              <a:ext uri="{FF2B5EF4-FFF2-40B4-BE49-F238E27FC236}">
                <a16:creationId xmlns:a16="http://schemas.microsoft.com/office/drawing/2014/main" id="{C74D64D7-251C-ECA9-7371-534D9A9BF3D3}"/>
              </a:ext>
            </a:extLst>
          </p:cNvPr>
          <p:cNvSpPr txBox="1"/>
          <p:nvPr/>
        </p:nvSpPr>
        <p:spPr>
          <a:xfrm>
            <a:off x="3022783" y="2331230"/>
            <a:ext cx="1138453" cy="461665"/>
          </a:xfrm>
          <a:prstGeom prst="rect">
            <a:avLst/>
          </a:prstGeom>
          <a:noFill/>
        </p:spPr>
        <p:txBody>
          <a:bodyPr wrap="none" rtlCol="0">
            <a:spAutoFit/>
          </a:bodyPr>
          <a:lstStyle/>
          <a:p>
            <a:pPr algn="r"/>
            <a:r>
              <a:rPr kumimoji="1" lang="ja-JP" altLang="en-US" sz="800" dirty="0">
                <a:latin typeface="UD デジタル 教科書体 NP-R" panose="02020400000000000000" pitchFamily="18" charset="-128"/>
                <a:ea typeface="UD デジタル 教科書体 NP-R" panose="02020400000000000000" pitchFamily="18" charset="-128"/>
              </a:rPr>
              <a:t>■県民</a:t>
            </a:r>
            <a:r>
              <a:rPr kumimoji="1" lang="en-US" altLang="ja-JP" sz="800" dirty="0">
                <a:latin typeface="UD デジタル 教科書体 NP-R" panose="02020400000000000000" pitchFamily="18" charset="-128"/>
                <a:ea typeface="UD デジタル 教科書体 NP-R" panose="02020400000000000000" pitchFamily="18" charset="-128"/>
              </a:rPr>
              <a:t>1</a:t>
            </a:r>
            <a:r>
              <a:rPr kumimoji="1" lang="ja-JP" altLang="en-US" sz="800" dirty="0">
                <a:latin typeface="UD デジタル 教科書体 NP-R" panose="02020400000000000000" pitchFamily="18" charset="-128"/>
                <a:ea typeface="UD デジタル 教科書体 NP-R" panose="02020400000000000000" pitchFamily="18" charset="-128"/>
              </a:rPr>
              <a:t>人当たり</a:t>
            </a:r>
            <a:endParaRPr kumimoji="1" lang="en-US" altLang="ja-JP" sz="800" dirty="0">
              <a:latin typeface="UD デジタル 教科書体 NP-R" panose="02020400000000000000" pitchFamily="18" charset="-128"/>
              <a:ea typeface="UD デジタル 教科書体 NP-R" panose="02020400000000000000" pitchFamily="18" charset="-128"/>
            </a:endParaRPr>
          </a:p>
          <a:p>
            <a:pPr algn="r"/>
            <a:r>
              <a:rPr lang="en-US" altLang="ja-JP" sz="1600" b="1" dirty="0">
                <a:latin typeface="UD デジタル 教科書体 NP-R" panose="02020400000000000000" pitchFamily="18" charset="-128"/>
                <a:ea typeface="UD デジタル 教科書体 NP-R" panose="02020400000000000000" pitchFamily="18" charset="-128"/>
              </a:rPr>
              <a:t>34,300</a:t>
            </a:r>
            <a:r>
              <a:rPr lang="ja-JP" altLang="en-US" sz="1600" b="1" dirty="0">
                <a:latin typeface="UD デジタル 教科書体 NP-R" panose="02020400000000000000" pitchFamily="18" charset="-128"/>
                <a:ea typeface="UD デジタル 教科書体 NP-R" panose="02020400000000000000" pitchFamily="18" charset="-128"/>
              </a:rPr>
              <a:t>円</a:t>
            </a: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154" name="テキスト ボックス 153">
            <a:extLst>
              <a:ext uri="{FF2B5EF4-FFF2-40B4-BE49-F238E27FC236}">
                <a16:creationId xmlns:a16="http://schemas.microsoft.com/office/drawing/2014/main" id="{90D99101-0815-4BD7-F8CF-C15BC9FB6C08}"/>
              </a:ext>
            </a:extLst>
          </p:cNvPr>
          <p:cNvSpPr txBox="1"/>
          <p:nvPr/>
        </p:nvSpPr>
        <p:spPr>
          <a:xfrm>
            <a:off x="6825165" y="2331230"/>
            <a:ext cx="1138453" cy="461665"/>
          </a:xfrm>
          <a:prstGeom prst="rect">
            <a:avLst/>
          </a:prstGeom>
          <a:noFill/>
        </p:spPr>
        <p:txBody>
          <a:bodyPr wrap="none" rtlCol="0">
            <a:spAutoFit/>
          </a:bodyPr>
          <a:lstStyle/>
          <a:p>
            <a:pPr algn="r"/>
            <a:r>
              <a:rPr kumimoji="1" lang="ja-JP" altLang="en-US" sz="800" dirty="0">
                <a:latin typeface="UD デジタル 教科書体 NP-R" panose="02020400000000000000" pitchFamily="18" charset="-128"/>
                <a:ea typeface="UD デジタル 教科書体 NP-R" panose="02020400000000000000" pitchFamily="18" charset="-128"/>
              </a:rPr>
              <a:t>■県民</a:t>
            </a:r>
            <a:r>
              <a:rPr kumimoji="1" lang="en-US" altLang="ja-JP" sz="800" dirty="0">
                <a:latin typeface="UD デジタル 教科書体 NP-R" panose="02020400000000000000" pitchFamily="18" charset="-128"/>
                <a:ea typeface="UD デジタル 教科書体 NP-R" panose="02020400000000000000" pitchFamily="18" charset="-128"/>
              </a:rPr>
              <a:t>1</a:t>
            </a:r>
            <a:r>
              <a:rPr kumimoji="1" lang="ja-JP" altLang="en-US" sz="800" dirty="0">
                <a:latin typeface="UD デジタル 教科書体 NP-R" panose="02020400000000000000" pitchFamily="18" charset="-128"/>
                <a:ea typeface="UD デジタル 教科書体 NP-R" panose="02020400000000000000" pitchFamily="18" charset="-128"/>
              </a:rPr>
              <a:t>人当たり</a:t>
            </a:r>
            <a:endParaRPr kumimoji="1" lang="en-US" altLang="ja-JP" sz="800" dirty="0">
              <a:latin typeface="UD デジタル 教科書体 NP-R" panose="02020400000000000000" pitchFamily="18" charset="-128"/>
              <a:ea typeface="UD デジタル 教科書体 NP-R" panose="02020400000000000000" pitchFamily="18" charset="-128"/>
            </a:endParaRPr>
          </a:p>
          <a:p>
            <a:pPr algn="r"/>
            <a:r>
              <a:rPr lang="en-US" altLang="ja-JP" sz="1600" b="1" dirty="0">
                <a:latin typeface="UD デジタル 教科書体 NP-R" panose="02020400000000000000" pitchFamily="18" charset="-128"/>
                <a:ea typeface="UD デジタル 教科書体 NP-R" panose="02020400000000000000" pitchFamily="18" charset="-128"/>
              </a:rPr>
              <a:t>90,600</a:t>
            </a:r>
            <a:r>
              <a:rPr lang="ja-JP" altLang="en-US" sz="1600" b="1" dirty="0">
                <a:latin typeface="UD デジタル 教科書体 NP-R" panose="02020400000000000000" pitchFamily="18" charset="-128"/>
                <a:ea typeface="UD デジタル 教科書体 NP-R" panose="02020400000000000000" pitchFamily="18" charset="-128"/>
              </a:rPr>
              <a:t>円</a:t>
            </a: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155" name="テキスト ボックス 154">
            <a:extLst>
              <a:ext uri="{FF2B5EF4-FFF2-40B4-BE49-F238E27FC236}">
                <a16:creationId xmlns:a16="http://schemas.microsoft.com/office/drawing/2014/main" id="{B4569FB2-B6B7-5D95-EBCD-04053F6B6D2D}"/>
              </a:ext>
            </a:extLst>
          </p:cNvPr>
          <p:cNvSpPr txBox="1"/>
          <p:nvPr/>
        </p:nvSpPr>
        <p:spPr>
          <a:xfrm>
            <a:off x="10627547" y="2331228"/>
            <a:ext cx="1138453" cy="461665"/>
          </a:xfrm>
          <a:prstGeom prst="rect">
            <a:avLst/>
          </a:prstGeom>
          <a:noFill/>
        </p:spPr>
        <p:txBody>
          <a:bodyPr wrap="none" rtlCol="0">
            <a:spAutoFit/>
          </a:bodyPr>
          <a:lstStyle/>
          <a:p>
            <a:pPr algn="r"/>
            <a:r>
              <a:rPr kumimoji="1" lang="ja-JP" altLang="en-US" sz="800" dirty="0">
                <a:latin typeface="UD デジタル 教科書体 NP-R" panose="02020400000000000000" pitchFamily="18" charset="-128"/>
                <a:ea typeface="UD デジタル 教科書体 NP-R" panose="02020400000000000000" pitchFamily="18" charset="-128"/>
              </a:rPr>
              <a:t>■県民</a:t>
            </a:r>
            <a:r>
              <a:rPr kumimoji="1" lang="en-US" altLang="ja-JP" sz="800" dirty="0">
                <a:latin typeface="UD デジタル 教科書体 NP-R" panose="02020400000000000000" pitchFamily="18" charset="-128"/>
                <a:ea typeface="UD デジタル 教科書体 NP-R" panose="02020400000000000000" pitchFamily="18" charset="-128"/>
              </a:rPr>
              <a:t>1</a:t>
            </a:r>
            <a:r>
              <a:rPr kumimoji="1" lang="ja-JP" altLang="en-US" sz="800" dirty="0">
                <a:latin typeface="UD デジタル 教科書体 NP-R" panose="02020400000000000000" pitchFamily="18" charset="-128"/>
                <a:ea typeface="UD デジタル 教科書体 NP-R" panose="02020400000000000000" pitchFamily="18" charset="-128"/>
              </a:rPr>
              <a:t>人当たり</a:t>
            </a:r>
            <a:endParaRPr kumimoji="1" lang="en-US" altLang="ja-JP" sz="800" dirty="0">
              <a:latin typeface="UD デジタル 教科書体 NP-R" panose="02020400000000000000" pitchFamily="18" charset="-128"/>
              <a:ea typeface="UD デジタル 教科書体 NP-R" panose="02020400000000000000" pitchFamily="18" charset="-128"/>
            </a:endParaRPr>
          </a:p>
          <a:p>
            <a:pPr algn="r"/>
            <a:r>
              <a:rPr lang="en-US" altLang="ja-JP" sz="1600" b="1" dirty="0">
                <a:latin typeface="UD デジタル 教科書体 NP-R" panose="02020400000000000000" pitchFamily="18" charset="-128"/>
                <a:ea typeface="UD デジタル 教科書体 NP-R" panose="02020400000000000000" pitchFamily="18" charset="-128"/>
              </a:rPr>
              <a:t>19,800</a:t>
            </a:r>
            <a:r>
              <a:rPr lang="ja-JP" altLang="en-US" sz="1600" b="1" dirty="0">
                <a:latin typeface="UD デジタル 教科書体 NP-R" panose="02020400000000000000" pitchFamily="18" charset="-128"/>
                <a:ea typeface="UD デジタル 教科書体 NP-R" panose="02020400000000000000" pitchFamily="18" charset="-128"/>
              </a:rPr>
              <a:t>円</a:t>
            </a: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158" name="テキスト ボックス 157">
            <a:extLst>
              <a:ext uri="{FF2B5EF4-FFF2-40B4-BE49-F238E27FC236}">
                <a16:creationId xmlns:a16="http://schemas.microsoft.com/office/drawing/2014/main" id="{CB30A6CE-15C8-A445-886F-E1174E1E7C69}"/>
              </a:ext>
            </a:extLst>
          </p:cNvPr>
          <p:cNvSpPr txBox="1"/>
          <p:nvPr/>
        </p:nvSpPr>
        <p:spPr>
          <a:xfrm>
            <a:off x="3022783" y="3405451"/>
            <a:ext cx="1138453" cy="461665"/>
          </a:xfrm>
          <a:prstGeom prst="rect">
            <a:avLst/>
          </a:prstGeom>
          <a:noFill/>
        </p:spPr>
        <p:txBody>
          <a:bodyPr wrap="none" rtlCol="0">
            <a:spAutoFit/>
          </a:bodyPr>
          <a:lstStyle/>
          <a:p>
            <a:pPr algn="r"/>
            <a:r>
              <a:rPr kumimoji="1" lang="ja-JP" altLang="en-US" sz="800" dirty="0">
                <a:latin typeface="UD デジタル 教科書体 NP-R" panose="02020400000000000000" pitchFamily="18" charset="-128"/>
                <a:ea typeface="UD デジタル 教科書体 NP-R" panose="02020400000000000000" pitchFamily="18" charset="-128"/>
              </a:rPr>
              <a:t>■県民</a:t>
            </a:r>
            <a:r>
              <a:rPr kumimoji="1" lang="en-US" altLang="ja-JP" sz="800" dirty="0">
                <a:latin typeface="UD デジタル 教科書体 NP-R" panose="02020400000000000000" pitchFamily="18" charset="-128"/>
                <a:ea typeface="UD デジタル 教科書体 NP-R" panose="02020400000000000000" pitchFamily="18" charset="-128"/>
              </a:rPr>
              <a:t>1</a:t>
            </a:r>
            <a:r>
              <a:rPr kumimoji="1" lang="ja-JP" altLang="en-US" sz="800" dirty="0">
                <a:latin typeface="UD デジタル 教科書体 NP-R" panose="02020400000000000000" pitchFamily="18" charset="-128"/>
                <a:ea typeface="UD デジタル 教科書体 NP-R" panose="02020400000000000000" pitchFamily="18" charset="-128"/>
              </a:rPr>
              <a:t>人当たり</a:t>
            </a:r>
            <a:endParaRPr kumimoji="1" lang="en-US" altLang="ja-JP" sz="800" dirty="0">
              <a:latin typeface="UD デジタル 教科書体 NP-R" panose="02020400000000000000" pitchFamily="18" charset="-128"/>
              <a:ea typeface="UD デジタル 教科書体 NP-R" panose="02020400000000000000" pitchFamily="18" charset="-128"/>
            </a:endParaRPr>
          </a:p>
          <a:p>
            <a:pPr algn="r"/>
            <a:r>
              <a:rPr lang="en-US" altLang="ja-JP" sz="1600" b="1" dirty="0">
                <a:latin typeface="UD デジタル 教科書体 NP-R" panose="02020400000000000000" pitchFamily="18" charset="-128"/>
                <a:ea typeface="UD デジタル 教科書体 NP-R" panose="02020400000000000000" pitchFamily="18" charset="-128"/>
              </a:rPr>
              <a:t>28,800</a:t>
            </a:r>
            <a:r>
              <a:rPr lang="ja-JP" altLang="en-US" sz="1600" b="1" dirty="0">
                <a:latin typeface="UD デジタル 教科書体 NP-R" panose="02020400000000000000" pitchFamily="18" charset="-128"/>
                <a:ea typeface="UD デジタル 教科書体 NP-R" panose="02020400000000000000" pitchFamily="18" charset="-128"/>
              </a:rPr>
              <a:t>円</a:t>
            </a: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159" name="テキスト ボックス 158">
            <a:extLst>
              <a:ext uri="{FF2B5EF4-FFF2-40B4-BE49-F238E27FC236}">
                <a16:creationId xmlns:a16="http://schemas.microsoft.com/office/drawing/2014/main" id="{E31EADB5-3370-0E15-92A5-A46333788A93}"/>
              </a:ext>
            </a:extLst>
          </p:cNvPr>
          <p:cNvSpPr txBox="1"/>
          <p:nvPr/>
        </p:nvSpPr>
        <p:spPr>
          <a:xfrm>
            <a:off x="6825165" y="3405451"/>
            <a:ext cx="1138453" cy="461665"/>
          </a:xfrm>
          <a:prstGeom prst="rect">
            <a:avLst/>
          </a:prstGeom>
          <a:noFill/>
        </p:spPr>
        <p:txBody>
          <a:bodyPr wrap="none" rtlCol="0">
            <a:spAutoFit/>
          </a:bodyPr>
          <a:lstStyle/>
          <a:p>
            <a:pPr algn="r"/>
            <a:r>
              <a:rPr kumimoji="1" lang="ja-JP" altLang="en-US" sz="800" dirty="0">
                <a:latin typeface="UD デジタル 教科書体 NP-R" panose="02020400000000000000" pitchFamily="18" charset="-128"/>
                <a:ea typeface="UD デジタル 教科書体 NP-R" panose="02020400000000000000" pitchFamily="18" charset="-128"/>
              </a:rPr>
              <a:t>■県民</a:t>
            </a:r>
            <a:r>
              <a:rPr kumimoji="1" lang="en-US" altLang="ja-JP" sz="800" dirty="0">
                <a:latin typeface="UD デジタル 教科書体 NP-R" panose="02020400000000000000" pitchFamily="18" charset="-128"/>
                <a:ea typeface="UD デジタル 教科書体 NP-R" panose="02020400000000000000" pitchFamily="18" charset="-128"/>
              </a:rPr>
              <a:t>1</a:t>
            </a:r>
            <a:r>
              <a:rPr kumimoji="1" lang="ja-JP" altLang="en-US" sz="800" dirty="0">
                <a:latin typeface="UD デジタル 教科書体 NP-R" panose="02020400000000000000" pitchFamily="18" charset="-128"/>
                <a:ea typeface="UD デジタル 教科書体 NP-R" panose="02020400000000000000" pitchFamily="18" charset="-128"/>
              </a:rPr>
              <a:t>人当たり</a:t>
            </a:r>
            <a:endParaRPr kumimoji="1" lang="en-US" altLang="ja-JP" sz="800" dirty="0">
              <a:latin typeface="UD デジタル 教科書体 NP-R" panose="02020400000000000000" pitchFamily="18" charset="-128"/>
              <a:ea typeface="UD デジタル 教科書体 NP-R" panose="02020400000000000000" pitchFamily="18" charset="-128"/>
            </a:endParaRPr>
          </a:p>
          <a:p>
            <a:pPr algn="r"/>
            <a:r>
              <a:rPr lang="en-US" altLang="ja-JP" sz="1600" b="1" dirty="0">
                <a:latin typeface="UD デジタル 教科書体 NP-R" panose="02020400000000000000" pitchFamily="18" charset="-128"/>
                <a:ea typeface="UD デジタル 教科書体 NP-R" panose="02020400000000000000" pitchFamily="18" charset="-128"/>
              </a:rPr>
              <a:t>35,100</a:t>
            </a:r>
            <a:r>
              <a:rPr lang="ja-JP" altLang="en-US" sz="1600" b="1" dirty="0">
                <a:latin typeface="UD デジタル 教科書体 NP-R" panose="02020400000000000000" pitchFamily="18" charset="-128"/>
                <a:ea typeface="UD デジタル 教科書体 NP-R" panose="02020400000000000000" pitchFamily="18" charset="-128"/>
              </a:rPr>
              <a:t>円</a:t>
            </a: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160" name="テキスト ボックス 159">
            <a:extLst>
              <a:ext uri="{FF2B5EF4-FFF2-40B4-BE49-F238E27FC236}">
                <a16:creationId xmlns:a16="http://schemas.microsoft.com/office/drawing/2014/main" id="{957F74B4-6D06-5981-63F5-60A57463CDDB}"/>
              </a:ext>
            </a:extLst>
          </p:cNvPr>
          <p:cNvSpPr txBox="1"/>
          <p:nvPr/>
        </p:nvSpPr>
        <p:spPr>
          <a:xfrm>
            <a:off x="10627547" y="3405449"/>
            <a:ext cx="1138453" cy="461665"/>
          </a:xfrm>
          <a:prstGeom prst="rect">
            <a:avLst/>
          </a:prstGeom>
          <a:noFill/>
        </p:spPr>
        <p:txBody>
          <a:bodyPr wrap="none" rtlCol="0">
            <a:spAutoFit/>
          </a:bodyPr>
          <a:lstStyle/>
          <a:p>
            <a:pPr algn="r"/>
            <a:r>
              <a:rPr kumimoji="1" lang="ja-JP" altLang="en-US" sz="800" dirty="0">
                <a:latin typeface="UD デジタル 教科書体 NP-R" panose="02020400000000000000" pitchFamily="18" charset="-128"/>
                <a:ea typeface="UD デジタル 教科書体 NP-R" panose="02020400000000000000" pitchFamily="18" charset="-128"/>
              </a:rPr>
              <a:t>■県民</a:t>
            </a:r>
            <a:r>
              <a:rPr kumimoji="1" lang="en-US" altLang="ja-JP" sz="800" dirty="0">
                <a:latin typeface="UD デジタル 教科書体 NP-R" panose="02020400000000000000" pitchFamily="18" charset="-128"/>
                <a:ea typeface="UD デジタル 教科書体 NP-R" panose="02020400000000000000" pitchFamily="18" charset="-128"/>
              </a:rPr>
              <a:t>1</a:t>
            </a:r>
            <a:r>
              <a:rPr kumimoji="1" lang="ja-JP" altLang="en-US" sz="800" dirty="0">
                <a:latin typeface="UD デジタル 教科書体 NP-R" panose="02020400000000000000" pitchFamily="18" charset="-128"/>
                <a:ea typeface="UD デジタル 教科書体 NP-R" panose="02020400000000000000" pitchFamily="18" charset="-128"/>
              </a:rPr>
              <a:t>人当たり</a:t>
            </a:r>
            <a:endParaRPr kumimoji="1" lang="en-US" altLang="ja-JP" sz="800" dirty="0">
              <a:latin typeface="UD デジタル 教科書体 NP-R" panose="02020400000000000000" pitchFamily="18" charset="-128"/>
              <a:ea typeface="UD デジタル 教科書体 NP-R" panose="02020400000000000000" pitchFamily="18" charset="-128"/>
            </a:endParaRPr>
          </a:p>
          <a:p>
            <a:pPr algn="r"/>
            <a:r>
              <a:rPr lang="en-US" altLang="ja-JP" sz="1600" b="1" dirty="0">
                <a:latin typeface="UD デジタル 教科書体 NP-R" panose="02020400000000000000" pitchFamily="18" charset="-128"/>
                <a:ea typeface="UD デジタル 教科書体 NP-R" panose="02020400000000000000" pitchFamily="18" charset="-128"/>
              </a:rPr>
              <a:t>39,100</a:t>
            </a:r>
            <a:r>
              <a:rPr lang="ja-JP" altLang="en-US" sz="1600" b="1" dirty="0">
                <a:latin typeface="UD デジタル 教科書体 NP-R" panose="02020400000000000000" pitchFamily="18" charset="-128"/>
                <a:ea typeface="UD デジタル 教科書体 NP-R" panose="02020400000000000000" pitchFamily="18" charset="-128"/>
              </a:rPr>
              <a:t>円</a:t>
            </a: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162" name="テキスト ボックス 161">
            <a:extLst>
              <a:ext uri="{FF2B5EF4-FFF2-40B4-BE49-F238E27FC236}">
                <a16:creationId xmlns:a16="http://schemas.microsoft.com/office/drawing/2014/main" id="{506C52CB-ED50-B90C-5923-0EFFD4FF7ADB}"/>
              </a:ext>
            </a:extLst>
          </p:cNvPr>
          <p:cNvSpPr txBox="1"/>
          <p:nvPr/>
        </p:nvSpPr>
        <p:spPr>
          <a:xfrm>
            <a:off x="3159039" y="4479671"/>
            <a:ext cx="1002197" cy="461665"/>
          </a:xfrm>
          <a:prstGeom prst="rect">
            <a:avLst/>
          </a:prstGeom>
          <a:noFill/>
        </p:spPr>
        <p:txBody>
          <a:bodyPr wrap="none" rtlCol="0">
            <a:spAutoFit/>
          </a:bodyPr>
          <a:lstStyle/>
          <a:p>
            <a:pPr algn="r"/>
            <a:r>
              <a:rPr kumimoji="1" lang="ja-JP" altLang="en-US" sz="800" dirty="0">
                <a:latin typeface="UD デジタル 教科書体 NP-R" panose="02020400000000000000" pitchFamily="18" charset="-128"/>
                <a:ea typeface="UD デジタル 教科書体 NP-R" panose="02020400000000000000" pitchFamily="18" charset="-128"/>
              </a:rPr>
              <a:t>■県民</a:t>
            </a:r>
            <a:r>
              <a:rPr kumimoji="1" lang="en-US" altLang="ja-JP" sz="800" dirty="0">
                <a:latin typeface="UD デジタル 教科書体 NP-R" panose="02020400000000000000" pitchFamily="18" charset="-128"/>
                <a:ea typeface="UD デジタル 教科書体 NP-R" panose="02020400000000000000" pitchFamily="18" charset="-128"/>
              </a:rPr>
              <a:t>1</a:t>
            </a:r>
            <a:r>
              <a:rPr kumimoji="1" lang="ja-JP" altLang="en-US" sz="800" dirty="0">
                <a:latin typeface="UD デジタル 教科書体 NP-R" panose="02020400000000000000" pitchFamily="18" charset="-128"/>
                <a:ea typeface="UD デジタル 教科書体 NP-R" panose="02020400000000000000" pitchFamily="18" charset="-128"/>
              </a:rPr>
              <a:t>人当たり</a:t>
            </a:r>
            <a:endParaRPr kumimoji="1" lang="en-US" altLang="ja-JP" sz="800" dirty="0">
              <a:latin typeface="UD デジタル 教科書体 NP-R" panose="02020400000000000000" pitchFamily="18" charset="-128"/>
              <a:ea typeface="UD デジタル 教科書体 NP-R" panose="02020400000000000000" pitchFamily="18" charset="-128"/>
            </a:endParaRPr>
          </a:p>
          <a:p>
            <a:pPr algn="r"/>
            <a:r>
              <a:rPr lang="en-US" altLang="ja-JP" sz="1600" b="1" dirty="0">
                <a:latin typeface="UD デジタル 教科書体 NP-R" panose="02020400000000000000" pitchFamily="18" charset="-128"/>
                <a:ea typeface="UD デジタル 教科書体 NP-R" panose="02020400000000000000" pitchFamily="18" charset="-128"/>
              </a:rPr>
              <a:t>1,800</a:t>
            </a:r>
            <a:r>
              <a:rPr lang="ja-JP" altLang="en-US" sz="1600" b="1" dirty="0">
                <a:latin typeface="UD デジタル 教科書体 NP-R" panose="02020400000000000000" pitchFamily="18" charset="-128"/>
                <a:ea typeface="UD デジタル 教科書体 NP-R" panose="02020400000000000000" pitchFamily="18" charset="-128"/>
              </a:rPr>
              <a:t>円</a:t>
            </a: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163" name="テキスト ボックス 162">
            <a:extLst>
              <a:ext uri="{FF2B5EF4-FFF2-40B4-BE49-F238E27FC236}">
                <a16:creationId xmlns:a16="http://schemas.microsoft.com/office/drawing/2014/main" id="{D0D9119C-174F-BEA4-BA2A-EF59A7CFFE1C}"/>
              </a:ext>
            </a:extLst>
          </p:cNvPr>
          <p:cNvSpPr txBox="1"/>
          <p:nvPr/>
        </p:nvSpPr>
        <p:spPr>
          <a:xfrm>
            <a:off x="6961421" y="4479671"/>
            <a:ext cx="1002197" cy="461665"/>
          </a:xfrm>
          <a:prstGeom prst="rect">
            <a:avLst/>
          </a:prstGeom>
          <a:noFill/>
        </p:spPr>
        <p:txBody>
          <a:bodyPr wrap="none" rtlCol="0">
            <a:spAutoFit/>
          </a:bodyPr>
          <a:lstStyle/>
          <a:p>
            <a:pPr algn="r"/>
            <a:r>
              <a:rPr kumimoji="1" lang="ja-JP" altLang="en-US" sz="800" dirty="0">
                <a:latin typeface="UD デジタル 教科書体 NP-R" panose="02020400000000000000" pitchFamily="18" charset="-128"/>
                <a:ea typeface="UD デジタル 教科書体 NP-R" panose="02020400000000000000" pitchFamily="18" charset="-128"/>
              </a:rPr>
              <a:t>■県民</a:t>
            </a:r>
            <a:r>
              <a:rPr kumimoji="1" lang="en-US" altLang="ja-JP" sz="800" dirty="0">
                <a:latin typeface="UD デジタル 教科書体 NP-R" panose="02020400000000000000" pitchFamily="18" charset="-128"/>
                <a:ea typeface="UD デジタル 教科書体 NP-R" panose="02020400000000000000" pitchFamily="18" charset="-128"/>
              </a:rPr>
              <a:t>1</a:t>
            </a:r>
            <a:r>
              <a:rPr kumimoji="1" lang="ja-JP" altLang="en-US" sz="800" dirty="0">
                <a:latin typeface="UD デジタル 教科書体 NP-R" panose="02020400000000000000" pitchFamily="18" charset="-128"/>
                <a:ea typeface="UD デジタル 教科書体 NP-R" panose="02020400000000000000" pitchFamily="18" charset="-128"/>
              </a:rPr>
              <a:t>人当たり</a:t>
            </a:r>
            <a:endParaRPr kumimoji="1" lang="en-US" altLang="ja-JP" sz="800" dirty="0">
              <a:latin typeface="UD デジタル 教科書体 NP-R" panose="02020400000000000000" pitchFamily="18" charset="-128"/>
              <a:ea typeface="UD デジタル 教科書体 NP-R" panose="02020400000000000000" pitchFamily="18" charset="-128"/>
            </a:endParaRPr>
          </a:p>
          <a:p>
            <a:pPr algn="r"/>
            <a:r>
              <a:rPr lang="en-US" altLang="ja-JP" sz="1600" b="1" dirty="0">
                <a:latin typeface="UD デジタル 教科書体 NP-R" panose="02020400000000000000" pitchFamily="18" charset="-128"/>
                <a:ea typeface="UD デジタル 教科書体 NP-R" panose="02020400000000000000" pitchFamily="18" charset="-128"/>
              </a:rPr>
              <a:t>5,400</a:t>
            </a:r>
            <a:r>
              <a:rPr lang="ja-JP" altLang="en-US" sz="1600" b="1" dirty="0">
                <a:latin typeface="UD デジタル 教科書体 NP-R" panose="02020400000000000000" pitchFamily="18" charset="-128"/>
                <a:ea typeface="UD デジタル 教科書体 NP-R" panose="02020400000000000000" pitchFamily="18" charset="-128"/>
              </a:rPr>
              <a:t>円</a:t>
            </a: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164" name="テキスト ボックス 163">
            <a:extLst>
              <a:ext uri="{FF2B5EF4-FFF2-40B4-BE49-F238E27FC236}">
                <a16:creationId xmlns:a16="http://schemas.microsoft.com/office/drawing/2014/main" id="{4494DC9D-D832-4B30-2808-DE34A0AA0F6E}"/>
              </a:ext>
            </a:extLst>
          </p:cNvPr>
          <p:cNvSpPr txBox="1"/>
          <p:nvPr/>
        </p:nvSpPr>
        <p:spPr>
          <a:xfrm>
            <a:off x="10627547" y="4479669"/>
            <a:ext cx="1138453" cy="461665"/>
          </a:xfrm>
          <a:prstGeom prst="rect">
            <a:avLst/>
          </a:prstGeom>
          <a:noFill/>
        </p:spPr>
        <p:txBody>
          <a:bodyPr wrap="none" rtlCol="0">
            <a:spAutoFit/>
          </a:bodyPr>
          <a:lstStyle/>
          <a:p>
            <a:pPr algn="r"/>
            <a:r>
              <a:rPr kumimoji="1" lang="ja-JP" altLang="en-US" sz="800" dirty="0">
                <a:latin typeface="UD デジタル 教科書体 NP-R" panose="02020400000000000000" pitchFamily="18" charset="-128"/>
                <a:ea typeface="UD デジタル 教科書体 NP-R" panose="02020400000000000000" pitchFamily="18" charset="-128"/>
              </a:rPr>
              <a:t>■県民</a:t>
            </a:r>
            <a:r>
              <a:rPr kumimoji="1" lang="en-US" altLang="ja-JP" sz="800" dirty="0">
                <a:latin typeface="UD デジタル 教科書体 NP-R" panose="02020400000000000000" pitchFamily="18" charset="-128"/>
                <a:ea typeface="UD デジタル 教科書体 NP-R" panose="02020400000000000000" pitchFamily="18" charset="-128"/>
              </a:rPr>
              <a:t>1</a:t>
            </a:r>
            <a:r>
              <a:rPr kumimoji="1" lang="ja-JP" altLang="en-US" sz="800" dirty="0">
                <a:latin typeface="UD デジタル 教科書体 NP-R" panose="02020400000000000000" pitchFamily="18" charset="-128"/>
                <a:ea typeface="UD デジタル 教科書体 NP-R" panose="02020400000000000000" pitchFamily="18" charset="-128"/>
              </a:rPr>
              <a:t>人当たり</a:t>
            </a:r>
            <a:endParaRPr kumimoji="1" lang="en-US" altLang="ja-JP" sz="800" dirty="0">
              <a:latin typeface="UD デジタル 教科書体 NP-R" panose="02020400000000000000" pitchFamily="18" charset="-128"/>
              <a:ea typeface="UD デジタル 教科書体 NP-R" panose="02020400000000000000" pitchFamily="18" charset="-128"/>
            </a:endParaRPr>
          </a:p>
          <a:p>
            <a:pPr algn="r"/>
            <a:r>
              <a:rPr lang="en-US" altLang="ja-JP" sz="1600" b="1" dirty="0">
                <a:latin typeface="UD デジタル 教科書体 NP-R" panose="02020400000000000000" pitchFamily="18" charset="-128"/>
                <a:ea typeface="UD デジタル 教科書体 NP-R" panose="02020400000000000000" pitchFamily="18" charset="-128"/>
              </a:rPr>
              <a:t>65,400</a:t>
            </a:r>
            <a:r>
              <a:rPr lang="ja-JP" altLang="en-US" sz="1600" b="1" dirty="0">
                <a:latin typeface="UD デジタル 教科書体 NP-R" panose="02020400000000000000" pitchFamily="18" charset="-128"/>
                <a:ea typeface="UD デジタル 教科書体 NP-R" panose="02020400000000000000" pitchFamily="18" charset="-128"/>
              </a:rPr>
              <a:t>円</a:t>
            </a: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165" name="テキスト ボックス 164">
            <a:extLst>
              <a:ext uri="{FF2B5EF4-FFF2-40B4-BE49-F238E27FC236}">
                <a16:creationId xmlns:a16="http://schemas.microsoft.com/office/drawing/2014/main" id="{32FF9BAD-7D72-99DC-B956-60E8F31405C5}"/>
              </a:ext>
            </a:extLst>
          </p:cNvPr>
          <p:cNvSpPr txBox="1"/>
          <p:nvPr/>
        </p:nvSpPr>
        <p:spPr>
          <a:xfrm>
            <a:off x="2798362" y="5553888"/>
            <a:ext cx="1362874" cy="477054"/>
          </a:xfrm>
          <a:prstGeom prst="rect">
            <a:avLst/>
          </a:prstGeom>
          <a:noFill/>
        </p:spPr>
        <p:txBody>
          <a:bodyPr wrap="square" rtlCol="0">
            <a:spAutoFit/>
          </a:bodyPr>
          <a:lstStyle/>
          <a:p>
            <a:pPr algn="r"/>
            <a:r>
              <a:rPr kumimoji="1" lang="ja-JP" altLang="en-US" sz="800" dirty="0">
                <a:latin typeface="UD デジタル 教科書体 NP-R" panose="02020400000000000000" pitchFamily="18" charset="-128"/>
                <a:ea typeface="UD デジタル 教科書体 NP-R" panose="02020400000000000000" pitchFamily="18" charset="-128"/>
              </a:rPr>
              <a:t>■県民</a:t>
            </a:r>
            <a:r>
              <a:rPr kumimoji="1" lang="en-US" altLang="ja-JP" sz="800" dirty="0">
                <a:latin typeface="UD デジタル 教科書体 NP-R" panose="02020400000000000000" pitchFamily="18" charset="-128"/>
                <a:ea typeface="UD デジタル 教科書体 NP-R" panose="02020400000000000000" pitchFamily="18" charset="-128"/>
              </a:rPr>
              <a:t>1</a:t>
            </a:r>
            <a:r>
              <a:rPr kumimoji="1" lang="ja-JP" altLang="en-US" sz="800" dirty="0">
                <a:latin typeface="UD デジタル 教科書体 NP-R" panose="02020400000000000000" pitchFamily="18" charset="-128"/>
                <a:ea typeface="UD デジタル 教科書体 NP-R" panose="02020400000000000000" pitchFamily="18" charset="-128"/>
              </a:rPr>
              <a:t>人当たり</a:t>
            </a:r>
            <a:endParaRPr kumimoji="1" lang="en-US" altLang="ja-JP" sz="800" dirty="0">
              <a:latin typeface="UD デジタル 教科書体 NP-R" panose="02020400000000000000" pitchFamily="18" charset="-128"/>
              <a:ea typeface="UD デジタル 教科書体 NP-R" panose="02020400000000000000" pitchFamily="18" charset="-128"/>
            </a:endParaRPr>
          </a:p>
          <a:p>
            <a:pPr algn="r"/>
            <a:r>
              <a:rPr lang="en-US" altLang="ja-JP" sz="1600" b="1" dirty="0">
                <a:latin typeface="UD デジタル 教科書体 NP-R" panose="02020400000000000000" pitchFamily="18" charset="-128"/>
                <a:ea typeface="UD デジタル 教科書体 NP-R" panose="02020400000000000000" pitchFamily="18" charset="-128"/>
              </a:rPr>
              <a:t>1,000</a:t>
            </a:r>
            <a:r>
              <a:rPr lang="ja-JP" altLang="en-US" sz="1600" b="1" dirty="0">
                <a:latin typeface="UD デジタル 教科書体 NP-R" panose="02020400000000000000" pitchFamily="18" charset="-128"/>
                <a:ea typeface="UD デジタル 教科書体 NP-R" panose="02020400000000000000" pitchFamily="18" charset="-128"/>
              </a:rPr>
              <a:t>円</a:t>
            </a: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166" name="テキスト ボックス 165">
            <a:extLst>
              <a:ext uri="{FF2B5EF4-FFF2-40B4-BE49-F238E27FC236}">
                <a16:creationId xmlns:a16="http://schemas.microsoft.com/office/drawing/2014/main" id="{F497F283-A997-8797-6CB9-6515EAF762FE}"/>
              </a:ext>
            </a:extLst>
          </p:cNvPr>
          <p:cNvSpPr txBox="1"/>
          <p:nvPr/>
        </p:nvSpPr>
        <p:spPr>
          <a:xfrm>
            <a:off x="543230" y="1699112"/>
            <a:ext cx="2379618" cy="577081"/>
          </a:xfrm>
          <a:prstGeom prst="rect">
            <a:avLst/>
          </a:prstGeom>
          <a:noFill/>
        </p:spPr>
        <p:txBody>
          <a:bodyPr wrap="square" rtlCol="0">
            <a:spAutoFit/>
          </a:bodyPr>
          <a:lstStyle/>
          <a:p>
            <a:r>
              <a:rPr kumimoji="1" lang="ja-JP" altLang="en-US" sz="1050" dirty="0">
                <a:latin typeface="UD デジタル 教科書体 NP-R" panose="02020400000000000000" pitchFamily="18" charset="-128"/>
                <a:ea typeface="UD デジタル 教科書体 NP-R" panose="02020400000000000000" pitchFamily="18" charset="-128"/>
              </a:rPr>
              <a:t>児童生徒がよい環境のもとで、学校教育が受けられるよう施設の整備･充実のために使われます。</a:t>
            </a:r>
          </a:p>
        </p:txBody>
      </p:sp>
      <p:sp>
        <p:nvSpPr>
          <p:cNvPr id="167" name="テキスト ボックス 166">
            <a:extLst>
              <a:ext uri="{FF2B5EF4-FFF2-40B4-BE49-F238E27FC236}">
                <a16:creationId xmlns:a16="http://schemas.microsoft.com/office/drawing/2014/main" id="{911A8B6C-9187-2E97-BF57-8A068DC5384E}"/>
              </a:ext>
            </a:extLst>
          </p:cNvPr>
          <p:cNvSpPr txBox="1"/>
          <p:nvPr/>
        </p:nvSpPr>
        <p:spPr>
          <a:xfrm>
            <a:off x="4345612" y="1699112"/>
            <a:ext cx="2292969" cy="577081"/>
          </a:xfrm>
          <a:prstGeom prst="rect">
            <a:avLst/>
          </a:prstGeom>
          <a:noFill/>
        </p:spPr>
        <p:txBody>
          <a:bodyPr wrap="square" rtlCol="0">
            <a:spAutoFit/>
          </a:bodyPr>
          <a:lstStyle/>
          <a:p>
            <a:r>
              <a:rPr kumimoji="1" lang="ja-JP" altLang="en-US" sz="1050" dirty="0">
                <a:latin typeface="UD デジタル 教科書体 NP-R" panose="02020400000000000000" pitchFamily="18" charset="-128"/>
                <a:ea typeface="UD デジタル 教科書体 NP-R" panose="02020400000000000000" pitchFamily="18" charset="-128"/>
              </a:rPr>
              <a:t>住みよい街づくりのため、道路、河川、港湾、空港などの建設整備に使われます。</a:t>
            </a:r>
          </a:p>
        </p:txBody>
      </p:sp>
      <p:sp>
        <p:nvSpPr>
          <p:cNvPr id="168" name="テキスト ボックス 167">
            <a:extLst>
              <a:ext uri="{FF2B5EF4-FFF2-40B4-BE49-F238E27FC236}">
                <a16:creationId xmlns:a16="http://schemas.microsoft.com/office/drawing/2014/main" id="{ACE8C24D-213E-6B4D-1EA2-4E0B01E78112}"/>
              </a:ext>
            </a:extLst>
          </p:cNvPr>
          <p:cNvSpPr txBox="1"/>
          <p:nvPr/>
        </p:nvSpPr>
        <p:spPr>
          <a:xfrm>
            <a:off x="8147994" y="1699112"/>
            <a:ext cx="1815916" cy="415498"/>
          </a:xfrm>
          <a:prstGeom prst="rect">
            <a:avLst/>
          </a:prstGeom>
          <a:noFill/>
        </p:spPr>
        <p:txBody>
          <a:bodyPr wrap="square" rtlCol="0">
            <a:spAutoFit/>
          </a:bodyPr>
          <a:lstStyle/>
          <a:p>
            <a:r>
              <a:rPr kumimoji="1" lang="ja-JP" altLang="en-US" sz="1050" dirty="0">
                <a:latin typeface="UD デジタル 教科書体 NP-R" panose="02020400000000000000" pitchFamily="18" charset="-128"/>
                <a:ea typeface="UD デジタル 教科書体 NP-R" panose="02020400000000000000" pitchFamily="18" charset="-128"/>
              </a:rPr>
              <a:t>県債の支払いのために使われます。</a:t>
            </a:r>
          </a:p>
        </p:txBody>
      </p:sp>
      <p:sp>
        <p:nvSpPr>
          <p:cNvPr id="171" name="テキスト ボックス 170">
            <a:extLst>
              <a:ext uri="{FF2B5EF4-FFF2-40B4-BE49-F238E27FC236}">
                <a16:creationId xmlns:a16="http://schemas.microsoft.com/office/drawing/2014/main" id="{88F7988E-C639-86F8-85DC-9025DE8D4F3E}"/>
              </a:ext>
            </a:extLst>
          </p:cNvPr>
          <p:cNvSpPr txBox="1"/>
          <p:nvPr/>
        </p:nvSpPr>
        <p:spPr>
          <a:xfrm>
            <a:off x="543231" y="2773333"/>
            <a:ext cx="3536644" cy="415498"/>
          </a:xfrm>
          <a:prstGeom prst="rect">
            <a:avLst/>
          </a:prstGeom>
          <a:noFill/>
        </p:spPr>
        <p:txBody>
          <a:bodyPr wrap="square" rtlCol="0">
            <a:spAutoFit/>
          </a:bodyPr>
          <a:lstStyle/>
          <a:p>
            <a:r>
              <a:rPr kumimoji="1" lang="ja-JP" altLang="en-US" sz="1050" dirty="0">
                <a:latin typeface="UD デジタル 教科書体 NP-R" panose="02020400000000000000" pitchFamily="18" charset="-128"/>
                <a:ea typeface="UD デジタル 教科書体 NP-R" panose="02020400000000000000" pitchFamily="18" charset="-128"/>
              </a:rPr>
              <a:t>農林業や水産業の振興を図るため、技術･経営の指導や、農地、農林道、漁港の整備･改良などに使われます。</a:t>
            </a:r>
          </a:p>
        </p:txBody>
      </p:sp>
      <p:sp>
        <p:nvSpPr>
          <p:cNvPr id="172" name="テキスト ボックス 171">
            <a:extLst>
              <a:ext uri="{FF2B5EF4-FFF2-40B4-BE49-F238E27FC236}">
                <a16:creationId xmlns:a16="http://schemas.microsoft.com/office/drawing/2014/main" id="{196B0922-0D11-CE9D-A9F2-C12420C1BAD4}"/>
              </a:ext>
            </a:extLst>
          </p:cNvPr>
          <p:cNvSpPr txBox="1"/>
          <p:nvPr/>
        </p:nvSpPr>
        <p:spPr>
          <a:xfrm>
            <a:off x="4345612" y="2773333"/>
            <a:ext cx="3618006" cy="577081"/>
          </a:xfrm>
          <a:prstGeom prst="rect">
            <a:avLst/>
          </a:prstGeom>
          <a:noFill/>
        </p:spPr>
        <p:txBody>
          <a:bodyPr wrap="square" rtlCol="0">
            <a:spAutoFit/>
          </a:bodyPr>
          <a:lstStyle/>
          <a:p>
            <a:r>
              <a:rPr kumimoji="1" lang="ja-JP" altLang="en-US" sz="1050" dirty="0">
                <a:latin typeface="UD デジタル 教科書体 NP-R" panose="02020400000000000000" pitchFamily="18" charset="-128"/>
                <a:ea typeface="UD デジタル 教科書体 NP-R" panose="02020400000000000000" pitchFamily="18" charset="-128"/>
              </a:rPr>
              <a:t>福祉の向上のために、くらしに困っている人を援助したり、体の不自由な人や身よりのない老人のための施設をつくったりするのに使われます。</a:t>
            </a:r>
          </a:p>
        </p:txBody>
      </p:sp>
      <p:sp>
        <p:nvSpPr>
          <p:cNvPr id="173" name="テキスト ボックス 172">
            <a:extLst>
              <a:ext uri="{FF2B5EF4-FFF2-40B4-BE49-F238E27FC236}">
                <a16:creationId xmlns:a16="http://schemas.microsoft.com/office/drawing/2014/main" id="{D970E1A2-5EA8-D15E-B9DD-7CE0655FB1E4}"/>
              </a:ext>
            </a:extLst>
          </p:cNvPr>
          <p:cNvSpPr txBox="1"/>
          <p:nvPr/>
        </p:nvSpPr>
        <p:spPr>
          <a:xfrm>
            <a:off x="8147995" y="2773333"/>
            <a:ext cx="2381254" cy="577081"/>
          </a:xfrm>
          <a:prstGeom prst="rect">
            <a:avLst/>
          </a:prstGeom>
          <a:noFill/>
        </p:spPr>
        <p:txBody>
          <a:bodyPr wrap="square" rtlCol="0">
            <a:spAutoFit/>
          </a:bodyPr>
          <a:lstStyle/>
          <a:p>
            <a:r>
              <a:rPr kumimoji="1" lang="ja-JP" altLang="en-US" sz="1050" dirty="0">
                <a:latin typeface="UD デジタル 教科書体 NP-R" panose="02020400000000000000" pitchFamily="18" charset="-128"/>
                <a:ea typeface="UD デジタル 教科書体 NP-R" panose="02020400000000000000" pitchFamily="18" charset="-128"/>
              </a:rPr>
              <a:t>健康を守るための健康診断や衛生検査、各種医療施設などの充実や病気の予防等に使われます。</a:t>
            </a:r>
          </a:p>
        </p:txBody>
      </p:sp>
      <p:sp>
        <p:nvSpPr>
          <p:cNvPr id="175" name="テキスト ボックス 174">
            <a:extLst>
              <a:ext uri="{FF2B5EF4-FFF2-40B4-BE49-F238E27FC236}">
                <a16:creationId xmlns:a16="http://schemas.microsoft.com/office/drawing/2014/main" id="{1A0F38FA-F0F2-82CF-58C7-003052350F6B}"/>
              </a:ext>
            </a:extLst>
          </p:cNvPr>
          <p:cNvSpPr txBox="1"/>
          <p:nvPr/>
        </p:nvSpPr>
        <p:spPr>
          <a:xfrm>
            <a:off x="543231" y="3847554"/>
            <a:ext cx="2501356" cy="415498"/>
          </a:xfrm>
          <a:prstGeom prst="rect">
            <a:avLst/>
          </a:prstGeom>
          <a:noFill/>
        </p:spPr>
        <p:txBody>
          <a:bodyPr wrap="square" rtlCol="0">
            <a:spAutoFit/>
          </a:bodyPr>
          <a:lstStyle/>
          <a:p>
            <a:r>
              <a:rPr lang="ja-JP" altLang="en-US" sz="1050" dirty="0">
                <a:latin typeface="UD デジタル 教科書体 NP-R" panose="02020400000000000000" pitchFamily="18" charset="-128"/>
                <a:ea typeface="UD デジタル 教科書体 NP-R" panose="02020400000000000000" pitchFamily="18" charset="-128"/>
              </a:rPr>
              <a:t>工業開発の推進、中小企業の活性化、観光の振興をめざす</a:t>
            </a:r>
            <a:r>
              <a:rPr kumimoji="1" lang="ja-JP" altLang="en-US" sz="1050" dirty="0">
                <a:latin typeface="UD デジタル 教科書体 NP-R" panose="02020400000000000000" pitchFamily="18" charset="-128"/>
                <a:ea typeface="UD デジタル 教科書体 NP-R" panose="02020400000000000000" pitchFamily="18" charset="-128"/>
              </a:rPr>
              <a:t>ために使われます。</a:t>
            </a:r>
          </a:p>
        </p:txBody>
      </p:sp>
      <p:sp>
        <p:nvSpPr>
          <p:cNvPr id="176" name="テキスト ボックス 175">
            <a:extLst>
              <a:ext uri="{FF2B5EF4-FFF2-40B4-BE49-F238E27FC236}">
                <a16:creationId xmlns:a16="http://schemas.microsoft.com/office/drawing/2014/main" id="{E7656D10-2D75-996B-836C-320DAA88559C}"/>
              </a:ext>
            </a:extLst>
          </p:cNvPr>
          <p:cNvSpPr txBox="1"/>
          <p:nvPr/>
        </p:nvSpPr>
        <p:spPr>
          <a:xfrm>
            <a:off x="4345613" y="3847554"/>
            <a:ext cx="2617362" cy="577081"/>
          </a:xfrm>
          <a:prstGeom prst="rect">
            <a:avLst/>
          </a:prstGeom>
          <a:noFill/>
        </p:spPr>
        <p:txBody>
          <a:bodyPr wrap="square" rtlCol="0">
            <a:spAutoFit/>
          </a:bodyPr>
          <a:lstStyle/>
          <a:p>
            <a:r>
              <a:rPr kumimoji="1" lang="ja-JP" altLang="en-US" sz="1050" dirty="0">
                <a:latin typeface="UD デジタル 教科書体 NP-R" panose="02020400000000000000" pitchFamily="18" charset="-128"/>
                <a:ea typeface="UD デジタル 教科書体 NP-R" panose="02020400000000000000" pitchFamily="18" charset="-128"/>
              </a:rPr>
              <a:t>生命や財産を守り、毎日の生活を安心して送ることができるよう、犯罪の防止や交通安全対策等のために使われます。</a:t>
            </a:r>
          </a:p>
        </p:txBody>
      </p:sp>
      <p:sp>
        <p:nvSpPr>
          <p:cNvPr id="177" name="テキスト ボックス 176">
            <a:extLst>
              <a:ext uri="{FF2B5EF4-FFF2-40B4-BE49-F238E27FC236}">
                <a16:creationId xmlns:a16="http://schemas.microsoft.com/office/drawing/2014/main" id="{534C7541-D572-2FE6-33F7-3C9D22802C8B}"/>
              </a:ext>
            </a:extLst>
          </p:cNvPr>
          <p:cNvSpPr txBox="1"/>
          <p:nvPr/>
        </p:nvSpPr>
        <p:spPr>
          <a:xfrm>
            <a:off x="8147995" y="3847554"/>
            <a:ext cx="2381254" cy="415498"/>
          </a:xfrm>
          <a:prstGeom prst="rect">
            <a:avLst/>
          </a:prstGeom>
          <a:noFill/>
        </p:spPr>
        <p:txBody>
          <a:bodyPr wrap="square" rtlCol="0">
            <a:spAutoFit/>
          </a:bodyPr>
          <a:lstStyle/>
          <a:p>
            <a:r>
              <a:rPr kumimoji="1" lang="ja-JP" altLang="en-US" sz="1050" dirty="0">
                <a:latin typeface="UD デジタル 教科書体 NP-R" panose="02020400000000000000" pitchFamily="18" charset="-128"/>
                <a:ea typeface="UD デジタル 教科書体 NP-R" panose="02020400000000000000" pitchFamily="18" charset="-128"/>
              </a:rPr>
              <a:t>行政の仕事を総合的に進めていくために使われます。</a:t>
            </a:r>
          </a:p>
        </p:txBody>
      </p:sp>
      <p:sp>
        <p:nvSpPr>
          <p:cNvPr id="179" name="テキスト ボックス 178">
            <a:extLst>
              <a:ext uri="{FF2B5EF4-FFF2-40B4-BE49-F238E27FC236}">
                <a16:creationId xmlns:a16="http://schemas.microsoft.com/office/drawing/2014/main" id="{8A5566D0-CECD-3BE4-2E10-01BBCEFB3F22}"/>
              </a:ext>
            </a:extLst>
          </p:cNvPr>
          <p:cNvSpPr txBox="1"/>
          <p:nvPr/>
        </p:nvSpPr>
        <p:spPr>
          <a:xfrm>
            <a:off x="503517" y="4921774"/>
            <a:ext cx="2379617" cy="415498"/>
          </a:xfrm>
          <a:prstGeom prst="rect">
            <a:avLst/>
          </a:prstGeom>
          <a:noFill/>
        </p:spPr>
        <p:txBody>
          <a:bodyPr wrap="square" rtlCol="0">
            <a:spAutoFit/>
          </a:bodyPr>
          <a:lstStyle/>
          <a:p>
            <a:r>
              <a:rPr lang="ja-JP" altLang="en-US" sz="1050" dirty="0">
                <a:latin typeface="UD デジタル 教科書体 NP-R" panose="02020400000000000000" pitchFamily="18" charset="-128"/>
                <a:ea typeface="UD デジタル 教科書体 NP-R" panose="02020400000000000000" pitchFamily="18" charset="-128"/>
              </a:rPr>
              <a:t>雇用の促進、労働環境の改善などをすすめる</a:t>
            </a:r>
            <a:r>
              <a:rPr kumimoji="1" lang="ja-JP" altLang="en-US" sz="1050" dirty="0">
                <a:latin typeface="UD デジタル 教科書体 NP-R" panose="02020400000000000000" pitchFamily="18" charset="-128"/>
                <a:ea typeface="UD デジタル 教科書体 NP-R" panose="02020400000000000000" pitchFamily="18" charset="-128"/>
              </a:rPr>
              <a:t>ために使われます。</a:t>
            </a:r>
          </a:p>
        </p:txBody>
      </p:sp>
      <p:sp>
        <p:nvSpPr>
          <p:cNvPr id="180" name="テキスト ボックス 179">
            <a:extLst>
              <a:ext uri="{FF2B5EF4-FFF2-40B4-BE49-F238E27FC236}">
                <a16:creationId xmlns:a16="http://schemas.microsoft.com/office/drawing/2014/main" id="{AEE43856-7E93-1DFE-8145-4FF1E7076E52}"/>
              </a:ext>
            </a:extLst>
          </p:cNvPr>
          <p:cNvSpPr txBox="1"/>
          <p:nvPr/>
        </p:nvSpPr>
        <p:spPr>
          <a:xfrm>
            <a:off x="4377096" y="4921774"/>
            <a:ext cx="2230000" cy="415498"/>
          </a:xfrm>
          <a:prstGeom prst="rect">
            <a:avLst/>
          </a:prstGeom>
          <a:noFill/>
        </p:spPr>
        <p:txBody>
          <a:bodyPr wrap="square" rtlCol="0">
            <a:spAutoFit/>
          </a:bodyPr>
          <a:lstStyle/>
          <a:p>
            <a:r>
              <a:rPr kumimoji="1" lang="ja-JP" altLang="en-US" sz="1050" dirty="0">
                <a:latin typeface="UD デジタル 教科書体 NP-R" panose="02020400000000000000" pitchFamily="18" charset="-128"/>
                <a:ea typeface="UD デジタル 教科書体 NP-R" panose="02020400000000000000" pitchFamily="18" charset="-128"/>
              </a:rPr>
              <a:t>道路や橋などが、災害でこわれた場合の復旧のために使われます。</a:t>
            </a:r>
          </a:p>
        </p:txBody>
      </p:sp>
      <p:sp>
        <p:nvSpPr>
          <p:cNvPr id="183" name="テキスト ボックス 182">
            <a:extLst>
              <a:ext uri="{FF2B5EF4-FFF2-40B4-BE49-F238E27FC236}">
                <a16:creationId xmlns:a16="http://schemas.microsoft.com/office/drawing/2014/main" id="{610CCFBD-0140-E76E-79D3-45B2E925A9CF}"/>
              </a:ext>
            </a:extLst>
          </p:cNvPr>
          <p:cNvSpPr txBox="1"/>
          <p:nvPr/>
        </p:nvSpPr>
        <p:spPr>
          <a:xfrm>
            <a:off x="543231" y="5995993"/>
            <a:ext cx="2379618" cy="415498"/>
          </a:xfrm>
          <a:prstGeom prst="rect">
            <a:avLst/>
          </a:prstGeom>
          <a:noFill/>
        </p:spPr>
        <p:txBody>
          <a:bodyPr wrap="square" rtlCol="0">
            <a:spAutoFit/>
          </a:bodyPr>
          <a:lstStyle/>
          <a:p>
            <a:r>
              <a:rPr kumimoji="1" lang="ja-JP" altLang="en-US" sz="1050" dirty="0">
                <a:latin typeface="UD デジタル 教科書体 NP-R" panose="02020400000000000000" pitchFamily="18" charset="-128"/>
                <a:ea typeface="UD デジタル 教科書体 NP-R" panose="02020400000000000000" pitchFamily="18" charset="-128"/>
              </a:rPr>
              <a:t>住民の代表としての仕事をする議会関係の費用として使われます。</a:t>
            </a:r>
          </a:p>
        </p:txBody>
      </p:sp>
      <p:pic>
        <p:nvPicPr>
          <p:cNvPr id="107" name="図 106">
            <a:extLst>
              <a:ext uri="{FF2B5EF4-FFF2-40B4-BE49-F238E27FC236}">
                <a16:creationId xmlns:a16="http://schemas.microsoft.com/office/drawing/2014/main" id="{8E9D6ABF-1367-4A17-794A-0B6E408FA2D2}"/>
              </a:ext>
            </a:extLst>
          </p:cNvPr>
          <p:cNvPicPr>
            <a:picLocks noChangeAspect="1"/>
          </p:cNvPicPr>
          <p:nvPr/>
        </p:nvPicPr>
        <p:blipFill>
          <a:blip r:embed="rId14"/>
          <a:stretch>
            <a:fillRect/>
          </a:stretch>
        </p:blipFill>
        <p:spPr>
          <a:xfrm>
            <a:off x="5578213" y="5634943"/>
            <a:ext cx="1423882" cy="952528"/>
          </a:xfrm>
          <a:prstGeom prst="rect">
            <a:avLst/>
          </a:prstGeom>
        </p:spPr>
      </p:pic>
      <p:sp>
        <p:nvSpPr>
          <p:cNvPr id="203" name="テキスト ボックス 202">
            <a:extLst>
              <a:ext uri="{FF2B5EF4-FFF2-40B4-BE49-F238E27FC236}">
                <a16:creationId xmlns:a16="http://schemas.microsoft.com/office/drawing/2014/main" id="{185BA786-3303-2180-2A18-944B4D603AEC}"/>
              </a:ext>
            </a:extLst>
          </p:cNvPr>
          <p:cNvSpPr txBox="1"/>
          <p:nvPr/>
        </p:nvSpPr>
        <p:spPr>
          <a:xfrm>
            <a:off x="7154218" y="5741875"/>
            <a:ext cx="2820126" cy="738664"/>
          </a:xfrm>
          <a:prstGeom prst="rect">
            <a:avLst/>
          </a:prstGeom>
          <a:noFill/>
        </p:spPr>
        <p:txBody>
          <a:bodyPr wrap="square" rtlCol="0">
            <a:spAutoFit/>
          </a:bodyPr>
          <a:lstStyle/>
          <a:p>
            <a:pPr algn="ctr"/>
            <a:r>
              <a:rPr lang="ja-JP" altLang="en-US" sz="1400" b="1" dirty="0">
                <a:latin typeface="UD デジタル 教科書体 NP-R" panose="02020400000000000000" pitchFamily="18" charset="-128"/>
                <a:ea typeface="UD デジタル 教科書体 NP-R" panose="02020400000000000000" pitchFamily="18" charset="-128"/>
              </a:rPr>
              <a:t>県民</a:t>
            </a:r>
            <a:r>
              <a:rPr lang="en-US" altLang="ja-JP" sz="1400" b="1" dirty="0">
                <a:latin typeface="UD デジタル 教科書体 NP-R" panose="02020400000000000000" pitchFamily="18" charset="-128"/>
                <a:ea typeface="UD デジタル 教科書体 NP-R" panose="02020400000000000000" pitchFamily="18" charset="-128"/>
              </a:rPr>
              <a:t>1</a:t>
            </a:r>
            <a:r>
              <a:rPr lang="ja-JP" altLang="en-US" sz="1400" b="1" dirty="0">
                <a:latin typeface="UD デジタル 教科書体 NP-R" panose="02020400000000000000" pitchFamily="18" charset="-128"/>
                <a:ea typeface="UD デジタル 教科書体 NP-R" panose="02020400000000000000" pitchFamily="18" charset="-128"/>
              </a:rPr>
              <a:t>人当たりの支出額の合計は</a:t>
            </a:r>
            <a:endParaRPr lang="en-US" altLang="ja-JP" sz="14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2000" b="1" dirty="0">
                <a:latin typeface="UD デジタル 教科書体 NP-R" panose="02020400000000000000" pitchFamily="18" charset="-128"/>
                <a:ea typeface="UD デジタル 教科書体 NP-R" panose="02020400000000000000" pitchFamily="18" charset="-128"/>
              </a:rPr>
              <a:t>約</a:t>
            </a:r>
            <a:r>
              <a:rPr kumimoji="1" lang="en-US" altLang="ja-JP" sz="2800" b="1" dirty="0">
                <a:latin typeface="UD デジタル 教科書体 NP-R" panose="02020400000000000000" pitchFamily="18" charset="-128"/>
                <a:ea typeface="UD デジタル 教科書体 NP-R" panose="02020400000000000000" pitchFamily="18" charset="-128"/>
              </a:rPr>
              <a:t>575,600</a:t>
            </a:r>
            <a:r>
              <a:rPr kumimoji="1" lang="ja-JP" altLang="en-US" sz="2000" b="1" dirty="0">
                <a:latin typeface="UD デジタル 教科書体 NP-R" panose="02020400000000000000" pitchFamily="18" charset="-128"/>
                <a:ea typeface="UD デジタル 教科書体 NP-R" panose="02020400000000000000" pitchFamily="18" charset="-128"/>
              </a:rPr>
              <a:t>円</a:t>
            </a:r>
            <a:endParaRPr kumimoji="1" lang="ja-JP" altLang="en-US" sz="2800" b="1"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264086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0"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par>
                                <p:cTn id="26" presetID="10" presetClass="entr" presetSubtype="0" fill="hold"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par>
                                <p:cTn id="29" presetID="10"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500"/>
                                        <p:tgtEl>
                                          <p:spTgt spid="69"/>
                                        </p:tgtEl>
                                      </p:cBhvr>
                                    </p:animEffect>
                                  </p:childTnLst>
                                </p:cTn>
                              </p:par>
                              <p:par>
                                <p:cTn id="32" presetID="10" presetClass="entr" presetSubtype="0" fill="hold" nodeType="with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500"/>
                                        <p:tgtEl>
                                          <p:spTgt spid="73"/>
                                        </p:tgtEl>
                                      </p:cBhvr>
                                    </p:animEffect>
                                  </p:childTnLst>
                                </p:cTn>
                              </p:par>
                              <p:par>
                                <p:cTn id="35" presetID="10" presetClass="entr" presetSubtype="0"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0" presetClass="entr" presetSubtype="0"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fade">
                                      <p:cBhvr>
                                        <p:cTn id="40" dur="500"/>
                                        <p:tgtEl>
                                          <p:spTgt spid="85"/>
                                        </p:tgtEl>
                                      </p:cBhvr>
                                    </p:animEffect>
                                  </p:childTnLst>
                                </p:cTn>
                              </p:par>
                              <p:par>
                                <p:cTn id="41" presetID="10" presetClass="entr" presetSubtype="0"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fade">
                                      <p:cBhvr>
                                        <p:cTn id="43" dur="500"/>
                                        <p:tgtEl>
                                          <p:spTgt spid="89"/>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fade">
                                      <p:cBhvr>
                                        <p:cTn id="49" dur="500"/>
                                        <p:tgtEl>
                                          <p:spTgt spid="10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1"/>
                                        </p:tgtEl>
                                        <p:attrNameLst>
                                          <p:attrName>style.visibility</p:attrName>
                                        </p:attrNameLst>
                                      </p:cBhvr>
                                      <p:to>
                                        <p:strVal val="visible"/>
                                      </p:to>
                                    </p:set>
                                    <p:animEffect transition="in" filter="fade">
                                      <p:cBhvr>
                                        <p:cTn id="52" dur="500"/>
                                        <p:tgtEl>
                                          <p:spTgt spid="1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3"/>
                                        </p:tgtEl>
                                        <p:attrNameLst>
                                          <p:attrName>style.visibility</p:attrName>
                                        </p:attrNameLst>
                                      </p:cBhvr>
                                      <p:to>
                                        <p:strVal val="visible"/>
                                      </p:to>
                                    </p:set>
                                    <p:animEffect transition="in" filter="fade">
                                      <p:cBhvr>
                                        <p:cTn id="55" dur="500"/>
                                        <p:tgtEl>
                                          <p:spTgt spid="1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4"/>
                                        </p:tgtEl>
                                        <p:attrNameLst>
                                          <p:attrName>style.visibility</p:attrName>
                                        </p:attrNameLst>
                                      </p:cBhvr>
                                      <p:to>
                                        <p:strVal val="visible"/>
                                      </p:to>
                                    </p:set>
                                    <p:animEffect transition="in" filter="fade">
                                      <p:cBhvr>
                                        <p:cTn id="58" dur="500"/>
                                        <p:tgtEl>
                                          <p:spTgt spid="1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2"/>
                                        </p:tgtEl>
                                        <p:attrNameLst>
                                          <p:attrName>style.visibility</p:attrName>
                                        </p:attrNameLst>
                                      </p:cBhvr>
                                      <p:to>
                                        <p:strVal val="visible"/>
                                      </p:to>
                                    </p:set>
                                    <p:animEffect transition="in" filter="fade">
                                      <p:cBhvr>
                                        <p:cTn id="61" dur="500"/>
                                        <p:tgtEl>
                                          <p:spTgt spid="1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32"/>
                                        </p:tgtEl>
                                        <p:attrNameLst>
                                          <p:attrName>style.visibility</p:attrName>
                                        </p:attrNameLst>
                                      </p:cBhvr>
                                      <p:to>
                                        <p:strVal val="visible"/>
                                      </p:to>
                                    </p:set>
                                    <p:animEffect transition="in" filter="fade">
                                      <p:cBhvr>
                                        <p:cTn id="64" dur="500"/>
                                        <p:tgtEl>
                                          <p:spTgt spid="13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3"/>
                                        </p:tgtEl>
                                        <p:attrNameLst>
                                          <p:attrName>style.visibility</p:attrName>
                                        </p:attrNameLst>
                                      </p:cBhvr>
                                      <p:to>
                                        <p:strVal val="visible"/>
                                      </p:to>
                                    </p:set>
                                    <p:animEffect transition="in" filter="fade">
                                      <p:cBhvr>
                                        <p:cTn id="67" dur="500"/>
                                        <p:tgtEl>
                                          <p:spTgt spid="13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4"/>
                                        </p:tgtEl>
                                        <p:attrNameLst>
                                          <p:attrName>style.visibility</p:attrName>
                                        </p:attrNameLst>
                                      </p:cBhvr>
                                      <p:to>
                                        <p:strVal val="visible"/>
                                      </p:to>
                                    </p:set>
                                    <p:animEffect transition="in" filter="fade">
                                      <p:cBhvr>
                                        <p:cTn id="70" dur="500"/>
                                        <p:tgtEl>
                                          <p:spTgt spid="13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5"/>
                                        </p:tgtEl>
                                        <p:attrNameLst>
                                          <p:attrName>style.visibility</p:attrName>
                                        </p:attrNameLst>
                                      </p:cBhvr>
                                      <p:to>
                                        <p:strVal val="visible"/>
                                      </p:to>
                                    </p:set>
                                    <p:animEffect transition="in" filter="fade">
                                      <p:cBhvr>
                                        <p:cTn id="73" dur="500"/>
                                        <p:tgtEl>
                                          <p:spTgt spid="13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37"/>
                                        </p:tgtEl>
                                        <p:attrNameLst>
                                          <p:attrName>style.visibility</p:attrName>
                                        </p:attrNameLst>
                                      </p:cBhvr>
                                      <p:to>
                                        <p:strVal val="visible"/>
                                      </p:to>
                                    </p:set>
                                    <p:animEffect transition="in" filter="fade">
                                      <p:cBhvr>
                                        <p:cTn id="76" dur="500"/>
                                        <p:tgtEl>
                                          <p:spTgt spid="13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39"/>
                                        </p:tgtEl>
                                        <p:attrNameLst>
                                          <p:attrName>style.visibility</p:attrName>
                                        </p:attrNameLst>
                                      </p:cBhvr>
                                      <p:to>
                                        <p:strVal val="visible"/>
                                      </p:to>
                                    </p:set>
                                    <p:animEffect transition="in" filter="fade">
                                      <p:cBhvr>
                                        <p:cTn id="79" dur="500"/>
                                        <p:tgtEl>
                                          <p:spTgt spid="13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40"/>
                                        </p:tgtEl>
                                        <p:attrNameLst>
                                          <p:attrName>style.visibility</p:attrName>
                                        </p:attrNameLst>
                                      </p:cBhvr>
                                      <p:to>
                                        <p:strVal val="visible"/>
                                      </p:to>
                                    </p:set>
                                    <p:animEffect transition="in" filter="fade">
                                      <p:cBhvr>
                                        <p:cTn id="82" dur="500"/>
                                        <p:tgtEl>
                                          <p:spTgt spid="14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42"/>
                                        </p:tgtEl>
                                        <p:attrNameLst>
                                          <p:attrName>style.visibility</p:attrName>
                                        </p:attrNameLst>
                                      </p:cBhvr>
                                      <p:to>
                                        <p:strVal val="visible"/>
                                      </p:to>
                                    </p:set>
                                    <p:animEffect transition="in" filter="fade">
                                      <p:cBhvr>
                                        <p:cTn id="85" dur="500"/>
                                        <p:tgtEl>
                                          <p:spTgt spid="14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44"/>
                                        </p:tgtEl>
                                        <p:attrNameLst>
                                          <p:attrName>style.visibility</p:attrName>
                                        </p:attrNameLst>
                                      </p:cBhvr>
                                      <p:to>
                                        <p:strVal val="visible"/>
                                      </p:to>
                                    </p:set>
                                    <p:animEffect transition="in" filter="fade">
                                      <p:cBhvr>
                                        <p:cTn id="88" dur="500"/>
                                        <p:tgtEl>
                                          <p:spTgt spid="14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46"/>
                                        </p:tgtEl>
                                        <p:attrNameLst>
                                          <p:attrName>style.visibility</p:attrName>
                                        </p:attrNameLst>
                                      </p:cBhvr>
                                      <p:to>
                                        <p:strVal val="visible"/>
                                      </p:to>
                                    </p:set>
                                    <p:animEffect transition="in" filter="fade">
                                      <p:cBhvr>
                                        <p:cTn id="91" dur="500"/>
                                        <p:tgtEl>
                                          <p:spTgt spid="14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51"/>
                                        </p:tgtEl>
                                        <p:attrNameLst>
                                          <p:attrName>style.visibility</p:attrName>
                                        </p:attrNameLst>
                                      </p:cBhvr>
                                      <p:to>
                                        <p:strVal val="visible"/>
                                      </p:to>
                                    </p:set>
                                    <p:animEffect transition="in" filter="fade">
                                      <p:cBhvr>
                                        <p:cTn id="94" dur="500"/>
                                        <p:tgtEl>
                                          <p:spTgt spid="15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52"/>
                                        </p:tgtEl>
                                        <p:attrNameLst>
                                          <p:attrName>style.visibility</p:attrName>
                                        </p:attrNameLst>
                                      </p:cBhvr>
                                      <p:to>
                                        <p:strVal val="visible"/>
                                      </p:to>
                                    </p:set>
                                    <p:animEffect transition="in" filter="fade">
                                      <p:cBhvr>
                                        <p:cTn id="97" dur="500"/>
                                        <p:tgtEl>
                                          <p:spTgt spid="15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53"/>
                                        </p:tgtEl>
                                        <p:attrNameLst>
                                          <p:attrName>style.visibility</p:attrName>
                                        </p:attrNameLst>
                                      </p:cBhvr>
                                      <p:to>
                                        <p:strVal val="visible"/>
                                      </p:to>
                                    </p:set>
                                    <p:animEffect transition="in" filter="fade">
                                      <p:cBhvr>
                                        <p:cTn id="100" dur="500"/>
                                        <p:tgtEl>
                                          <p:spTgt spid="15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54"/>
                                        </p:tgtEl>
                                        <p:attrNameLst>
                                          <p:attrName>style.visibility</p:attrName>
                                        </p:attrNameLst>
                                      </p:cBhvr>
                                      <p:to>
                                        <p:strVal val="visible"/>
                                      </p:to>
                                    </p:set>
                                    <p:animEffect transition="in" filter="fade">
                                      <p:cBhvr>
                                        <p:cTn id="103" dur="500"/>
                                        <p:tgtEl>
                                          <p:spTgt spid="15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55"/>
                                        </p:tgtEl>
                                        <p:attrNameLst>
                                          <p:attrName>style.visibility</p:attrName>
                                        </p:attrNameLst>
                                      </p:cBhvr>
                                      <p:to>
                                        <p:strVal val="visible"/>
                                      </p:to>
                                    </p:set>
                                    <p:animEffect transition="in" filter="fade">
                                      <p:cBhvr>
                                        <p:cTn id="106" dur="500"/>
                                        <p:tgtEl>
                                          <p:spTgt spid="15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58"/>
                                        </p:tgtEl>
                                        <p:attrNameLst>
                                          <p:attrName>style.visibility</p:attrName>
                                        </p:attrNameLst>
                                      </p:cBhvr>
                                      <p:to>
                                        <p:strVal val="visible"/>
                                      </p:to>
                                    </p:set>
                                    <p:animEffect transition="in" filter="fade">
                                      <p:cBhvr>
                                        <p:cTn id="109" dur="500"/>
                                        <p:tgtEl>
                                          <p:spTgt spid="158"/>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59"/>
                                        </p:tgtEl>
                                        <p:attrNameLst>
                                          <p:attrName>style.visibility</p:attrName>
                                        </p:attrNameLst>
                                      </p:cBhvr>
                                      <p:to>
                                        <p:strVal val="visible"/>
                                      </p:to>
                                    </p:set>
                                    <p:animEffect transition="in" filter="fade">
                                      <p:cBhvr>
                                        <p:cTn id="112" dur="500"/>
                                        <p:tgtEl>
                                          <p:spTgt spid="159"/>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60"/>
                                        </p:tgtEl>
                                        <p:attrNameLst>
                                          <p:attrName>style.visibility</p:attrName>
                                        </p:attrNameLst>
                                      </p:cBhvr>
                                      <p:to>
                                        <p:strVal val="visible"/>
                                      </p:to>
                                    </p:set>
                                    <p:animEffect transition="in" filter="fade">
                                      <p:cBhvr>
                                        <p:cTn id="115" dur="500"/>
                                        <p:tgtEl>
                                          <p:spTgt spid="16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62"/>
                                        </p:tgtEl>
                                        <p:attrNameLst>
                                          <p:attrName>style.visibility</p:attrName>
                                        </p:attrNameLst>
                                      </p:cBhvr>
                                      <p:to>
                                        <p:strVal val="visible"/>
                                      </p:to>
                                    </p:set>
                                    <p:animEffect transition="in" filter="fade">
                                      <p:cBhvr>
                                        <p:cTn id="118" dur="500"/>
                                        <p:tgtEl>
                                          <p:spTgt spid="162"/>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63"/>
                                        </p:tgtEl>
                                        <p:attrNameLst>
                                          <p:attrName>style.visibility</p:attrName>
                                        </p:attrNameLst>
                                      </p:cBhvr>
                                      <p:to>
                                        <p:strVal val="visible"/>
                                      </p:to>
                                    </p:set>
                                    <p:animEffect transition="in" filter="fade">
                                      <p:cBhvr>
                                        <p:cTn id="121" dur="500"/>
                                        <p:tgtEl>
                                          <p:spTgt spid="163"/>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64"/>
                                        </p:tgtEl>
                                        <p:attrNameLst>
                                          <p:attrName>style.visibility</p:attrName>
                                        </p:attrNameLst>
                                      </p:cBhvr>
                                      <p:to>
                                        <p:strVal val="visible"/>
                                      </p:to>
                                    </p:set>
                                    <p:animEffect transition="in" filter="fade">
                                      <p:cBhvr>
                                        <p:cTn id="124" dur="500"/>
                                        <p:tgtEl>
                                          <p:spTgt spid="164"/>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65"/>
                                        </p:tgtEl>
                                        <p:attrNameLst>
                                          <p:attrName>style.visibility</p:attrName>
                                        </p:attrNameLst>
                                      </p:cBhvr>
                                      <p:to>
                                        <p:strVal val="visible"/>
                                      </p:to>
                                    </p:set>
                                    <p:animEffect transition="in" filter="fade">
                                      <p:cBhvr>
                                        <p:cTn id="127" dur="500"/>
                                        <p:tgtEl>
                                          <p:spTgt spid="165"/>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66"/>
                                        </p:tgtEl>
                                        <p:attrNameLst>
                                          <p:attrName>style.visibility</p:attrName>
                                        </p:attrNameLst>
                                      </p:cBhvr>
                                      <p:to>
                                        <p:strVal val="visible"/>
                                      </p:to>
                                    </p:set>
                                    <p:animEffect transition="in" filter="fade">
                                      <p:cBhvr>
                                        <p:cTn id="130" dur="500"/>
                                        <p:tgtEl>
                                          <p:spTgt spid="16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67"/>
                                        </p:tgtEl>
                                        <p:attrNameLst>
                                          <p:attrName>style.visibility</p:attrName>
                                        </p:attrNameLst>
                                      </p:cBhvr>
                                      <p:to>
                                        <p:strVal val="visible"/>
                                      </p:to>
                                    </p:set>
                                    <p:animEffect transition="in" filter="fade">
                                      <p:cBhvr>
                                        <p:cTn id="133" dur="500"/>
                                        <p:tgtEl>
                                          <p:spTgt spid="167"/>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68"/>
                                        </p:tgtEl>
                                        <p:attrNameLst>
                                          <p:attrName>style.visibility</p:attrName>
                                        </p:attrNameLst>
                                      </p:cBhvr>
                                      <p:to>
                                        <p:strVal val="visible"/>
                                      </p:to>
                                    </p:set>
                                    <p:animEffect transition="in" filter="fade">
                                      <p:cBhvr>
                                        <p:cTn id="136" dur="500"/>
                                        <p:tgtEl>
                                          <p:spTgt spid="168"/>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71"/>
                                        </p:tgtEl>
                                        <p:attrNameLst>
                                          <p:attrName>style.visibility</p:attrName>
                                        </p:attrNameLst>
                                      </p:cBhvr>
                                      <p:to>
                                        <p:strVal val="visible"/>
                                      </p:to>
                                    </p:set>
                                    <p:animEffect transition="in" filter="fade">
                                      <p:cBhvr>
                                        <p:cTn id="139" dur="500"/>
                                        <p:tgtEl>
                                          <p:spTgt spid="17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72"/>
                                        </p:tgtEl>
                                        <p:attrNameLst>
                                          <p:attrName>style.visibility</p:attrName>
                                        </p:attrNameLst>
                                      </p:cBhvr>
                                      <p:to>
                                        <p:strVal val="visible"/>
                                      </p:to>
                                    </p:set>
                                    <p:animEffect transition="in" filter="fade">
                                      <p:cBhvr>
                                        <p:cTn id="142" dur="500"/>
                                        <p:tgtEl>
                                          <p:spTgt spid="172"/>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73"/>
                                        </p:tgtEl>
                                        <p:attrNameLst>
                                          <p:attrName>style.visibility</p:attrName>
                                        </p:attrNameLst>
                                      </p:cBhvr>
                                      <p:to>
                                        <p:strVal val="visible"/>
                                      </p:to>
                                    </p:set>
                                    <p:animEffect transition="in" filter="fade">
                                      <p:cBhvr>
                                        <p:cTn id="145" dur="500"/>
                                        <p:tgtEl>
                                          <p:spTgt spid="173"/>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75"/>
                                        </p:tgtEl>
                                        <p:attrNameLst>
                                          <p:attrName>style.visibility</p:attrName>
                                        </p:attrNameLst>
                                      </p:cBhvr>
                                      <p:to>
                                        <p:strVal val="visible"/>
                                      </p:to>
                                    </p:set>
                                    <p:animEffect transition="in" filter="fade">
                                      <p:cBhvr>
                                        <p:cTn id="148" dur="500"/>
                                        <p:tgtEl>
                                          <p:spTgt spid="175"/>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76"/>
                                        </p:tgtEl>
                                        <p:attrNameLst>
                                          <p:attrName>style.visibility</p:attrName>
                                        </p:attrNameLst>
                                      </p:cBhvr>
                                      <p:to>
                                        <p:strVal val="visible"/>
                                      </p:to>
                                    </p:set>
                                    <p:animEffect transition="in" filter="fade">
                                      <p:cBhvr>
                                        <p:cTn id="151" dur="500"/>
                                        <p:tgtEl>
                                          <p:spTgt spid="176"/>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77"/>
                                        </p:tgtEl>
                                        <p:attrNameLst>
                                          <p:attrName>style.visibility</p:attrName>
                                        </p:attrNameLst>
                                      </p:cBhvr>
                                      <p:to>
                                        <p:strVal val="visible"/>
                                      </p:to>
                                    </p:set>
                                    <p:animEffect transition="in" filter="fade">
                                      <p:cBhvr>
                                        <p:cTn id="154" dur="500"/>
                                        <p:tgtEl>
                                          <p:spTgt spid="177"/>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79"/>
                                        </p:tgtEl>
                                        <p:attrNameLst>
                                          <p:attrName>style.visibility</p:attrName>
                                        </p:attrNameLst>
                                      </p:cBhvr>
                                      <p:to>
                                        <p:strVal val="visible"/>
                                      </p:to>
                                    </p:set>
                                    <p:animEffect transition="in" filter="fade">
                                      <p:cBhvr>
                                        <p:cTn id="157" dur="500"/>
                                        <p:tgtEl>
                                          <p:spTgt spid="179"/>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80"/>
                                        </p:tgtEl>
                                        <p:attrNameLst>
                                          <p:attrName>style.visibility</p:attrName>
                                        </p:attrNameLst>
                                      </p:cBhvr>
                                      <p:to>
                                        <p:strVal val="visible"/>
                                      </p:to>
                                    </p:set>
                                    <p:animEffect transition="in" filter="fade">
                                      <p:cBhvr>
                                        <p:cTn id="160" dur="500"/>
                                        <p:tgtEl>
                                          <p:spTgt spid="180"/>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83"/>
                                        </p:tgtEl>
                                        <p:attrNameLst>
                                          <p:attrName>style.visibility</p:attrName>
                                        </p:attrNameLst>
                                      </p:cBhvr>
                                      <p:to>
                                        <p:strVal val="visible"/>
                                      </p:to>
                                    </p:set>
                                    <p:animEffect transition="in" filter="fade">
                                      <p:cBhvr>
                                        <p:cTn id="163" dur="500"/>
                                        <p:tgtEl>
                                          <p:spTgt spid="183"/>
                                        </p:tgtEl>
                                      </p:cBhvr>
                                    </p:animEffect>
                                  </p:childTnLst>
                                </p:cTn>
                              </p:par>
                              <p:par>
                                <p:cTn id="164" presetID="10" presetClass="entr" presetSubtype="0" fill="hold" nodeType="withEffect">
                                  <p:stCondLst>
                                    <p:cond delay="0"/>
                                  </p:stCondLst>
                                  <p:childTnLst>
                                    <p:set>
                                      <p:cBhvr>
                                        <p:cTn id="165" dur="1" fill="hold">
                                          <p:stCondLst>
                                            <p:cond delay="0"/>
                                          </p:stCondLst>
                                        </p:cTn>
                                        <p:tgtEl>
                                          <p:spTgt spid="208"/>
                                        </p:tgtEl>
                                        <p:attrNameLst>
                                          <p:attrName>style.visibility</p:attrName>
                                        </p:attrNameLst>
                                      </p:cBhvr>
                                      <p:to>
                                        <p:strVal val="visible"/>
                                      </p:to>
                                    </p:set>
                                    <p:animEffect transition="in" filter="fade">
                                      <p:cBhvr>
                                        <p:cTn id="166" dur="500"/>
                                        <p:tgtEl>
                                          <p:spTgt spid="208"/>
                                        </p:tgtEl>
                                      </p:cBhvr>
                                    </p:animEffect>
                                  </p:childTnLst>
                                </p:cTn>
                              </p:par>
                              <p:par>
                                <p:cTn id="167" presetID="10" presetClass="entr" presetSubtype="0" fill="hold" nodeType="withEffect">
                                  <p:stCondLst>
                                    <p:cond delay="0"/>
                                  </p:stCondLst>
                                  <p:childTnLst>
                                    <p:set>
                                      <p:cBhvr>
                                        <p:cTn id="168" dur="1" fill="hold">
                                          <p:stCondLst>
                                            <p:cond delay="0"/>
                                          </p:stCondLst>
                                        </p:cTn>
                                        <p:tgtEl>
                                          <p:spTgt spid="107"/>
                                        </p:tgtEl>
                                        <p:attrNameLst>
                                          <p:attrName>style.visibility</p:attrName>
                                        </p:attrNameLst>
                                      </p:cBhvr>
                                      <p:to>
                                        <p:strVal val="visible"/>
                                      </p:to>
                                    </p:set>
                                    <p:animEffect transition="in" filter="fade">
                                      <p:cBhvr>
                                        <p:cTn id="169" dur="500"/>
                                        <p:tgtEl>
                                          <p:spTgt spid="107"/>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204"/>
                                        </p:tgtEl>
                                        <p:attrNameLst>
                                          <p:attrName>style.visibility</p:attrName>
                                        </p:attrNameLst>
                                      </p:cBhvr>
                                      <p:to>
                                        <p:strVal val="visible"/>
                                      </p:to>
                                    </p:set>
                                    <p:animEffect transition="in" filter="fade">
                                      <p:cBhvr>
                                        <p:cTn id="172" dur="500"/>
                                        <p:tgtEl>
                                          <p:spTgt spid="204"/>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203"/>
                                        </p:tgtEl>
                                        <p:attrNameLst>
                                          <p:attrName>style.visibility</p:attrName>
                                        </p:attrNameLst>
                                      </p:cBhvr>
                                      <p:to>
                                        <p:strVal val="visible"/>
                                      </p:to>
                                    </p:set>
                                    <p:animEffect transition="in" filter="fade">
                                      <p:cBhvr>
                                        <p:cTn id="175"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39" grpId="0" animBg="1"/>
      <p:bldP spid="40" grpId="0"/>
      <p:bldP spid="43" grpId="0"/>
      <p:bldP spid="111" grpId="0"/>
      <p:bldP spid="113" grpId="0"/>
      <p:bldP spid="114" grpId="0"/>
      <p:bldP spid="122" grpId="0"/>
      <p:bldP spid="132" grpId="0"/>
      <p:bldP spid="133" grpId="0"/>
      <p:bldP spid="134" grpId="0"/>
      <p:bldP spid="135" grpId="0"/>
      <p:bldP spid="137" grpId="0"/>
      <p:bldP spid="139" grpId="0"/>
      <p:bldP spid="140" grpId="0"/>
      <p:bldP spid="142" grpId="0"/>
      <p:bldP spid="144" grpId="0"/>
      <p:bldP spid="146" grpId="0"/>
      <p:bldP spid="151" grpId="0"/>
      <p:bldP spid="152" grpId="0"/>
      <p:bldP spid="153" grpId="0"/>
      <p:bldP spid="154" grpId="0"/>
      <p:bldP spid="155" grpId="0"/>
      <p:bldP spid="158" grpId="0"/>
      <p:bldP spid="159" grpId="0"/>
      <p:bldP spid="160" grpId="0"/>
      <p:bldP spid="162" grpId="0"/>
      <p:bldP spid="163" grpId="0"/>
      <p:bldP spid="164" grpId="0"/>
      <p:bldP spid="165" grpId="0"/>
      <p:bldP spid="166" grpId="0"/>
      <p:bldP spid="167" grpId="0"/>
      <p:bldP spid="168" grpId="0"/>
      <p:bldP spid="171" grpId="0"/>
      <p:bldP spid="172" grpId="0"/>
      <p:bldP spid="173" grpId="0"/>
      <p:bldP spid="175" grpId="0"/>
      <p:bldP spid="176" grpId="0"/>
      <p:bldP spid="177" grpId="0"/>
      <p:bldP spid="179" grpId="0"/>
      <p:bldP spid="180" grpId="0"/>
      <p:bldP spid="183" grpId="0"/>
      <p:bldP spid="20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98C2E-4950-DDC9-8C76-B4BFF4268343}"/>
            </a:ext>
          </a:extLst>
        </p:cNvPr>
        <p:cNvGrpSpPr/>
        <p:nvPr/>
      </p:nvGrpSpPr>
      <p:grpSpPr>
        <a:xfrm>
          <a:off x="0" y="0"/>
          <a:ext cx="0" cy="0"/>
          <a:chOff x="0" y="0"/>
          <a:chExt cx="0" cy="0"/>
        </a:xfrm>
      </p:grpSpPr>
      <p:sp>
        <p:nvSpPr>
          <p:cNvPr id="3" name="Google Shape;111;p1">
            <a:extLst>
              <a:ext uri="{FF2B5EF4-FFF2-40B4-BE49-F238E27FC236}">
                <a16:creationId xmlns:a16="http://schemas.microsoft.com/office/drawing/2014/main" id="{74179E46-7735-9BAE-C236-589699F3A37F}"/>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269882"/>
                </a:solidFill>
                <a:latin typeface="UD デジタル 教科書体 NP-R" panose="02020400000000000000" pitchFamily="18" charset="-128"/>
                <a:ea typeface="UD デジタル 教科書体 NP-R" panose="02020400000000000000" pitchFamily="18" charset="-128"/>
                <a:cs typeface="Arial"/>
                <a:sym typeface="Arial"/>
              </a:rPr>
              <a:t>6.</a:t>
            </a:r>
            <a:r>
              <a:rPr lang="ja-JP" altLang="en-US" sz="2800" b="1" dirty="0">
                <a:solidFill>
                  <a:srgbClr val="269882"/>
                </a:solidFill>
                <a:latin typeface="UD デジタル 教科書体 NP-R" panose="02020400000000000000" pitchFamily="18" charset="-128"/>
                <a:ea typeface="UD デジタル 教科書体 NP-R" panose="02020400000000000000" pitchFamily="18" charset="-128"/>
                <a:cs typeface="Arial"/>
                <a:sym typeface="Arial"/>
              </a:rPr>
              <a:t>長崎県の財政</a:t>
            </a:r>
          </a:p>
        </p:txBody>
      </p:sp>
      <p:cxnSp>
        <p:nvCxnSpPr>
          <p:cNvPr id="4" name="直線コネクタ 3">
            <a:extLst>
              <a:ext uri="{FF2B5EF4-FFF2-40B4-BE49-F238E27FC236}">
                <a16:creationId xmlns:a16="http://schemas.microsoft.com/office/drawing/2014/main" id="{E9B8609A-EEAE-2B63-EE2C-7E4D2F157DA3}"/>
              </a:ext>
            </a:extLst>
          </p:cNvPr>
          <p:cNvCxnSpPr>
            <a:cxnSpLocks/>
          </p:cNvCxnSpPr>
          <p:nvPr/>
        </p:nvCxnSpPr>
        <p:spPr>
          <a:xfrm>
            <a:off x="426000" y="756126"/>
            <a:ext cx="11340000" cy="0"/>
          </a:xfrm>
          <a:prstGeom prst="line">
            <a:avLst/>
          </a:prstGeom>
          <a:ln w="44450" cmpd="dbl">
            <a:solidFill>
              <a:srgbClr val="269882"/>
            </a:solidFill>
          </a:ln>
        </p:spPr>
        <p:style>
          <a:lnRef idx="1">
            <a:schemeClr val="accent1"/>
          </a:lnRef>
          <a:fillRef idx="0">
            <a:schemeClr val="accent1"/>
          </a:fillRef>
          <a:effectRef idx="0">
            <a:schemeClr val="accent1"/>
          </a:effectRef>
          <a:fontRef idx="minor">
            <a:schemeClr val="tx1"/>
          </a:fontRef>
        </p:style>
      </p:cxnSp>
      <p:pic>
        <p:nvPicPr>
          <p:cNvPr id="51" name="図 50">
            <a:extLst>
              <a:ext uri="{FF2B5EF4-FFF2-40B4-BE49-F238E27FC236}">
                <a16:creationId xmlns:a16="http://schemas.microsoft.com/office/drawing/2014/main" id="{900A999D-3810-4F61-27F1-94E63C06B62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51" t="13678" r="6718" b="16072"/>
          <a:stretch>
            <a:fillRect/>
          </a:stretch>
        </p:blipFill>
        <p:spPr>
          <a:xfrm>
            <a:off x="8058434" y="3877028"/>
            <a:ext cx="3707566" cy="2105610"/>
          </a:xfrm>
          <a:prstGeom prst="rect">
            <a:avLst/>
          </a:prstGeom>
        </p:spPr>
      </p:pic>
      <p:sp>
        <p:nvSpPr>
          <p:cNvPr id="52" name="正方形/長方形 51">
            <a:extLst>
              <a:ext uri="{FF2B5EF4-FFF2-40B4-BE49-F238E27FC236}">
                <a16:creationId xmlns:a16="http://schemas.microsoft.com/office/drawing/2014/main" id="{81218642-34E3-CA76-E0E5-59DFA2DEDC83}"/>
              </a:ext>
            </a:extLst>
          </p:cNvPr>
          <p:cNvSpPr/>
          <p:nvPr/>
        </p:nvSpPr>
        <p:spPr>
          <a:xfrm>
            <a:off x="8058434" y="2889691"/>
            <a:ext cx="3707566" cy="3092947"/>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EAA35D03-626A-7FCA-BDD5-5B15C0B5F2C4}"/>
              </a:ext>
            </a:extLst>
          </p:cNvPr>
          <p:cNvSpPr/>
          <p:nvPr/>
        </p:nvSpPr>
        <p:spPr>
          <a:xfrm>
            <a:off x="9551283" y="3087427"/>
            <a:ext cx="2037244" cy="630354"/>
          </a:xfrm>
          <a:prstGeom prst="rect">
            <a:avLst/>
          </a:prstGeom>
          <a:solidFill>
            <a:srgbClr val="E89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C6E6F22A-80A8-AF00-6BA2-D74A9849FA10}"/>
              </a:ext>
            </a:extLst>
          </p:cNvPr>
          <p:cNvSpPr/>
          <p:nvPr/>
        </p:nvSpPr>
        <p:spPr>
          <a:xfrm>
            <a:off x="426000" y="853202"/>
            <a:ext cx="11340000" cy="36669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36D25CC-6246-A695-3FA3-9653C6F94C5D}"/>
              </a:ext>
            </a:extLst>
          </p:cNvPr>
          <p:cNvSpPr txBox="1"/>
          <p:nvPr/>
        </p:nvSpPr>
        <p:spPr>
          <a:xfrm>
            <a:off x="2898140" y="865373"/>
            <a:ext cx="6395720" cy="369332"/>
          </a:xfrm>
          <a:prstGeom prst="rect">
            <a:avLst/>
          </a:prstGeom>
          <a:noFill/>
        </p:spPr>
        <p:txBody>
          <a:bodyPr wrap="squar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ー私たちの教育のためにー　児童生徒一人当たりでは？</a:t>
            </a:r>
            <a:endParaRPr kumimoji="1" lang="ja-JP" altLang="en-US" sz="1600"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6" name="テキスト ボックス 5">
            <a:extLst>
              <a:ext uri="{FF2B5EF4-FFF2-40B4-BE49-F238E27FC236}">
                <a16:creationId xmlns:a16="http://schemas.microsoft.com/office/drawing/2014/main" id="{B810A7C2-A21E-85CE-80E0-9A5F74C38054}"/>
              </a:ext>
            </a:extLst>
          </p:cNvPr>
          <p:cNvSpPr txBox="1"/>
          <p:nvPr/>
        </p:nvSpPr>
        <p:spPr>
          <a:xfrm>
            <a:off x="559038" y="1410013"/>
            <a:ext cx="11340000" cy="740331"/>
          </a:xfrm>
          <a:prstGeom prst="rect">
            <a:avLst/>
          </a:prstGeom>
          <a:noFill/>
        </p:spPr>
        <p:txBody>
          <a:bodyPr wrap="square" rtlCol="0">
            <a:spAutoFit/>
          </a:bodyPr>
          <a:lstStyle/>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国や地方公共団体では、だれもがよりよい教育を受けられるように、教育費に多額の予算を使っています。その金額は、中学生一人につき、</a:t>
            </a:r>
            <a:r>
              <a:rPr lang="en-US" altLang="ja-JP" dirty="0">
                <a:latin typeface="UD デジタル 教科書体 NP-R" panose="02020400000000000000" pitchFamily="18" charset="-128"/>
                <a:ea typeface="UD デジタル 教科書体 NP-R" panose="02020400000000000000" pitchFamily="18" charset="-128"/>
              </a:rPr>
              <a:t>1</a:t>
            </a:r>
            <a:r>
              <a:rPr lang="ja-JP" altLang="en-US" dirty="0">
                <a:latin typeface="UD デジタル 教科書体 NP-R" panose="02020400000000000000" pitchFamily="18" charset="-128"/>
                <a:ea typeface="UD デジタル 教科書体 NP-R" panose="02020400000000000000" pitchFamily="18" charset="-128"/>
              </a:rPr>
              <a:t>年間に約</a:t>
            </a:r>
            <a:r>
              <a:rPr lang="en-US" altLang="ja-JP" dirty="0">
                <a:latin typeface="UD デジタル 教科書体 NP-R" panose="02020400000000000000" pitchFamily="18" charset="-128"/>
                <a:ea typeface="UD デジタル 教科書体 NP-R" panose="02020400000000000000" pitchFamily="18" charset="-128"/>
              </a:rPr>
              <a:t>108</a:t>
            </a:r>
            <a:r>
              <a:rPr lang="ja-JP" altLang="en-US" dirty="0">
                <a:latin typeface="UD デジタル 教科書体 NP-R" panose="02020400000000000000" pitchFamily="18" charset="-128"/>
                <a:ea typeface="UD デジタル 教科書体 NP-R" panose="02020400000000000000" pitchFamily="18" charset="-128"/>
              </a:rPr>
              <a:t>万円にもなります。</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7" name="テキスト ボックス 6">
            <a:extLst>
              <a:ext uri="{FF2B5EF4-FFF2-40B4-BE49-F238E27FC236}">
                <a16:creationId xmlns:a16="http://schemas.microsoft.com/office/drawing/2014/main" id="{02CE1D9E-1BA1-B8D4-4D33-13248EBBFF42}"/>
              </a:ext>
            </a:extLst>
          </p:cNvPr>
          <p:cNvSpPr txBox="1"/>
          <p:nvPr/>
        </p:nvSpPr>
        <p:spPr>
          <a:xfrm>
            <a:off x="559038" y="2280987"/>
            <a:ext cx="9582704" cy="407932"/>
          </a:xfrm>
          <a:prstGeom prst="rect">
            <a:avLst/>
          </a:prstGeom>
          <a:noFill/>
        </p:spPr>
        <p:txBody>
          <a:bodyPr wrap="square" rtlCol="0">
            <a:spAutoFit/>
          </a:bodyPr>
          <a:lstStyle/>
          <a:p>
            <a:pPr>
              <a:lnSpc>
                <a:spcPct val="120000"/>
              </a:lnSpc>
              <a:spcBef>
                <a:spcPts val="1200"/>
              </a:spcBef>
            </a:pPr>
            <a:r>
              <a:rPr lang="ja-JP" altLang="en-US" b="1" dirty="0">
                <a:solidFill>
                  <a:srgbClr val="0070C0"/>
                </a:solidFill>
                <a:latin typeface="UD デジタル 教科書体 NP-R" panose="02020400000000000000" pitchFamily="18" charset="-128"/>
                <a:ea typeface="UD デジタル 教科書体 NP-R" panose="02020400000000000000" pitchFamily="18" charset="-128"/>
              </a:rPr>
              <a:t>●公立学校の児童･生徒一人当たりの国や地方公共団体年間教育費の負担額（令和</a:t>
            </a:r>
            <a:r>
              <a:rPr lang="en-US" altLang="ja-JP" b="1" dirty="0">
                <a:solidFill>
                  <a:srgbClr val="0070C0"/>
                </a:solidFill>
                <a:latin typeface="UD デジタル 教科書体 NP-R" panose="02020400000000000000" pitchFamily="18" charset="-128"/>
                <a:ea typeface="UD デジタル 教科書体 NP-R" panose="02020400000000000000" pitchFamily="18" charset="-128"/>
              </a:rPr>
              <a:t>5</a:t>
            </a:r>
            <a:r>
              <a:rPr lang="ja-JP" altLang="en-US" b="1" dirty="0">
                <a:solidFill>
                  <a:srgbClr val="0070C0"/>
                </a:solidFill>
                <a:latin typeface="UD デジタル 教科書体 NP-R" panose="02020400000000000000" pitchFamily="18" charset="-128"/>
                <a:ea typeface="UD デジタル 教科書体 NP-R" panose="02020400000000000000" pitchFamily="18" charset="-128"/>
              </a:rPr>
              <a:t>年度）</a:t>
            </a:r>
            <a:endParaRPr kumimoji="1" lang="ja-JP" altLang="en-US"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8" name="正方形/長方形 7">
            <a:extLst>
              <a:ext uri="{FF2B5EF4-FFF2-40B4-BE49-F238E27FC236}">
                <a16:creationId xmlns:a16="http://schemas.microsoft.com/office/drawing/2014/main" id="{B5CF4FF9-2A89-8E9E-F7BB-3503B44ED7DA}"/>
              </a:ext>
            </a:extLst>
          </p:cNvPr>
          <p:cNvSpPr/>
          <p:nvPr/>
        </p:nvSpPr>
        <p:spPr>
          <a:xfrm>
            <a:off x="425999" y="2889691"/>
            <a:ext cx="4479487" cy="1113183"/>
          </a:xfrm>
          <a:prstGeom prst="rect">
            <a:avLst/>
          </a:prstGeom>
          <a:solidFill>
            <a:srgbClr val="F6D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DFE0DEF-BAC9-F319-66E0-2137E076A0A5}"/>
              </a:ext>
            </a:extLst>
          </p:cNvPr>
          <p:cNvSpPr/>
          <p:nvPr/>
        </p:nvSpPr>
        <p:spPr>
          <a:xfrm>
            <a:off x="425999" y="4002874"/>
            <a:ext cx="4479487" cy="1113183"/>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7AB8F43-2691-5BD6-29F3-13999E710CEF}"/>
              </a:ext>
            </a:extLst>
          </p:cNvPr>
          <p:cNvSpPr/>
          <p:nvPr/>
        </p:nvSpPr>
        <p:spPr>
          <a:xfrm>
            <a:off x="425999" y="5284270"/>
            <a:ext cx="4479487" cy="111318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17C3A386-A0AC-2C7F-11E7-9AB94F52D28E}"/>
              </a:ext>
            </a:extLst>
          </p:cNvPr>
          <p:cNvSpPr txBox="1"/>
          <p:nvPr/>
        </p:nvSpPr>
        <p:spPr>
          <a:xfrm>
            <a:off x="559038" y="3032136"/>
            <a:ext cx="2099586" cy="750718"/>
          </a:xfrm>
          <a:prstGeom prst="rect">
            <a:avLst/>
          </a:prstGeom>
          <a:noFill/>
        </p:spPr>
        <p:txBody>
          <a:bodyPr wrap="square" rtlCol="0">
            <a:spAutoFit/>
          </a:bodyPr>
          <a:lstStyle/>
          <a:p>
            <a:r>
              <a:rPr lang="ja-JP" altLang="en-US" sz="2000" b="1" spc="100" dirty="0">
                <a:latin typeface="UD デジタル 教科書体 NP-R" panose="02020400000000000000" pitchFamily="18" charset="-128"/>
                <a:ea typeface="UD デジタル 教科書体 NP-R" panose="02020400000000000000" pitchFamily="18" charset="-128"/>
              </a:rPr>
              <a:t>小学生</a:t>
            </a:r>
            <a:endParaRPr lang="en-US" altLang="ja-JP" sz="2000" b="1" spc="100" dirty="0">
              <a:latin typeface="UD デジタル 教科書体 NP-R" panose="02020400000000000000" pitchFamily="18" charset="-128"/>
              <a:ea typeface="UD デジタル 教科書体 NP-R" panose="02020400000000000000" pitchFamily="18" charset="-128"/>
            </a:endParaRPr>
          </a:p>
          <a:p>
            <a:pPr algn="r">
              <a:lnSpc>
                <a:spcPct val="120000"/>
              </a:lnSpc>
            </a:pPr>
            <a:r>
              <a:rPr lang="en-US" altLang="ja-JP" sz="2000" b="1" spc="100" dirty="0">
                <a:latin typeface="UD デジタル 教科書体 NP-R" panose="02020400000000000000" pitchFamily="18" charset="-128"/>
                <a:ea typeface="UD デジタル 教科書体 NP-R" panose="02020400000000000000" pitchFamily="18" charset="-128"/>
              </a:rPr>
              <a:t>96</a:t>
            </a:r>
            <a:r>
              <a:rPr lang="ja-JP" altLang="en-US" sz="2000" b="1" spc="100" dirty="0">
                <a:latin typeface="UD デジタル 教科書体 NP-R" panose="02020400000000000000" pitchFamily="18" charset="-128"/>
                <a:ea typeface="UD デジタル 教科書体 NP-R" panose="02020400000000000000" pitchFamily="18" charset="-128"/>
              </a:rPr>
              <a:t>万</a:t>
            </a:r>
            <a:r>
              <a:rPr lang="en-US" altLang="ja-JP" sz="2000" b="1" spc="100" dirty="0">
                <a:latin typeface="UD デジタル 教科書体 NP-R" panose="02020400000000000000" pitchFamily="18" charset="-128"/>
                <a:ea typeface="UD デジタル 教科書体 NP-R" panose="02020400000000000000" pitchFamily="18" charset="-128"/>
              </a:rPr>
              <a:t>8,000</a:t>
            </a:r>
            <a:r>
              <a:rPr lang="ja-JP" altLang="en-US" sz="2000" b="1" spc="100" dirty="0">
                <a:latin typeface="UD デジタル 教科書体 NP-R" panose="02020400000000000000" pitchFamily="18" charset="-128"/>
                <a:ea typeface="UD デジタル 教科書体 NP-R" panose="02020400000000000000" pitchFamily="18" charset="-128"/>
              </a:rPr>
              <a:t>円</a:t>
            </a:r>
          </a:p>
        </p:txBody>
      </p:sp>
      <p:sp>
        <p:nvSpPr>
          <p:cNvPr id="13" name="テキスト ボックス 12">
            <a:extLst>
              <a:ext uri="{FF2B5EF4-FFF2-40B4-BE49-F238E27FC236}">
                <a16:creationId xmlns:a16="http://schemas.microsoft.com/office/drawing/2014/main" id="{DDD3D011-10FF-A1A5-B399-04E15EF0B9F8}"/>
              </a:ext>
            </a:extLst>
          </p:cNvPr>
          <p:cNvSpPr txBox="1"/>
          <p:nvPr/>
        </p:nvSpPr>
        <p:spPr>
          <a:xfrm>
            <a:off x="559038" y="4145319"/>
            <a:ext cx="2100255" cy="750718"/>
          </a:xfrm>
          <a:prstGeom prst="rect">
            <a:avLst/>
          </a:prstGeom>
          <a:noFill/>
        </p:spPr>
        <p:txBody>
          <a:bodyPr wrap="none" rtlCol="0">
            <a:spAutoFit/>
          </a:bodyPr>
          <a:lstStyle/>
          <a:p>
            <a:r>
              <a:rPr lang="ja-JP" altLang="en-US" sz="2000" b="1" spc="100" dirty="0">
                <a:latin typeface="UD デジタル 教科書体 NP-R" panose="02020400000000000000" pitchFamily="18" charset="-128"/>
                <a:ea typeface="UD デジタル 教科書体 NP-R" panose="02020400000000000000" pitchFamily="18" charset="-128"/>
              </a:rPr>
              <a:t>中学生</a:t>
            </a:r>
            <a:endParaRPr lang="en-US" altLang="ja-JP" sz="2000" b="1" spc="100" dirty="0">
              <a:latin typeface="UD デジタル 教科書体 NP-R" panose="02020400000000000000" pitchFamily="18" charset="-128"/>
              <a:ea typeface="UD デジタル 教科書体 NP-R" panose="02020400000000000000" pitchFamily="18" charset="-128"/>
            </a:endParaRPr>
          </a:p>
          <a:p>
            <a:pPr algn="r">
              <a:lnSpc>
                <a:spcPct val="120000"/>
              </a:lnSpc>
            </a:pPr>
            <a:r>
              <a:rPr lang="en-US" altLang="ja-JP" sz="2000" b="1" spc="100" dirty="0">
                <a:latin typeface="UD デジタル 教科書体 NP-R" panose="02020400000000000000" pitchFamily="18" charset="-128"/>
                <a:ea typeface="UD デジタル 教科書体 NP-R" panose="02020400000000000000" pitchFamily="18" charset="-128"/>
              </a:rPr>
              <a:t>108</a:t>
            </a:r>
            <a:r>
              <a:rPr lang="ja-JP" altLang="en-US" sz="2000" b="1" spc="100" dirty="0">
                <a:latin typeface="UD デジタル 教科書体 NP-R" panose="02020400000000000000" pitchFamily="18" charset="-128"/>
                <a:ea typeface="UD デジタル 教科書体 NP-R" panose="02020400000000000000" pitchFamily="18" charset="-128"/>
              </a:rPr>
              <a:t>万</a:t>
            </a:r>
            <a:r>
              <a:rPr lang="en-US" altLang="ja-JP" sz="2000" b="1" spc="100" dirty="0">
                <a:latin typeface="UD デジタル 教科書体 NP-R" panose="02020400000000000000" pitchFamily="18" charset="-128"/>
                <a:ea typeface="UD デジタル 教科書体 NP-R" panose="02020400000000000000" pitchFamily="18" charset="-128"/>
              </a:rPr>
              <a:t>3,000</a:t>
            </a:r>
            <a:r>
              <a:rPr lang="ja-JP" altLang="en-US" sz="2000" b="1" spc="100" dirty="0">
                <a:latin typeface="UD デジタル 教科書体 NP-R" panose="02020400000000000000" pitchFamily="18" charset="-128"/>
                <a:ea typeface="UD デジタル 教科書体 NP-R" panose="02020400000000000000" pitchFamily="18" charset="-128"/>
              </a:rPr>
              <a:t>円</a:t>
            </a:r>
          </a:p>
        </p:txBody>
      </p:sp>
      <p:sp>
        <p:nvSpPr>
          <p:cNvPr id="14" name="テキスト ボックス 13">
            <a:extLst>
              <a:ext uri="{FF2B5EF4-FFF2-40B4-BE49-F238E27FC236}">
                <a16:creationId xmlns:a16="http://schemas.microsoft.com/office/drawing/2014/main" id="{A6A278AE-D508-87E2-1230-B6F6D50FB4AE}"/>
              </a:ext>
            </a:extLst>
          </p:cNvPr>
          <p:cNvSpPr txBox="1"/>
          <p:nvPr/>
        </p:nvSpPr>
        <p:spPr>
          <a:xfrm>
            <a:off x="559038" y="5426715"/>
            <a:ext cx="2100255" cy="750718"/>
          </a:xfrm>
          <a:prstGeom prst="rect">
            <a:avLst/>
          </a:prstGeom>
          <a:noFill/>
        </p:spPr>
        <p:txBody>
          <a:bodyPr wrap="none" rtlCol="0">
            <a:spAutoFit/>
          </a:bodyPr>
          <a:lstStyle/>
          <a:p>
            <a:r>
              <a:rPr lang="ja-JP" altLang="en-US" sz="2000" b="1" spc="100" dirty="0">
                <a:latin typeface="UD デジタル 教科書体 NP-R" panose="02020400000000000000" pitchFamily="18" charset="-128"/>
                <a:ea typeface="UD デジタル 教科書体 NP-R" panose="02020400000000000000" pitchFamily="18" charset="-128"/>
              </a:rPr>
              <a:t>高校生</a:t>
            </a:r>
            <a:r>
              <a:rPr lang="ja-JP" altLang="en-US" sz="1400" b="1" spc="100" dirty="0">
                <a:latin typeface="UD デジタル 教科書体 NP-R" panose="02020400000000000000" pitchFamily="18" charset="-128"/>
                <a:ea typeface="UD デジタル 教科書体 NP-R" panose="02020400000000000000" pitchFamily="18" charset="-128"/>
              </a:rPr>
              <a:t>（全日制）</a:t>
            </a:r>
            <a:endParaRPr lang="en-US" altLang="ja-JP" sz="1400" b="1" spc="100" dirty="0">
              <a:latin typeface="UD デジタル 教科書体 NP-R" panose="02020400000000000000" pitchFamily="18" charset="-128"/>
              <a:ea typeface="UD デジタル 教科書体 NP-R" panose="02020400000000000000" pitchFamily="18" charset="-128"/>
            </a:endParaRPr>
          </a:p>
          <a:p>
            <a:pPr algn="r">
              <a:lnSpc>
                <a:spcPct val="120000"/>
              </a:lnSpc>
            </a:pPr>
            <a:r>
              <a:rPr lang="en-US" altLang="ja-JP" sz="2000" b="1" spc="100" dirty="0">
                <a:latin typeface="UD デジタル 教科書体 NP-R" panose="02020400000000000000" pitchFamily="18" charset="-128"/>
                <a:ea typeface="UD デジタル 教科書体 NP-R" panose="02020400000000000000" pitchFamily="18" charset="-128"/>
              </a:rPr>
              <a:t>106</a:t>
            </a:r>
            <a:r>
              <a:rPr lang="ja-JP" altLang="en-US" sz="2000" b="1" spc="100" dirty="0">
                <a:latin typeface="UD デジタル 教科書体 NP-R" panose="02020400000000000000" pitchFamily="18" charset="-128"/>
                <a:ea typeface="UD デジタル 教科書体 NP-R" panose="02020400000000000000" pitchFamily="18" charset="-128"/>
              </a:rPr>
              <a:t>万</a:t>
            </a:r>
            <a:r>
              <a:rPr lang="en-US" altLang="ja-JP" sz="2000" b="1" spc="100" dirty="0">
                <a:latin typeface="UD デジタル 教科書体 NP-R" panose="02020400000000000000" pitchFamily="18" charset="-128"/>
                <a:ea typeface="UD デジタル 教科書体 NP-R" panose="02020400000000000000" pitchFamily="18" charset="-128"/>
              </a:rPr>
              <a:t>4,000</a:t>
            </a:r>
            <a:r>
              <a:rPr lang="ja-JP" altLang="en-US" sz="2000" b="1" spc="100" dirty="0">
                <a:latin typeface="UD デジタル 教科書体 NP-R" panose="02020400000000000000" pitchFamily="18" charset="-128"/>
                <a:ea typeface="UD デジタル 教科書体 NP-R" panose="02020400000000000000" pitchFamily="18" charset="-128"/>
              </a:rPr>
              <a:t>円</a:t>
            </a:r>
            <a:endParaRPr lang="ja-JP" altLang="en-US" sz="2800" b="1" spc="100" dirty="0">
              <a:latin typeface="UD デジタル 教科書体 NP-R" panose="02020400000000000000" pitchFamily="18" charset="-128"/>
              <a:ea typeface="UD デジタル 教科書体 NP-R" panose="02020400000000000000" pitchFamily="18" charset="-128"/>
            </a:endParaRPr>
          </a:p>
        </p:txBody>
      </p:sp>
      <p:pic>
        <p:nvPicPr>
          <p:cNvPr id="20" name="図 19">
            <a:extLst>
              <a:ext uri="{FF2B5EF4-FFF2-40B4-BE49-F238E27FC236}">
                <a16:creationId xmlns:a16="http://schemas.microsoft.com/office/drawing/2014/main" id="{6B42247C-C9D9-826F-180A-B357BBE4AA19}"/>
              </a:ext>
            </a:extLst>
          </p:cNvPr>
          <p:cNvPicPr>
            <a:picLocks noChangeAspect="1"/>
          </p:cNvPicPr>
          <p:nvPr/>
        </p:nvPicPr>
        <p:blipFill>
          <a:blip r:embed="rId3" cstate="print">
            <a:extLst>
              <a:ext uri="{28A0092B-C50C-407E-A947-70E740481C1C}">
                <a14:useLocalDpi xmlns:a14="http://schemas.microsoft.com/office/drawing/2010/main"/>
              </a:ext>
            </a:extLst>
          </a:blip>
          <a:srcRect t="-1" b="-3381"/>
          <a:stretch>
            <a:fillRect/>
          </a:stretch>
        </p:blipFill>
        <p:spPr>
          <a:xfrm>
            <a:off x="2922213" y="3145021"/>
            <a:ext cx="1444802" cy="789179"/>
          </a:xfrm>
          <a:prstGeom prst="rect">
            <a:avLst/>
          </a:prstGeom>
        </p:spPr>
      </p:pic>
      <p:pic>
        <p:nvPicPr>
          <p:cNvPr id="26" name="図 25">
            <a:extLst>
              <a:ext uri="{FF2B5EF4-FFF2-40B4-BE49-F238E27FC236}">
                <a16:creationId xmlns:a16="http://schemas.microsoft.com/office/drawing/2014/main" id="{045F4D27-75D5-5DBE-748C-DF20A15F28FB}"/>
              </a:ext>
            </a:extLst>
          </p:cNvPr>
          <p:cNvPicPr>
            <a:picLocks noChangeAspect="1"/>
          </p:cNvPicPr>
          <p:nvPr/>
        </p:nvPicPr>
        <p:blipFill>
          <a:blip r:embed="rId4"/>
          <a:srcRect b="6107"/>
          <a:stretch>
            <a:fillRect/>
          </a:stretch>
        </p:blipFill>
        <p:spPr>
          <a:xfrm>
            <a:off x="2658624" y="5517696"/>
            <a:ext cx="1974507" cy="879757"/>
          </a:xfrm>
          <a:prstGeom prst="rect">
            <a:avLst/>
          </a:prstGeom>
        </p:spPr>
      </p:pic>
      <p:pic>
        <p:nvPicPr>
          <p:cNvPr id="28" name="図 27">
            <a:extLst>
              <a:ext uri="{FF2B5EF4-FFF2-40B4-BE49-F238E27FC236}">
                <a16:creationId xmlns:a16="http://schemas.microsoft.com/office/drawing/2014/main" id="{8C04B894-97E2-615F-BF5E-ABF10A618DA2}"/>
              </a:ext>
            </a:extLst>
          </p:cNvPr>
          <p:cNvPicPr>
            <a:picLocks noChangeAspect="1"/>
          </p:cNvPicPr>
          <p:nvPr/>
        </p:nvPicPr>
        <p:blipFill>
          <a:blip r:embed="rId5"/>
          <a:srcRect b="3848"/>
          <a:stretch>
            <a:fillRect/>
          </a:stretch>
        </p:blipFill>
        <p:spPr>
          <a:xfrm>
            <a:off x="2763954" y="4288654"/>
            <a:ext cx="1763845" cy="827403"/>
          </a:xfrm>
          <a:prstGeom prst="rect">
            <a:avLst/>
          </a:prstGeom>
        </p:spPr>
      </p:pic>
      <p:sp>
        <p:nvSpPr>
          <p:cNvPr id="30" name="矢印: 右 29">
            <a:extLst>
              <a:ext uri="{FF2B5EF4-FFF2-40B4-BE49-F238E27FC236}">
                <a16:creationId xmlns:a16="http://schemas.microsoft.com/office/drawing/2014/main" id="{27E44F36-7F41-7948-47E6-CB8B2E329E4E}"/>
              </a:ext>
            </a:extLst>
          </p:cNvPr>
          <p:cNvSpPr/>
          <p:nvPr/>
        </p:nvSpPr>
        <p:spPr>
          <a:xfrm>
            <a:off x="5038525" y="3339422"/>
            <a:ext cx="2937565" cy="1326904"/>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50E7750-FDCC-0AE5-9921-4941FA9E2C52}"/>
              </a:ext>
            </a:extLst>
          </p:cNvPr>
          <p:cNvSpPr txBox="1"/>
          <p:nvPr/>
        </p:nvSpPr>
        <p:spPr>
          <a:xfrm>
            <a:off x="425999" y="6427166"/>
            <a:ext cx="5262979" cy="276999"/>
          </a:xfrm>
          <a:prstGeom prst="rect">
            <a:avLst/>
          </a:prstGeom>
          <a:noFill/>
        </p:spPr>
        <p:txBody>
          <a:bodyPr wrap="none" rtlCol="0">
            <a:spAutoFit/>
          </a:bodyPr>
          <a:lstStyle/>
          <a:p>
            <a:r>
              <a:rPr lang="en-US" altLang="ja-JP" sz="1200" dirty="0">
                <a:latin typeface="UD デジタル 教科書体 NP-R" panose="02020400000000000000" pitchFamily="18" charset="-128"/>
                <a:ea typeface="UD デジタル 教科書体 NP-R" panose="02020400000000000000" pitchFamily="18" charset="-128"/>
              </a:rPr>
              <a:t>※</a:t>
            </a:r>
            <a:r>
              <a:rPr lang="ja-JP" altLang="en-US" sz="1200" dirty="0">
                <a:latin typeface="UD デジタル 教科書体 NP-R" panose="02020400000000000000" pitchFamily="18" charset="-128"/>
                <a:ea typeface="UD デジタル 教科書体 NP-R" panose="02020400000000000000" pitchFamily="18" charset="-128"/>
              </a:rPr>
              <a:t>私立学校でも、税金により教育に係る費用の一部が補助されています。</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33" name="テキスト ボックス 32">
            <a:extLst>
              <a:ext uri="{FF2B5EF4-FFF2-40B4-BE49-F238E27FC236}">
                <a16:creationId xmlns:a16="http://schemas.microsoft.com/office/drawing/2014/main" id="{761AD23A-F321-CB9A-EA8F-D68BB1FB3786}"/>
              </a:ext>
            </a:extLst>
          </p:cNvPr>
          <p:cNvSpPr txBox="1"/>
          <p:nvPr/>
        </p:nvSpPr>
        <p:spPr>
          <a:xfrm>
            <a:off x="5120869" y="3741264"/>
            <a:ext cx="2518765" cy="523220"/>
          </a:xfrm>
          <a:prstGeom prst="rect">
            <a:avLst/>
          </a:prstGeom>
          <a:noFill/>
        </p:spPr>
        <p:txBody>
          <a:bodyPr wrap="square" rtlCol="0">
            <a:spAutoFit/>
          </a:bodyPr>
          <a:lstStyle/>
          <a:p>
            <a:r>
              <a:rPr kumimoji="1" lang="ja-JP" altLang="en-US" sz="1400" dirty="0">
                <a:solidFill>
                  <a:schemeClr val="bg1"/>
                </a:solidFill>
                <a:latin typeface="UD デジタル 教科書体 NP-R" panose="02020400000000000000" pitchFamily="18" charset="-128"/>
                <a:ea typeface="UD デジタル 教科書体 NP-R" panose="02020400000000000000" pitchFamily="18" charset="-128"/>
              </a:rPr>
              <a:t>生徒一人の義務教育に使われた税金を単純に累計すると</a:t>
            </a:r>
            <a:r>
              <a:rPr kumimoji="1" lang="en-US" altLang="ja-JP" sz="1400" dirty="0">
                <a:solidFill>
                  <a:schemeClr val="bg1"/>
                </a:solidFill>
                <a:latin typeface="UD デジタル 教科書体 NP-R" panose="02020400000000000000" pitchFamily="18" charset="-128"/>
                <a:ea typeface="UD デジタル 教科書体 NP-R" panose="02020400000000000000" pitchFamily="18" charset="-128"/>
              </a:rPr>
              <a:t>…</a:t>
            </a:r>
            <a:endParaRPr kumimoji="1" lang="ja-JP" altLang="en-US" sz="1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4" name="テキスト ボックス 33">
            <a:extLst>
              <a:ext uri="{FF2B5EF4-FFF2-40B4-BE49-F238E27FC236}">
                <a16:creationId xmlns:a16="http://schemas.microsoft.com/office/drawing/2014/main" id="{40188C3A-B78A-D3CA-679C-62EA6DFE6D6F}"/>
              </a:ext>
            </a:extLst>
          </p:cNvPr>
          <p:cNvSpPr txBox="1"/>
          <p:nvPr/>
        </p:nvSpPr>
        <p:spPr>
          <a:xfrm>
            <a:off x="8436121" y="3278289"/>
            <a:ext cx="1216839" cy="400110"/>
          </a:xfrm>
          <a:prstGeom prst="rect">
            <a:avLst/>
          </a:prstGeom>
          <a:noFill/>
        </p:spPr>
        <p:txBody>
          <a:bodyPr wrap="square" rtlCol="0">
            <a:spAutoFit/>
          </a:bodyPr>
          <a:lstStyle/>
          <a:p>
            <a:r>
              <a:rPr kumimoji="1" lang="en-US" altLang="ja-JP" sz="2000" dirty="0">
                <a:latin typeface="UD デジタル 教科書体 NP-R" panose="02020400000000000000" pitchFamily="18" charset="-128"/>
                <a:ea typeface="UD デジタル 教科書体 NP-R" panose="02020400000000000000" pitchFamily="18" charset="-128"/>
              </a:rPr>
              <a:t>9</a:t>
            </a:r>
            <a:r>
              <a:rPr kumimoji="1" lang="ja-JP" altLang="en-US" sz="2000" dirty="0">
                <a:latin typeface="UD デジタル 教科書体 NP-R" panose="02020400000000000000" pitchFamily="18" charset="-128"/>
                <a:ea typeface="UD デジタル 教科書体 NP-R" panose="02020400000000000000" pitchFamily="18" charset="-128"/>
              </a:rPr>
              <a:t>年間で</a:t>
            </a:r>
          </a:p>
        </p:txBody>
      </p:sp>
      <p:sp>
        <p:nvSpPr>
          <p:cNvPr id="36" name="テキスト ボックス 35">
            <a:extLst>
              <a:ext uri="{FF2B5EF4-FFF2-40B4-BE49-F238E27FC236}">
                <a16:creationId xmlns:a16="http://schemas.microsoft.com/office/drawing/2014/main" id="{7B413121-02F7-F9FD-6873-4093D713DD6D}"/>
              </a:ext>
            </a:extLst>
          </p:cNvPr>
          <p:cNvSpPr txBox="1"/>
          <p:nvPr/>
        </p:nvSpPr>
        <p:spPr>
          <a:xfrm>
            <a:off x="9551284" y="3119042"/>
            <a:ext cx="2037243" cy="646331"/>
          </a:xfrm>
          <a:prstGeom prst="rect">
            <a:avLst/>
          </a:prstGeom>
          <a:noFill/>
        </p:spPr>
        <p:txBody>
          <a:bodyPr wrap="square">
            <a:spAutoFit/>
          </a:bodyPr>
          <a:lstStyle/>
          <a:p>
            <a:pPr algn="ctr"/>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rPr>
              <a:t>約</a:t>
            </a:r>
            <a:r>
              <a:rPr lang="en-US" altLang="ja-JP" sz="3600" b="1" dirty="0">
                <a:solidFill>
                  <a:schemeClr val="bg1"/>
                </a:solidFill>
                <a:latin typeface="UD デジタル 教科書体 NP-R" panose="02020400000000000000" pitchFamily="18" charset="-128"/>
                <a:ea typeface="UD デジタル 教科書体 NP-R" panose="02020400000000000000" pitchFamily="18" charset="-128"/>
              </a:rPr>
              <a:t>906</a:t>
            </a:r>
            <a:r>
              <a:rPr kumimoji="1" lang="ja-JP" altLang="en-US" sz="2400" b="1" dirty="0">
                <a:solidFill>
                  <a:schemeClr val="bg1"/>
                </a:solidFill>
                <a:latin typeface="UD デジタル 教科書体 NP-R" panose="02020400000000000000" pitchFamily="18" charset="-128"/>
                <a:ea typeface="UD デジタル 教科書体 NP-R" panose="02020400000000000000" pitchFamily="18" charset="-128"/>
              </a:rPr>
              <a:t>万円</a:t>
            </a:r>
            <a:endParaRPr lang="ja-JP" altLang="en-US" sz="3600" b="1" dirty="0">
              <a:solidFill>
                <a:schemeClr val="bg1"/>
              </a:solidFill>
            </a:endParaRPr>
          </a:p>
        </p:txBody>
      </p:sp>
    </p:spTree>
    <p:extLst>
      <p:ext uri="{BB962C8B-B14F-4D97-AF65-F5344CB8AC3E}">
        <p14:creationId xmlns:p14="http://schemas.microsoft.com/office/powerpoint/2010/main" val="393130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left)">
                                      <p:cBhvr>
                                        <p:cTn id="54" dur="500"/>
                                        <p:tgtEl>
                                          <p:spTgt spid="30"/>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37" grpId="0" animBg="1"/>
      <p:bldP spid="2" grpId="0" animBg="1"/>
      <p:bldP spid="5" grpId="0"/>
      <p:bldP spid="6" grpId="0"/>
      <p:bldP spid="7" grpId="0"/>
      <p:bldP spid="8" grpId="0" animBg="1"/>
      <p:bldP spid="9" grpId="0" animBg="1"/>
      <p:bldP spid="10" grpId="0" animBg="1"/>
      <p:bldP spid="12" grpId="0"/>
      <p:bldP spid="13" grpId="0"/>
      <p:bldP spid="14" grpId="0"/>
      <p:bldP spid="30" grpId="0" animBg="1"/>
      <p:bldP spid="31" grpId="0"/>
      <p:bldP spid="33" grpId="0"/>
      <p:bldP spid="34"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1;p1">
            <a:extLst>
              <a:ext uri="{FF2B5EF4-FFF2-40B4-BE49-F238E27FC236}">
                <a16:creationId xmlns:a16="http://schemas.microsoft.com/office/drawing/2014/main" id="{A052F65A-115D-E223-BA59-8D8196563BB9}"/>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269882"/>
                </a:solidFill>
                <a:latin typeface="UD デジタル 教科書体 NP-R" panose="02020400000000000000" pitchFamily="18" charset="-128"/>
                <a:ea typeface="UD デジタル 教科書体 NP-R" panose="02020400000000000000" pitchFamily="18" charset="-128"/>
                <a:cs typeface="Arial"/>
                <a:sym typeface="Arial"/>
              </a:rPr>
              <a:t>6.</a:t>
            </a:r>
            <a:r>
              <a:rPr lang="ja-JP" altLang="en-US" sz="2800" b="1" dirty="0">
                <a:solidFill>
                  <a:srgbClr val="269882"/>
                </a:solidFill>
                <a:latin typeface="UD デジタル 教科書体 NP-R" panose="02020400000000000000" pitchFamily="18" charset="-128"/>
                <a:ea typeface="UD デジタル 教科書体 NP-R" panose="02020400000000000000" pitchFamily="18" charset="-128"/>
                <a:cs typeface="Arial"/>
                <a:sym typeface="Arial"/>
              </a:rPr>
              <a:t>長崎県の財政</a:t>
            </a:r>
          </a:p>
        </p:txBody>
      </p:sp>
      <p:cxnSp>
        <p:nvCxnSpPr>
          <p:cNvPr id="7" name="直線コネクタ 6">
            <a:extLst>
              <a:ext uri="{FF2B5EF4-FFF2-40B4-BE49-F238E27FC236}">
                <a16:creationId xmlns:a16="http://schemas.microsoft.com/office/drawing/2014/main" id="{5A46B82F-8C12-8101-C2A0-79E5C41C954E}"/>
              </a:ext>
            </a:extLst>
          </p:cNvPr>
          <p:cNvCxnSpPr>
            <a:cxnSpLocks/>
          </p:cNvCxnSpPr>
          <p:nvPr/>
        </p:nvCxnSpPr>
        <p:spPr>
          <a:xfrm>
            <a:off x="426000" y="756126"/>
            <a:ext cx="11340000" cy="0"/>
          </a:xfrm>
          <a:prstGeom prst="line">
            <a:avLst/>
          </a:prstGeom>
          <a:ln w="44450" cmpd="dbl">
            <a:solidFill>
              <a:srgbClr val="269882"/>
            </a:solidFill>
          </a:ln>
        </p:spPr>
        <p:style>
          <a:lnRef idx="1">
            <a:schemeClr val="accent1"/>
          </a:lnRef>
          <a:fillRef idx="0">
            <a:schemeClr val="accent1"/>
          </a:fillRef>
          <a:effectRef idx="0">
            <a:schemeClr val="accent1"/>
          </a:effectRef>
          <a:fontRef idx="minor">
            <a:schemeClr val="tx1"/>
          </a:fontRef>
        </p:style>
      </p:cxnSp>
      <p:sp>
        <p:nvSpPr>
          <p:cNvPr id="68" name="Google Shape;111;p1">
            <a:extLst>
              <a:ext uri="{FF2B5EF4-FFF2-40B4-BE49-F238E27FC236}">
                <a16:creationId xmlns:a16="http://schemas.microsoft.com/office/drawing/2014/main" id="{A85C5B42-0D13-78F6-C902-B15C6DC9F068}"/>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269882"/>
                </a:solidFill>
                <a:latin typeface="UD デジタル 教科書体 NP-R" panose="02020400000000000000" pitchFamily="18" charset="-128"/>
                <a:ea typeface="UD デジタル 教科書体 NP-R" panose="02020400000000000000" pitchFamily="18" charset="-128"/>
                <a:cs typeface="Arial"/>
                <a:sym typeface="Arial"/>
              </a:rPr>
              <a:t>6.</a:t>
            </a:r>
            <a:r>
              <a:rPr lang="ja-JP" altLang="en-US" sz="2800" b="1" dirty="0">
                <a:solidFill>
                  <a:srgbClr val="269882"/>
                </a:solidFill>
                <a:latin typeface="UD デジタル 教科書体 NP-R" panose="02020400000000000000" pitchFamily="18" charset="-128"/>
                <a:ea typeface="UD デジタル 教科書体 NP-R" panose="02020400000000000000" pitchFamily="18" charset="-128"/>
                <a:cs typeface="Arial"/>
                <a:sym typeface="Arial"/>
              </a:rPr>
              <a:t>長崎県の財政</a:t>
            </a:r>
          </a:p>
        </p:txBody>
      </p:sp>
      <p:cxnSp>
        <p:nvCxnSpPr>
          <p:cNvPr id="69" name="直線コネクタ 68">
            <a:extLst>
              <a:ext uri="{FF2B5EF4-FFF2-40B4-BE49-F238E27FC236}">
                <a16:creationId xmlns:a16="http://schemas.microsoft.com/office/drawing/2014/main" id="{32BC2028-759D-CEDB-986F-FD6946291763}"/>
              </a:ext>
            </a:extLst>
          </p:cNvPr>
          <p:cNvCxnSpPr>
            <a:cxnSpLocks/>
          </p:cNvCxnSpPr>
          <p:nvPr/>
        </p:nvCxnSpPr>
        <p:spPr>
          <a:xfrm>
            <a:off x="426000" y="756126"/>
            <a:ext cx="11340000" cy="0"/>
          </a:xfrm>
          <a:prstGeom prst="line">
            <a:avLst/>
          </a:prstGeom>
          <a:ln w="44450" cmpd="dbl">
            <a:solidFill>
              <a:srgbClr val="269882"/>
            </a:solidFill>
          </a:ln>
        </p:spPr>
        <p:style>
          <a:lnRef idx="1">
            <a:schemeClr val="accent1"/>
          </a:lnRef>
          <a:fillRef idx="0">
            <a:schemeClr val="accent1"/>
          </a:fillRef>
          <a:effectRef idx="0">
            <a:schemeClr val="accent1"/>
          </a:effectRef>
          <a:fontRef idx="minor">
            <a:schemeClr val="tx1"/>
          </a:fontRef>
        </p:style>
      </p:cxnSp>
      <p:sp>
        <p:nvSpPr>
          <p:cNvPr id="73" name="正方形/長方形 72">
            <a:extLst>
              <a:ext uri="{FF2B5EF4-FFF2-40B4-BE49-F238E27FC236}">
                <a16:creationId xmlns:a16="http://schemas.microsoft.com/office/drawing/2014/main" id="{D712F844-DC30-5192-1F8A-393450AB4BB9}"/>
              </a:ext>
            </a:extLst>
          </p:cNvPr>
          <p:cNvSpPr/>
          <p:nvPr/>
        </p:nvSpPr>
        <p:spPr>
          <a:xfrm>
            <a:off x="426000" y="853202"/>
            <a:ext cx="11340000" cy="36669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7F28296A-E9E1-A885-C64D-CCE4036B822D}"/>
              </a:ext>
            </a:extLst>
          </p:cNvPr>
          <p:cNvSpPr txBox="1"/>
          <p:nvPr/>
        </p:nvSpPr>
        <p:spPr>
          <a:xfrm>
            <a:off x="2898140" y="865373"/>
            <a:ext cx="6395720" cy="369332"/>
          </a:xfrm>
          <a:prstGeom prst="rect">
            <a:avLst/>
          </a:prstGeom>
          <a:noFill/>
        </p:spPr>
        <p:txBody>
          <a:bodyPr wrap="squar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長崎県の各市町での税金の使われ方</a:t>
            </a:r>
          </a:p>
        </p:txBody>
      </p:sp>
      <p:sp>
        <p:nvSpPr>
          <p:cNvPr id="75" name="テキスト ボックス 74">
            <a:extLst>
              <a:ext uri="{FF2B5EF4-FFF2-40B4-BE49-F238E27FC236}">
                <a16:creationId xmlns:a16="http://schemas.microsoft.com/office/drawing/2014/main" id="{057E9F89-0A4B-090E-79F6-2F2A1134427F}"/>
              </a:ext>
            </a:extLst>
          </p:cNvPr>
          <p:cNvSpPr txBox="1"/>
          <p:nvPr/>
        </p:nvSpPr>
        <p:spPr>
          <a:xfrm>
            <a:off x="559038" y="1329651"/>
            <a:ext cx="11097785" cy="817275"/>
          </a:xfrm>
          <a:prstGeom prst="rect">
            <a:avLst/>
          </a:prstGeom>
          <a:noFill/>
        </p:spPr>
        <p:txBody>
          <a:bodyPr wrap="square" rtlCol="0">
            <a:spAutoFit/>
          </a:bodyPr>
          <a:lstStyle/>
          <a:p>
            <a:pPr>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rPr>
              <a:t>税金はいろいろなところに使われています。みなさんが住んでいる地域ではどのように使われているかな。</a:t>
            </a:r>
            <a:endParaRPr lang="en-US" altLang="ja-JP" dirty="0">
              <a:latin typeface="UD デジタル 教科書体 NP-R" panose="02020400000000000000" pitchFamily="18" charset="-128"/>
              <a:ea typeface="UD デジタル 教科書体 NP-R" panose="02020400000000000000" pitchFamily="18" charset="-128"/>
            </a:endParaRPr>
          </a:p>
          <a:p>
            <a:pPr>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rPr>
              <a:t>みなさんが住んでいる地方公共団体（市町）の税金の使われ方を調べてみよう。</a:t>
            </a:r>
          </a:p>
        </p:txBody>
      </p:sp>
      <p:grpSp>
        <p:nvGrpSpPr>
          <p:cNvPr id="76" name="グループ化 75">
            <a:extLst>
              <a:ext uri="{FF2B5EF4-FFF2-40B4-BE49-F238E27FC236}">
                <a16:creationId xmlns:a16="http://schemas.microsoft.com/office/drawing/2014/main" id="{CC1D23F2-03A4-0536-BAF1-681720DD22EF}"/>
              </a:ext>
            </a:extLst>
          </p:cNvPr>
          <p:cNvGrpSpPr/>
          <p:nvPr/>
        </p:nvGrpSpPr>
        <p:grpSpPr>
          <a:xfrm>
            <a:off x="8276533" y="2216134"/>
            <a:ext cx="3601317" cy="1762355"/>
            <a:chOff x="7131453" y="2375792"/>
            <a:chExt cx="3601317" cy="1762355"/>
          </a:xfrm>
        </p:grpSpPr>
        <p:sp>
          <p:nvSpPr>
            <p:cNvPr id="77" name="四角形: 角を丸くする 76">
              <a:extLst>
                <a:ext uri="{FF2B5EF4-FFF2-40B4-BE49-F238E27FC236}">
                  <a16:creationId xmlns:a16="http://schemas.microsoft.com/office/drawing/2014/main" id="{180D4634-6288-2561-1416-A283FFDA2B40}"/>
                </a:ext>
              </a:extLst>
            </p:cNvPr>
            <p:cNvSpPr/>
            <p:nvPr/>
          </p:nvSpPr>
          <p:spPr>
            <a:xfrm>
              <a:off x="7131453" y="2375792"/>
              <a:ext cx="3601317" cy="1762355"/>
            </a:xfrm>
            <a:prstGeom prst="roundRect">
              <a:avLst>
                <a:gd name="adj" fmla="val 6431"/>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Rectangle 8">
              <a:extLst>
                <a:ext uri="{FF2B5EF4-FFF2-40B4-BE49-F238E27FC236}">
                  <a16:creationId xmlns:a16="http://schemas.microsoft.com/office/drawing/2014/main" id="{4EECEEDD-8BDD-1420-0D0A-912BFABAFEA2}"/>
                </a:ext>
              </a:extLst>
            </p:cNvPr>
            <p:cNvSpPr>
              <a:spLocks noChangeArrowheads="1"/>
            </p:cNvSpPr>
            <p:nvPr/>
          </p:nvSpPr>
          <p:spPr bwMode="auto">
            <a:xfrm>
              <a:off x="7239098" y="2439528"/>
              <a:ext cx="3413662" cy="16120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ct val="0"/>
                </a:spcBef>
                <a:spcAft>
                  <a:spcPts val="600"/>
                </a:spcAft>
                <a:buNone/>
              </a:pPr>
              <a:r>
                <a:rPr lang="ja-JP" altLang="en-US" sz="1600" dirty="0">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市町の名称をクリックすると、自治体のホームページへ移動します。</a:t>
              </a:r>
              <a:endParaRPr lang="en-US" altLang="ja-JP" sz="1600" dirty="0">
                <a:latin typeface="UD デジタル 教科書体 NP-R" panose="02020400000000000000" pitchFamily="18" charset="-128"/>
                <a:ea typeface="UD デジタル 教科書体 NP-R" panose="02020400000000000000" pitchFamily="18" charset="-128"/>
                <a:cs typeface="メイリオ" panose="020B0604030504040204" pitchFamily="50" charset="-128"/>
              </a:endParaRPr>
            </a:p>
            <a:p>
              <a:pPr>
                <a:lnSpc>
                  <a:spcPct val="120000"/>
                </a:lnSpc>
                <a:spcBef>
                  <a:spcPct val="0"/>
                </a:spcBef>
                <a:spcAft>
                  <a:spcPts val="600"/>
                </a:spcAft>
                <a:buNone/>
              </a:pPr>
              <a:r>
                <a:rPr lang="ja-JP" altLang="en-US" sz="1600" dirty="0">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ホームページ上にある検索バーに</a:t>
              </a:r>
              <a:r>
                <a:rPr lang="ja-JP" altLang="en-US" sz="1600" b="1" dirty="0">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a:t>
              </a:r>
              <a:r>
                <a:rPr lang="ja-JP" altLang="en-US" sz="1600" b="1" dirty="0">
                  <a:highlight>
                    <a:srgbClr val="FFFF00"/>
                  </a:highligh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予算</a:t>
              </a:r>
              <a:r>
                <a:rPr lang="ja-JP" altLang="en-US" sz="1600" b="1" dirty="0">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a:t>
              </a:r>
              <a:r>
                <a:rPr lang="ja-JP" altLang="en-US" sz="1600" b="1" dirty="0">
                  <a:highlight>
                    <a:srgbClr val="FFFF00"/>
                  </a:highligh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財政</a:t>
              </a:r>
              <a:r>
                <a:rPr lang="ja-JP" altLang="en-US" sz="1600" b="1" dirty="0">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a:t>
              </a:r>
              <a:r>
                <a:rPr lang="ja-JP" altLang="en-US" sz="1600" dirty="0">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などのキーワードを入力して調べてみよう。</a:t>
              </a:r>
              <a:endParaRPr lang="ja-JP" altLang="en-US" sz="1600" dirty="0">
                <a:latin typeface="UD デジタル 教科書体 NP-R" panose="02020400000000000000" pitchFamily="18" charset="-128"/>
                <a:ea typeface="UD デジタル 教科書体 NP-R" panose="02020400000000000000" pitchFamily="18" charset="-128"/>
              </a:endParaRPr>
            </a:p>
          </p:txBody>
        </p:sp>
      </p:grpSp>
      <p:pic>
        <p:nvPicPr>
          <p:cNvPr id="79" name="図 78">
            <a:extLst>
              <a:ext uri="{FF2B5EF4-FFF2-40B4-BE49-F238E27FC236}">
                <a16:creationId xmlns:a16="http://schemas.microsoft.com/office/drawing/2014/main" id="{5A1A9EF5-8707-AB56-F9EB-C80068A0640A}"/>
              </a:ext>
            </a:extLst>
          </p:cNvPr>
          <p:cNvPicPr>
            <a:picLocks noChangeAspect="1"/>
          </p:cNvPicPr>
          <p:nvPr/>
        </p:nvPicPr>
        <p:blipFill>
          <a:blip r:embed="rId2"/>
          <a:stretch>
            <a:fillRect/>
          </a:stretch>
        </p:blipFill>
        <p:spPr>
          <a:xfrm>
            <a:off x="483447" y="2189456"/>
            <a:ext cx="8026877" cy="4588534"/>
          </a:xfrm>
          <a:prstGeom prst="rect">
            <a:avLst/>
          </a:prstGeom>
        </p:spPr>
      </p:pic>
      <p:sp>
        <p:nvSpPr>
          <p:cNvPr id="80" name="テキスト ボックス 79">
            <a:hlinkClick r:id="rId3"/>
            <a:extLst>
              <a:ext uri="{FF2B5EF4-FFF2-40B4-BE49-F238E27FC236}">
                <a16:creationId xmlns:a16="http://schemas.microsoft.com/office/drawing/2014/main" id="{12593AAE-B7E8-D287-AF93-A014A975F611}"/>
              </a:ext>
            </a:extLst>
          </p:cNvPr>
          <p:cNvSpPr txBox="1"/>
          <p:nvPr/>
        </p:nvSpPr>
        <p:spPr>
          <a:xfrm>
            <a:off x="1189299" y="4254889"/>
            <a:ext cx="646331" cy="276999"/>
          </a:xfrm>
          <a:prstGeom prst="rect">
            <a:avLst/>
          </a:prstGeom>
          <a:noFill/>
        </p:spPr>
        <p:txBody>
          <a:bodyPr wrap="none" rtlCol="0">
            <a:spAutoFit/>
          </a:bodyPr>
          <a:lstStyle/>
          <a:p>
            <a:r>
              <a:rPr lang="ja-JP" altLang="en-US" sz="1200" b="1" dirty="0">
                <a:latin typeface="UD デジタル 教科書体 NP-R" panose="02020400000000000000" pitchFamily="18" charset="-128"/>
                <a:ea typeface="UD デジタル 教科書体 NP-R" panose="02020400000000000000" pitchFamily="18" charset="-128"/>
              </a:rPr>
              <a:t>対馬市</a:t>
            </a:r>
            <a:endParaRPr kumimoji="1" lang="ja-JP" altLang="en-US" sz="1200" b="1" dirty="0">
              <a:latin typeface="UD デジタル 教科書体 NP-R" panose="02020400000000000000" pitchFamily="18" charset="-128"/>
              <a:ea typeface="UD デジタル 教科書体 NP-R" panose="02020400000000000000" pitchFamily="18" charset="-128"/>
            </a:endParaRPr>
          </a:p>
        </p:txBody>
      </p:sp>
      <p:sp>
        <p:nvSpPr>
          <p:cNvPr id="81" name="テキスト ボックス 80">
            <a:hlinkClick r:id="rId4"/>
            <a:extLst>
              <a:ext uri="{FF2B5EF4-FFF2-40B4-BE49-F238E27FC236}">
                <a16:creationId xmlns:a16="http://schemas.microsoft.com/office/drawing/2014/main" id="{7D419CCE-6FAF-7197-10EB-83907CA0B10B}"/>
              </a:ext>
            </a:extLst>
          </p:cNvPr>
          <p:cNvSpPr txBox="1"/>
          <p:nvPr/>
        </p:nvSpPr>
        <p:spPr>
          <a:xfrm>
            <a:off x="2793484" y="2438249"/>
            <a:ext cx="646331" cy="276999"/>
          </a:xfrm>
          <a:prstGeom prst="rect">
            <a:avLst/>
          </a:prstGeom>
          <a:noFill/>
        </p:spPr>
        <p:txBody>
          <a:bodyPr wrap="none" rtlCol="0">
            <a:spAutoFit/>
          </a:bodyPr>
          <a:lstStyle/>
          <a:p>
            <a:r>
              <a:rPr lang="ja-JP" altLang="en-US" sz="1200" b="1" dirty="0">
                <a:latin typeface="UD デジタル 教科書体 NP-R" panose="02020400000000000000" pitchFamily="18" charset="-128"/>
                <a:ea typeface="UD デジタル 教科書体 NP-R" panose="02020400000000000000" pitchFamily="18" charset="-128"/>
              </a:rPr>
              <a:t>壱岐市</a:t>
            </a:r>
            <a:endParaRPr kumimoji="1" lang="ja-JP" altLang="en-US" sz="1200" b="1" dirty="0">
              <a:latin typeface="UD デジタル 教科書体 NP-R" panose="02020400000000000000" pitchFamily="18" charset="-128"/>
              <a:ea typeface="UD デジタル 教科書体 NP-R" panose="02020400000000000000" pitchFamily="18" charset="-128"/>
            </a:endParaRPr>
          </a:p>
        </p:txBody>
      </p:sp>
      <p:sp>
        <p:nvSpPr>
          <p:cNvPr id="82" name="テキスト ボックス 81">
            <a:hlinkClick r:id="rId5"/>
            <a:extLst>
              <a:ext uri="{FF2B5EF4-FFF2-40B4-BE49-F238E27FC236}">
                <a16:creationId xmlns:a16="http://schemas.microsoft.com/office/drawing/2014/main" id="{26FCB552-DE05-89FC-31C6-033B21C1F47B}"/>
              </a:ext>
            </a:extLst>
          </p:cNvPr>
          <p:cNvSpPr txBox="1"/>
          <p:nvPr/>
        </p:nvSpPr>
        <p:spPr>
          <a:xfrm>
            <a:off x="2137034" y="5832058"/>
            <a:ext cx="646331" cy="276999"/>
          </a:xfrm>
          <a:prstGeom prst="rect">
            <a:avLst/>
          </a:prstGeom>
          <a:noFill/>
        </p:spPr>
        <p:txBody>
          <a:bodyPr wrap="none" rtlCol="0">
            <a:spAutoFit/>
          </a:bodyPr>
          <a:lstStyle/>
          <a:p>
            <a:r>
              <a:rPr lang="ja-JP" altLang="en-US" sz="1200" b="1" dirty="0">
                <a:latin typeface="UD デジタル 教科書体 NP-R" panose="02020400000000000000" pitchFamily="18" charset="-128"/>
                <a:ea typeface="UD デジタル 教科書体 NP-R" panose="02020400000000000000" pitchFamily="18" charset="-128"/>
              </a:rPr>
              <a:t>五島市</a:t>
            </a:r>
            <a:endParaRPr kumimoji="1" lang="ja-JP" altLang="en-US" sz="1200" b="1" dirty="0">
              <a:latin typeface="UD デジタル 教科書体 NP-R" panose="02020400000000000000" pitchFamily="18" charset="-128"/>
              <a:ea typeface="UD デジタル 教科書体 NP-R" panose="02020400000000000000" pitchFamily="18" charset="-128"/>
            </a:endParaRPr>
          </a:p>
        </p:txBody>
      </p:sp>
      <p:sp>
        <p:nvSpPr>
          <p:cNvPr id="83" name="テキスト ボックス 82">
            <a:hlinkClick r:id="rId6"/>
            <a:extLst>
              <a:ext uri="{FF2B5EF4-FFF2-40B4-BE49-F238E27FC236}">
                <a16:creationId xmlns:a16="http://schemas.microsoft.com/office/drawing/2014/main" id="{040D74D4-40C5-319A-50AD-F502577B0838}"/>
              </a:ext>
            </a:extLst>
          </p:cNvPr>
          <p:cNvSpPr txBox="1"/>
          <p:nvPr/>
        </p:nvSpPr>
        <p:spPr>
          <a:xfrm>
            <a:off x="3401048" y="4777330"/>
            <a:ext cx="954107" cy="276999"/>
          </a:xfrm>
          <a:prstGeom prst="rect">
            <a:avLst/>
          </a:prstGeom>
          <a:noFill/>
        </p:spPr>
        <p:txBody>
          <a:bodyPr wrap="none" rtlCol="0">
            <a:spAutoFit/>
          </a:bodyPr>
          <a:lstStyle/>
          <a:p>
            <a:r>
              <a:rPr lang="ja-JP" altLang="en-US" sz="1200" b="1" dirty="0">
                <a:latin typeface="UD デジタル 教科書体 NP-R" panose="02020400000000000000" pitchFamily="18" charset="-128"/>
                <a:ea typeface="UD デジタル 教科書体 NP-R" panose="02020400000000000000" pitchFamily="18" charset="-128"/>
              </a:rPr>
              <a:t>新上五島町</a:t>
            </a:r>
            <a:endParaRPr kumimoji="1" lang="ja-JP" altLang="en-US" sz="1200" b="1" dirty="0">
              <a:latin typeface="UD デジタル 教科書体 NP-R" panose="02020400000000000000" pitchFamily="18" charset="-128"/>
              <a:ea typeface="UD デジタル 教科書体 NP-R" panose="02020400000000000000" pitchFamily="18" charset="-128"/>
            </a:endParaRPr>
          </a:p>
        </p:txBody>
      </p:sp>
      <p:sp>
        <p:nvSpPr>
          <p:cNvPr id="84" name="テキスト ボックス 83">
            <a:hlinkClick r:id="rId7"/>
            <a:extLst>
              <a:ext uri="{FF2B5EF4-FFF2-40B4-BE49-F238E27FC236}">
                <a16:creationId xmlns:a16="http://schemas.microsoft.com/office/drawing/2014/main" id="{DA3E69FC-746D-98FD-4970-E2F7BBE2973C}"/>
              </a:ext>
            </a:extLst>
          </p:cNvPr>
          <p:cNvSpPr txBox="1"/>
          <p:nvPr/>
        </p:nvSpPr>
        <p:spPr>
          <a:xfrm>
            <a:off x="3000539" y="3682207"/>
            <a:ext cx="800219" cy="276999"/>
          </a:xfrm>
          <a:prstGeom prst="rect">
            <a:avLst/>
          </a:prstGeom>
          <a:noFill/>
        </p:spPr>
        <p:txBody>
          <a:bodyPr wrap="none" rtlCol="0">
            <a:spAutoFit/>
          </a:bodyPr>
          <a:lstStyle/>
          <a:p>
            <a:r>
              <a:rPr lang="ja-JP" altLang="en-US" sz="1200" b="1" dirty="0">
                <a:latin typeface="UD デジタル 教科書体 NP-R" panose="02020400000000000000" pitchFamily="18" charset="-128"/>
                <a:ea typeface="UD デジタル 教科書体 NP-R" panose="02020400000000000000" pitchFamily="18" charset="-128"/>
              </a:rPr>
              <a:t>小値賀町</a:t>
            </a:r>
            <a:endParaRPr kumimoji="1" lang="ja-JP" altLang="en-US" sz="1200" b="1" dirty="0">
              <a:latin typeface="UD デジタル 教科書体 NP-R" panose="02020400000000000000" pitchFamily="18" charset="-128"/>
              <a:ea typeface="UD デジタル 教科書体 NP-R" panose="02020400000000000000" pitchFamily="18" charset="-128"/>
            </a:endParaRPr>
          </a:p>
        </p:txBody>
      </p:sp>
      <p:sp>
        <p:nvSpPr>
          <p:cNvPr id="85" name="テキスト ボックス 84">
            <a:hlinkClick r:id="rId8"/>
            <a:extLst>
              <a:ext uri="{FF2B5EF4-FFF2-40B4-BE49-F238E27FC236}">
                <a16:creationId xmlns:a16="http://schemas.microsoft.com/office/drawing/2014/main" id="{072F6943-7FF4-F1EF-735E-0DA837C2FCD6}"/>
              </a:ext>
            </a:extLst>
          </p:cNvPr>
          <p:cNvSpPr txBox="1"/>
          <p:nvPr/>
        </p:nvSpPr>
        <p:spPr>
          <a:xfrm>
            <a:off x="4705762" y="3142843"/>
            <a:ext cx="646331" cy="276999"/>
          </a:xfrm>
          <a:prstGeom prst="rect">
            <a:avLst/>
          </a:prstGeom>
          <a:noFill/>
        </p:spPr>
        <p:txBody>
          <a:bodyPr wrap="none" rtlCol="0">
            <a:spAutoFit/>
          </a:bodyPr>
          <a:lstStyle/>
          <a:p>
            <a:r>
              <a:rPr kumimoji="1" lang="ja-JP" altLang="en-US" sz="1200" b="1" dirty="0">
                <a:latin typeface="UD デジタル 教科書体 NP-R" panose="02020400000000000000" pitchFamily="18" charset="-128"/>
                <a:ea typeface="UD デジタル 教科書体 NP-R" panose="02020400000000000000" pitchFamily="18" charset="-128"/>
              </a:rPr>
              <a:t>平戸市</a:t>
            </a:r>
          </a:p>
        </p:txBody>
      </p:sp>
      <p:sp>
        <p:nvSpPr>
          <p:cNvPr id="86" name="テキスト ボックス 85">
            <a:hlinkClick r:id="rId9"/>
            <a:extLst>
              <a:ext uri="{FF2B5EF4-FFF2-40B4-BE49-F238E27FC236}">
                <a16:creationId xmlns:a16="http://schemas.microsoft.com/office/drawing/2014/main" id="{A450C5AB-2C22-FE7E-84DD-725EC0CCD701}"/>
              </a:ext>
            </a:extLst>
          </p:cNvPr>
          <p:cNvSpPr txBox="1"/>
          <p:nvPr/>
        </p:nvSpPr>
        <p:spPr>
          <a:xfrm>
            <a:off x="5672706" y="3066289"/>
            <a:ext cx="646331" cy="276999"/>
          </a:xfrm>
          <a:prstGeom prst="rect">
            <a:avLst/>
          </a:prstGeom>
          <a:noFill/>
        </p:spPr>
        <p:txBody>
          <a:bodyPr wrap="none" rtlCol="0">
            <a:spAutoFit/>
          </a:bodyPr>
          <a:lstStyle/>
          <a:p>
            <a:r>
              <a:rPr kumimoji="1" lang="ja-JP" altLang="en-US" sz="1200" b="1" dirty="0">
                <a:latin typeface="UD デジタル 教科書体 NP-R" panose="02020400000000000000" pitchFamily="18" charset="-128"/>
                <a:ea typeface="UD デジタル 教科書体 NP-R" panose="02020400000000000000" pitchFamily="18" charset="-128"/>
              </a:rPr>
              <a:t>松浦市</a:t>
            </a:r>
          </a:p>
        </p:txBody>
      </p:sp>
      <p:sp>
        <p:nvSpPr>
          <p:cNvPr id="87" name="テキスト ボックス 86">
            <a:hlinkClick r:id="rId10"/>
            <a:extLst>
              <a:ext uri="{FF2B5EF4-FFF2-40B4-BE49-F238E27FC236}">
                <a16:creationId xmlns:a16="http://schemas.microsoft.com/office/drawing/2014/main" id="{FA3E92A6-95B4-B6EF-1769-B06CBB6097EC}"/>
              </a:ext>
            </a:extLst>
          </p:cNvPr>
          <p:cNvSpPr txBox="1"/>
          <p:nvPr/>
        </p:nvSpPr>
        <p:spPr>
          <a:xfrm>
            <a:off x="4524615" y="3996742"/>
            <a:ext cx="646331" cy="276999"/>
          </a:xfrm>
          <a:prstGeom prst="rect">
            <a:avLst/>
          </a:prstGeom>
          <a:noFill/>
        </p:spPr>
        <p:txBody>
          <a:bodyPr wrap="none" rtlCol="0">
            <a:spAutoFit/>
          </a:bodyPr>
          <a:lstStyle/>
          <a:p>
            <a:r>
              <a:rPr kumimoji="1" lang="ja-JP" altLang="en-US" sz="1200" b="1" dirty="0">
                <a:latin typeface="UD デジタル 教科書体 NP-R" panose="02020400000000000000" pitchFamily="18" charset="-128"/>
                <a:ea typeface="UD デジタル 教科書体 NP-R" panose="02020400000000000000" pitchFamily="18" charset="-128"/>
              </a:rPr>
              <a:t>佐々町</a:t>
            </a:r>
          </a:p>
        </p:txBody>
      </p:sp>
      <p:sp>
        <p:nvSpPr>
          <p:cNvPr id="88" name="テキスト ボックス 87">
            <a:hlinkClick r:id="rId11"/>
            <a:extLst>
              <a:ext uri="{FF2B5EF4-FFF2-40B4-BE49-F238E27FC236}">
                <a16:creationId xmlns:a16="http://schemas.microsoft.com/office/drawing/2014/main" id="{84F8E3D4-24AF-AF24-AB39-2126D847AAD4}"/>
              </a:ext>
            </a:extLst>
          </p:cNvPr>
          <p:cNvSpPr txBox="1"/>
          <p:nvPr/>
        </p:nvSpPr>
        <p:spPr>
          <a:xfrm>
            <a:off x="5822974" y="3611752"/>
            <a:ext cx="800219" cy="276999"/>
          </a:xfrm>
          <a:prstGeom prst="rect">
            <a:avLst/>
          </a:prstGeom>
          <a:noFill/>
        </p:spPr>
        <p:txBody>
          <a:bodyPr wrap="none" rtlCol="0">
            <a:spAutoFit/>
          </a:bodyPr>
          <a:lstStyle/>
          <a:p>
            <a:r>
              <a:rPr kumimoji="1" lang="ja-JP" altLang="en-US" sz="1200" b="1" dirty="0">
                <a:latin typeface="UD デジタル 教科書体 NP-R" panose="02020400000000000000" pitchFamily="18" charset="-128"/>
                <a:ea typeface="UD デジタル 教科書体 NP-R" panose="02020400000000000000" pitchFamily="18" charset="-128"/>
              </a:rPr>
              <a:t>佐世保市</a:t>
            </a:r>
          </a:p>
        </p:txBody>
      </p:sp>
      <p:sp>
        <p:nvSpPr>
          <p:cNvPr id="89" name="テキスト ボックス 88">
            <a:hlinkClick r:id="rId12"/>
            <a:extLst>
              <a:ext uri="{FF2B5EF4-FFF2-40B4-BE49-F238E27FC236}">
                <a16:creationId xmlns:a16="http://schemas.microsoft.com/office/drawing/2014/main" id="{5477FBEC-13F0-4EB0-808B-94ED20544ADE}"/>
              </a:ext>
            </a:extLst>
          </p:cNvPr>
          <p:cNvSpPr txBox="1"/>
          <p:nvPr/>
        </p:nvSpPr>
        <p:spPr>
          <a:xfrm>
            <a:off x="7281214" y="3881187"/>
            <a:ext cx="800219" cy="276999"/>
          </a:xfrm>
          <a:prstGeom prst="rect">
            <a:avLst/>
          </a:prstGeom>
          <a:noFill/>
        </p:spPr>
        <p:txBody>
          <a:bodyPr wrap="none" rtlCol="0">
            <a:spAutoFit/>
          </a:bodyPr>
          <a:lstStyle/>
          <a:p>
            <a:r>
              <a:rPr kumimoji="1" lang="ja-JP" altLang="en-US" sz="1200" b="1" dirty="0">
                <a:latin typeface="UD デジタル 教科書体 NP-R" panose="02020400000000000000" pitchFamily="18" charset="-128"/>
                <a:ea typeface="UD デジタル 教科書体 NP-R" panose="02020400000000000000" pitchFamily="18" charset="-128"/>
              </a:rPr>
              <a:t>波佐見町</a:t>
            </a:r>
          </a:p>
        </p:txBody>
      </p:sp>
      <p:sp>
        <p:nvSpPr>
          <p:cNvPr id="90" name="テキスト ボックス 89">
            <a:hlinkClick r:id="rId13"/>
            <a:extLst>
              <a:ext uri="{FF2B5EF4-FFF2-40B4-BE49-F238E27FC236}">
                <a16:creationId xmlns:a16="http://schemas.microsoft.com/office/drawing/2014/main" id="{BE051283-7CCE-3859-3731-3DEDB0B86173}"/>
              </a:ext>
            </a:extLst>
          </p:cNvPr>
          <p:cNvSpPr txBox="1"/>
          <p:nvPr/>
        </p:nvSpPr>
        <p:spPr>
          <a:xfrm>
            <a:off x="7273604" y="4149292"/>
            <a:ext cx="646331" cy="276999"/>
          </a:xfrm>
          <a:prstGeom prst="rect">
            <a:avLst/>
          </a:prstGeom>
          <a:noFill/>
        </p:spPr>
        <p:txBody>
          <a:bodyPr wrap="none" rtlCol="0">
            <a:spAutoFit/>
          </a:bodyPr>
          <a:lstStyle/>
          <a:p>
            <a:r>
              <a:rPr kumimoji="1" lang="ja-JP" altLang="en-US" sz="1200" b="1" dirty="0">
                <a:latin typeface="UD デジタル 教科書体 NP-R" panose="02020400000000000000" pitchFamily="18" charset="-128"/>
                <a:ea typeface="UD デジタル 教科書体 NP-R" panose="02020400000000000000" pitchFamily="18" charset="-128"/>
              </a:rPr>
              <a:t>川棚町</a:t>
            </a:r>
          </a:p>
        </p:txBody>
      </p:sp>
      <p:sp>
        <p:nvSpPr>
          <p:cNvPr id="91" name="テキスト ボックス 90">
            <a:hlinkClick r:id="rId14"/>
            <a:extLst>
              <a:ext uri="{FF2B5EF4-FFF2-40B4-BE49-F238E27FC236}">
                <a16:creationId xmlns:a16="http://schemas.microsoft.com/office/drawing/2014/main" id="{989FC639-8C07-FF4F-51D9-C8B4FC49711F}"/>
              </a:ext>
            </a:extLst>
          </p:cNvPr>
          <p:cNvSpPr txBox="1"/>
          <p:nvPr/>
        </p:nvSpPr>
        <p:spPr>
          <a:xfrm>
            <a:off x="7290385" y="4409022"/>
            <a:ext cx="800219" cy="276999"/>
          </a:xfrm>
          <a:prstGeom prst="rect">
            <a:avLst/>
          </a:prstGeom>
          <a:noFill/>
        </p:spPr>
        <p:txBody>
          <a:bodyPr wrap="none" rtlCol="0">
            <a:spAutoFit/>
          </a:bodyPr>
          <a:lstStyle/>
          <a:p>
            <a:r>
              <a:rPr lang="ja-JP" altLang="en-US" sz="1200" b="1" dirty="0">
                <a:latin typeface="UD デジタル 教科書体 NP-R" panose="02020400000000000000" pitchFamily="18" charset="-128"/>
                <a:ea typeface="UD デジタル 教科書体 NP-R" panose="02020400000000000000" pitchFamily="18" charset="-128"/>
              </a:rPr>
              <a:t>東彼杵町</a:t>
            </a:r>
            <a:endParaRPr kumimoji="1" lang="ja-JP" altLang="en-US" sz="1200" b="1" dirty="0">
              <a:latin typeface="UD デジタル 教科書体 NP-R" panose="02020400000000000000" pitchFamily="18" charset="-128"/>
              <a:ea typeface="UD デジタル 教科書体 NP-R" panose="02020400000000000000" pitchFamily="18" charset="-128"/>
            </a:endParaRPr>
          </a:p>
        </p:txBody>
      </p:sp>
      <p:sp>
        <p:nvSpPr>
          <p:cNvPr id="92" name="テキスト ボックス 91">
            <a:hlinkClick r:id="rId15"/>
            <a:extLst>
              <a:ext uri="{FF2B5EF4-FFF2-40B4-BE49-F238E27FC236}">
                <a16:creationId xmlns:a16="http://schemas.microsoft.com/office/drawing/2014/main" id="{3A7AE23C-3103-CB8E-B787-724042C79A07}"/>
              </a:ext>
            </a:extLst>
          </p:cNvPr>
          <p:cNvSpPr txBox="1"/>
          <p:nvPr/>
        </p:nvSpPr>
        <p:spPr>
          <a:xfrm>
            <a:off x="6599865" y="4726894"/>
            <a:ext cx="646331" cy="276999"/>
          </a:xfrm>
          <a:prstGeom prst="rect">
            <a:avLst/>
          </a:prstGeom>
          <a:noFill/>
        </p:spPr>
        <p:txBody>
          <a:bodyPr wrap="none" rtlCol="0">
            <a:spAutoFit/>
          </a:bodyPr>
          <a:lstStyle/>
          <a:p>
            <a:r>
              <a:rPr lang="ja-JP" altLang="en-US" sz="1200" b="1" dirty="0">
                <a:latin typeface="UD デジタル 教科書体 NP-R" panose="02020400000000000000" pitchFamily="18" charset="-128"/>
                <a:ea typeface="UD デジタル 教科書体 NP-R" panose="02020400000000000000" pitchFamily="18" charset="-128"/>
              </a:rPr>
              <a:t>大村市</a:t>
            </a:r>
            <a:endParaRPr kumimoji="1" lang="ja-JP" altLang="en-US" sz="1200" b="1" dirty="0">
              <a:latin typeface="UD デジタル 教科書体 NP-R" panose="02020400000000000000" pitchFamily="18" charset="-128"/>
              <a:ea typeface="UD デジタル 教科書体 NP-R" panose="02020400000000000000" pitchFamily="18" charset="-128"/>
            </a:endParaRPr>
          </a:p>
        </p:txBody>
      </p:sp>
      <p:sp>
        <p:nvSpPr>
          <p:cNvPr id="93" name="テキスト ボックス 92">
            <a:hlinkClick r:id="rId16"/>
            <a:extLst>
              <a:ext uri="{FF2B5EF4-FFF2-40B4-BE49-F238E27FC236}">
                <a16:creationId xmlns:a16="http://schemas.microsoft.com/office/drawing/2014/main" id="{1206A9C2-0367-0C9A-7A74-49BD0E2FCA96}"/>
              </a:ext>
            </a:extLst>
          </p:cNvPr>
          <p:cNvSpPr txBox="1"/>
          <p:nvPr/>
        </p:nvSpPr>
        <p:spPr>
          <a:xfrm>
            <a:off x="5598938" y="4777330"/>
            <a:ext cx="646331" cy="276999"/>
          </a:xfrm>
          <a:prstGeom prst="rect">
            <a:avLst/>
          </a:prstGeom>
          <a:noFill/>
        </p:spPr>
        <p:txBody>
          <a:bodyPr wrap="none" rtlCol="0">
            <a:spAutoFit/>
          </a:bodyPr>
          <a:lstStyle/>
          <a:p>
            <a:r>
              <a:rPr lang="ja-JP" altLang="en-US" sz="1200" b="1" dirty="0">
                <a:latin typeface="UD デジタル 教科書体 NP-R" panose="02020400000000000000" pitchFamily="18" charset="-128"/>
                <a:ea typeface="UD デジタル 教科書体 NP-R" panose="02020400000000000000" pitchFamily="18" charset="-128"/>
              </a:rPr>
              <a:t>西海市</a:t>
            </a:r>
            <a:endParaRPr kumimoji="1" lang="ja-JP" altLang="en-US" sz="1200" b="1" dirty="0">
              <a:latin typeface="UD デジタル 教科書体 NP-R" panose="02020400000000000000" pitchFamily="18" charset="-128"/>
              <a:ea typeface="UD デジタル 教科書体 NP-R" panose="02020400000000000000" pitchFamily="18" charset="-128"/>
            </a:endParaRPr>
          </a:p>
        </p:txBody>
      </p:sp>
      <p:sp>
        <p:nvSpPr>
          <p:cNvPr id="94" name="テキスト ボックス 93">
            <a:hlinkClick r:id="rId17"/>
            <a:extLst>
              <a:ext uri="{FF2B5EF4-FFF2-40B4-BE49-F238E27FC236}">
                <a16:creationId xmlns:a16="http://schemas.microsoft.com/office/drawing/2014/main" id="{92F54C40-3757-D05E-E7AD-2D441FE47085}"/>
              </a:ext>
            </a:extLst>
          </p:cNvPr>
          <p:cNvSpPr txBox="1"/>
          <p:nvPr/>
        </p:nvSpPr>
        <p:spPr>
          <a:xfrm>
            <a:off x="5040029" y="5454671"/>
            <a:ext cx="646331" cy="276999"/>
          </a:xfrm>
          <a:prstGeom prst="rect">
            <a:avLst/>
          </a:prstGeom>
          <a:noFill/>
        </p:spPr>
        <p:txBody>
          <a:bodyPr wrap="none" rtlCol="0">
            <a:spAutoFit/>
          </a:bodyPr>
          <a:lstStyle/>
          <a:p>
            <a:r>
              <a:rPr kumimoji="1" lang="ja-JP" altLang="en-US" sz="1200" b="1" dirty="0">
                <a:latin typeface="UD デジタル 教科書体 NP-R" panose="02020400000000000000" pitchFamily="18" charset="-128"/>
                <a:ea typeface="UD デジタル 教科書体 NP-R" panose="02020400000000000000" pitchFamily="18" charset="-128"/>
              </a:rPr>
              <a:t>時津町</a:t>
            </a:r>
          </a:p>
        </p:txBody>
      </p:sp>
      <p:sp>
        <p:nvSpPr>
          <p:cNvPr id="95" name="テキスト ボックス 94">
            <a:hlinkClick r:id="rId18"/>
            <a:extLst>
              <a:ext uri="{FF2B5EF4-FFF2-40B4-BE49-F238E27FC236}">
                <a16:creationId xmlns:a16="http://schemas.microsoft.com/office/drawing/2014/main" id="{A659680F-4ED8-C1E6-6712-4DF6F32C2D45}"/>
              </a:ext>
            </a:extLst>
          </p:cNvPr>
          <p:cNvSpPr txBox="1"/>
          <p:nvPr/>
        </p:nvSpPr>
        <p:spPr>
          <a:xfrm>
            <a:off x="6386230" y="5893858"/>
            <a:ext cx="646331" cy="276999"/>
          </a:xfrm>
          <a:prstGeom prst="rect">
            <a:avLst/>
          </a:prstGeom>
          <a:noFill/>
        </p:spPr>
        <p:txBody>
          <a:bodyPr wrap="none" rtlCol="0">
            <a:spAutoFit/>
          </a:bodyPr>
          <a:lstStyle/>
          <a:p>
            <a:r>
              <a:rPr lang="ja-JP" altLang="en-US" sz="1200" b="1" dirty="0">
                <a:latin typeface="UD デジタル 教科書体 NP-R" panose="02020400000000000000" pitchFamily="18" charset="-128"/>
                <a:ea typeface="UD デジタル 教科書体 NP-R" panose="02020400000000000000" pitchFamily="18" charset="-128"/>
              </a:rPr>
              <a:t>長崎市</a:t>
            </a:r>
            <a:endParaRPr kumimoji="1" lang="en-US" altLang="ja-JP" sz="1200" b="1" dirty="0">
              <a:latin typeface="UD デジタル 教科書体 NP-R" panose="02020400000000000000" pitchFamily="18" charset="-128"/>
              <a:ea typeface="UD デジタル 教科書体 NP-R" panose="02020400000000000000" pitchFamily="18" charset="-128"/>
            </a:endParaRPr>
          </a:p>
        </p:txBody>
      </p:sp>
      <p:sp>
        <p:nvSpPr>
          <p:cNvPr id="96" name="テキスト ボックス 95">
            <a:hlinkClick r:id="rId19"/>
            <a:extLst>
              <a:ext uri="{FF2B5EF4-FFF2-40B4-BE49-F238E27FC236}">
                <a16:creationId xmlns:a16="http://schemas.microsoft.com/office/drawing/2014/main" id="{BBA59B26-687F-D630-98C3-F52D62879BFD}"/>
              </a:ext>
            </a:extLst>
          </p:cNvPr>
          <p:cNvSpPr txBox="1"/>
          <p:nvPr/>
        </p:nvSpPr>
        <p:spPr>
          <a:xfrm>
            <a:off x="5198919" y="5756263"/>
            <a:ext cx="646331" cy="276999"/>
          </a:xfrm>
          <a:prstGeom prst="rect">
            <a:avLst/>
          </a:prstGeom>
          <a:noFill/>
        </p:spPr>
        <p:txBody>
          <a:bodyPr wrap="none" rtlCol="0">
            <a:spAutoFit/>
          </a:bodyPr>
          <a:lstStyle/>
          <a:p>
            <a:r>
              <a:rPr lang="ja-JP" altLang="en-US" sz="1200" b="1" dirty="0">
                <a:latin typeface="UD デジタル 教科書体 NP-R" panose="02020400000000000000" pitchFamily="18" charset="-128"/>
                <a:ea typeface="UD デジタル 教科書体 NP-R" panose="02020400000000000000" pitchFamily="18" charset="-128"/>
              </a:rPr>
              <a:t>長与町</a:t>
            </a:r>
            <a:endParaRPr kumimoji="1" lang="en-US" altLang="ja-JP" sz="1200" b="1" dirty="0">
              <a:latin typeface="UD デジタル 教科書体 NP-R" panose="02020400000000000000" pitchFamily="18" charset="-128"/>
              <a:ea typeface="UD デジタル 教科書体 NP-R" panose="02020400000000000000" pitchFamily="18" charset="-128"/>
            </a:endParaRPr>
          </a:p>
        </p:txBody>
      </p:sp>
      <p:sp>
        <p:nvSpPr>
          <p:cNvPr id="97" name="テキスト ボックス 96">
            <a:hlinkClick r:id="rId20"/>
            <a:extLst>
              <a:ext uri="{FF2B5EF4-FFF2-40B4-BE49-F238E27FC236}">
                <a16:creationId xmlns:a16="http://schemas.microsoft.com/office/drawing/2014/main" id="{C012BFCF-94AE-FB2A-E946-DAEF8ED8CAB4}"/>
              </a:ext>
            </a:extLst>
          </p:cNvPr>
          <p:cNvSpPr txBox="1"/>
          <p:nvPr/>
        </p:nvSpPr>
        <p:spPr>
          <a:xfrm>
            <a:off x="7069082" y="5010129"/>
            <a:ext cx="646331" cy="276999"/>
          </a:xfrm>
          <a:prstGeom prst="rect">
            <a:avLst/>
          </a:prstGeom>
          <a:noFill/>
        </p:spPr>
        <p:txBody>
          <a:bodyPr wrap="none" rtlCol="0">
            <a:spAutoFit/>
          </a:bodyPr>
          <a:lstStyle/>
          <a:p>
            <a:r>
              <a:rPr kumimoji="1" lang="ja-JP" altLang="en-US" sz="1200" b="1" dirty="0">
                <a:latin typeface="UD デジタル 教科書体 NP-R" panose="02020400000000000000" pitchFamily="18" charset="-128"/>
                <a:ea typeface="UD デジタル 教科書体 NP-R" panose="02020400000000000000" pitchFamily="18" charset="-128"/>
              </a:rPr>
              <a:t>諫早市</a:t>
            </a:r>
            <a:endParaRPr kumimoji="1" lang="en-US" altLang="ja-JP" sz="1200" b="1" dirty="0">
              <a:latin typeface="UD デジタル 教科書体 NP-R" panose="02020400000000000000" pitchFamily="18" charset="-128"/>
              <a:ea typeface="UD デジタル 教科書体 NP-R" panose="02020400000000000000" pitchFamily="18" charset="-128"/>
            </a:endParaRPr>
          </a:p>
        </p:txBody>
      </p:sp>
      <p:sp>
        <p:nvSpPr>
          <p:cNvPr id="98" name="テキスト ボックス 97">
            <a:hlinkClick r:id="rId21"/>
            <a:extLst>
              <a:ext uri="{FF2B5EF4-FFF2-40B4-BE49-F238E27FC236}">
                <a16:creationId xmlns:a16="http://schemas.microsoft.com/office/drawing/2014/main" id="{BFB560A3-5F34-55BC-BE65-1216CC06E307}"/>
              </a:ext>
            </a:extLst>
          </p:cNvPr>
          <p:cNvSpPr txBox="1"/>
          <p:nvPr/>
        </p:nvSpPr>
        <p:spPr>
          <a:xfrm>
            <a:off x="7607967" y="5448595"/>
            <a:ext cx="646331" cy="276999"/>
          </a:xfrm>
          <a:prstGeom prst="rect">
            <a:avLst/>
          </a:prstGeom>
          <a:noFill/>
        </p:spPr>
        <p:txBody>
          <a:bodyPr wrap="none" rtlCol="0">
            <a:spAutoFit/>
          </a:bodyPr>
          <a:lstStyle/>
          <a:p>
            <a:r>
              <a:rPr kumimoji="1" lang="ja-JP" altLang="en-US" sz="1200" b="1" dirty="0">
                <a:latin typeface="UD デジタル 教科書体 NP-R" panose="02020400000000000000" pitchFamily="18" charset="-128"/>
                <a:ea typeface="UD デジタル 教科書体 NP-R" panose="02020400000000000000" pitchFamily="18" charset="-128"/>
              </a:rPr>
              <a:t>雲仙市</a:t>
            </a:r>
            <a:endParaRPr kumimoji="1" lang="en-US" altLang="ja-JP" sz="1200" b="1" dirty="0">
              <a:latin typeface="UD デジタル 教科書体 NP-R" panose="02020400000000000000" pitchFamily="18" charset="-128"/>
              <a:ea typeface="UD デジタル 教科書体 NP-R" panose="02020400000000000000" pitchFamily="18" charset="-128"/>
            </a:endParaRPr>
          </a:p>
        </p:txBody>
      </p:sp>
      <p:sp>
        <p:nvSpPr>
          <p:cNvPr id="99" name="テキスト ボックス 98">
            <a:hlinkClick r:id="rId22"/>
            <a:extLst>
              <a:ext uri="{FF2B5EF4-FFF2-40B4-BE49-F238E27FC236}">
                <a16:creationId xmlns:a16="http://schemas.microsoft.com/office/drawing/2014/main" id="{2B897AE0-564D-250D-C132-450DC48A8FFB}"/>
              </a:ext>
            </a:extLst>
          </p:cNvPr>
          <p:cNvSpPr txBox="1"/>
          <p:nvPr/>
        </p:nvSpPr>
        <p:spPr>
          <a:xfrm>
            <a:off x="8435631" y="5500793"/>
            <a:ext cx="646331" cy="276999"/>
          </a:xfrm>
          <a:prstGeom prst="rect">
            <a:avLst/>
          </a:prstGeom>
          <a:noFill/>
        </p:spPr>
        <p:txBody>
          <a:bodyPr wrap="none" rtlCol="0">
            <a:spAutoFit/>
          </a:bodyPr>
          <a:lstStyle/>
          <a:p>
            <a:r>
              <a:rPr lang="ja-JP" altLang="en-US" sz="1200" b="1" dirty="0">
                <a:latin typeface="UD デジタル 教科書体 NP-R" panose="02020400000000000000" pitchFamily="18" charset="-128"/>
                <a:ea typeface="UD デジタル 教科書体 NP-R" panose="02020400000000000000" pitchFamily="18" charset="-128"/>
              </a:rPr>
              <a:t>島原</a:t>
            </a:r>
            <a:r>
              <a:rPr kumimoji="1" lang="ja-JP" altLang="en-US" sz="1200" b="1" dirty="0">
                <a:latin typeface="UD デジタル 教科書体 NP-R" panose="02020400000000000000" pitchFamily="18" charset="-128"/>
                <a:ea typeface="UD デジタル 教科書体 NP-R" panose="02020400000000000000" pitchFamily="18" charset="-128"/>
              </a:rPr>
              <a:t>市</a:t>
            </a:r>
            <a:endParaRPr kumimoji="1" lang="en-US" altLang="ja-JP" sz="1200" b="1" dirty="0">
              <a:latin typeface="UD デジタル 教科書体 NP-R" panose="02020400000000000000" pitchFamily="18" charset="-128"/>
              <a:ea typeface="UD デジタル 教科書体 NP-R" panose="02020400000000000000" pitchFamily="18" charset="-128"/>
            </a:endParaRPr>
          </a:p>
        </p:txBody>
      </p:sp>
      <p:sp>
        <p:nvSpPr>
          <p:cNvPr id="100" name="テキスト ボックス 99">
            <a:hlinkClick r:id="rId23"/>
            <a:extLst>
              <a:ext uri="{FF2B5EF4-FFF2-40B4-BE49-F238E27FC236}">
                <a16:creationId xmlns:a16="http://schemas.microsoft.com/office/drawing/2014/main" id="{1CB3F701-DE6B-964A-FFCB-73143EE22C79}"/>
              </a:ext>
            </a:extLst>
          </p:cNvPr>
          <p:cNvSpPr txBox="1"/>
          <p:nvPr/>
        </p:nvSpPr>
        <p:spPr>
          <a:xfrm>
            <a:off x="8018554" y="6255871"/>
            <a:ext cx="800219" cy="276999"/>
          </a:xfrm>
          <a:prstGeom prst="rect">
            <a:avLst/>
          </a:prstGeom>
          <a:noFill/>
        </p:spPr>
        <p:txBody>
          <a:bodyPr wrap="none" rtlCol="0">
            <a:spAutoFit/>
          </a:bodyPr>
          <a:lstStyle/>
          <a:p>
            <a:r>
              <a:rPr lang="ja-JP" altLang="en-US" sz="1200" b="1" dirty="0">
                <a:latin typeface="UD デジタル 教科書体 NP-R" panose="02020400000000000000" pitchFamily="18" charset="-128"/>
                <a:ea typeface="UD デジタル 教科書体 NP-R" panose="02020400000000000000" pitchFamily="18" charset="-128"/>
              </a:rPr>
              <a:t>南島原</a:t>
            </a:r>
            <a:r>
              <a:rPr kumimoji="1" lang="ja-JP" altLang="en-US" sz="1200" b="1" dirty="0">
                <a:latin typeface="UD デジタル 教科書体 NP-R" panose="02020400000000000000" pitchFamily="18" charset="-128"/>
                <a:ea typeface="UD デジタル 教科書体 NP-R" panose="02020400000000000000" pitchFamily="18" charset="-128"/>
              </a:rPr>
              <a:t>市</a:t>
            </a:r>
            <a:endParaRPr kumimoji="1" lang="en-US" altLang="ja-JP" sz="1200" b="1" dirty="0">
              <a:latin typeface="UD デジタル 教科書体 NP-R" panose="02020400000000000000" pitchFamily="18" charset="-128"/>
              <a:ea typeface="UD デジタル 教科書体 NP-R" panose="02020400000000000000" pitchFamily="18" charset="-128"/>
            </a:endParaRPr>
          </a:p>
        </p:txBody>
      </p:sp>
      <p:cxnSp>
        <p:nvCxnSpPr>
          <p:cNvPr id="101" name="直線コネクタ 100">
            <a:extLst>
              <a:ext uri="{FF2B5EF4-FFF2-40B4-BE49-F238E27FC236}">
                <a16:creationId xmlns:a16="http://schemas.microsoft.com/office/drawing/2014/main" id="{BC619FB8-4702-7530-6EB6-4FC2A3725736}"/>
              </a:ext>
            </a:extLst>
          </p:cNvPr>
          <p:cNvCxnSpPr>
            <a:cxnSpLocks/>
          </p:cNvCxnSpPr>
          <p:nvPr/>
        </p:nvCxnSpPr>
        <p:spPr>
          <a:xfrm flipH="1">
            <a:off x="5091991" y="3594629"/>
            <a:ext cx="569818" cy="45486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806F154A-B4BA-DA24-ED25-1E6F777CAD90}"/>
              </a:ext>
            </a:extLst>
          </p:cNvPr>
          <p:cNvCxnSpPr>
            <a:cxnSpLocks/>
          </p:cNvCxnSpPr>
          <p:nvPr/>
        </p:nvCxnSpPr>
        <p:spPr>
          <a:xfrm flipH="1">
            <a:off x="6783522" y="4012969"/>
            <a:ext cx="533752" cy="13831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027D4F50-CC93-C5CA-4111-C67E13369706}"/>
              </a:ext>
            </a:extLst>
          </p:cNvPr>
          <p:cNvCxnSpPr>
            <a:cxnSpLocks/>
          </p:cNvCxnSpPr>
          <p:nvPr/>
        </p:nvCxnSpPr>
        <p:spPr>
          <a:xfrm flipH="1">
            <a:off x="6623819" y="4293665"/>
            <a:ext cx="663115" cy="140080"/>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F56E9AD1-B070-A6BE-1F65-0DB091D6DB0B}"/>
              </a:ext>
            </a:extLst>
          </p:cNvPr>
          <p:cNvCxnSpPr>
            <a:cxnSpLocks/>
          </p:cNvCxnSpPr>
          <p:nvPr/>
        </p:nvCxnSpPr>
        <p:spPr>
          <a:xfrm flipH="1">
            <a:off x="6904600" y="4553395"/>
            <a:ext cx="409113" cy="55133"/>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A3498746-AA7B-FE8B-8D0E-5D97C16013AF}"/>
              </a:ext>
            </a:extLst>
          </p:cNvPr>
          <p:cNvCxnSpPr>
            <a:cxnSpLocks/>
          </p:cNvCxnSpPr>
          <p:nvPr/>
        </p:nvCxnSpPr>
        <p:spPr>
          <a:xfrm flipH="1">
            <a:off x="5683776" y="5404272"/>
            <a:ext cx="632676" cy="178109"/>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FF1E4142-1DFD-0374-FDC1-0A8DF3ADB93B}"/>
              </a:ext>
            </a:extLst>
          </p:cNvPr>
          <p:cNvCxnSpPr>
            <a:cxnSpLocks/>
          </p:cNvCxnSpPr>
          <p:nvPr/>
        </p:nvCxnSpPr>
        <p:spPr>
          <a:xfrm flipH="1">
            <a:off x="5822974" y="5645166"/>
            <a:ext cx="776891" cy="240894"/>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7" name="Google Shape;105;p1">
            <a:extLst>
              <a:ext uri="{FF2B5EF4-FFF2-40B4-BE49-F238E27FC236}">
                <a16:creationId xmlns:a16="http://schemas.microsoft.com/office/drawing/2014/main" id="{EEB609FC-6C94-1292-AB61-FE4AB65185D0}"/>
              </a:ext>
            </a:extLst>
          </p:cNvPr>
          <p:cNvSpPr/>
          <p:nvPr/>
        </p:nvSpPr>
        <p:spPr>
          <a:xfrm>
            <a:off x="10813775" y="251189"/>
            <a:ext cx="1084631" cy="358231"/>
          </a:xfrm>
          <a:prstGeom prst="rect">
            <a:avLst/>
          </a:prstGeom>
          <a:solidFill>
            <a:srgbClr val="C80000">
              <a:alpha val="1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08" name="Google Shape;107;p1">
            <a:extLst>
              <a:ext uri="{FF2B5EF4-FFF2-40B4-BE49-F238E27FC236}">
                <a16:creationId xmlns:a16="http://schemas.microsoft.com/office/drawing/2014/main" id="{C4E065E2-0CC2-81F7-9F1D-5F0E5A769894}"/>
              </a:ext>
            </a:extLst>
          </p:cNvPr>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UD デジタル 教科書体 NP-R" panose="02020400000000000000" pitchFamily="18" charset="-128"/>
                <a:ea typeface="UD デジタル 教科書体 NP-R" panose="02020400000000000000" pitchFamily="18" charset="-128"/>
                <a:cs typeface="Arial"/>
                <a:sym typeface="Arial"/>
              </a:rPr>
              <a:t>目次へ</a:t>
            </a:r>
            <a:endParaRPr dirty="0">
              <a:latin typeface="UD デジタル 教科書体 NP-R" panose="02020400000000000000" pitchFamily="18" charset="-128"/>
              <a:ea typeface="UD デジタル 教科書体 NP-R" panose="02020400000000000000" pitchFamily="18" charset="-128"/>
            </a:endParaRPr>
          </a:p>
        </p:txBody>
      </p:sp>
      <p:sp>
        <p:nvSpPr>
          <p:cNvPr id="109" name="Google Shape;108;p1">
            <a:extLst>
              <a:ext uri="{FF2B5EF4-FFF2-40B4-BE49-F238E27FC236}">
                <a16:creationId xmlns:a16="http://schemas.microsoft.com/office/drawing/2014/main" id="{BDD43058-6F94-ED62-162D-3C6B7F14AAF0}"/>
              </a:ext>
            </a:extLst>
          </p:cNvPr>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0" name="Google Shape;105;p1">
            <a:hlinkClick r:id="rId24" action="ppaction://hlinksldjump"/>
            <a:extLst>
              <a:ext uri="{FF2B5EF4-FFF2-40B4-BE49-F238E27FC236}">
                <a16:creationId xmlns:a16="http://schemas.microsoft.com/office/drawing/2014/main" id="{8EE293C5-3DF9-EFF7-C1DD-DB0A2669E83D}"/>
              </a:ext>
            </a:extLst>
          </p:cNvPr>
          <p:cNvSpPr/>
          <p:nvPr/>
        </p:nvSpPr>
        <p:spPr>
          <a:xfrm>
            <a:off x="10813775" y="251189"/>
            <a:ext cx="1084631" cy="358231"/>
          </a:xfrm>
          <a:prstGeom prst="rect">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80883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500"/>
                                        <p:tgtEl>
                                          <p:spTgt spid="75"/>
                                        </p:tgtEl>
                                      </p:cBhvr>
                                    </p:animEffect>
                                  </p:childTnLst>
                                </p:cTn>
                              </p:par>
                              <p:par>
                                <p:cTn id="14" presetID="10" presetClass="entr" presetSubtype="0" fill="hold"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par>
                                <p:cTn id="17" presetID="10" presetClass="entr" presetSubtype="0"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fade">
                                      <p:cBhvr>
                                        <p:cTn id="25" dur="500"/>
                                        <p:tgtEl>
                                          <p:spTgt spid="8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500"/>
                                        <p:tgtEl>
                                          <p:spTgt spid="8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500"/>
                                        <p:tgtEl>
                                          <p:spTgt spid="8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fade">
                                      <p:cBhvr>
                                        <p:cTn id="43" dur="500"/>
                                        <p:tgtEl>
                                          <p:spTgt spid="8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fade">
                                      <p:cBhvr>
                                        <p:cTn id="46" dur="500"/>
                                        <p:tgtEl>
                                          <p:spTgt spid="8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9"/>
                                        </p:tgtEl>
                                        <p:attrNameLst>
                                          <p:attrName>style.visibility</p:attrName>
                                        </p:attrNameLst>
                                      </p:cBhvr>
                                      <p:to>
                                        <p:strVal val="visible"/>
                                      </p:to>
                                    </p:set>
                                    <p:animEffect transition="in" filter="fade">
                                      <p:cBhvr>
                                        <p:cTn id="49" dur="500"/>
                                        <p:tgtEl>
                                          <p:spTgt spid="8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fade">
                                      <p:cBhvr>
                                        <p:cTn id="52" dur="500"/>
                                        <p:tgtEl>
                                          <p:spTgt spid="9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fade">
                                      <p:cBhvr>
                                        <p:cTn id="55" dur="500"/>
                                        <p:tgtEl>
                                          <p:spTgt spid="9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2"/>
                                        </p:tgtEl>
                                        <p:attrNameLst>
                                          <p:attrName>style.visibility</p:attrName>
                                        </p:attrNameLst>
                                      </p:cBhvr>
                                      <p:to>
                                        <p:strVal val="visible"/>
                                      </p:to>
                                    </p:set>
                                    <p:animEffect transition="in" filter="fade">
                                      <p:cBhvr>
                                        <p:cTn id="58" dur="500"/>
                                        <p:tgtEl>
                                          <p:spTgt spid="9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3"/>
                                        </p:tgtEl>
                                        <p:attrNameLst>
                                          <p:attrName>style.visibility</p:attrName>
                                        </p:attrNameLst>
                                      </p:cBhvr>
                                      <p:to>
                                        <p:strVal val="visible"/>
                                      </p:to>
                                    </p:set>
                                    <p:animEffect transition="in" filter="fade">
                                      <p:cBhvr>
                                        <p:cTn id="61" dur="500"/>
                                        <p:tgtEl>
                                          <p:spTgt spid="9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4"/>
                                        </p:tgtEl>
                                        <p:attrNameLst>
                                          <p:attrName>style.visibility</p:attrName>
                                        </p:attrNameLst>
                                      </p:cBhvr>
                                      <p:to>
                                        <p:strVal val="visible"/>
                                      </p:to>
                                    </p:set>
                                    <p:animEffect transition="in" filter="fade">
                                      <p:cBhvr>
                                        <p:cTn id="64" dur="500"/>
                                        <p:tgtEl>
                                          <p:spTgt spid="9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5"/>
                                        </p:tgtEl>
                                        <p:attrNameLst>
                                          <p:attrName>style.visibility</p:attrName>
                                        </p:attrNameLst>
                                      </p:cBhvr>
                                      <p:to>
                                        <p:strVal val="visible"/>
                                      </p:to>
                                    </p:set>
                                    <p:animEffect transition="in" filter="fade">
                                      <p:cBhvr>
                                        <p:cTn id="67" dur="500"/>
                                        <p:tgtEl>
                                          <p:spTgt spid="9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6"/>
                                        </p:tgtEl>
                                        <p:attrNameLst>
                                          <p:attrName>style.visibility</p:attrName>
                                        </p:attrNameLst>
                                      </p:cBhvr>
                                      <p:to>
                                        <p:strVal val="visible"/>
                                      </p:to>
                                    </p:set>
                                    <p:animEffect transition="in" filter="fade">
                                      <p:cBhvr>
                                        <p:cTn id="70" dur="500"/>
                                        <p:tgtEl>
                                          <p:spTgt spid="9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7"/>
                                        </p:tgtEl>
                                        <p:attrNameLst>
                                          <p:attrName>style.visibility</p:attrName>
                                        </p:attrNameLst>
                                      </p:cBhvr>
                                      <p:to>
                                        <p:strVal val="visible"/>
                                      </p:to>
                                    </p:set>
                                    <p:animEffect transition="in" filter="fade">
                                      <p:cBhvr>
                                        <p:cTn id="73" dur="500"/>
                                        <p:tgtEl>
                                          <p:spTgt spid="9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8"/>
                                        </p:tgtEl>
                                        <p:attrNameLst>
                                          <p:attrName>style.visibility</p:attrName>
                                        </p:attrNameLst>
                                      </p:cBhvr>
                                      <p:to>
                                        <p:strVal val="visible"/>
                                      </p:to>
                                    </p:set>
                                    <p:animEffect transition="in" filter="fade">
                                      <p:cBhvr>
                                        <p:cTn id="76" dur="500"/>
                                        <p:tgtEl>
                                          <p:spTgt spid="9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99"/>
                                        </p:tgtEl>
                                        <p:attrNameLst>
                                          <p:attrName>style.visibility</p:attrName>
                                        </p:attrNameLst>
                                      </p:cBhvr>
                                      <p:to>
                                        <p:strVal val="visible"/>
                                      </p:to>
                                    </p:set>
                                    <p:animEffect transition="in" filter="fade">
                                      <p:cBhvr>
                                        <p:cTn id="79" dur="500"/>
                                        <p:tgtEl>
                                          <p:spTgt spid="9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0"/>
                                        </p:tgtEl>
                                        <p:attrNameLst>
                                          <p:attrName>style.visibility</p:attrName>
                                        </p:attrNameLst>
                                      </p:cBhvr>
                                      <p:to>
                                        <p:strVal val="visible"/>
                                      </p:to>
                                    </p:set>
                                    <p:animEffect transition="in" filter="fade">
                                      <p:cBhvr>
                                        <p:cTn id="82" dur="500"/>
                                        <p:tgtEl>
                                          <p:spTgt spid="100"/>
                                        </p:tgtEl>
                                      </p:cBhvr>
                                    </p:animEffect>
                                  </p:childTnLst>
                                </p:cTn>
                              </p:par>
                              <p:par>
                                <p:cTn id="83" presetID="10" presetClass="entr" presetSubtype="0" fill="hold" nodeType="withEffect">
                                  <p:stCondLst>
                                    <p:cond delay="0"/>
                                  </p:stCondLst>
                                  <p:childTnLst>
                                    <p:set>
                                      <p:cBhvr>
                                        <p:cTn id="84" dur="1" fill="hold">
                                          <p:stCondLst>
                                            <p:cond delay="0"/>
                                          </p:stCondLst>
                                        </p:cTn>
                                        <p:tgtEl>
                                          <p:spTgt spid="101"/>
                                        </p:tgtEl>
                                        <p:attrNameLst>
                                          <p:attrName>style.visibility</p:attrName>
                                        </p:attrNameLst>
                                      </p:cBhvr>
                                      <p:to>
                                        <p:strVal val="visible"/>
                                      </p:to>
                                    </p:set>
                                    <p:animEffect transition="in" filter="fade">
                                      <p:cBhvr>
                                        <p:cTn id="85" dur="500"/>
                                        <p:tgtEl>
                                          <p:spTgt spid="101"/>
                                        </p:tgtEl>
                                      </p:cBhvr>
                                    </p:animEffect>
                                  </p:childTnLst>
                                </p:cTn>
                              </p:par>
                              <p:par>
                                <p:cTn id="86" presetID="10" presetClass="entr" presetSubtype="0" fill="hold" nodeType="withEffect">
                                  <p:stCondLst>
                                    <p:cond delay="0"/>
                                  </p:stCondLst>
                                  <p:childTnLst>
                                    <p:set>
                                      <p:cBhvr>
                                        <p:cTn id="87" dur="1" fill="hold">
                                          <p:stCondLst>
                                            <p:cond delay="0"/>
                                          </p:stCondLst>
                                        </p:cTn>
                                        <p:tgtEl>
                                          <p:spTgt spid="102"/>
                                        </p:tgtEl>
                                        <p:attrNameLst>
                                          <p:attrName>style.visibility</p:attrName>
                                        </p:attrNameLst>
                                      </p:cBhvr>
                                      <p:to>
                                        <p:strVal val="visible"/>
                                      </p:to>
                                    </p:set>
                                    <p:animEffect transition="in" filter="fade">
                                      <p:cBhvr>
                                        <p:cTn id="88" dur="500"/>
                                        <p:tgtEl>
                                          <p:spTgt spid="102"/>
                                        </p:tgtEl>
                                      </p:cBhvr>
                                    </p:animEffect>
                                  </p:childTnLst>
                                </p:cTn>
                              </p:par>
                              <p:par>
                                <p:cTn id="89" presetID="10" presetClass="entr" presetSubtype="0" fill="hold" nodeType="withEffect">
                                  <p:stCondLst>
                                    <p:cond delay="0"/>
                                  </p:stCondLst>
                                  <p:childTnLst>
                                    <p:set>
                                      <p:cBhvr>
                                        <p:cTn id="90" dur="1" fill="hold">
                                          <p:stCondLst>
                                            <p:cond delay="0"/>
                                          </p:stCondLst>
                                        </p:cTn>
                                        <p:tgtEl>
                                          <p:spTgt spid="103"/>
                                        </p:tgtEl>
                                        <p:attrNameLst>
                                          <p:attrName>style.visibility</p:attrName>
                                        </p:attrNameLst>
                                      </p:cBhvr>
                                      <p:to>
                                        <p:strVal val="visible"/>
                                      </p:to>
                                    </p:set>
                                    <p:animEffect transition="in" filter="fade">
                                      <p:cBhvr>
                                        <p:cTn id="91" dur="500"/>
                                        <p:tgtEl>
                                          <p:spTgt spid="103"/>
                                        </p:tgtEl>
                                      </p:cBhvr>
                                    </p:animEffect>
                                  </p:childTnLst>
                                </p:cTn>
                              </p:par>
                              <p:par>
                                <p:cTn id="92" presetID="10" presetClass="entr" presetSubtype="0" fill="hold" nodeType="withEffect">
                                  <p:stCondLst>
                                    <p:cond delay="0"/>
                                  </p:stCondLst>
                                  <p:childTnLst>
                                    <p:set>
                                      <p:cBhvr>
                                        <p:cTn id="93" dur="1" fill="hold">
                                          <p:stCondLst>
                                            <p:cond delay="0"/>
                                          </p:stCondLst>
                                        </p:cTn>
                                        <p:tgtEl>
                                          <p:spTgt spid="104"/>
                                        </p:tgtEl>
                                        <p:attrNameLst>
                                          <p:attrName>style.visibility</p:attrName>
                                        </p:attrNameLst>
                                      </p:cBhvr>
                                      <p:to>
                                        <p:strVal val="visible"/>
                                      </p:to>
                                    </p:set>
                                    <p:animEffect transition="in" filter="fade">
                                      <p:cBhvr>
                                        <p:cTn id="94" dur="500"/>
                                        <p:tgtEl>
                                          <p:spTgt spid="104"/>
                                        </p:tgtEl>
                                      </p:cBhvr>
                                    </p:animEffect>
                                  </p:childTnLst>
                                </p:cTn>
                              </p:par>
                              <p:par>
                                <p:cTn id="95" presetID="10" presetClass="entr" presetSubtype="0" fill="hold" nodeType="withEffect">
                                  <p:stCondLst>
                                    <p:cond delay="0"/>
                                  </p:stCondLst>
                                  <p:childTnLst>
                                    <p:set>
                                      <p:cBhvr>
                                        <p:cTn id="96" dur="1" fill="hold">
                                          <p:stCondLst>
                                            <p:cond delay="0"/>
                                          </p:stCondLst>
                                        </p:cTn>
                                        <p:tgtEl>
                                          <p:spTgt spid="105"/>
                                        </p:tgtEl>
                                        <p:attrNameLst>
                                          <p:attrName>style.visibility</p:attrName>
                                        </p:attrNameLst>
                                      </p:cBhvr>
                                      <p:to>
                                        <p:strVal val="visible"/>
                                      </p:to>
                                    </p:set>
                                    <p:animEffect transition="in" filter="fade">
                                      <p:cBhvr>
                                        <p:cTn id="97" dur="500"/>
                                        <p:tgtEl>
                                          <p:spTgt spid="105"/>
                                        </p:tgtEl>
                                      </p:cBhvr>
                                    </p:animEffect>
                                  </p:childTnLst>
                                </p:cTn>
                              </p:par>
                              <p:par>
                                <p:cTn id="98" presetID="10" presetClass="entr" presetSubtype="0" fill="hold" nodeType="withEffect">
                                  <p:stCondLst>
                                    <p:cond delay="0"/>
                                  </p:stCondLst>
                                  <p:childTnLst>
                                    <p:set>
                                      <p:cBhvr>
                                        <p:cTn id="99" dur="1" fill="hold">
                                          <p:stCondLst>
                                            <p:cond delay="0"/>
                                          </p:stCondLst>
                                        </p:cTn>
                                        <p:tgtEl>
                                          <p:spTgt spid="106"/>
                                        </p:tgtEl>
                                        <p:attrNameLst>
                                          <p:attrName>style.visibility</p:attrName>
                                        </p:attrNameLst>
                                      </p:cBhvr>
                                      <p:to>
                                        <p:strVal val="visible"/>
                                      </p:to>
                                    </p:set>
                                    <p:animEffect transition="in" filter="fade">
                                      <p:cBhvr>
                                        <p:cTn id="100" dur="500"/>
                                        <p:tgtEl>
                                          <p:spTgt spid="106"/>
                                        </p:tgtEl>
                                      </p:cBhvr>
                                    </p:animEffec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107"/>
                                        </p:tgtEl>
                                        <p:attrNameLst>
                                          <p:attrName>style.visibility</p:attrName>
                                        </p:attrNameLst>
                                      </p:cBhvr>
                                      <p:to>
                                        <p:strVal val="visible"/>
                                      </p:to>
                                    </p:set>
                                    <p:animEffect transition="in" filter="fade">
                                      <p:cBhvr>
                                        <p:cTn id="104" dur="500"/>
                                        <p:tgtEl>
                                          <p:spTgt spid="10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08"/>
                                        </p:tgtEl>
                                        <p:attrNameLst>
                                          <p:attrName>style.visibility</p:attrName>
                                        </p:attrNameLst>
                                      </p:cBhvr>
                                      <p:to>
                                        <p:strVal val="visible"/>
                                      </p:to>
                                    </p:set>
                                    <p:animEffect transition="in" filter="fade">
                                      <p:cBhvr>
                                        <p:cTn id="107" dur="500"/>
                                        <p:tgtEl>
                                          <p:spTgt spid="108"/>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09"/>
                                        </p:tgtEl>
                                        <p:attrNameLst>
                                          <p:attrName>style.visibility</p:attrName>
                                        </p:attrNameLst>
                                      </p:cBhvr>
                                      <p:to>
                                        <p:strVal val="visible"/>
                                      </p:to>
                                    </p:set>
                                    <p:animEffect transition="in" filter="fade">
                                      <p:cBhvr>
                                        <p:cTn id="110" dur="500"/>
                                        <p:tgtEl>
                                          <p:spTgt spid="109"/>
                                        </p:tgtEl>
                                      </p:cBhvr>
                                    </p:animEffect>
                                  </p:childTnLst>
                                </p:cTn>
                              </p:par>
                            </p:childTnLst>
                          </p:cTn>
                        </p:par>
                        <p:par>
                          <p:cTn id="111" fill="hold">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P spid="75"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7" grpId="0" animBg="1"/>
      <p:bldP spid="108" grpId="0"/>
      <p:bldP spid="109" grpId="0" animBg="1"/>
      <p:bldP spid="1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42A8B-EF17-AC60-462A-D6E8CB7911EE}"/>
            </a:ext>
          </a:extLst>
        </p:cNvPr>
        <p:cNvGrpSpPr/>
        <p:nvPr/>
      </p:nvGrpSpPr>
      <p:grpSpPr>
        <a:xfrm>
          <a:off x="0" y="0"/>
          <a:ext cx="0" cy="0"/>
          <a:chOff x="0" y="0"/>
          <a:chExt cx="0" cy="0"/>
        </a:xfrm>
      </p:grpSpPr>
      <p:sp>
        <p:nvSpPr>
          <p:cNvPr id="43" name="四角形: 角を丸くする 42">
            <a:extLst>
              <a:ext uri="{FF2B5EF4-FFF2-40B4-BE49-F238E27FC236}">
                <a16:creationId xmlns:a16="http://schemas.microsoft.com/office/drawing/2014/main" id="{BD85C549-048A-9364-6AA4-477738D1EFDE}"/>
              </a:ext>
            </a:extLst>
          </p:cNvPr>
          <p:cNvSpPr/>
          <p:nvPr/>
        </p:nvSpPr>
        <p:spPr>
          <a:xfrm>
            <a:off x="582578" y="3429000"/>
            <a:ext cx="11041944" cy="3173752"/>
          </a:xfrm>
          <a:prstGeom prst="roundRect">
            <a:avLst>
              <a:gd name="adj" fmla="val 3031"/>
            </a:avLst>
          </a:prstGeom>
          <a:solidFill>
            <a:srgbClr val="EAF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Google Shape;111;p1">
            <a:extLst>
              <a:ext uri="{FF2B5EF4-FFF2-40B4-BE49-F238E27FC236}">
                <a16:creationId xmlns:a16="http://schemas.microsoft.com/office/drawing/2014/main" id="{DB9BF384-173D-1E0C-5598-A3F08B7298F6}"/>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933E87"/>
                </a:solidFill>
                <a:latin typeface="UD デジタル 教科書体 NP-R" panose="02020400000000000000" pitchFamily="18" charset="-128"/>
                <a:ea typeface="UD デジタル 教科書体 NP-R" panose="02020400000000000000" pitchFamily="18" charset="-128"/>
                <a:cs typeface="Arial"/>
                <a:sym typeface="Arial"/>
              </a:rPr>
              <a:t>7.</a:t>
            </a:r>
            <a:r>
              <a:rPr lang="ja-JP" altLang="en-US" sz="2800" b="1" dirty="0">
                <a:solidFill>
                  <a:srgbClr val="933E87"/>
                </a:solidFill>
                <a:latin typeface="UD デジタル 教科書体 NP-R" panose="02020400000000000000" pitchFamily="18" charset="-128"/>
                <a:ea typeface="UD デジタル 教科書体 NP-R" panose="02020400000000000000" pitchFamily="18" charset="-128"/>
                <a:cs typeface="Arial"/>
                <a:sym typeface="Arial"/>
              </a:rPr>
              <a:t>これからの社会と税</a:t>
            </a:r>
          </a:p>
        </p:txBody>
      </p:sp>
      <p:cxnSp>
        <p:nvCxnSpPr>
          <p:cNvPr id="4" name="直線コネクタ 3">
            <a:extLst>
              <a:ext uri="{FF2B5EF4-FFF2-40B4-BE49-F238E27FC236}">
                <a16:creationId xmlns:a16="http://schemas.microsoft.com/office/drawing/2014/main" id="{E8A09D12-3A1A-4FCB-DAE3-85536EBEB602}"/>
              </a:ext>
            </a:extLst>
          </p:cNvPr>
          <p:cNvCxnSpPr>
            <a:cxnSpLocks/>
          </p:cNvCxnSpPr>
          <p:nvPr/>
        </p:nvCxnSpPr>
        <p:spPr>
          <a:xfrm>
            <a:off x="426000" y="756126"/>
            <a:ext cx="11340000" cy="0"/>
          </a:xfrm>
          <a:prstGeom prst="line">
            <a:avLst/>
          </a:prstGeom>
          <a:ln w="44450" cmpd="dbl">
            <a:solidFill>
              <a:srgbClr val="933E87"/>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A331D656-F6CA-974F-B0B6-804635C1C90E}"/>
              </a:ext>
            </a:extLst>
          </p:cNvPr>
          <p:cNvSpPr/>
          <p:nvPr/>
        </p:nvSpPr>
        <p:spPr>
          <a:xfrm>
            <a:off x="582578" y="968152"/>
            <a:ext cx="3937465" cy="36669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F58679F-793D-4588-95E6-54D36A2C4F2B}"/>
              </a:ext>
            </a:extLst>
          </p:cNvPr>
          <p:cNvSpPr txBox="1"/>
          <p:nvPr/>
        </p:nvSpPr>
        <p:spPr>
          <a:xfrm>
            <a:off x="624103" y="980323"/>
            <a:ext cx="3316371" cy="369332"/>
          </a:xfrm>
          <a:prstGeom prst="rect">
            <a:avLst/>
          </a:prstGeom>
          <a:noFill/>
        </p:spPr>
        <p:txBody>
          <a:bodyPr wrap="square" rtlCol="0">
            <a:spAutoFit/>
          </a:bodyPr>
          <a:lstStyle/>
          <a:p>
            <a:r>
              <a:rPr lang="ja-JP" altLang="en-US" b="1" spc="100" dirty="0">
                <a:latin typeface="UD デジタル 教科書体 NP-R" panose="02020400000000000000" pitchFamily="18" charset="-128"/>
                <a:ea typeface="UD デジタル 教科書体 NP-R" panose="02020400000000000000" pitchFamily="18" charset="-128"/>
              </a:rPr>
              <a:t>少子高齢化社会の到来</a:t>
            </a:r>
            <a:endParaRPr kumimoji="1" lang="ja-JP" altLang="en-US" sz="1600" b="1" spc="100" dirty="0">
              <a:latin typeface="UD デジタル 教科書体 NP-R" panose="02020400000000000000" pitchFamily="18" charset="-128"/>
              <a:ea typeface="UD デジタル 教科書体 NP-R" panose="02020400000000000000" pitchFamily="18" charset="-128"/>
            </a:endParaRPr>
          </a:p>
        </p:txBody>
      </p:sp>
      <p:sp>
        <p:nvSpPr>
          <p:cNvPr id="11" name="テキスト ボックス 10">
            <a:extLst>
              <a:ext uri="{FF2B5EF4-FFF2-40B4-BE49-F238E27FC236}">
                <a16:creationId xmlns:a16="http://schemas.microsoft.com/office/drawing/2014/main" id="{8618A8A4-6EEC-7C5F-544F-DCBC28349593}"/>
              </a:ext>
            </a:extLst>
          </p:cNvPr>
          <p:cNvSpPr txBox="1"/>
          <p:nvPr/>
        </p:nvSpPr>
        <p:spPr>
          <a:xfrm>
            <a:off x="628130" y="1392398"/>
            <a:ext cx="10874433" cy="1891415"/>
          </a:xfrm>
          <a:prstGeom prst="rect">
            <a:avLst/>
          </a:prstGeom>
          <a:noFill/>
        </p:spPr>
        <p:txBody>
          <a:bodyPr wrap="square" rtlCol="0">
            <a:spAutoFit/>
          </a:bodyPr>
          <a:lstStyle/>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現在わが国の平均寿命は男性</a:t>
            </a:r>
            <a:r>
              <a:rPr lang="en-US" altLang="ja-JP" dirty="0">
                <a:latin typeface="UD デジタル 教科書体 NP-R" panose="02020400000000000000" pitchFamily="18" charset="-128"/>
                <a:ea typeface="UD デジタル 教科書体 NP-R" panose="02020400000000000000" pitchFamily="18" charset="-128"/>
              </a:rPr>
              <a:t>81.09</a:t>
            </a:r>
            <a:r>
              <a:rPr lang="ja-JP" altLang="en-US" dirty="0">
                <a:latin typeface="UD デジタル 教科書体 NP-R" panose="02020400000000000000" pitchFamily="18" charset="-128"/>
                <a:ea typeface="UD デジタル 教科書体 NP-R" panose="02020400000000000000" pitchFamily="18" charset="-128"/>
              </a:rPr>
              <a:t>歳、女性</a:t>
            </a:r>
            <a:r>
              <a:rPr lang="en-US" altLang="ja-JP" dirty="0">
                <a:latin typeface="UD デジタル 教科書体 NP-R" panose="02020400000000000000" pitchFamily="18" charset="-128"/>
                <a:ea typeface="UD デジタル 教科書体 NP-R" panose="02020400000000000000" pitchFamily="18" charset="-128"/>
              </a:rPr>
              <a:t>87.13</a:t>
            </a:r>
            <a:r>
              <a:rPr lang="ja-JP" altLang="en-US" dirty="0">
                <a:latin typeface="UD デジタル 教科書体 NP-R" panose="02020400000000000000" pitchFamily="18" charset="-128"/>
                <a:ea typeface="UD デジタル 教科書体 NP-R" panose="02020400000000000000" pitchFamily="18" charset="-128"/>
              </a:rPr>
              <a:t>歳</a:t>
            </a:r>
            <a:r>
              <a:rPr lang="ja-JP" altLang="en-US" sz="1600" dirty="0">
                <a:latin typeface="UD デジタル 教科書体 NP-R" panose="02020400000000000000" pitchFamily="18" charset="-128"/>
                <a:ea typeface="UD デジタル 教科書体 NP-R" panose="02020400000000000000" pitchFamily="18" charset="-128"/>
              </a:rPr>
              <a:t>（厚生労働省「令和６年簡易生命表の概況」より）</a:t>
            </a:r>
            <a:r>
              <a:rPr lang="ja-JP" altLang="en-US" dirty="0">
                <a:latin typeface="UD デジタル 教科書体 NP-R" panose="02020400000000000000" pitchFamily="18" charset="-128"/>
                <a:ea typeface="UD デジタル 教科書体 NP-R" panose="02020400000000000000" pitchFamily="18" charset="-128"/>
              </a:rPr>
              <a:t>で、この</a:t>
            </a:r>
            <a:r>
              <a:rPr lang="en-US" altLang="ja-JP" dirty="0">
                <a:latin typeface="UD デジタル 教科書体 NP-R" panose="02020400000000000000" pitchFamily="18" charset="-128"/>
                <a:ea typeface="UD デジタル 教科書体 NP-R" panose="02020400000000000000" pitchFamily="18" charset="-128"/>
              </a:rPr>
              <a:t>50</a:t>
            </a:r>
            <a:r>
              <a:rPr lang="ja-JP" altLang="en-US" dirty="0">
                <a:latin typeface="UD デジタル 教科書体 NP-R" panose="02020400000000000000" pitchFamily="18" charset="-128"/>
                <a:ea typeface="UD デジタル 教科書体 NP-R" panose="02020400000000000000" pitchFamily="18" charset="-128"/>
              </a:rPr>
              <a:t>年の間に実に</a:t>
            </a:r>
            <a:r>
              <a:rPr lang="en-US" altLang="ja-JP" dirty="0">
                <a:latin typeface="UD デジタル 教科書体 NP-R" panose="02020400000000000000" pitchFamily="18" charset="-128"/>
                <a:ea typeface="UD デジタル 教科書体 NP-R" panose="02020400000000000000" pitchFamily="18" charset="-128"/>
              </a:rPr>
              <a:t>10</a:t>
            </a:r>
            <a:r>
              <a:rPr lang="ja-JP" altLang="en-US" dirty="0">
                <a:latin typeface="UD デジタル 教科書体 NP-R" panose="02020400000000000000" pitchFamily="18" charset="-128"/>
                <a:ea typeface="UD デジタル 教科書体 NP-R" panose="02020400000000000000" pitchFamily="18" charset="-128"/>
              </a:rPr>
              <a:t>歳以上も伸びており、男女とも世界で平均寿命が高い国の一つです。また、一方では出生率の急速な低下も見落とすことのできない状況です。</a:t>
            </a:r>
          </a:p>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わが国は世界の主要先進国の中で最も高齢化が進んでおり、今後も一層の高齢化が見込まれ、</a:t>
            </a:r>
            <a:r>
              <a:rPr lang="en-US" altLang="ja-JP" dirty="0">
                <a:latin typeface="UD デジタル 教科書体 NP-R" panose="02020400000000000000" pitchFamily="18" charset="-128"/>
                <a:ea typeface="UD デジタル 教科書体 NP-R" panose="02020400000000000000" pitchFamily="18" charset="-128"/>
              </a:rPr>
              <a:t>2070</a:t>
            </a:r>
            <a:r>
              <a:rPr lang="ja-JP" altLang="en-US" dirty="0">
                <a:latin typeface="UD デジタル 教科書体 NP-R" panose="02020400000000000000" pitchFamily="18" charset="-128"/>
                <a:ea typeface="UD デジタル 教科書体 NP-R" panose="02020400000000000000" pitchFamily="18" charset="-128"/>
              </a:rPr>
              <a:t>年には国民の</a:t>
            </a:r>
            <a:r>
              <a:rPr lang="en-US" altLang="ja-JP" dirty="0">
                <a:latin typeface="UD デジタル 教科書体 NP-R" panose="02020400000000000000" pitchFamily="18" charset="-128"/>
                <a:ea typeface="UD デジタル 教科書体 NP-R" panose="02020400000000000000" pitchFamily="18" charset="-128"/>
              </a:rPr>
              <a:t>2.6</a:t>
            </a:r>
            <a:r>
              <a:rPr lang="ja-JP" altLang="en-US" dirty="0">
                <a:latin typeface="UD デジタル 教科書体 NP-R" panose="02020400000000000000" pitchFamily="18" charset="-128"/>
                <a:ea typeface="UD デジタル 教科書体 NP-R" panose="02020400000000000000" pitchFamily="18" charset="-128"/>
              </a:rPr>
              <a:t>人に</a:t>
            </a:r>
            <a:r>
              <a:rPr lang="en-US" altLang="ja-JP" dirty="0">
                <a:latin typeface="UD デジタル 教科書体 NP-R" panose="02020400000000000000" pitchFamily="18" charset="-128"/>
                <a:ea typeface="UD デジタル 教科書体 NP-R" panose="02020400000000000000" pitchFamily="18" charset="-128"/>
              </a:rPr>
              <a:t>1</a:t>
            </a:r>
            <a:r>
              <a:rPr lang="ja-JP" altLang="en-US" dirty="0">
                <a:latin typeface="UD デジタル 教科書体 NP-R" panose="02020400000000000000" pitchFamily="18" charset="-128"/>
                <a:ea typeface="UD デジタル 教科書体 NP-R" panose="02020400000000000000" pitchFamily="18" charset="-128"/>
              </a:rPr>
              <a:t>人が</a:t>
            </a:r>
            <a:r>
              <a:rPr lang="en-US" altLang="ja-JP" dirty="0">
                <a:latin typeface="UD デジタル 教科書体 NP-R" panose="02020400000000000000" pitchFamily="18" charset="-128"/>
                <a:ea typeface="UD デジタル 教科書体 NP-R" panose="02020400000000000000" pitchFamily="18" charset="-128"/>
              </a:rPr>
              <a:t>65</a:t>
            </a:r>
            <a:r>
              <a:rPr lang="ja-JP" altLang="en-US" dirty="0">
                <a:latin typeface="UD デジタル 教科書体 NP-R" panose="02020400000000000000" pitchFamily="18" charset="-128"/>
                <a:ea typeface="UD デジタル 教科書体 NP-R" panose="02020400000000000000" pitchFamily="18" charset="-128"/>
              </a:rPr>
              <a:t>歳以上の高齢者という時代が到来すると予想されています。</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28" name="テキスト ボックス 27">
            <a:extLst>
              <a:ext uri="{FF2B5EF4-FFF2-40B4-BE49-F238E27FC236}">
                <a16:creationId xmlns:a16="http://schemas.microsoft.com/office/drawing/2014/main" id="{EDD874D4-EF3E-94B3-442E-B0D9F1F8CB69}"/>
              </a:ext>
            </a:extLst>
          </p:cNvPr>
          <p:cNvSpPr txBox="1"/>
          <p:nvPr/>
        </p:nvSpPr>
        <p:spPr>
          <a:xfrm>
            <a:off x="776829" y="5933444"/>
            <a:ext cx="10716145" cy="596317"/>
          </a:xfrm>
          <a:prstGeom prst="rect">
            <a:avLst/>
          </a:prstGeom>
          <a:noFill/>
        </p:spPr>
        <p:txBody>
          <a:bodyPr wrap="square" rtlCol="0">
            <a:spAutoFit/>
          </a:bodyPr>
          <a:lstStyle/>
          <a:p>
            <a:pPr>
              <a:lnSpc>
                <a:spcPct val="120000"/>
              </a:lnSpc>
              <a:spcBef>
                <a:spcPts val="1200"/>
              </a:spcBef>
            </a:pPr>
            <a:r>
              <a:rPr lang="ja-JP" altLang="en-US" sz="1400" b="1" dirty="0">
                <a:latin typeface="UD デジタル 教科書体 NP-R" panose="02020400000000000000" pitchFamily="18" charset="-128"/>
                <a:ea typeface="UD デジタル 教科書体 NP-R" panose="02020400000000000000" pitchFamily="18" charset="-128"/>
              </a:rPr>
              <a:t>女性や高齢者の就労の増加により単純な比較はできませんが、働き手と高齢者の比較をみると、</a:t>
            </a:r>
            <a:r>
              <a:rPr lang="en-US" altLang="ja-JP" sz="1400" b="1" dirty="0">
                <a:latin typeface="UD デジタル 教科書体 NP-R" panose="02020400000000000000" pitchFamily="18" charset="-128"/>
                <a:ea typeface="UD デジタル 教科書体 NP-R" panose="02020400000000000000" pitchFamily="18" charset="-128"/>
              </a:rPr>
              <a:t>2000</a:t>
            </a:r>
            <a:r>
              <a:rPr lang="ja-JP" altLang="en-US" sz="1400" b="1" dirty="0">
                <a:latin typeface="UD デジタル 教科書体 NP-R" panose="02020400000000000000" pitchFamily="18" charset="-128"/>
                <a:ea typeface="UD デジタル 教科書体 NP-R" panose="02020400000000000000" pitchFamily="18" charset="-128"/>
              </a:rPr>
              <a:t>年</a:t>
            </a:r>
            <a:r>
              <a:rPr lang="ja-JP" altLang="en-US" sz="1200" b="1" dirty="0">
                <a:latin typeface="UD デジタル 教科書体 NP-R" panose="02020400000000000000" pitchFamily="18" charset="-128"/>
                <a:ea typeface="UD デジタル 教科書体 NP-R" panose="02020400000000000000" pitchFamily="18" charset="-128"/>
              </a:rPr>
              <a:t>（平成</a:t>
            </a:r>
            <a:r>
              <a:rPr lang="en-US" altLang="ja-JP" sz="1200" b="1" dirty="0">
                <a:latin typeface="UD デジタル 教科書体 NP-R" panose="02020400000000000000" pitchFamily="18" charset="-128"/>
                <a:ea typeface="UD デジタル 教科書体 NP-R" panose="02020400000000000000" pitchFamily="18" charset="-128"/>
              </a:rPr>
              <a:t>12</a:t>
            </a:r>
            <a:r>
              <a:rPr lang="ja-JP" altLang="en-US" sz="1200" b="1" dirty="0">
                <a:latin typeface="UD デジタル 教科書体 NP-R" panose="02020400000000000000" pitchFamily="18" charset="-128"/>
                <a:ea typeface="UD デジタル 教科書体 NP-R" panose="02020400000000000000" pitchFamily="18" charset="-128"/>
              </a:rPr>
              <a:t>年）</a:t>
            </a:r>
            <a:r>
              <a:rPr lang="ja-JP" altLang="en-US" sz="1400" b="1" dirty="0">
                <a:latin typeface="UD デジタル 教科書体 NP-R" panose="02020400000000000000" pitchFamily="18" charset="-128"/>
                <a:ea typeface="UD デジタル 教科書体 NP-R" panose="02020400000000000000" pitchFamily="18" charset="-128"/>
              </a:rPr>
              <a:t>は</a:t>
            </a:r>
            <a:r>
              <a:rPr lang="en-US" altLang="ja-JP" sz="1400" b="1" dirty="0">
                <a:latin typeface="UD デジタル 教科書体 NP-R" panose="02020400000000000000" pitchFamily="18" charset="-128"/>
                <a:ea typeface="UD デジタル 教科書体 NP-R" panose="02020400000000000000" pitchFamily="18" charset="-128"/>
              </a:rPr>
              <a:t>65</a:t>
            </a:r>
            <a:r>
              <a:rPr lang="ja-JP" altLang="en-US" sz="1400" b="1" dirty="0">
                <a:latin typeface="UD デジタル 教科書体 NP-R" panose="02020400000000000000" pitchFamily="18" charset="-128"/>
                <a:ea typeface="UD デジタル 教科書体 NP-R" panose="02020400000000000000" pitchFamily="18" charset="-128"/>
              </a:rPr>
              <a:t>歳以上のお年寄り</a:t>
            </a:r>
            <a:r>
              <a:rPr lang="en-US" altLang="ja-JP" sz="1400" b="1" dirty="0">
                <a:latin typeface="UD デジタル 教科書体 NP-R" panose="02020400000000000000" pitchFamily="18" charset="-128"/>
                <a:ea typeface="UD デジタル 教科書体 NP-R" panose="02020400000000000000" pitchFamily="18" charset="-128"/>
              </a:rPr>
              <a:t>1</a:t>
            </a:r>
            <a:r>
              <a:rPr lang="ja-JP" altLang="en-US" sz="1400" b="1" dirty="0">
                <a:latin typeface="UD デジタル 教科書体 NP-R" panose="02020400000000000000" pitchFamily="18" charset="-128"/>
                <a:ea typeface="UD デジタル 教科書体 NP-R" panose="02020400000000000000" pitchFamily="18" charset="-128"/>
              </a:rPr>
              <a:t>人に対して働き手は約</a:t>
            </a:r>
            <a:r>
              <a:rPr lang="en-US" altLang="ja-JP" sz="1400" b="1" dirty="0">
                <a:latin typeface="UD デジタル 教科書体 NP-R" panose="02020400000000000000" pitchFamily="18" charset="-128"/>
                <a:ea typeface="UD デジタル 教科書体 NP-R" panose="02020400000000000000" pitchFamily="18" charset="-128"/>
              </a:rPr>
              <a:t>3.6</a:t>
            </a:r>
            <a:r>
              <a:rPr lang="ja-JP" altLang="en-US" sz="1400" b="1" dirty="0">
                <a:latin typeface="UD デジタル 教科書体 NP-R" panose="02020400000000000000" pitchFamily="18" charset="-128"/>
                <a:ea typeface="UD デジタル 教科書体 NP-R" panose="02020400000000000000" pitchFamily="18" charset="-128"/>
              </a:rPr>
              <a:t>人でしたが、</a:t>
            </a:r>
            <a:r>
              <a:rPr lang="en-US" altLang="ja-JP" sz="1400" b="1" dirty="0">
                <a:latin typeface="UD デジタル 教科書体 NP-R" panose="02020400000000000000" pitchFamily="18" charset="-128"/>
                <a:ea typeface="UD デジタル 教科書体 NP-R" panose="02020400000000000000" pitchFamily="18" charset="-128"/>
              </a:rPr>
              <a:t>2060</a:t>
            </a:r>
            <a:r>
              <a:rPr lang="ja-JP" altLang="en-US" sz="1400" b="1" dirty="0">
                <a:latin typeface="UD デジタル 教科書体 NP-R" panose="02020400000000000000" pitchFamily="18" charset="-128"/>
                <a:ea typeface="UD デジタル 教科書体 NP-R" panose="02020400000000000000" pitchFamily="18" charset="-128"/>
              </a:rPr>
              <a:t>年には約</a:t>
            </a:r>
            <a:r>
              <a:rPr lang="en-US" altLang="ja-JP" sz="1400" b="1" dirty="0">
                <a:latin typeface="UD デジタル 教科書体 NP-R" panose="02020400000000000000" pitchFamily="18" charset="-128"/>
                <a:ea typeface="UD デジタル 教科書体 NP-R" panose="02020400000000000000" pitchFamily="18" charset="-128"/>
              </a:rPr>
              <a:t>1.3</a:t>
            </a:r>
            <a:r>
              <a:rPr lang="ja-JP" altLang="en-US" sz="1400" b="1" dirty="0">
                <a:latin typeface="UD デジタル 教科書体 NP-R" panose="02020400000000000000" pitchFamily="18" charset="-128"/>
                <a:ea typeface="UD デジタル 教科書体 NP-R" panose="02020400000000000000" pitchFamily="18" charset="-128"/>
              </a:rPr>
              <a:t>人になると予想されています。</a:t>
            </a:r>
            <a:endParaRPr kumimoji="1" lang="ja-JP" altLang="en-US" sz="1400" b="1" dirty="0">
              <a:latin typeface="UD デジタル 教科書体 NP-R" panose="02020400000000000000" pitchFamily="18" charset="-128"/>
              <a:ea typeface="UD デジタル 教科書体 NP-R" panose="02020400000000000000" pitchFamily="18" charset="-128"/>
            </a:endParaRPr>
          </a:p>
        </p:txBody>
      </p:sp>
      <p:sp>
        <p:nvSpPr>
          <p:cNvPr id="31" name="テキスト ボックス 30">
            <a:extLst>
              <a:ext uri="{FF2B5EF4-FFF2-40B4-BE49-F238E27FC236}">
                <a16:creationId xmlns:a16="http://schemas.microsoft.com/office/drawing/2014/main" id="{EB2EB991-028F-2CEA-53EA-384619B73B46}"/>
              </a:ext>
            </a:extLst>
          </p:cNvPr>
          <p:cNvSpPr txBox="1"/>
          <p:nvPr/>
        </p:nvSpPr>
        <p:spPr>
          <a:xfrm>
            <a:off x="744516" y="4090533"/>
            <a:ext cx="2654344" cy="372859"/>
          </a:xfrm>
          <a:prstGeom prst="rect">
            <a:avLst/>
          </a:prstGeom>
          <a:noFill/>
        </p:spPr>
        <p:txBody>
          <a:bodyPr wrap="square" rtlCol="0">
            <a:spAutoFit/>
          </a:bodyPr>
          <a:lstStyle/>
          <a:p>
            <a:pPr>
              <a:lnSpc>
                <a:spcPct val="120000"/>
              </a:lnSpc>
              <a:spcBef>
                <a:spcPts val="1200"/>
              </a:spcBef>
            </a:pPr>
            <a:r>
              <a:rPr lang="ja-JP" altLang="en-US" sz="1600" b="1" dirty="0">
                <a:solidFill>
                  <a:srgbClr val="0070C0"/>
                </a:solidFill>
                <a:latin typeface="UD デジタル 教科書体 NP-R" panose="02020400000000000000" pitchFamily="18" charset="-128"/>
                <a:ea typeface="UD デジタル 教科書体 NP-R" panose="02020400000000000000" pitchFamily="18" charset="-128"/>
              </a:rPr>
              <a:t>●働き手と高齢者の比率</a:t>
            </a:r>
            <a:endParaRPr kumimoji="1" lang="ja-JP" altLang="en-US" sz="1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32" name="左大かっこ 31">
            <a:extLst>
              <a:ext uri="{FF2B5EF4-FFF2-40B4-BE49-F238E27FC236}">
                <a16:creationId xmlns:a16="http://schemas.microsoft.com/office/drawing/2014/main" id="{A41C5B97-EB1F-FFB3-C7C9-A4A3249C4DB1}"/>
              </a:ext>
            </a:extLst>
          </p:cNvPr>
          <p:cNvSpPr/>
          <p:nvPr/>
        </p:nvSpPr>
        <p:spPr>
          <a:xfrm>
            <a:off x="1149730" y="4606203"/>
            <a:ext cx="92153" cy="372859"/>
          </a:xfrm>
          <a:prstGeom prst="leftBracket">
            <a:avLst>
              <a:gd name="adj" fmla="val 202304"/>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0070C0"/>
              </a:solidFill>
            </a:endParaRPr>
          </a:p>
        </p:txBody>
      </p:sp>
      <p:sp>
        <p:nvSpPr>
          <p:cNvPr id="33" name="テキスト ボックス 32">
            <a:extLst>
              <a:ext uri="{FF2B5EF4-FFF2-40B4-BE49-F238E27FC236}">
                <a16:creationId xmlns:a16="http://schemas.microsoft.com/office/drawing/2014/main" id="{A9F30CA2-EA86-7285-EE4E-7ACFEE4CEF10}"/>
              </a:ext>
            </a:extLst>
          </p:cNvPr>
          <p:cNvSpPr txBox="1"/>
          <p:nvPr/>
        </p:nvSpPr>
        <p:spPr>
          <a:xfrm>
            <a:off x="1108075" y="4759749"/>
            <a:ext cx="1899917" cy="337785"/>
          </a:xfrm>
          <a:prstGeom prst="rect">
            <a:avLst/>
          </a:prstGeom>
          <a:noFill/>
        </p:spPr>
        <p:txBody>
          <a:bodyPr wrap="square" rtlCol="0">
            <a:spAutoFit/>
          </a:bodyPr>
          <a:lstStyle/>
          <a:p>
            <a:pPr algn="ctr">
              <a:lnSpc>
                <a:spcPct val="120000"/>
              </a:lnSpc>
              <a:spcBef>
                <a:spcPts val="1200"/>
              </a:spcBef>
            </a:pPr>
            <a:r>
              <a:rPr lang="en-US" altLang="ja-JP" sz="1400" b="1" dirty="0">
                <a:solidFill>
                  <a:srgbClr val="0070C0"/>
                </a:solidFill>
                <a:latin typeface="UD デジタル 教科書体 NP-R" panose="02020400000000000000" pitchFamily="18" charset="-128"/>
                <a:ea typeface="UD デジタル 教科書体 NP-R" panose="02020400000000000000" pitchFamily="18" charset="-128"/>
              </a:rPr>
              <a:t>20</a:t>
            </a:r>
            <a:r>
              <a:rPr lang="ja-JP" altLang="en-US" sz="1400" b="1" dirty="0">
                <a:solidFill>
                  <a:srgbClr val="0070C0"/>
                </a:solidFill>
                <a:latin typeface="UD デジタル 教科書体 NP-R" panose="02020400000000000000" pitchFamily="18" charset="-128"/>
                <a:ea typeface="UD デジタル 教科書体 NP-R" panose="02020400000000000000" pitchFamily="18" charset="-128"/>
              </a:rPr>
              <a:t>から</a:t>
            </a:r>
            <a:r>
              <a:rPr lang="en-US" altLang="ja-JP" sz="1400" b="1" dirty="0">
                <a:solidFill>
                  <a:srgbClr val="0070C0"/>
                </a:solidFill>
                <a:latin typeface="UD デジタル 教科書体 NP-R" panose="02020400000000000000" pitchFamily="18" charset="-128"/>
                <a:ea typeface="UD デジタル 教科書体 NP-R" panose="02020400000000000000" pitchFamily="18" charset="-128"/>
              </a:rPr>
              <a:t>64</a:t>
            </a:r>
            <a:r>
              <a:rPr lang="ja-JP" altLang="en-US" sz="1400" b="1" dirty="0">
                <a:solidFill>
                  <a:srgbClr val="0070C0"/>
                </a:solidFill>
                <a:latin typeface="UD デジタル 教科書体 NP-R" panose="02020400000000000000" pitchFamily="18" charset="-128"/>
                <a:ea typeface="UD デジタル 教科書体 NP-R" panose="02020400000000000000" pitchFamily="18" charset="-128"/>
              </a:rPr>
              <a:t>歳人口</a:t>
            </a:r>
            <a:endParaRPr kumimoji="1" lang="ja-JP" altLang="en-US" sz="14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34" name="テキスト ボックス 33">
            <a:extLst>
              <a:ext uri="{FF2B5EF4-FFF2-40B4-BE49-F238E27FC236}">
                <a16:creationId xmlns:a16="http://schemas.microsoft.com/office/drawing/2014/main" id="{A3B73E4D-0F87-6BDA-3375-7A084F5CBCFB}"/>
              </a:ext>
            </a:extLst>
          </p:cNvPr>
          <p:cNvSpPr txBox="1"/>
          <p:nvPr/>
        </p:nvSpPr>
        <p:spPr>
          <a:xfrm>
            <a:off x="1372914" y="4487731"/>
            <a:ext cx="1230280" cy="337785"/>
          </a:xfrm>
          <a:prstGeom prst="rect">
            <a:avLst/>
          </a:prstGeom>
          <a:noFill/>
        </p:spPr>
        <p:txBody>
          <a:bodyPr wrap="square" rtlCol="0">
            <a:spAutoFit/>
          </a:bodyPr>
          <a:lstStyle/>
          <a:p>
            <a:pPr algn="ctr">
              <a:lnSpc>
                <a:spcPct val="120000"/>
              </a:lnSpc>
              <a:spcBef>
                <a:spcPts val="1200"/>
              </a:spcBef>
            </a:pPr>
            <a:r>
              <a:rPr lang="en-US" altLang="ja-JP" sz="1400" b="1" dirty="0">
                <a:solidFill>
                  <a:srgbClr val="0070C0"/>
                </a:solidFill>
                <a:latin typeface="UD デジタル 教科書体 NP-R" panose="02020400000000000000" pitchFamily="18" charset="-128"/>
                <a:ea typeface="UD デジタル 教科書体 NP-R" panose="02020400000000000000" pitchFamily="18" charset="-128"/>
              </a:rPr>
              <a:t>65</a:t>
            </a:r>
            <a:r>
              <a:rPr lang="ja-JP" altLang="en-US" sz="1400" b="1" dirty="0">
                <a:solidFill>
                  <a:srgbClr val="0070C0"/>
                </a:solidFill>
                <a:latin typeface="UD デジタル 教科書体 NP-R" panose="02020400000000000000" pitchFamily="18" charset="-128"/>
                <a:ea typeface="UD デジタル 教科書体 NP-R" panose="02020400000000000000" pitchFamily="18" charset="-128"/>
              </a:rPr>
              <a:t>歳人口</a:t>
            </a:r>
            <a:endParaRPr kumimoji="1" lang="ja-JP" altLang="en-US" sz="1400" b="1" dirty="0">
              <a:solidFill>
                <a:srgbClr val="0070C0"/>
              </a:solidFill>
              <a:latin typeface="UD デジタル 教科書体 NP-R" panose="02020400000000000000" pitchFamily="18" charset="-128"/>
              <a:ea typeface="UD デジタル 教科書体 NP-R" panose="02020400000000000000" pitchFamily="18" charset="-128"/>
            </a:endParaRPr>
          </a:p>
        </p:txBody>
      </p:sp>
      <p:cxnSp>
        <p:nvCxnSpPr>
          <p:cNvPr id="35" name="直線コネクタ 34">
            <a:extLst>
              <a:ext uri="{FF2B5EF4-FFF2-40B4-BE49-F238E27FC236}">
                <a16:creationId xmlns:a16="http://schemas.microsoft.com/office/drawing/2014/main" id="{9DB2B1A4-D9CD-8558-966D-872276F70D8B}"/>
              </a:ext>
            </a:extLst>
          </p:cNvPr>
          <p:cNvCxnSpPr>
            <a:cxnSpLocks/>
          </p:cNvCxnSpPr>
          <p:nvPr/>
        </p:nvCxnSpPr>
        <p:spPr>
          <a:xfrm>
            <a:off x="1248033" y="4785491"/>
            <a:ext cx="1620000"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37" name="左大かっこ 36">
            <a:extLst>
              <a:ext uri="{FF2B5EF4-FFF2-40B4-BE49-F238E27FC236}">
                <a16:creationId xmlns:a16="http://schemas.microsoft.com/office/drawing/2014/main" id="{E82EF0FA-6599-FB97-1CC4-0B8A5D2CF1A0}"/>
              </a:ext>
            </a:extLst>
          </p:cNvPr>
          <p:cNvSpPr/>
          <p:nvPr/>
        </p:nvSpPr>
        <p:spPr>
          <a:xfrm flipH="1">
            <a:off x="2874184" y="4606203"/>
            <a:ext cx="92153" cy="372859"/>
          </a:xfrm>
          <a:prstGeom prst="leftBracket">
            <a:avLst>
              <a:gd name="adj" fmla="val 202304"/>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0070C0"/>
              </a:solidFill>
            </a:endParaRPr>
          </a:p>
        </p:txBody>
      </p:sp>
      <p:pic>
        <p:nvPicPr>
          <p:cNvPr id="19" name="図 18">
            <a:extLst>
              <a:ext uri="{FF2B5EF4-FFF2-40B4-BE49-F238E27FC236}">
                <a16:creationId xmlns:a16="http://schemas.microsoft.com/office/drawing/2014/main" id="{E94492B8-2433-CCE4-9FFA-8966022DF70E}"/>
              </a:ext>
            </a:extLst>
          </p:cNvPr>
          <p:cNvPicPr>
            <a:picLocks noChangeAspect="1"/>
          </p:cNvPicPr>
          <p:nvPr/>
        </p:nvPicPr>
        <p:blipFill>
          <a:blip r:embed="rId2"/>
          <a:stretch>
            <a:fillRect/>
          </a:stretch>
        </p:blipFill>
        <p:spPr>
          <a:xfrm>
            <a:off x="4697344" y="3979716"/>
            <a:ext cx="361384" cy="559947"/>
          </a:xfrm>
          <a:prstGeom prst="rect">
            <a:avLst/>
          </a:prstGeom>
        </p:spPr>
      </p:pic>
      <p:pic>
        <p:nvPicPr>
          <p:cNvPr id="23" name="図 22">
            <a:extLst>
              <a:ext uri="{FF2B5EF4-FFF2-40B4-BE49-F238E27FC236}">
                <a16:creationId xmlns:a16="http://schemas.microsoft.com/office/drawing/2014/main" id="{325050C2-440E-6301-97A0-1B558C45D4D2}"/>
              </a:ext>
            </a:extLst>
          </p:cNvPr>
          <p:cNvPicPr>
            <a:picLocks noChangeAspect="1"/>
          </p:cNvPicPr>
          <p:nvPr/>
        </p:nvPicPr>
        <p:blipFill>
          <a:blip r:embed="rId3"/>
          <a:stretch>
            <a:fillRect/>
          </a:stretch>
        </p:blipFill>
        <p:spPr>
          <a:xfrm>
            <a:off x="4282096" y="4636029"/>
            <a:ext cx="1191880" cy="768746"/>
          </a:xfrm>
          <a:prstGeom prst="rect">
            <a:avLst/>
          </a:prstGeom>
        </p:spPr>
      </p:pic>
      <p:cxnSp>
        <p:nvCxnSpPr>
          <p:cNvPr id="30" name="直線コネクタ 29">
            <a:extLst>
              <a:ext uri="{FF2B5EF4-FFF2-40B4-BE49-F238E27FC236}">
                <a16:creationId xmlns:a16="http://schemas.microsoft.com/office/drawing/2014/main" id="{07C949D1-66A6-492C-CD23-32CC45F43E60}"/>
              </a:ext>
            </a:extLst>
          </p:cNvPr>
          <p:cNvCxnSpPr>
            <a:cxnSpLocks/>
          </p:cNvCxnSpPr>
          <p:nvPr/>
        </p:nvCxnSpPr>
        <p:spPr>
          <a:xfrm>
            <a:off x="4050036" y="4592608"/>
            <a:ext cx="165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21A90E8C-4425-8644-A1F4-2E834C215F3B}"/>
              </a:ext>
            </a:extLst>
          </p:cNvPr>
          <p:cNvSpPr txBox="1"/>
          <p:nvPr/>
        </p:nvSpPr>
        <p:spPr>
          <a:xfrm>
            <a:off x="3928078" y="3664505"/>
            <a:ext cx="1899917" cy="261610"/>
          </a:xfrm>
          <a:prstGeom prst="rect">
            <a:avLst/>
          </a:prstGeom>
          <a:noFill/>
        </p:spPr>
        <p:txBody>
          <a:bodyPr wrap="square" rtlCol="0">
            <a:spAutoFit/>
          </a:bodyPr>
          <a:lstStyle/>
          <a:p>
            <a:pPr algn="ctr"/>
            <a:r>
              <a:rPr lang="en-US" altLang="ja-JP" sz="1100" dirty="0">
                <a:latin typeface="UD デジタル 教科書体 NP-R" panose="02020400000000000000" pitchFamily="18" charset="-128"/>
                <a:ea typeface="UD デジタル 教科書体 NP-R" panose="02020400000000000000" pitchFamily="18" charset="-128"/>
              </a:rPr>
              <a:t>1980</a:t>
            </a:r>
            <a:r>
              <a:rPr lang="ja-JP" altLang="en-US" sz="1100" dirty="0">
                <a:latin typeface="UD デジタル 教科書体 NP-R" panose="02020400000000000000" pitchFamily="18" charset="-128"/>
                <a:ea typeface="UD デジタル 教科書体 NP-R" panose="02020400000000000000" pitchFamily="18" charset="-128"/>
              </a:rPr>
              <a:t>年</a:t>
            </a:r>
            <a:r>
              <a:rPr lang="ja-JP" altLang="en-US" sz="1000" dirty="0">
                <a:latin typeface="UD デジタル 教科書体 NP-R" panose="02020400000000000000" pitchFamily="18" charset="-128"/>
                <a:ea typeface="UD デジタル 教科書体 NP-R" panose="02020400000000000000" pitchFamily="18" charset="-128"/>
              </a:rPr>
              <a:t>（昭和</a:t>
            </a:r>
            <a:r>
              <a:rPr lang="en-US" altLang="ja-JP" sz="1000" dirty="0">
                <a:latin typeface="UD デジタル 教科書体 NP-R" panose="02020400000000000000" pitchFamily="18" charset="-128"/>
                <a:ea typeface="UD デジタル 教科書体 NP-R" panose="02020400000000000000" pitchFamily="18" charset="-128"/>
              </a:rPr>
              <a:t>55</a:t>
            </a:r>
            <a:r>
              <a:rPr lang="ja-JP" altLang="en-US" sz="1000" dirty="0">
                <a:latin typeface="UD デジタル 教科書体 NP-R" panose="02020400000000000000" pitchFamily="18" charset="-128"/>
                <a:ea typeface="UD デジタル 教科書体 NP-R" panose="02020400000000000000" pitchFamily="18" charset="-128"/>
              </a:rPr>
              <a:t>年）</a:t>
            </a:r>
            <a:endParaRPr kumimoji="1" lang="ja-JP" altLang="en-US" sz="1000" dirty="0">
              <a:latin typeface="UD デジタル 教科書体 NP-R" panose="02020400000000000000" pitchFamily="18" charset="-128"/>
              <a:ea typeface="UD デジタル 教科書体 NP-R" panose="02020400000000000000" pitchFamily="18" charset="-128"/>
            </a:endParaRPr>
          </a:p>
        </p:txBody>
      </p:sp>
      <p:sp>
        <p:nvSpPr>
          <p:cNvPr id="42" name="テキスト ボックス 41">
            <a:extLst>
              <a:ext uri="{FF2B5EF4-FFF2-40B4-BE49-F238E27FC236}">
                <a16:creationId xmlns:a16="http://schemas.microsoft.com/office/drawing/2014/main" id="{CC932C95-4CA1-D799-AC03-9F33F4D72B8E}"/>
              </a:ext>
            </a:extLst>
          </p:cNvPr>
          <p:cNvSpPr txBox="1"/>
          <p:nvPr/>
        </p:nvSpPr>
        <p:spPr>
          <a:xfrm>
            <a:off x="3928078" y="5421995"/>
            <a:ext cx="1899917" cy="276999"/>
          </a:xfrm>
          <a:prstGeom prst="rect">
            <a:avLst/>
          </a:prstGeom>
          <a:noFill/>
        </p:spPr>
        <p:txBody>
          <a:bodyPr wrap="square" rtlCol="0">
            <a:spAutoFit/>
          </a:bodyPr>
          <a:lstStyle/>
          <a:p>
            <a:pPr algn="ctr"/>
            <a:r>
              <a:rPr lang="en-US" altLang="ja-JP" sz="1200" b="1" dirty="0">
                <a:latin typeface="UD デジタル 教科書体 NP-R" panose="02020400000000000000" pitchFamily="18" charset="-128"/>
                <a:ea typeface="UD デジタル 教科書体 NP-R" panose="02020400000000000000" pitchFamily="18" charset="-128"/>
              </a:rPr>
              <a:t>6.6</a:t>
            </a:r>
            <a:r>
              <a:rPr lang="ja-JP" altLang="en-US" sz="1200" b="1" dirty="0">
                <a:latin typeface="UD デジタル 教科書体 NP-R" panose="02020400000000000000" pitchFamily="18" charset="-128"/>
                <a:ea typeface="UD デジタル 教科書体 NP-R" panose="02020400000000000000" pitchFamily="18" charset="-128"/>
              </a:rPr>
              <a:t>人</a:t>
            </a:r>
            <a:endParaRPr kumimoji="1" lang="ja-JP" altLang="en-US" sz="1200" b="1" dirty="0">
              <a:latin typeface="UD デジタル 教科書体 NP-R" panose="02020400000000000000" pitchFamily="18" charset="-128"/>
              <a:ea typeface="UD デジタル 教科書体 NP-R" panose="02020400000000000000" pitchFamily="18" charset="-128"/>
            </a:endParaRPr>
          </a:p>
        </p:txBody>
      </p:sp>
      <p:pic>
        <p:nvPicPr>
          <p:cNvPr id="46" name="図 45">
            <a:extLst>
              <a:ext uri="{FF2B5EF4-FFF2-40B4-BE49-F238E27FC236}">
                <a16:creationId xmlns:a16="http://schemas.microsoft.com/office/drawing/2014/main" id="{DC511580-8654-5428-74E4-3EAFAD14F256}"/>
              </a:ext>
            </a:extLst>
          </p:cNvPr>
          <p:cNvPicPr>
            <a:picLocks noChangeAspect="1"/>
          </p:cNvPicPr>
          <p:nvPr/>
        </p:nvPicPr>
        <p:blipFill>
          <a:blip r:embed="rId2"/>
          <a:stretch>
            <a:fillRect/>
          </a:stretch>
        </p:blipFill>
        <p:spPr>
          <a:xfrm>
            <a:off x="6629520" y="3979716"/>
            <a:ext cx="361384" cy="559947"/>
          </a:xfrm>
          <a:prstGeom prst="rect">
            <a:avLst/>
          </a:prstGeom>
        </p:spPr>
      </p:pic>
      <p:cxnSp>
        <p:nvCxnSpPr>
          <p:cNvPr id="48" name="直線コネクタ 47">
            <a:extLst>
              <a:ext uri="{FF2B5EF4-FFF2-40B4-BE49-F238E27FC236}">
                <a16:creationId xmlns:a16="http://schemas.microsoft.com/office/drawing/2014/main" id="{B05B8471-5024-3D24-0489-2E8547E04559}"/>
              </a:ext>
            </a:extLst>
          </p:cNvPr>
          <p:cNvCxnSpPr>
            <a:cxnSpLocks/>
          </p:cNvCxnSpPr>
          <p:nvPr/>
        </p:nvCxnSpPr>
        <p:spPr>
          <a:xfrm>
            <a:off x="5982212" y="4592608"/>
            <a:ext cx="165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96110976-2893-9A1B-3BB4-7BEF1083C886}"/>
              </a:ext>
            </a:extLst>
          </p:cNvPr>
          <p:cNvSpPr txBox="1"/>
          <p:nvPr/>
        </p:nvSpPr>
        <p:spPr>
          <a:xfrm>
            <a:off x="5860254" y="3664505"/>
            <a:ext cx="1899917" cy="261610"/>
          </a:xfrm>
          <a:prstGeom prst="rect">
            <a:avLst/>
          </a:prstGeom>
          <a:noFill/>
        </p:spPr>
        <p:txBody>
          <a:bodyPr wrap="square" rtlCol="0">
            <a:spAutoFit/>
          </a:bodyPr>
          <a:lstStyle/>
          <a:p>
            <a:pPr algn="ctr"/>
            <a:r>
              <a:rPr lang="en-US" altLang="ja-JP" sz="1100" dirty="0">
                <a:latin typeface="UD デジタル 教科書体 NP-R" panose="02020400000000000000" pitchFamily="18" charset="-128"/>
                <a:ea typeface="UD デジタル 教科書体 NP-R" panose="02020400000000000000" pitchFamily="18" charset="-128"/>
              </a:rPr>
              <a:t>2000</a:t>
            </a:r>
            <a:r>
              <a:rPr lang="ja-JP" altLang="en-US" sz="1100" dirty="0">
                <a:latin typeface="UD デジタル 教科書体 NP-R" panose="02020400000000000000" pitchFamily="18" charset="-128"/>
                <a:ea typeface="UD デジタル 教科書体 NP-R" panose="02020400000000000000" pitchFamily="18" charset="-128"/>
              </a:rPr>
              <a:t>年</a:t>
            </a:r>
            <a:r>
              <a:rPr lang="ja-JP" altLang="en-US" sz="1000" dirty="0">
                <a:latin typeface="UD デジタル 教科書体 NP-R" panose="02020400000000000000" pitchFamily="18" charset="-128"/>
                <a:ea typeface="UD デジタル 教科書体 NP-R" panose="02020400000000000000" pitchFamily="18" charset="-128"/>
              </a:rPr>
              <a:t>（平成</a:t>
            </a:r>
            <a:r>
              <a:rPr lang="en-US" altLang="ja-JP" sz="1000" dirty="0">
                <a:latin typeface="UD デジタル 教科書体 NP-R" panose="02020400000000000000" pitchFamily="18" charset="-128"/>
                <a:ea typeface="UD デジタル 教科書体 NP-R" panose="02020400000000000000" pitchFamily="18" charset="-128"/>
              </a:rPr>
              <a:t>12</a:t>
            </a:r>
            <a:r>
              <a:rPr lang="ja-JP" altLang="en-US" sz="1000" dirty="0">
                <a:latin typeface="UD デジタル 教科書体 NP-R" panose="02020400000000000000" pitchFamily="18" charset="-128"/>
                <a:ea typeface="UD デジタル 教科書体 NP-R" panose="02020400000000000000" pitchFamily="18" charset="-128"/>
              </a:rPr>
              <a:t>年）</a:t>
            </a:r>
            <a:endParaRPr kumimoji="1" lang="ja-JP" altLang="en-US" sz="1000" dirty="0">
              <a:latin typeface="UD デジタル 教科書体 NP-R" panose="02020400000000000000" pitchFamily="18" charset="-128"/>
              <a:ea typeface="UD デジタル 教科書体 NP-R" panose="02020400000000000000" pitchFamily="18" charset="-128"/>
            </a:endParaRPr>
          </a:p>
        </p:txBody>
      </p:sp>
      <p:sp>
        <p:nvSpPr>
          <p:cNvPr id="50" name="テキスト ボックス 49">
            <a:extLst>
              <a:ext uri="{FF2B5EF4-FFF2-40B4-BE49-F238E27FC236}">
                <a16:creationId xmlns:a16="http://schemas.microsoft.com/office/drawing/2014/main" id="{240EBB5F-3214-DBC8-F25E-EE9AEE498C70}"/>
              </a:ext>
            </a:extLst>
          </p:cNvPr>
          <p:cNvSpPr txBox="1"/>
          <p:nvPr/>
        </p:nvSpPr>
        <p:spPr>
          <a:xfrm>
            <a:off x="5860254" y="5421995"/>
            <a:ext cx="1899917" cy="276999"/>
          </a:xfrm>
          <a:prstGeom prst="rect">
            <a:avLst/>
          </a:prstGeom>
          <a:noFill/>
        </p:spPr>
        <p:txBody>
          <a:bodyPr wrap="square" rtlCol="0">
            <a:spAutoFit/>
          </a:bodyPr>
          <a:lstStyle/>
          <a:p>
            <a:pPr algn="ctr"/>
            <a:r>
              <a:rPr lang="en-US" altLang="ja-JP" sz="1200" b="1" dirty="0">
                <a:latin typeface="UD デジタル 教科書体 NP-R" panose="02020400000000000000" pitchFamily="18" charset="-128"/>
                <a:ea typeface="UD デジタル 教科書体 NP-R" panose="02020400000000000000" pitchFamily="18" charset="-128"/>
              </a:rPr>
              <a:t>3.6</a:t>
            </a:r>
            <a:r>
              <a:rPr lang="ja-JP" altLang="en-US" sz="1200" b="1" dirty="0">
                <a:latin typeface="UD デジタル 教科書体 NP-R" panose="02020400000000000000" pitchFamily="18" charset="-128"/>
                <a:ea typeface="UD デジタル 教科書体 NP-R" panose="02020400000000000000" pitchFamily="18" charset="-128"/>
              </a:rPr>
              <a:t>人</a:t>
            </a:r>
            <a:endParaRPr kumimoji="1" lang="ja-JP" altLang="en-US" sz="1200" b="1" dirty="0">
              <a:latin typeface="UD デジタル 教科書体 NP-R" panose="02020400000000000000" pitchFamily="18" charset="-128"/>
              <a:ea typeface="UD デジタル 教科書体 NP-R" panose="02020400000000000000" pitchFamily="18" charset="-128"/>
            </a:endParaRPr>
          </a:p>
        </p:txBody>
      </p:sp>
      <p:pic>
        <p:nvPicPr>
          <p:cNvPr id="67" name="図 66">
            <a:extLst>
              <a:ext uri="{FF2B5EF4-FFF2-40B4-BE49-F238E27FC236}">
                <a16:creationId xmlns:a16="http://schemas.microsoft.com/office/drawing/2014/main" id="{67F8C63D-11AC-AE0E-AC9C-D966DAAEBA41}"/>
              </a:ext>
            </a:extLst>
          </p:cNvPr>
          <p:cNvPicPr>
            <a:picLocks noChangeAspect="1"/>
          </p:cNvPicPr>
          <p:nvPr/>
        </p:nvPicPr>
        <p:blipFill>
          <a:blip r:embed="rId4"/>
          <a:srcRect b="7206"/>
          <a:stretch>
            <a:fillRect/>
          </a:stretch>
        </p:blipFill>
        <p:spPr>
          <a:xfrm>
            <a:off x="6214273" y="4718439"/>
            <a:ext cx="1191879" cy="686336"/>
          </a:xfrm>
          <a:prstGeom prst="rect">
            <a:avLst/>
          </a:prstGeom>
        </p:spPr>
      </p:pic>
      <p:pic>
        <p:nvPicPr>
          <p:cNvPr id="52" name="図 51">
            <a:extLst>
              <a:ext uri="{FF2B5EF4-FFF2-40B4-BE49-F238E27FC236}">
                <a16:creationId xmlns:a16="http://schemas.microsoft.com/office/drawing/2014/main" id="{188EAA50-DFB8-CFEC-A8D9-4783B00BDFEF}"/>
              </a:ext>
            </a:extLst>
          </p:cNvPr>
          <p:cNvPicPr>
            <a:picLocks noChangeAspect="1"/>
          </p:cNvPicPr>
          <p:nvPr/>
        </p:nvPicPr>
        <p:blipFill>
          <a:blip r:embed="rId2"/>
          <a:stretch>
            <a:fillRect/>
          </a:stretch>
        </p:blipFill>
        <p:spPr>
          <a:xfrm>
            <a:off x="8561696" y="3979716"/>
            <a:ext cx="361384" cy="559947"/>
          </a:xfrm>
          <a:prstGeom prst="rect">
            <a:avLst/>
          </a:prstGeom>
        </p:spPr>
      </p:pic>
      <p:cxnSp>
        <p:nvCxnSpPr>
          <p:cNvPr id="54" name="直線コネクタ 53">
            <a:extLst>
              <a:ext uri="{FF2B5EF4-FFF2-40B4-BE49-F238E27FC236}">
                <a16:creationId xmlns:a16="http://schemas.microsoft.com/office/drawing/2014/main" id="{E2616A21-3699-026A-90F3-0DFE7075A6C1}"/>
              </a:ext>
            </a:extLst>
          </p:cNvPr>
          <p:cNvCxnSpPr>
            <a:cxnSpLocks/>
          </p:cNvCxnSpPr>
          <p:nvPr/>
        </p:nvCxnSpPr>
        <p:spPr>
          <a:xfrm>
            <a:off x="7914388" y="4592608"/>
            <a:ext cx="165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711BC496-7339-FBCB-B489-74E5E42DD206}"/>
              </a:ext>
            </a:extLst>
          </p:cNvPr>
          <p:cNvSpPr txBox="1"/>
          <p:nvPr/>
        </p:nvSpPr>
        <p:spPr>
          <a:xfrm>
            <a:off x="7792430" y="3664505"/>
            <a:ext cx="1899917" cy="261610"/>
          </a:xfrm>
          <a:prstGeom prst="rect">
            <a:avLst/>
          </a:prstGeom>
          <a:noFill/>
        </p:spPr>
        <p:txBody>
          <a:bodyPr wrap="square" rtlCol="0">
            <a:spAutoFit/>
          </a:bodyPr>
          <a:lstStyle/>
          <a:p>
            <a:pPr algn="ctr"/>
            <a:r>
              <a:rPr lang="en-US" altLang="ja-JP" sz="1100" dirty="0">
                <a:latin typeface="UD デジタル 教科書体 NP-R" panose="02020400000000000000" pitchFamily="18" charset="-128"/>
                <a:ea typeface="UD デジタル 教科書体 NP-R" panose="02020400000000000000" pitchFamily="18" charset="-128"/>
              </a:rPr>
              <a:t>2030</a:t>
            </a:r>
            <a:r>
              <a:rPr lang="ja-JP" altLang="en-US" sz="1100" dirty="0">
                <a:latin typeface="UD デジタル 教科書体 NP-R" panose="02020400000000000000" pitchFamily="18" charset="-128"/>
                <a:ea typeface="UD デジタル 教科書体 NP-R" panose="02020400000000000000" pitchFamily="18" charset="-128"/>
              </a:rPr>
              <a:t>年</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56" name="テキスト ボックス 55">
            <a:extLst>
              <a:ext uri="{FF2B5EF4-FFF2-40B4-BE49-F238E27FC236}">
                <a16:creationId xmlns:a16="http://schemas.microsoft.com/office/drawing/2014/main" id="{E29D4504-9B01-6CC6-41DC-FB9C9C1F3D68}"/>
              </a:ext>
            </a:extLst>
          </p:cNvPr>
          <p:cNvSpPr txBox="1"/>
          <p:nvPr/>
        </p:nvSpPr>
        <p:spPr>
          <a:xfrm>
            <a:off x="7792430" y="5421995"/>
            <a:ext cx="1899917" cy="276999"/>
          </a:xfrm>
          <a:prstGeom prst="rect">
            <a:avLst/>
          </a:prstGeom>
          <a:noFill/>
        </p:spPr>
        <p:txBody>
          <a:bodyPr wrap="square" rtlCol="0">
            <a:spAutoFit/>
          </a:bodyPr>
          <a:lstStyle/>
          <a:p>
            <a:pPr algn="ctr"/>
            <a:r>
              <a:rPr lang="en-US" altLang="ja-JP" sz="1200" b="1" dirty="0">
                <a:latin typeface="UD デジタル 教科書体 NP-R" panose="02020400000000000000" pitchFamily="18" charset="-128"/>
                <a:ea typeface="UD デジタル 教科書体 NP-R" panose="02020400000000000000" pitchFamily="18" charset="-128"/>
              </a:rPr>
              <a:t>1.8</a:t>
            </a:r>
            <a:r>
              <a:rPr lang="ja-JP" altLang="en-US" sz="1200" b="1" dirty="0">
                <a:latin typeface="UD デジタル 教科書体 NP-R" panose="02020400000000000000" pitchFamily="18" charset="-128"/>
                <a:ea typeface="UD デジタル 教科書体 NP-R" panose="02020400000000000000" pitchFamily="18" charset="-128"/>
              </a:rPr>
              <a:t>人</a:t>
            </a:r>
            <a:endParaRPr kumimoji="1" lang="ja-JP" altLang="en-US" sz="1200" b="1" dirty="0">
              <a:latin typeface="UD デジタル 教科書体 NP-R" panose="02020400000000000000" pitchFamily="18" charset="-128"/>
              <a:ea typeface="UD デジタル 教科書体 NP-R" panose="02020400000000000000" pitchFamily="18" charset="-128"/>
            </a:endParaRPr>
          </a:p>
        </p:txBody>
      </p:sp>
      <p:pic>
        <p:nvPicPr>
          <p:cNvPr id="73" name="図 72">
            <a:extLst>
              <a:ext uri="{FF2B5EF4-FFF2-40B4-BE49-F238E27FC236}">
                <a16:creationId xmlns:a16="http://schemas.microsoft.com/office/drawing/2014/main" id="{94463E23-4AD0-C04A-9764-4594FFE16DC6}"/>
              </a:ext>
            </a:extLst>
          </p:cNvPr>
          <p:cNvPicPr>
            <a:picLocks noChangeAspect="1"/>
          </p:cNvPicPr>
          <p:nvPr/>
        </p:nvPicPr>
        <p:blipFill>
          <a:blip r:embed="rId5"/>
          <a:srcRect l="3668" b="7452"/>
          <a:stretch>
            <a:fillRect/>
          </a:stretch>
        </p:blipFill>
        <p:spPr>
          <a:xfrm>
            <a:off x="8443605" y="4718441"/>
            <a:ext cx="597566" cy="686334"/>
          </a:xfrm>
          <a:prstGeom prst="rect">
            <a:avLst/>
          </a:prstGeom>
        </p:spPr>
      </p:pic>
      <p:pic>
        <p:nvPicPr>
          <p:cNvPr id="58" name="図 57">
            <a:extLst>
              <a:ext uri="{FF2B5EF4-FFF2-40B4-BE49-F238E27FC236}">
                <a16:creationId xmlns:a16="http://schemas.microsoft.com/office/drawing/2014/main" id="{CE6FF51A-4A3D-B4DE-914D-6E8040AB446C}"/>
              </a:ext>
            </a:extLst>
          </p:cNvPr>
          <p:cNvPicPr>
            <a:picLocks noChangeAspect="1"/>
          </p:cNvPicPr>
          <p:nvPr/>
        </p:nvPicPr>
        <p:blipFill>
          <a:blip r:embed="rId2"/>
          <a:stretch>
            <a:fillRect/>
          </a:stretch>
        </p:blipFill>
        <p:spPr>
          <a:xfrm>
            <a:off x="10493871" y="3979716"/>
            <a:ext cx="361384" cy="559947"/>
          </a:xfrm>
          <a:prstGeom prst="rect">
            <a:avLst/>
          </a:prstGeom>
        </p:spPr>
      </p:pic>
      <p:cxnSp>
        <p:nvCxnSpPr>
          <p:cNvPr id="60" name="直線コネクタ 59">
            <a:extLst>
              <a:ext uri="{FF2B5EF4-FFF2-40B4-BE49-F238E27FC236}">
                <a16:creationId xmlns:a16="http://schemas.microsoft.com/office/drawing/2014/main" id="{47EA9301-C9A3-8DC8-2F70-BA0EFAA5EDC5}"/>
              </a:ext>
            </a:extLst>
          </p:cNvPr>
          <p:cNvCxnSpPr>
            <a:cxnSpLocks/>
          </p:cNvCxnSpPr>
          <p:nvPr/>
        </p:nvCxnSpPr>
        <p:spPr>
          <a:xfrm>
            <a:off x="9846563" y="4592608"/>
            <a:ext cx="165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F95BD396-98D6-8C6E-F45F-96D2101861FE}"/>
              </a:ext>
            </a:extLst>
          </p:cNvPr>
          <p:cNvSpPr txBox="1"/>
          <p:nvPr/>
        </p:nvSpPr>
        <p:spPr>
          <a:xfrm>
            <a:off x="9724605" y="3664505"/>
            <a:ext cx="1899917" cy="261610"/>
          </a:xfrm>
          <a:prstGeom prst="rect">
            <a:avLst/>
          </a:prstGeom>
          <a:noFill/>
        </p:spPr>
        <p:txBody>
          <a:bodyPr wrap="square" rtlCol="0">
            <a:spAutoFit/>
          </a:bodyPr>
          <a:lstStyle/>
          <a:p>
            <a:pPr algn="ctr"/>
            <a:r>
              <a:rPr lang="en-US" altLang="ja-JP" sz="1100" dirty="0">
                <a:latin typeface="UD デジタル 教科書体 NP-R" panose="02020400000000000000" pitchFamily="18" charset="-128"/>
                <a:ea typeface="UD デジタル 教科書体 NP-R" panose="02020400000000000000" pitchFamily="18" charset="-128"/>
              </a:rPr>
              <a:t>2060</a:t>
            </a:r>
            <a:r>
              <a:rPr lang="ja-JP" altLang="en-US" sz="1100" dirty="0">
                <a:latin typeface="UD デジタル 教科書体 NP-R" panose="02020400000000000000" pitchFamily="18" charset="-128"/>
                <a:ea typeface="UD デジタル 教科書体 NP-R" panose="02020400000000000000" pitchFamily="18" charset="-128"/>
              </a:rPr>
              <a:t>年</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62" name="テキスト ボックス 61">
            <a:extLst>
              <a:ext uri="{FF2B5EF4-FFF2-40B4-BE49-F238E27FC236}">
                <a16:creationId xmlns:a16="http://schemas.microsoft.com/office/drawing/2014/main" id="{5CD6C26E-8B37-8707-CA87-E1C0AE591236}"/>
              </a:ext>
            </a:extLst>
          </p:cNvPr>
          <p:cNvSpPr txBox="1"/>
          <p:nvPr/>
        </p:nvSpPr>
        <p:spPr>
          <a:xfrm>
            <a:off x="9724605" y="5421995"/>
            <a:ext cx="1899917" cy="276999"/>
          </a:xfrm>
          <a:prstGeom prst="rect">
            <a:avLst/>
          </a:prstGeom>
          <a:noFill/>
        </p:spPr>
        <p:txBody>
          <a:bodyPr wrap="square" rtlCol="0">
            <a:spAutoFit/>
          </a:bodyPr>
          <a:lstStyle/>
          <a:p>
            <a:pPr algn="ctr"/>
            <a:r>
              <a:rPr lang="en-US" altLang="ja-JP" sz="1200" b="1" dirty="0">
                <a:latin typeface="UD デジタル 教科書体 NP-R" panose="02020400000000000000" pitchFamily="18" charset="-128"/>
                <a:ea typeface="UD デジタル 教科書体 NP-R" panose="02020400000000000000" pitchFamily="18" charset="-128"/>
              </a:rPr>
              <a:t>1.3</a:t>
            </a:r>
            <a:r>
              <a:rPr lang="ja-JP" altLang="en-US" sz="1200" b="1" dirty="0">
                <a:latin typeface="UD デジタル 教科書体 NP-R" panose="02020400000000000000" pitchFamily="18" charset="-128"/>
                <a:ea typeface="UD デジタル 教科書体 NP-R" panose="02020400000000000000" pitchFamily="18" charset="-128"/>
              </a:rPr>
              <a:t>人</a:t>
            </a:r>
            <a:endParaRPr kumimoji="1" lang="ja-JP" altLang="en-US" sz="1200" b="1" dirty="0">
              <a:latin typeface="UD デジタル 教科書体 NP-R" panose="02020400000000000000" pitchFamily="18" charset="-128"/>
              <a:ea typeface="UD デジタル 教科書体 NP-R" panose="02020400000000000000" pitchFamily="18" charset="-128"/>
            </a:endParaRPr>
          </a:p>
        </p:txBody>
      </p:sp>
      <p:pic>
        <p:nvPicPr>
          <p:cNvPr id="74" name="図 73">
            <a:extLst>
              <a:ext uri="{FF2B5EF4-FFF2-40B4-BE49-F238E27FC236}">
                <a16:creationId xmlns:a16="http://schemas.microsoft.com/office/drawing/2014/main" id="{BB84F1C3-BFEB-6774-7483-0692DA2DAA47}"/>
              </a:ext>
            </a:extLst>
          </p:cNvPr>
          <p:cNvPicPr>
            <a:picLocks noChangeAspect="1"/>
          </p:cNvPicPr>
          <p:nvPr/>
        </p:nvPicPr>
        <p:blipFill>
          <a:blip r:embed="rId5"/>
          <a:srcRect l="3668" b="7452"/>
          <a:stretch>
            <a:fillRect/>
          </a:stretch>
        </p:blipFill>
        <p:spPr>
          <a:xfrm>
            <a:off x="10375780" y="4718441"/>
            <a:ext cx="597566" cy="686334"/>
          </a:xfrm>
          <a:prstGeom prst="rect">
            <a:avLst/>
          </a:prstGeom>
        </p:spPr>
      </p:pic>
      <p:sp>
        <p:nvSpPr>
          <p:cNvPr id="75" name="テキスト ボックス 74">
            <a:extLst>
              <a:ext uri="{FF2B5EF4-FFF2-40B4-BE49-F238E27FC236}">
                <a16:creationId xmlns:a16="http://schemas.microsoft.com/office/drawing/2014/main" id="{826D6493-8A12-CA51-5C5B-B94BA783ECF1}"/>
              </a:ext>
            </a:extLst>
          </p:cNvPr>
          <p:cNvSpPr txBox="1"/>
          <p:nvPr/>
        </p:nvSpPr>
        <p:spPr>
          <a:xfrm>
            <a:off x="776829" y="5719312"/>
            <a:ext cx="7010082" cy="215444"/>
          </a:xfrm>
          <a:prstGeom prst="rect">
            <a:avLst/>
          </a:prstGeom>
          <a:noFill/>
        </p:spPr>
        <p:txBody>
          <a:bodyPr wrap="square" rtlCol="0">
            <a:spAutoFit/>
          </a:bodyPr>
          <a:lstStyle/>
          <a:p>
            <a:r>
              <a:rPr lang="ja-JP" altLang="en-US" sz="800" dirty="0">
                <a:latin typeface="UD デジタル 教科書体 NP-R" panose="02020400000000000000" pitchFamily="18" charset="-128"/>
                <a:ea typeface="UD デジタル 教科書体 NP-R" panose="02020400000000000000" pitchFamily="18" charset="-128"/>
              </a:rPr>
              <a:t>（注）「人口構成の推移と将来推計」（</a:t>
            </a:r>
            <a:r>
              <a:rPr lang="zh-TW" altLang="en-US" sz="800" dirty="0">
                <a:latin typeface="UD デジタル 教科書体 NP-R" panose="02020400000000000000" pitchFamily="18" charset="-128"/>
                <a:ea typeface="UD デジタル 教科書体 NP-R" panose="02020400000000000000" pitchFamily="18" charset="-128"/>
              </a:rPr>
              <a:t>人口統計資料集（</a:t>
            </a:r>
            <a:r>
              <a:rPr lang="en-US" altLang="zh-TW" sz="800" dirty="0">
                <a:latin typeface="UD デジタル 教科書体 NP-R" panose="02020400000000000000" pitchFamily="18" charset="-128"/>
                <a:ea typeface="UD デジタル 教科書体 NP-R" panose="02020400000000000000" pitchFamily="18" charset="-128"/>
              </a:rPr>
              <a:t>2026</a:t>
            </a:r>
            <a:r>
              <a:rPr lang="zh-TW" altLang="en-US" sz="800" dirty="0">
                <a:latin typeface="UD デジタル 教科書体 NP-R" panose="02020400000000000000" pitchFamily="18" charset="-128"/>
                <a:ea typeface="UD デジタル 教科書体 NP-R" panose="02020400000000000000" pitchFamily="18" charset="-128"/>
              </a:rPr>
              <a:t>年版）</a:t>
            </a:r>
            <a:r>
              <a:rPr lang="ja-JP" altLang="en-US" sz="800" dirty="0">
                <a:latin typeface="UD デジタル 教科書体 NP-R" panose="02020400000000000000" pitchFamily="18" charset="-128"/>
                <a:ea typeface="UD デジタル 教科書体 NP-R" panose="02020400000000000000" pitchFamily="18" charset="-128"/>
              </a:rPr>
              <a:t>国立社会保障・人口問題研究所）によります。</a:t>
            </a:r>
            <a:endParaRPr kumimoji="1" lang="ja-JP" altLang="en-US" sz="800" dirty="0">
              <a:latin typeface="UD デジタル 教科書体 NP-R" panose="02020400000000000000" pitchFamily="18" charset="-128"/>
              <a:ea typeface="UD デジタル 教科書体 NP-R" panose="02020400000000000000" pitchFamily="18" charset="-128"/>
            </a:endParaRPr>
          </a:p>
        </p:txBody>
      </p:sp>
      <p:sp>
        <p:nvSpPr>
          <p:cNvPr id="10" name="テキスト ボックス 9">
            <a:extLst>
              <a:ext uri="{FF2B5EF4-FFF2-40B4-BE49-F238E27FC236}">
                <a16:creationId xmlns:a16="http://schemas.microsoft.com/office/drawing/2014/main" id="{EF843348-8462-C19A-BEFC-2AA22865B7CD}"/>
              </a:ext>
            </a:extLst>
          </p:cNvPr>
          <p:cNvSpPr txBox="1"/>
          <p:nvPr/>
        </p:nvSpPr>
        <p:spPr>
          <a:xfrm>
            <a:off x="3007977" y="4098808"/>
            <a:ext cx="1160136" cy="302712"/>
          </a:xfrm>
          <a:prstGeom prst="rect">
            <a:avLst/>
          </a:prstGeom>
          <a:noFill/>
        </p:spPr>
        <p:txBody>
          <a:bodyPr wrap="square" rtlCol="0">
            <a:spAutoFit/>
          </a:bodyPr>
          <a:lstStyle/>
          <a:p>
            <a:pPr algn="r">
              <a:lnSpc>
                <a:spcPct val="120000"/>
              </a:lnSpc>
              <a:spcBef>
                <a:spcPts val="1200"/>
              </a:spcBef>
            </a:pPr>
            <a:r>
              <a:rPr lang="ja-JP" altLang="en-US" sz="1200" b="1" dirty="0">
                <a:solidFill>
                  <a:schemeClr val="accent3"/>
                </a:solidFill>
                <a:latin typeface="UD デジタル 教科書体 NP-R" panose="02020400000000000000" pitchFamily="18" charset="-128"/>
                <a:ea typeface="UD デジタル 教科書体 NP-R" panose="02020400000000000000" pitchFamily="18" charset="-128"/>
              </a:rPr>
              <a:t>（高齢者）</a:t>
            </a:r>
            <a:endParaRPr kumimoji="1" lang="ja-JP" altLang="en-US" sz="1200" b="1" dirty="0">
              <a:solidFill>
                <a:schemeClr val="accent3"/>
              </a:solidFill>
              <a:latin typeface="UD デジタル 教科書体 NP-R" panose="02020400000000000000" pitchFamily="18" charset="-128"/>
              <a:ea typeface="UD デジタル 教科書体 NP-R" panose="02020400000000000000" pitchFamily="18" charset="-128"/>
            </a:endParaRPr>
          </a:p>
        </p:txBody>
      </p:sp>
      <p:sp>
        <p:nvSpPr>
          <p:cNvPr id="12" name="テキスト ボックス 11">
            <a:extLst>
              <a:ext uri="{FF2B5EF4-FFF2-40B4-BE49-F238E27FC236}">
                <a16:creationId xmlns:a16="http://schemas.microsoft.com/office/drawing/2014/main" id="{7BD459FF-96ED-58F6-6EB4-497E56B1707A}"/>
              </a:ext>
            </a:extLst>
          </p:cNvPr>
          <p:cNvSpPr txBox="1"/>
          <p:nvPr/>
        </p:nvSpPr>
        <p:spPr>
          <a:xfrm>
            <a:off x="3007978" y="4792846"/>
            <a:ext cx="1160135" cy="302712"/>
          </a:xfrm>
          <a:prstGeom prst="rect">
            <a:avLst/>
          </a:prstGeom>
          <a:noFill/>
        </p:spPr>
        <p:txBody>
          <a:bodyPr wrap="square" rtlCol="0">
            <a:spAutoFit/>
          </a:bodyPr>
          <a:lstStyle/>
          <a:p>
            <a:pPr algn="r">
              <a:lnSpc>
                <a:spcPct val="120000"/>
              </a:lnSpc>
              <a:spcBef>
                <a:spcPts val="1200"/>
              </a:spcBef>
            </a:pPr>
            <a:r>
              <a:rPr lang="ja-JP" altLang="en-US" sz="1200" b="1" dirty="0">
                <a:solidFill>
                  <a:srgbClr val="E60000"/>
                </a:solidFill>
                <a:latin typeface="UD デジタル 教科書体 NP-R" panose="02020400000000000000" pitchFamily="18" charset="-128"/>
                <a:ea typeface="UD デジタル 教科書体 NP-R" panose="02020400000000000000" pitchFamily="18" charset="-128"/>
              </a:rPr>
              <a:t>（働き手）</a:t>
            </a:r>
            <a:endParaRPr kumimoji="1" lang="ja-JP" altLang="en-US" sz="1200" b="1" dirty="0">
              <a:solidFill>
                <a:srgbClr val="E60000"/>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257350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par>
                                <p:cTn id="60" presetID="10"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500"/>
                                        <p:tgtEl>
                                          <p:spTgt spid="46"/>
                                        </p:tgtEl>
                                      </p:cBhvr>
                                    </p:animEffect>
                                  </p:childTnLst>
                                </p:cTn>
                              </p:par>
                              <p:par>
                                <p:cTn id="63" presetID="10" presetClass="entr" presetSubtype="0" fill="hold"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500"/>
                                        <p:tgtEl>
                                          <p:spTgt spid="4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fade">
                                      <p:cBhvr>
                                        <p:cTn id="71" dur="500"/>
                                        <p:tgtEl>
                                          <p:spTgt spid="50"/>
                                        </p:tgtEl>
                                      </p:cBhvr>
                                    </p:animEffect>
                                  </p:childTnLst>
                                </p:cTn>
                              </p:par>
                              <p:par>
                                <p:cTn id="72" presetID="10" presetClass="entr" presetSubtype="0" fill="hold" nodeType="with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cTn>
                              </p:par>
                              <p:par>
                                <p:cTn id="75" presetID="10" presetClass="entr" presetSubtype="0" fill="hold" nodeType="with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fade">
                                      <p:cBhvr>
                                        <p:cTn id="77" dur="500"/>
                                        <p:tgtEl>
                                          <p:spTgt spid="52"/>
                                        </p:tgtEl>
                                      </p:cBhvr>
                                    </p:animEffect>
                                  </p:childTnLst>
                                </p:cTn>
                              </p:par>
                              <p:par>
                                <p:cTn id="78" presetID="10" presetClass="entr" presetSubtype="0" fill="hold" nodeType="with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fade">
                                      <p:cBhvr>
                                        <p:cTn id="80" dur="500"/>
                                        <p:tgtEl>
                                          <p:spTgt spid="5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500"/>
                                        <p:tgtEl>
                                          <p:spTgt spid="5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fade">
                                      <p:cBhvr>
                                        <p:cTn id="86" dur="500"/>
                                        <p:tgtEl>
                                          <p:spTgt spid="56"/>
                                        </p:tgtEl>
                                      </p:cBhvr>
                                    </p:animEffect>
                                  </p:childTnLst>
                                </p:cTn>
                              </p:par>
                              <p:par>
                                <p:cTn id="87" presetID="10" presetClass="entr" presetSubtype="0" fill="hold" nodeType="with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fade">
                                      <p:cBhvr>
                                        <p:cTn id="89" dur="500"/>
                                        <p:tgtEl>
                                          <p:spTgt spid="73"/>
                                        </p:tgtEl>
                                      </p:cBhvr>
                                    </p:animEffect>
                                  </p:childTnLst>
                                </p:cTn>
                              </p:par>
                              <p:par>
                                <p:cTn id="90" presetID="10" presetClass="entr" presetSubtype="0" fill="hold" nodeType="with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fade">
                                      <p:cBhvr>
                                        <p:cTn id="92" dur="500"/>
                                        <p:tgtEl>
                                          <p:spTgt spid="58"/>
                                        </p:tgtEl>
                                      </p:cBhvr>
                                    </p:animEffect>
                                  </p:childTnLst>
                                </p:cTn>
                              </p:par>
                              <p:par>
                                <p:cTn id="93" presetID="10" presetClass="entr" presetSubtype="0" fill="hold" nodeType="withEffect">
                                  <p:stCondLst>
                                    <p:cond delay="0"/>
                                  </p:stCondLst>
                                  <p:childTnLst>
                                    <p:set>
                                      <p:cBhvr>
                                        <p:cTn id="94" dur="1" fill="hold">
                                          <p:stCondLst>
                                            <p:cond delay="0"/>
                                          </p:stCondLst>
                                        </p:cTn>
                                        <p:tgtEl>
                                          <p:spTgt spid="60"/>
                                        </p:tgtEl>
                                        <p:attrNameLst>
                                          <p:attrName>style.visibility</p:attrName>
                                        </p:attrNameLst>
                                      </p:cBhvr>
                                      <p:to>
                                        <p:strVal val="visible"/>
                                      </p:to>
                                    </p:set>
                                    <p:animEffect transition="in" filter="fade">
                                      <p:cBhvr>
                                        <p:cTn id="95" dur="500"/>
                                        <p:tgtEl>
                                          <p:spTgt spid="6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500"/>
                                        <p:tgtEl>
                                          <p:spTgt spid="6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62"/>
                                        </p:tgtEl>
                                        <p:attrNameLst>
                                          <p:attrName>style.visibility</p:attrName>
                                        </p:attrNameLst>
                                      </p:cBhvr>
                                      <p:to>
                                        <p:strVal val="visible"/>
                                      </p:to>
                                    </p:set>
                                    <p:animEffect transition="in" filter="fade">
                                      <p:cBhvr>
                                        <p:cTn id="101" dur="500"/>
                                        <p:tgtEl>
                                          <p:spTgt spid="62"/>
                                        </p:tgtEl>
                                      </p:cBhvr>
                                    </p:animEffect>
                                  </p:childTnLst>
                                </p:cTn>
                              </p:par>
                              <p:par>
                                <p:cTn id="102" presetID="10" presetClass="entr" presetSubtype="0" fill="hold" nodeType="withEffect">
                                  <p:stCondLst>
                                    <p:cond delay="0"/>
                                  </p:stCondLst>
                                  <p:childTnLst>
                                    <p:set>
                                      <p:cBhvr>
                                        <p:cTn id="103" dur="1" fill="hold">
                                          <p:stCondLst>
                                            <p:cond delay="0"/>
                                          </p:stCondLst>
                                        </p:cTn>
                                        <p:tgtEl>
                                          <p:spTgt spid="74"/>
                                        </p:tgtEl>
                                        <p:attrNameLst>
                                          <p:attrName>style.visibility</p:attrName>
                                        </p:attrNameLst>
                                      </p:cBhvr>
                                      <p:to>
                                        <p:strVal val="visible"/>
                                      </p:to>
                                    </p:set>
                                    <p:animEffect transition="in" filter="fade">
                                      <p:cBhvr>
                                        <p:cTn id="104" dur="500"/>
                                        <p:tgtEl>
                                          <p:spTgt spid="7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75"/>
                                        </p:tgtEl>
                                        <p:attrNameLst>
                                          <p:attrName>style.visibility</p:attrName>
                                        </p:attrNameLst>
                                      </p:cBhvr>
                                      <p:to>
                                        <p:strVal val="visible"/>
                                      </p:to>
                                    </p:set>
                                    <p:animEffect transition="in" filter="fade">
                                      <p:cBhvr>
                                        <p:cTn id="107" dur="500"/>
                                        <p:tgtEl>
                                          <p:spTgt spid="7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0"/>
                                        </p:tgtEl>
                                        <p:attrNameLst>
                                          <p:attrName>style.visibility</p:attrName>
                                        </p:attrNameLst>
                                      </p:cBhvr>
                                      <p:to>
                                        <p:strVal val="visible"/>
                                      </p:to>
                                    </p:set>
                                    <p:animEffect transition="in" filter="fade">
                                      <p:cBhvr>
                                        <p:cTn id="110" dur="500"/>
                                        <p:tgtEl>
                                          <p:spTgt spid="10"/>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fade">
                                      <p:cBhvr>
                                        <p:cTn id="1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 grpId="0"/>
      <p:bldP spid="5" grpId="0" animBg="1"/>
      <p:bldP spid="9" grpId="0"/>
      <p:bldP spid="11" grpId="0"/>
      <p:bldP spid="28" grpId="0"/>
      <p:bldP spid="31" grpId="0"/>
      <p:bldP spid="32" grpId="0" animBg="1"/>
      <p:bldP spid="33" grpId="0"/>
      <p:bldP spid="34" grpId="0"/>
      <p:bldP spid="37" grpId="0" animBg="1"/>
      <p:bldP spid="41" grpId="0"/>
      <p:bldP spid="42" grpId="0"/>
      <p:bldP spid="49" grpId="0"/>
      <p:bldP spid="50" grpId="0"/>
      <p:bldP spid="55" grpId="0"/>
      <p:bldP spid="56" grpId="0"/>
      <p:bldP spid="61" grpId="0"/>
      <p:bldP spid="62" grpId="0"/>
      <p:bldP spid="75" grpId="0"/>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80986-0F3E-9505-FF16-92D458A42994}"/>
            </a:ext>
          </a:extLst>
        </p:cNvPr>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1C5BD58D-A4EB-C914-58EF-B7605858B06D}"/>
              </a:ext>
            </a:extLst>
          </p:cNvPr>
          <p:cNvSpPr/>
          <p:nvPr/>
        </p:nvSpPr>
        <p:spPr>
          <a:xfrm>
            <a:off x="7685187" y="4186504"/>
            <a:ext cx="1721337" cy="1581886"/>
          </a:xfrm>
          <a:custGeom>
            <a:avLst/>
            <a:gdLst>
              <a:gd name="csX0" fmla="*/ 0 w 1718955"/>
              <a:gd name="csY0" fmla="*/ 0 h 1581886"/>
              <a:gd name="csX1" fmla="*/ 1718955 w 1718955"/>
              <a:gd name="csY1" fmla="*/ 0 h 1581886"/>
              <a:gd name="csX2" fmla="*/ 1718955 w 1718955"/>
              <a:gd name="csY2" fmla="*/ 1581886 h 1581886"/>
              <a:gd name="csX3" fmla="*/ 0 w 1718955"/>
              <a:gd name="csY3" fmla="*/ 1581886 h 1581886"/>
              <a:gd name="csX4" fmla="*/ 0 w 1718955"/>
              <a:gd name="csY4" fmla="*/ 0 h 1581886"/>
              <a:gd name="csX0" fmla="*/ 7143 w 1718955"/>
              <a:gd name="csY0" fmla="*/ 280987 h 1581886"/>
              <a:gd name="csX1" fmla="*/ 1718955 w 1718955"/>
              <a:gd name="csY1" fmla="*/ 0 h 1581886"/>
              <a:gd name="csX2" fmla="*/ 1718955 w 1718955"/>
              <a:gd name="csY2" fmla="*/ 1581886 h 1581886"/>
              <a:gd name="csX3" fmla="*/ 0 w 1718955"/>
              <a:gd name="csY3" fmla="*/ 1581886 h 1581886"/>
              <a:gd name="csX4" fmla="*/ 7143 w 1718955"/>
              <a:gd name="csY4" fmla="*/ 280987 h 1581886"/>
              <a:gd name="csX0" fmla="*/ 0 w 1721337"/>
              <a:gd name="csY0" fmla="*/ 173830 h 1581886"/>
              <a:gd name="csX1" fmla="*/ 1721337 w 1721337"/>
              <a:gd name="csY1" fmla="*/ 0 h 1581886"/>
              <a:gd name="csX2" fmla="*/ 1721337 w 1721337"/>
              <a:gd name="csY2" fmla="*/ 1581886 h 1581886"/>
              <a:gd name="csX3" fmla="*/ 2382 w 1721337"/>
              <a:gd name="csY3" fmla="*/ 1581886 h 1581886"/>
              <a:gd name="csX4" fmla="*/ 0 w 1721337"/>
              <a:gd name="csY4" fmla="*/ 173830 h 1581886"/>
            </a:gdLst>
            <a:ahLst/>
            <a:cxnLst>
              <a:cxn ang="0">
                <a:pos x="csX0" y="csY0"/>
              </a:cxn>
              <a:cxn ang="0">
                <a:pos x="csX1" y="csY1"/>
              </a:cxn>
              <a:cxn ang="0">
                <a:pos x="csX2" y="csY2"/>
              </a:cxn>
              <a:cxn ang="0">
                <a:pos x="csX3" y="csY3"/>
              </a:cxn>
              <a:cxn ang="0">
                <a:pos x="csX4" y="csY4"/>
              </a:cxn>
            </a:cxnLst>
            <a:rect l="l" t="t" r="r" b="b"/>
            <a:pathLst>
              <a:path w="1721337" h="1581886">
                <a:moveTo>
                  <a:pt x="0" y="173830"/>
                </a:moveTo>
                <a:lnTo>
                  <a:pt x="1721337" y="0"/>
                </a:lnTo>
                <a:lnTo>
                  <a:pt x="1721337" y="1581886"/>
                </a:lnTo>
                <a:lnTo>
                  <a:pt x="2382" y="1581886"/>
                </a:lnTo>
                <a:lnTo>
                  <a:pt x="0" y="173830"/>
                </a:lnTo>
                <a:close/>
              </a:path>
            </a:pathLst>
          </a:custGeom>
          <a:solidFill>
            <a:srgbClr val="FCF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5" name="グラフ 14">
            <a:extLst>
              <a:ext uri="{FF2B5EF4-FFF2-40B4-BE49-F238E27FC236}">
                <a16:creationId xmlns:a16="http://schemas.microsoft.com/office/drawing/2014/main" id="{571C659F-9C9D-69B8-E79B-2C538B006C49}"/>
              </a:ext>
            </a:extLst>
          </p:cNvPr>
          <p:cNvGraphicFramePr/>
          <p:nvPr>
            <p:extLst>
              <p:ext uri="{D42A27DB-BD31-4B8C-83A1-F6EECF244321}">
                <p14:modId xmlns:p14="http://schemas.microsoft.com/office/powerpoint/2010/main" val="3311240895"/>
              </p:ext>
            </p:extLst>
          </p:nvPr>
        </p:nvGraphicFramePr>
        <p:xfrm>
          <a:off x="5110559" y="1439135"/>
          <a:ext cx="6866175" cy="4473461"/>
        </p:xfrm>
        <a:graphic>
          <a:graphicData uri="http://schemas.openxmlformats.org/drawingml/2006/chart">
            <c:chart xmlns:c="http://schemas.openxmlformats.org/drawingml/2006/chart" xmlns:r="http://schemas.openxmlformats.org/officeDocument/2006/relationships" r:id="rId2"/>
          </a:graphicData>
        </a:graphic>
      </p:graphicFrame>
      <p:sp>
        <p:nvSpPr>
          <p:cNvPr id="3" name="Google Shape;111;p1">
            <a:extLst>
              <a:ext uri="{FF2B5EF4-FFF2-40B4-BE49-F238E27FC236}">
                <a16:creationId xmlns:a16="http://schemas.microsoft.com/office/drawing/2014/main" id="{F949E821-B9A4-4DCD-615A-F341772E325D}"/>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933E87"/>
                </a:solidFill>
                <a:latin typeface="UD デジタル 教科書体 NP-R" panose="02020400000000000000" pitchFamily="18" charset="-128"/>
                <a:ea typeface="UD デジタル 教科書体 NP-R" panose="02020400000000000000" pitchFamily="18" charset="-128"/>
                <a:cs typeface="Arial"/>
                <a:sym typeface="Arial"/>
              </a:rPr>
              <a:t>7.</a:t>
            </a:r>
            <a:r>
              <a:rPr lang="ja-JP" altLang="en-US" sz="2800" b="1" dirty="0">
                <a:solidFill>
                  <a:srgbClr val="933E87"/>
                </a:solidFill>
                <a:latin typeface="UD デジタル 教科書体 NP-R" panose="02020400000000000000" pitchFamily="18" charset="-128"/>
                <a:ea typeface="UD デジタル 教科書体 NP-R" panose="02020400000000000000" pitchFamily="18" charset="-128"/>
                <a:cs typeface="Arial"/>
                <a:sym typeface="Arial"/>
              </a:rPr>
              <a:t>これからの社会と税</a:t>
            </a:r>
          </a:p>
        </p:txBody>
      </p:sp>
      <p:cxnSp>
        <p:nvCxnSpPr>
          <p:cNvPr id="4" name="直線コネクタ 3">
            <a:extLst>
              <a:ext uri="{FF2B5EF4-FFF2-40B4-BE49-F238E27FC236}">
                <a16:creationId xmlns:a16="http://schemas.microsoft.com/office/drawing/2014/main" id="{77898FEC-95D3-51B8-13CC-6045111C92D3}"/>
              </a:ext>
            </a:extLst>
          </p:cNvPr>
          <p:cNvCxnSpPr>
            <a:cxnSpLocks/>
          </p:cNvCxnSpPr>
          <p:nvPr/>
        </p:nvCxnSpPr>
        <p:spPr>
          <a:xfrm>
            <a:off x="426000" y="756126"/>
            <a:ext cx="11340000" cy="0"/>
          </a:xfrm>
          <a:prstGeom prst="line">
            <a:avLst/>
          </a:prstGeom>
          <a:ln w="44450" cmpd="dbl">
            <a:solidFill>
              <a:srgbClr val="933E87"/>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75834826-A97C-FB50-1483-B2A7D43850FF}"/>
              </a:ext>
            </a:extLst>
          </p:cNvPr>
          <p:cNvSpPr/>
          <p:nvPr/>
        </p:nvSpPr>
        <p:spPr>
          <a:xfrm>
            <a:off x="585541" y="1575336"/>
            <a:ext cx="3937465" cy="366692"/>
          </a:xfrm>
          <a:prstGeom prst="rect">
            <a:avLst/>
          </a:prstGeom>
          <a:solidFill>
            <a:srgbClr val="F6D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559668F-4854-5D36-C7E1-E7924D267300}"/>
              </a:ext>
            </a:extLst>
          </p:cNvPr>
          <p:cNvSpPr txBox="1"/>
          <p:nvPr/>
        </p:nvSpPr>
        <p:spPr>
          <a:xfrm>
            <a:off x="627066" y="1587507"/>
            <a:ext cx="3316371" cy="369332"/>
          </a:xfrm>
          <a:prstGeom prst="rect">
            <a:avLst/>
          </a:prstGeom>
          <a:noFill/>
        </p:spPr>
        <p:txBody>
          <a:bodyPr wrap="square" rtlCol="0">
            <a:spAutoFit/>
          </a:bodyPr>
          <a:lstStyle/>
          <a:p>
            <a:r>
              <a:rPr lang="ja-JP" altLang="en-US" b="1" spc="100" dirty="0">
                <a:latin typeface="UD デジタル 教科書体 NP-R" panose="02020400000000000000" pitchFamily="18" charset="-128"/>
                <a:ea typeface="UD デジタル 教科書体 NP-R" panose="02020400000000000000" pitchFamily="18" charset="-128"/>
              </a:rPr>
              <a:t>ふくらむ社会保障費</a:t>
            </a:r>
            <a:endParaRPr kumimoji="1" lang="ja-JP" altLang="en-US" sz="1600" b="1" spc="100" dirty="0">
              <a:latin typeface="UD デジタル 教科書体 NP-R" panose="02020400000000000000" pitchFamily="18" charset="-128"/>
              <a:ea typeface="UD デジタル 教科書体 NP-R" panose="02020400000000000000" pitchFamily="18" charset="-128"/>
            </a:endParaRPr>
          </a:p>
        </p:txBody>
      </p:sp>
      <p:sp>
        <p:nvSpPr>
          <p:cNvPr id="11" name="テキスト ボックス 10">
            <a:extLst>
              <a:ext uri="{FF2B5EF4-FFF2-40B4-BE49-F238E27FC236}">
                <a16:creationId xmlns:a16="http://schemas.microsoft.com/office/drawing/2014/main" id="{5F5B8A78-DDF4-A746-879C-B6AB90F6670D}"/>
              </a:ext>
            </a:extLst>
          </p:cNvPr>
          <p:cNvSpPr txBox="1"/>
          <p:nvPr/>
        </p:nvSpPr>
        <p:spPr>
          <a:xfrm>
            <a:off x="585542" y="2132147"/>
            <a:ext cx="4325673" cy="2888611"/>
          </a:xfrm>
          <a:prstGeom prst="rect">
            <a:avLst/>
          </a:prstGeom>
          <a:noFill/>
        </p:spPr>
        <p:txBody>
          <a:bodyPr wrap="square" rtlCol="0">
            <a:spAutoFit/>
          </a:bodyPr>
          <a:lstStyle/>
          <a:p>
            <a:pPr>
              <a:lnSpc>
                <a:spcPct val="120000"/>
              </a:lnSpc>
              <a:spcBef>
                <a:spcPts val="1200"/>
              </a:spcBef>
            </a:pPr>
            <a:r>
              <a:rPr kumimoji="1" lang="ja-JP" altLang="en-US" dirty="0">
                <a:latin typeface="UD デジタル 教科書体 NP-R" panose="02020400000000000000" pitchFamily="18" charset="-128"/>
                <a:ea typeface="UD デジタル 教科書体 NP-R" panose="02020400000000000000" pitchFamily="18" charset="-128"/>
              </a:rPr>
              <a:t>高齢化社会の進展に伴い、年金、医療、介護などの社会保障の給付は、今後も急激な増加が見込まれています。</a:t>
            </a:r>
            <a:endParaRPr kumimoji="1" lang="en-US" altLang="ja-JP" dirty="0">
              <a:latin typeface="UD デジタル 教科書体 NP-R" panose="02020400000000000000" pitchFamily="18" charset="-128"/>
              <a:ea typeface="UD デジタル 教科書体 NP-R" panose="02020400000000000000" pitchFamily="18" charset="-128"/>
            </a:endParaRPr>
          </a:p>
          <a:p>
            <a:pPr>
              <a:lnSpc>
                <a:spcPct val="120000"/>
              </a:lnSpc>
              <a:spcBef>
                <a:spcPts val="1200"/>
              </a:spcBef>
            </a:pPr>
            <a:r>
              <a:rPr lang="ja-JP" altLang="en-US" dirty="0">
                <a:latin typeface="UD デジタル 教科書体 NP-R" panose="02020400000000000000" pitchFamily="18" charset="-128"/>
                <a:ea typeface="UD デジタル 教科書体 NP-R" panose="02020400000000000000" pitchFamily="18" charset="-128"/>
              </a:rPr>
              <a:t>特に医療・介護分野の給付は、財源調達の基礎となる</a:t>
            </a:r>
            <a:r>
              <a:rPr lang="en-US" altLang="ja-JP" dirty="0">
                <a:latin typeface="UD デジタル 教科書体 NP-R" panose="02020400000000000000" pitchFamily="18" charset="-128"/>
                <a:ea typeface="UD デジタル 教科書体 NP-R" panose="02020400000000000000" pitchFamily="18" charset="-128"/>
              </a:rPr>
              <a:t>GDP</a:t>
            </a:r>
            <a:r>
              <a:rPr lang="ja-JP" altLang="en-US" dirty="0">
                <a:latin typeface="UD デジタル 教科書体 NP-R" panose="02020400000000000000" pitchFamily="18" charset="-128"/>
                <a:ea typeface="UD デジタル 教科書体 NP-R" panose="02020400000000000000" pitchFamily="18" charset="-128"/>
              </a:rPr>
              <a:t>（国内総生産）の伸びを大きく上回って増加すると見込まれており、社会保障の安定財源の確保が重要な課題となっています。</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10" name="フリーフォーム: 図形 9">
            <a:extLst>
              <a:ext uri="{FF2B5EF4-FFF2-40B4-BE49-F238E27FC236}">
                <a16:creationId xmlns:a16="http://schemas.microsoft.com/office/drawing/2014/main" id="{C79CFC11-3663-AD2B-C091-A90AF4EACF21}"/>
              </a:ext>
            </a:extLst>
          </p:cNvPr>
          <p:cNvSpPr/>
          <p:nvPr/>
        </p:nvSpPr>
        <p:spPr>
          <a:xfrm>
            <a:off x="7682042" y="2266393"/>
            <a:ext cx="1725919" cy="1178652"/>
          </a:xfrm>
          <a:custGeom>
            <a:avLst/>
            <a:gdLst>
              <a:gd name="csX0" fmla="*/ 5609 w 2835762"/>
              <a:gd name="csY0" fmla="*/ 639519 h 810618"/>
              <a:gd name="csX1" fmla="*/ 0 w 2835762"/>
              <a:gd name="csY1" fmla="*/ 810618 h 810618"/>
              <a:gd name="csX2" fmla="*/ 2835762 w 2835762"/>
              <a:gd name="csY2" fmla="*/ 342199 h 810618"/>
              <a:gd name="csX3" fmla="*/ 2830152 w 2835762"/>
              <a:gd name="csY3" fmla="*/ 0 h 810618"/>
              <a:gd name="csX4" fmla="*/ 5609 w 2835762"/>
              <a:gd name="csY4" fmla="*/ 639519 h 810618"/>
              <a:gd name="csX0" fmla="*/ 5609 w 2843641"/>
              <a:gd name="csY0" fmla="*/ 639519 h 810618"/>
              <a:gd name="csX1" fmla="*/ 0 w 2843641"/>
              <a:gd name="csY1" fmla="*/ 810618 h 810618"/>
              <a:gd name="csX2" fmla="*/ 2843641 w 2843641"/>
              <a:gd name="csY2" fmla="*/ 348737 h 810618"/>
              <a:gd name="csX3" fmla="*/ 2830152 w 2843641"/>
              <a:gd name="csY3" fmla="*/ 0 h 810618"/>
              <a:gd name="csX4" fmla="*/ 5609 w 2843641"/>
              <a:gd name="csY4" fmla="*/ 639519 h 810618"/>
              <a:gd name="csX0" fmla="*/ 9548 w 2847580"/>
              <a:gd name="csY0" fmla="*/ 639519 h 807350"/>
              <a:gd name="csX1" fmla="*/ 0 w 2847580"/>
              <a:gd name="csY1" fmla="*/ 807350 h 807350"/>
              <a:gd name="csX2" fmla="*/ 2847580 w 2847580"/>
              <a:gd name="csY2" fmla="*/ 348737 h 807350"/>
              <a:gd name="csX3" fmla="*/ 2834091 w 2847580"/>
              <a:gd name="csY3" fmla="*/ 0 h 807350"/>
              <a:gd name="csX4" fmla="*/ 9548 w 2847580"/>
              <a:gd name="csY4" fmla="*/ 639519 h 807350"/>
              <a:gd name="csX0" fmla="*/ 0 w 2849852"/>
              <a:gd name="csY0" fmla="*/ 652594 h 807350"/>
              <a:gd name="csX1" fmla="*/ 2272 w 2849852"/>
              <a:gd name="csY1" fmla="*/ 807350 h 807350"/>
              <a:gd name="csX2" fmla="*/ 2849852 w 2849852"/>
              <a:gd name="csY2" fmla="*/ 348737 h 807350"/>
              <a:gd name="csX3" fmla="*/ 2836363 w 2849852"/>
              <a:gd name="csY3" fmla="*/ 0 h 807350"/>
              <a:gd name="csX4" fmla="*/ 0 w 2849852"/>
              <a:gd name="csY4" fmla="*/ 652594 h 807350"/>
              <a:gd name="csX0" fmla="*/ 13514 w 2863366"/>
              <a:gd name="csY0" fmla="*/ 652594 h 808984"/>
              <a:gd name="csX1" fmla="*/ 27 w 2863366"/>
              <a:gd name="csY1" fmla="*/ 808984 h 808984"/>
              <a:gd name="csX2" fmla="*/ 2863366 w 2863366"/>
              <a:gd name="csY2" fmla="*/ 348737 h 808984"/>
              <a:gd name="csX3" fmla="*/ 2849877 w 2863366"/>
              <a:gd name="csY3" fmla="*/ 0 h 808984"/>
              <a:gd name="csX4" fmla="*/ 13514 w 2863366"/>
              <a:gd name="csY4" fmla="*/ 652594 h 808984"/>
              <a:gd name="csX0" fmla="*/ 5667 w 2855519"/>
              <a:gd name="csY0" fmla="*/ 652594 h 808984"/>
              <a:gd name="csX1" fmla="*/ 58 w 2855519"/>
              <a:gd name="csY1" fmla="*/ 808984 h 808984"/>
              <a:gd name="csX2" fmla="*/ 2855519 w 2855519"/>
              <a:gd name="csY2" fmla="*/ 348737 h 808984"/>
              <a:gd name="csX3" fmla="*/ 2842030 w 2855519"/>
              <a:gd name="csY3" fmla="*/ 0 h 808984"/>
              <a:gd name="csX4" fmla="*/ 5667 w 2855519"/>
              <a:gd name="csY4" fmla="*/ 652594 h 808984"/>
            </a:gdLst>
            <a:ahLst/>
            <a:cxnLst>
              <a:cxn ang="0">
                <a:pos x="csX0" y="csY0"/>
              </a:cxn>
              <a:cxn ang="0">
                <a:pos x="csX1" y="csY1"/>
              </a:cxn>
              <a:cxn ang="0">
                <a:pos x="csX2" y="csY2"/>
              </a:cxn>
              <a:cxn ang="0">
                <a:pos x="csX3" y="csY3"/>
              </a:cxn>
              <a:cxn ang="0">
                <a:pos x="csX4" y="csY4"/>
              </a:cxn>
            </a:cxnLst>
            <a:rect l="l" t="t" r="r" b="b"/>
            <a:pathLst>
              <a:path w="2855519" h="808984">
                <a:moveTo>
                  <a:pt x="5667" y="652594"/>
                </a:moveTo>
                <a:cubicBezTo>
                  <a:pt x="6424" y="704179"/>
                  <a:pt x="-699" y="757399"/>
                  <a:pt x="58" y="808984"/>
                </a:cubicBezTo>
                <a:lnTo>
                  <a:pt x="2855519" y="348737"/>
                </a:lnTo>
                <a:lnTo>
                  <a:pt x="2842030" y="0"/>
                </a:lnTo>
                <a:lnTo>
                  <a:pt x="5667" y="652594"/>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82E411D2-4C53-7A77-0B33-2ED48D34822F}"/>
              </a:ext>
            </a:extLst>
          </p:cNvPr>
          <p:cNvSpPr/>
          <p:nvPr/>
        </p:nvSpPr>
        <p:spPr>
          <a:xfrm>
            <a:off x="7685366" y="2774496"/>
            <a:ext cx="1717834" cy="1590649"/>
          </a:xfrm>
          <a:custGeom>
            <a:avLst/>
            <a:gdLst>
              <a:gd name="csX0" fmla="*/ 0 w 2838643"/>
              <a:gd name="csY0" fmla="*/ 1099127 h 1099127"/>
              <a:gd name="csX1" fmla="*/ 3079 w 2838643"/>
              <a:gd name="csY1" fmla="*/ 471054 h 1099127"/>
              <a:gd name="csX2" fmla="*/ 2838643 w 2838643"/>
              <a:gd name="csY2" fmla="*/ 0 h 1099127"/>
              <a:gd name="csX3" fmla="*/ 2838643 w 2838643"/>
              <a:gd name="csY3" fmla="*/ 982133 h 1099127"/>
              <a:gd name="csX4" fmla="*/ 0 w 2838643"/>
              <a:gd name="csY4" fmla="*/ 1099127 h 1099127"/>
              <a:gd name="csX0" fmla="*/ 0 w 2838643"/>
              <a:gd name="csY0" fmla="*/ 1099127 h 1099127"/>
              <a:gd name="csX1" fmla="*/ 3079 w 2838643"/>
              <a:gd name="csY1" fmla="*/ 471054 h 1099127"/>
              <a:gd name="csX2" fmla="*/ 2838643 w 2838643"/>
              <a:gd name="csY2" fmla="*/ 0 h 1099127"/>
              <a:gd name="csX3" fmla="*/ 2838643 w 2838643"/>
              <a:gd name="csY3" fmla="*/ 972896 h 1099127"/>
              <a:gd name="csX4" fmla="*/ 0 w 2838643"/>
              <a:gd name="csY4" fmla="*/ 1099127 h 1099127"/>
              <a:gd name="csX0" fmla="*/ 0 w 2838643"/>
              <a:gd name="csY0" fmla="*/ 1099127 h 1099127"/>
              <a:gd name="csX1" fmla="*/ 3079 w 2838643"/>
              <a:gd name="csY1" fmla="*/ 471054 h 1099127"/>
              <a:gd name="csX2" fmla="*/ 2838643 w 2838643"/>
              <a:gd name="csY2" fmla="*/ 0 h 1099127"/>
              <a:gd name="csX3" fmla="*/ 2838643 w 2838643"/>
              <a:gd name="csY3" fmla="*/ 960581 h 1099127"/>
              <a:gd name="csX4" fmla="*/ 0 w 2838643"/>
              <a:gd name="csY4" fmla="*/ 1099127 h 1099127"/>
              <a:gd name="csX0" fmla="*/ 3216 w 2835701"/>
              <a:gd name="csY0" fmla="*/ 1108363 h 1108363"/>
              <a:gd name="csX1" fmla="*/ 137 w 2835701"/>
              <a:gd name="csY1" fmla="*/ 471054 h 1108363"/>
              <a:gd name="csX2" fmla="*/ 2835701 w 2835701"/>
              <a:gd name="csY2" fmla="*/ 0 h 1108363"/>
              <a:gd name="csX3" fmla="*/ 2835701 w 2835701"/>
              <a:gd name="csY3" fmla="*/ 960581 h 1108363"/>
              <a:gd name="csX4" fmla="*/ 3216 w 2835701"/>
              <a:gd name="csY4" fmla="*/ 1108363 h 1108363"/>
              <a:gd name="csX0" fmla="*/ 3216 w 2835701"/>
              <a:gd name="csY0" fmla="*/ 1108363 h 1108363"/>
              <a:gd name="csX1" fmla="*/ 137 w 2835701"/>
              <a:gd name="csY1" fmla="*/ 471054 h 1108363"/>
              <a:gd name="csX2" fmla="*/ 2835701 w 2835701"/>
              <a:gd name="csY2" fmla="*/ 0 h 1108363"/>
              <a:gd name="csX3" fmla="*/ 2831771 w 2835701"/>
              <a:gd name="csY3" fmla="*/ 983810 h 1108363"/>
              <a:gd name="csX4" fmla="*/ 3216 w 2835701"/>
              <a:gd name="csY4" fmla="*/ 1108363 h 1108363"/>
            </a:gdLst>
            <a:ahLst/>
            <a:cxnLst>
              <a:cxn ang="0">
                <a:pos x="csX0" y="csY0"/>
              </a:cxn>
              <a:cxn ang="0">
                <a:pos x="csX1" y="csY1"/>
              </a:cxn>
              <a:cxn ang="0">
                <a:pos x="csX2" y="csY2"/>
              </a:cxn>
              <a:cxn ang="0">
                <a:pos x="csX3" y="csY3"/>
              </a:cxn>
              <a:cxn ang="0">
                <a:pos x="csX4" y="csY4"/>
              </a:cxn>
            </a:cxnLst>
            <a:rect l="l" t="t" r="r" b="b"/>
            <a:pathLst>
              <a:path w="2835701" h="1108363">
                <a:moveTo>
                  <a:pt x="3216" y="1108363"/>
                </a:moveTo>
                <a:cubicBezTo>
                  <a:pt x="4242" y="899005"/>
                  <a:pt x="-889" y="680412"/>
                  <a:pt x="137" y="471054"/>
                </a:cubicBezTo>
                <a:lnTo>
                  <a:pt x="2835701" y="0"/>
                </a:lnTo>
                <a:lnTo>
                  <a:pt x="2831771" y="983810"/>
                </a:lnTo>
                <a:lnTo>
                  <a:pt x="3216" y="1108363"/>
                </a:lnTo>
                <a:close/>
              </a:path>
            </a:pathLst>
          </a:custGeom>
          <a:solidFill>
            <a:srgbClr val="F9E7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 name="直線矢印コネクタ 102">
            <a:extLst>
              <a:ext uri="{FF2B5EF4-FFF2-40B4-BE49-F238E27FC236}">
                <a16:creationId xmlns:a16="http://schemas.microsoft.com/office/drawing/2014/main" id="{576D1564-E103-6558-6DEE-98D8B16FFEFD}"/>
              </a:ext>
            </a:extLst>
          </p:cNvPr>
          <p:cNvCxnSpPr>
            <a:cxnSpLocks/>
          </p:cNvCxnSpPr>
          <p:nvPr/>
        </p:nvCxnSpPr>
        <p:spPr>
          <a:xfrm flipV="1">
            <a:off x="7483146" y="6108947"/>
            <a:ext cx="2186560" cy="0"/>
          </a:xfrm>
          <a:prstGeom prst="straightConnector1">
            <a:avLst/>
          </a:prstGeom>
          <a:ln w="34925">
            <a:no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5" name="直線矢印コネクタ 94">
            <a:extLst>
              <a:ext uri="{FF2B5EF4-FFF2-40B4-BE49-F238E27FC236}">
                <a16:creationId xmlns:a16="http://schemas.microsoft.com/office/drawing/2014/main" id="{3A668D59-CF52-63AD-7B55-31C0C8957AF7}"/>
              </a:ext>
            </a:extLst>
          </p:cNvPr>
          <p:cNvCxnSpPr>
            <a:cxnSpLocks/>
            <a:endCxn id="31" idx="1"/>
          </p:cNvCxnSpPr>
          <p:nvPr/>
        </p:nvCxnSpPr>
        <p:spPr>
          <a:xfrm flipV="1">
            <a:off x="7522001" y="1483544"/>
            <a:ext cx="2036680" cy="885101"/>
          </a:xfrm>
          <a:prstGeom prst="straightConnector1">
            <a:avLst/>
          </a:prstGeom>
          <a:ln w="34925" cap="rnd">
            <a:solidFill>
              <a:srgbClr val="DE5C5C"/>
            </a:solidFill>
            <a:roun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1B6EBC7D-0A59-7DF6-662B-3C6F4F37E290}"/>
              </a:ext>
            </a:extLst>
          </p:cNvPr>
          <p:cNvSpPr txBox="1"/>
          <p:nvPr/>
        </p:nvSpPr>
        <p:spPr>
          <a:xfrm>
            <a:off x="5855329" y="973486"/>
            <a:ext cx="2489974" cy="372859"/>
          </a:xfrm>
          <a:prstGeom prst="rect">
            <a:avLst/>
          </a:prstGeom>
          <a:noFill/>
        </p:spPr>
        <p:txBody>
          <a:bodyPr wrap="square" rtlCol="0">
            <a:spAutoFit/>
          </a:bodyPr>
          <a:lstStyle/>
          <a:p>
            <a:pPr>
              <a:lnSpc>
                <a:spcPct val="120000"/>
              </a:lnSpc>
              <a:spcBef>
                <a:spcPts val="1200"/>
              </a:spcBef>
            </a:pPr>
            <a:r>
              <a:rPr lang="ja-JP" altLang="en-US" sz="1600" b="1" dirty="0">
                <a:solidFill>
                  <a:srgbClr val="0070C0"/>
                </a:solidFill>
                <a:latin typeface="UD デジタル 教科書体 NP-R" panose="02020400000000000000" pitchFamily="18" charset="-128"/>
                <a:ea typeface="UD デジタル 教科書体 NP-R" panose="02020400000000000000" pitchFamily="18" charset="-128"/>
              </a:rPr>
              <a:t>●社会保障給付費の増加</a:t>
            </a:r>
            <a:endParaRPr kumimoji="1" lang="ja-JP" altLang="en-US" sz="1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cxnSp>
        <p:nvCxnSpPr>
          <p:cNvPr id="8" name="直線コネクタ 7">
            <a:extLst>
              <a:ext uri="{FF2B5EF4-FFF2-40B4-BE49-F238E27FC236}">
                <a16:creationId xmlns:a16="http://schemas.microsoft.com/office/drawing/2014/main" id="{3D87A171-EEC1-207A-B58A-7FDAF1337FAE}"/>
              </a:ext>
            </a:extLst>
          </p:cNvPr>
          <p:cNvCxnSpPr>
            <a:cxnSpLocks/>
          </p:cNvCxnSpPr>
          <p:nvPr/>
        </p:nvCxnSpPr>
        <p:spPr>
          <a:xfrm>
            <a:off x="5754790" y="5772627"/>
            <a:ext cx="56432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060AA1B8-C52E-0F65-C1BA-C51C765A873E}"/>
              </a:ext>
            </a:extLst>
          </p:cNvPr>
          <p:cNvSpPr txBox="1"/>
          <p:nvPr/>
        </p:nvSpPr>
        <p:spPr>
          <a:xfrm>
            <a:off x="6149507" y="4885169"/>
            <a:ext cx="1493187" cy="492443"/>
          </a:xfrm>
          <a:prstGeom prst="rect">
            <a:avLst/>
          </a:prstGeom>
          <a:noFill/>
        </p:spPr>
        <p:txBody>
          <a:bodyPr wrap="square" rtlCol="0">
            <a:spAutoFit/>
          </a:bodyPr>
          <a:lstStyle/>
          <a:p>
            <a:pPr algn="ctr"/>
            <a:r>
              <a:rPr kumimoji="1" lang="ja-JP" altLang="en-US" sz="1400" b="1" dirty="0">
                <a:latin typeface="UD デジタル 教科書体 NP-R" panose="02020400000000000000" pitchFamily="18" charset="-128"/>
                <a:ea typeface="UD デジタル 教科書体 NP-R" panose="02020400000000000000" pitchFamily="18" charset="-128"/>
              </a:rPr>
              <a:t>年金 </a:t>
            </a:r>
            <a:r>
              <a:rPr lang="en-US" altLang="ja-JP" sz="1400" b="1" dirty="0">
                <a:latin typeface="UD デジタル 教科書体 NP-R" panose="02020400000000000000" pitchFamily="18" charset="-128"/>
                <a:ea typeface="UD デジタル 教科書体 NP-R" panose="02020400000000000000" pitchFamily="18" charset="-128"/>
              </a:rPr>
              <a:t>53.8</a:t>
            </a:r>
            <a:r>
              <a:rPr lang="ja-JP" altLang="en-US" sz="1400" b="1" dirty="0">
                <a:latin typeface="UD デジタル 教科書体 NP-R" panose="02020400000000000000" pitchFamily="18" charset="-128"/>
                <a:ea typeface="UD デジタル 教科書体 NP-R" panose="02020400000000000000" pitchFamily="18" charset="-128"/>
              </a:rPr>
              <a:t>兆円</a:t>
            </a:r>
            <a:r>
              <a:rPr lang="ja-JP" altLang="en-US" sz="1200" dirty="0">
                <a:latin typeface="UD デジタル 教科書体 NP-R" panose="02020400000000000000" pitchFamily="18" charset="-128"/>
                <a:ea typeface="UD デジタル 教科書体 NP-R" panose="02020400000000000000" pitchFamily="18" charset="-128"/>
              </a:rPr>
              <a:t>（</a:t>
            </a:r>
            <a:r>
              <a:rPr lang="en-US" altLang="ja-JP" sz="1200" dirty="0">
                <a:latin typeface="UD デジタル 教科書体 NP-R" panose="02020400000000000000" pitchFamily="18" charset="-128"/>
                <a:ea typeface="UD デジタル 教科書体 NP-R" panose="02020400000000000000" pitchFamily="18" charset="-128"/>
              </a:rPr>
              <a:t>11.2</a:t>
            </a:r>
            <a:r>
              <a:rPr lang="ja-JP" altLang="en-US" sz="1200" dirty="0">
                <a:latin typeface="UD デジタル 教科書体 NP-R" panose="02020400000000000000" pitchFamily="18" charset="-128"/>
                <a:ea typeface="UD デジタル 教科書体 NP-R" panose="02020400000000000000" pitchFamily="18" charset="-128"/>
              </a:rPr>
              <a:t>％）</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17" name="テキスト ボックス 16">
            <a:extLst>
              <a:ext uri="{FF2B5EF4-FFF2-40B4-BE49-F238E27FC236}">
                <a16:creationId xmlns:a16="http://schemas.microsoft.com/office/drawing/2014/main" id="{60CA290D-61F2-F29A-7B80-79419C51855F}"/>
              </a:ext>
            </a:extLst>
          </p:cNvPr>
          <p:cNvSpPr txBox="1"/>
          <p:nvPr/>
        </p:nvSpPr>
        <p:spPr>
          <a:xfrm>
            <a:off x="6149507" y="3671938"/>
            <a:ext cx="1493187" cy="492443"/>
          </a:xfrm>
          <a:prstGeom prst="rect">
            <a:avLst/>
          </a:prstGeom>
          <a:noFill/>
        </p:spPr>
        <p:txBody>
          <a:bodyPr wrap="square" rtlCol="0">
            <a:spAutoFit/>
          </a:bodyPr>
          <a:lstStyle/>
          <a:p>
            <a:pPr algn="ctr"/>
            <a:r>
              <a:rPr kumimoji="1" lang="ja-JP" altLang="en-US" sz="1400" b="1" dirty="0">
                <a:latin typeface="UD デジタル 教科書体 NP-R" panose="02020400000000000000" pitchFamily="18" charset="-128"/>
                <a:ea typeface="UD デジタル 教科書体 NP-R" panose="02020400000000000000" pitchFamily="18" charset="-128"/>
              </a:rPr>
              <a:t>医療 </a:t>
            </a:r>
            <a:r>
              <a:rPr lang="en-US" altLang="ja-JP" sz="1400" b="1" dirty="0">
                <a:latin typeface="UD デジタル 教科書体 NP-R" panose="02020400000000000000" pitchFamily="18" charset="-128"/>
                <a:ea typeface="UD デジタル 教科書体 NP-R" panose="02020400000000000000" pitchFamily="18" charset="-128"/>
              </a:rPr>
              <a:t>35.1</a:t>
            </a:r>
            <a:r>
              <a:rPr lang="ja-JP" altLang="en-US" sz="1400" b="1" dirty="0">
                <a:latin typeface="UD デジタル 教科書体 NP-R" panose="02020400000000000000" pitchFamily="18" charset="-128"/>
                <a:ea typeface="UD デジタル 教科書体 NP-R" panose="02020400000000000000" pitchFamily="18" charset="-128"/>
              </a:rPr>
              <a:t>兆円</a:t>
            </a:r>
            <a:r>
              <a:rPr lang="ja-JP" altLang="en-US" sz="1200" dirty="0">
                <a:latin typeface="UD デジタル 教科書体 NP-R" panose="02020400000000000000" pitchFamily="18" charset="-128"/>
                <a:ea typeface="UD デジタル 教科書体 NP-R" panose="02020400000000000000" pitchFamily="18" charset="-128"/>
              </a:rPr>
              <a:t>（</a:t>
            </a:r>
            <a:r>
              <a:rPr lang="en-US" altLang="ja-JP" sz="1200" dirty="0">
                <a:latin typeface="UD デジタル 教科書体 NP-R" panose="02020400000000000000" pitchFamily="18" charset="-128"/>
                <a:ea typeface="UD デジタル 教科書体 NP-R" panose="02020400000000000000" pitchFamily="18" charset="-128"/>
              </a:rPr>
              <a:t>7.3</a:t>
            </a:r>
            <a:r>
              <a:rPr lang="ja-JP" altLang="en-US" sz="1200" dirty="0">
                <a:latin typeface="UD デジタル 教科書体 NP-R" panose="02020400000000000000" pitchFamily="18" charset="-128"/>
                <a:ea typeface="UD デジタル 教科書体 NP-R" panose="02020400000000000000" pitchFamily="18" charset="-128"/>
              </a:rPr>
              <a:t>％）</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18" name="テキスト ボックス 17">
            <a:extLst>
              <a:ext uri="{FF2B5EF4-FFF2-40B4-BE49-F238E27FC236}">
                <a16:creationId xmlns:a16="http://schemas.microsoft.com/office/drawing/2014/main" id="{BB34D1B1-C19B-E5F4-61EC-AE37D2B4547E}"/>
              </a:ext>
            </a:extLst>
          </p:cNvPr>
          <p:cNvSpPr txBox="1"/>
          <p:nvPr/>
        </p:nvSpPr>
        <p:spPr>
          <a:xfrm>
            <a:off x="6035164" y="3199881"/>
            <a:ext cx="1784056" cy="276999"/>
          </a:xfrm>
          <a:prstGeom prst="rect">
            <a:avLst/>
          </a:prstGeom>
          <a:noFill/>
        </p:spPr>
        <p:txBody>
          <a:bodyPr wrap="square" rtlCol="0">
            <a:spAutoFit/>
          </a:bodyPr>
          <a:lstStyle/>
          <a:p>
            <a:pPr algn="ctr"/>
            <a:r>
              <a:rPr kumimoji="1" lang="ja-JP" altLang="en-US" sz="1200" b="1" dirty="0">
                <a:latin typeface="UD デジタル 教科書体 NP-R" panose="02020400000000000000" pitchFamily="18" charset="-128"/>
                <a:ea typeface="UD デジタル 教科書体 NP-R" panose="02020400000000000000" pitchFamily="18" charset="-128"/>
              </a:rPr>
              <a:t>介護 </a:t>
            </a:r>
            <a:r>
              <a:rPr lang="en-US" altLang="ja-JP" sz="1200" b="1" dirty="0">
                <a:latin typeface="UD デジタル 教科書体 NP-R" panose="02020400000000000000" pitchFamily="18" charset="-128"/>
                <a:ea typeface="UD デジタル 教科書体 NP-R" panose="02020400000000000000" pitchFamily="18" charset="-128"/>
              </a:rPr>
              <a:t>8.4</a:t>
            </a:r>
            <a:r>
              <a:rPr lang="ja-JP" altLang="en-US" sz="1200" b="1" dirty="0">
                <a:latin typeface="UD デジタル 教科書体 NP-R" panose="02020400000000000000" pitchFamily="18" charset="-128"/>
                <a:ea typeface="UD デジタル 教科書体 NP-R" panose="02020400000000000000" pitchFamily="18" charset="-128"/>
              </a:rPr>
              <a:t>兆円</a:t>
            </a:r>
            <a:r>
              <a:rPr lang="ja-JP" altLang="en-US" sz="1100" dirty="0">
                <a:latin typeface="UD デジタル 教科書体 NP-R" panose="02020400000000000000" pitchFamily="18" charset="-128"/>
                <a:ea typeface="UD デジタル 教科書体 NP-R" panose="02020400000000000000" pitchFamily="18" charset="-128"/>
              </a:rPr>
              <a:t>（</a:t>
            </a:r>
            <a:r>
              <a:rPr lang="en-US" altLang="ja-JP" sz="1100" dirty="0">
                <a:latin typeface="UD デジタル 教科書体 NP-R" panose="02020400000000000000" pitchFamily="18" charset="-128"/>
                <a:ea typeface="UD デジタル 教科書体 NP-R" panose="02020400000000000000" pitchFamily="18" charset="-128"/>
              </a:rPr>
              <a:t>1.8</a:t>
            </a:r>
            <a:r>
              <a:rPr lang="ja-JP" altLang="en-US" sz="1100" dirty="0">
                <a:latin typeface="UD デジタル 教科書体 NP-R" panose="02020400000000000000" pitchFamily="18" charset="-128"/>
                <a:ea typeface="UD デジタル 教科書体 NP-R" panose="02020400000000000000" pitchFamily="18" charset="-128"/>
              </a:rPr>
              <a:t>％）</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20" name="テキスト ボックス 19">
            <a:extLst>
              <a:ext uri="{FF2B5EF4-FFF2-40B4-BE49-F238E27FC236}">
                <a16:creationId xmlns:a16="http://schemas.microsoft.com/office/drawing/2014/main" id="{5FE1C506-07DA-84F5-74A8-B57A5E4B1EB6}"/>
              </a:ext>
            </a:extLst>
          </p:cNvPr>
          <p:cNvSpPr txBox="1"/>
          <p:nvPr/>
        </p:nvSpPr>
        <p:spPr>
          <a:xfrm>
            <a:off x="4963830" y="3115833"/>
            <a:ext cx="1169426" cy="646331"/>
          </a:xfrm>
          <a:prstGeom prst="rect">
            <a:avLst/>
          </a:prstGeom>
          <a:noFill/>
        </p:spPr>
        <p:txBody>
          <a:bodyPr wrap="square" rtlCol="0">
            <a:spAutoFit/>
          </a:bodyPr>
          <a:lstStyle/>
          <a:p>
            <a:pPr algn="ctr"/>
            <a:r>
              <a:rPr lang="ja-JP" altLang="en-US" sz="1200" b="1" dirty="0">
                <a:latin typeface="UD デジタル 教科書体 NP-R" panose="02020400000000000000" pitchFamily="18" charset="-128"/>
                <a:ea typeface="UD デジタル 教科書体 NP-R" panose="02020400000000000000" pitchFamily="18" charset="-128"/>
              </a:rPr>
              <a:t>こども子育て</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200" b="1" dirty="0">
                <a:latin typeface="UD デジタル 教科書体 NP-R" panose="02020400000000000000" pitchFamily="18" charset="-128"/>
                <a:ea typeface="UD デジタル 教科書体 NP-R" panose="02020400000000000000" pitchFamily="18" charset="-128"/>
              </a:rPr>
              <a:t>4.8</a:t>
            </a:r>
            <a:r>
              <a:rPr lang="ja-JP" altLang="en-US" sz="1200" b="1" dirty="0">
                <a:latin typeface="UD デジタル 教科書体 NP-R" panose="02020400000000000000" pitchFamily="18" charset="-128"/>
                <a:ea typeface="UD デジタル 教科書体 NP-R" panose="02020400000000000000" pitchFamily="18" charset="-128"/>
              </a:rPr>
              <a:t>兆円</a:t>
            </a:r>
            <a:r>
              <a:rPr lang="ja-JP" altLang="en-US" sz="1100" dirty="0">
                <a:latin typeface="UD デジタル 教科書体 NP-R" panose="02020400000000000000" pitchFamily="18" charset="-128"/>
                <a:ea typeface="UD デジタル 教科書体 NP-R" panose="02020400000000000000" pitchFamily="18" charset="-128"/>
              </a:rPr>
              <a:t>（</a:t>
            </a:r>
            <a:r>
              <a:rPr lang="en-US" altLang="ja-JP" sz="1100" dirty="0">
                <a:latin typeface="UD デジタル 教科書体 NP-R" panose="02020400000000000000" pitchFamily="18" charset="-128"/>
                <a:ea typeface="UD デジタル 教科書体 NP-R" panose="02020400000000000000" pitchFamily="18" charset="-128"/>
              </a:rPr>
              <a:t>1.0</a:t>
            </a:r>
            <a:r>
              <a:rPr lang="ja-JP" altLang="en-US" sz="1100" dirty="0">
                <a:latin typeface="UD デジタル 教科書体 NP-R" panose="02020400000000000000" pitchFamily="18" charset="-128"/>
                <a:ea typeface="UD デジタル 教科書体 NP-R" panose="02020400000000000000" pitchFamily="18" charset="-128"/>
              </a:rPr>
              <a:t>％）</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21" name="テキスト ボックス 20">
            <a:extLst>
              <a:ext uri="{FF2B5EF4-FFF2-40B4-BE49-F238E27FC236}">
                <a16:creationId xmlns:a16="http://schemas.microsoft.com/office/drawing/2014/main" id="{0B5EA282-9195-EE00-A144-53249B4D3603}"/>
              </a:ext>
            </a:extLst>
          </p:cNvPr>
          <p:cNvSpPr txBox="1"/>
          <p:nvPr/>
        </p:nvSpPr>
        <p:spPr>
          <a:xfrm>
            <a:off x="5063262" y="2330119"/>
            <a:ext cx="1032738" cy="630942"/>
          </a:xfrm>
          <a:prstGeom prst="rect">
            <a:avLst/>
          </a:prstGeom>
          <a:noFill/>
        </p:spPr>
        <p:txBody>
          <a:bodyPr wrap="square" rtlCol="0">
            <a:spAutoFit/>
          </a:bodyPr>
          <a:lstStyle/>
          <a:p>
            <a:pPr algn="ctr"/>
            <a:r>
              <a:rPr lang="ja-JP" altLang="en-US" sz="1200" b="1" dirty="0">
                <a:latin typeface="UD デジタル 教科書体 NP-R" panose="02020400000000000000" pitchFamily="18" charset="-128"/>
                <a:ea typeface="UD デジタル 教科書体 NP-R" panose="02020400000000000000" pitchFamily="18" charset="-128"/>
              </a:rPr>
              <a:t>その他</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200" b="1" dirty="0">
                <a:latin typeface="UD デジタル 教科書体 NP-R" panose="02020400000000000000" pitchFamily="18" charset="-128"/>
                <a:ea typeface="UD デジタル 教科書体 NP-R" panose="02020400000000000000" pitchFamily="18" charset="-128"/>
              </a:rPr>
              <a:t>7.4</a:t>
            </a:r>
            <a:r>
              <a:rPr lang="ja-JP" altLang="en-US" sz="1200" b="1" dirty="0">
                <a:latin typeface="UD デジタル 教科書体 NP-R" panose="02020400000000000000" pitchFamily="18" charset="-128"/>
                <a:ea typeface="UD デジタル 教科書体 NP-R" panose="02020400000000000000" pitchFamily="18" charset="-128"/>
              </a:rPr>
              <a:t>兆円</a:t>
            </a:r>
            <a:r>
              <a:rPr lang="ja-JP" altLang="en-US" sz="1100" dirty="0">
                <a:latin typeface="UD デジタル 教科書体 NP-R" panose="02020400000000000000" pitchFamily="18" charset="-128"/>
                <a:ea typeface="UD デジタル 教科書体 NP-R" panose="02020400000000000000" pitchFamily="18" charset="-128"/>
              </a:rPr>
              <a:t>（</a:t>
            </a:r>
            <a:r>
              <a:rPr lang="en-US" altLang="ja-JP" sz="1100" dirty="0">
                <a:latin typeface="UD デジタル 教科書体 NP-R" panose="02020400000000000000" pitchFamily="18" charset="-128"/>
                <a:ea typeface="UD デジタル 教科書体 NP-R" panose="02020400000000000000" pitchFamily="18" charset="-128"/>
              </a:rPr>
              <a:t>1.5</a:t>
            </a:r>
            <a:r>
              <a:rPr lang="ja-JP" altLang="en-US" sz="1100" dirty="0">
                <a:latin typeface="UD デジタル 教科書体 NP-R" panose="02020400000000000000" pitchFamily="18" charset="-128"/>
                <a:ea typeface="UD デジタル 教科書体 NP-R" panose="02020400000000000000" pitchFamily="18" charset="-128"/>
              </a:rPr>
              <a:t>％）</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cxnSp>
        <p:nvCxnSpPr>
          <p:cNvPr id="22" name="直線コネクタ 21">
            <a:extLst>
              <a:ext uri="{FF2B5EF4-FFF2-40B4-BE49-F238E27FC236}">
                <a16:creationId xmlns:a16="http://schemas.microsoft.com/office/drawing/2014/main" id="{52F56016-CAA7-B991-A16F-B7AB64812FED}"/>
              </a:ext>
            </a:extLst>
          </p:cNvPr>
          <p:cNvCxnSpPr>
            <a:cxnSpLocks/>
          </p:cNvCxnSpPr>
          <p:nvPr/>
        </p:nvCxnSpPr>
        <p:spPr>
          <a:xfrm flipV="1">
            <a:off x="6037693" y="3148773"/>
            <a:ext cx="262933" cy="87136"/>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A0D110BF-B5B9-AF3B-F37F-2CF2CCE25B92}"/>
              </a:ext>
            </a:extLst>
          </p:cNvPr>
          <p:cNvCxnSpPr>
            <a:cxnSpLocks/>
          </p:cNvCxnSpPr>
          <p:nvPr/>
        </p:nvCxnSpPr>
        <p:spPr>
          <a:xfrm>
            <a:off x="5920467" y="2653097"/>
            <a:ext cx="409193" cy="35826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38" name="テキスト ボックス 37">
            <a:extLst>
              <a:ext uri="{FF2B5EF4-FFF2-40B4-BE49-F238E27FC236}">
                <a16:creationId xmlns:a16="http://schemas.microsoft.com/office/drawing/2014/main" id="{23524EC0-09F4-A995-BAF0-29ACF281B1AA}"/>
              </a:ext>
            </a:extLst>
          </p:cNvPr>
          <p:cNvSpPr txBox="1"/>
          <p:nvPr/>
        </p:nvSpPr>
        <p:spPr>
          <a:xfrm>
            <a:off x="9488505" y="4799990"/>
            <a:ext cx="1398829" cy="492443"/>
          </a:xfrm>
          <a:prstGeom prst="rect">
            <a:avLst/>
          </a:prstGeom>
          <a:noFill/>
        </p:spPr>
        <p:txBody>
          <a:bodyPr wrap="square" rtlCol="0">
            <a:spAutoFit/>
          </a:bodyPr>
          <a:lstStyle/>
          <a:p>
            <a:pPr algn="ctr"/>
            <a:r>
              <a:rPr kumimoji="1" lang="ja-JP" altLang="en-US" sz="1400" b="1" dirty="0">
                <a:latin typeface="UD デジタル 教科書体 NP-R" panose="02020400000000000000" pitchFamily="18" charset="-128"/>
                <a:ea typeface="UD デジタル 教科書体 NP-R" panose="02020400000000000000" pitchFamily="18" charset="-128"/>
              </a:rPr>
              <a:t>年金 </a:t>
            </a:r>
            <a:r>
              <a:rPr lang="en-US" altLang="ja-JP" sz="1400" b="1" dirty="0">
                <a:latin typeface="UD デジタル 教科書体 NP-R" panose="02020400000000000000" pitchFamily="18" charset="-128"/>
                <a:ea typeface="UD デジタル 教科書体 NP-R" panose="02020400000000000000" pitchFamily="18" charset="-128"/>
              </a:rPr>
              <a:t>60.4</a:t>
            </a:r>
            <a:r>
              <a:rPr lang="ja-JP" altLang="en-US" sz="1400" b="1" dirty="0">
                <a:latin typeface="UD デジタル 教科書体 NP-R" panose="02020400000000000000" pitchFamily="18" charset="-128"/>
                <a:ea typeface="UD デジタル 教科書体 NP-R" panose="02020400000000000000" pitchFamily="18" charset="-128"/>
              </a:rPr>
              <a:t>兆円</a:t>
            </a:r>
            <a:r>
              <a:rPr lang="ja-JP" altLang="en-US" sz="1200" dirty="0">
                <a:latin typeface="UD デジタル 教科書体 NP-R" panose="02020400000000000000" pitchFamily="18" charset="-128"/>
                <a:ea typeface="UD デジタル 教科書体 NP-R" panose="02020400000000000000" pitchFamily="18" charset="-128"/>
              </a:rPr>
              <a:t>（</a:t>
            </a:r>
            <a:r>
              <a:rPr lang="en-US" altLang="ja-JP" sz="1200" dirty="0">
                <a:latin typeface="UD デジタル 教科書体 NP-R" panose="02020400000000000000" pitchFamily="18" charset="-128"/>
                <a:ea typeface="UD デジタル 教科書体 NP-R" panose="02020400000000000000" pitchFamily="18" charset="-128"/>
              </a:rPr>
              <a:t>9.9</a:t>
            </a:r>
            <a:r>
              <a:rPr lang="ja-JP" altLang="en-US" sz="1200" dirty="0">
                <a:latin typeface="UD デジタル 教科書体 NP-R" panose="02020400000000000000" pitchFamily="18" charset="-128"/>
                <a:ea typeface="UD デジタル 教科書体 NP-R" panose="02020400000000000000" pitchFamily="18" charset="-128"/>
              </a:rPr>
              <a:t>％）</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40" name="テキスト ボックス 39">
            <a:extLst>
              <a:ext uri="{FF2B5EF4-FFF2-40B4-BE49-F238E27FC236}">
                <a16:creationId xmlns:a16="http://schemas.microsoft.com/office/drawing/2014/main" id="{0E94D9DB-1032-4624-E1B6-BF62E47F678C}"/>
              </a:ext>
            </a:extLst>
          </p:cNvPr>
          <p:cNvSpPr txBox="1"/>
          <p:nvPr/>
        </p:nvSpPr>
        <p:spPr>
          <a:xfrm>
            <a:off x="9488505" y="3361305"/>
            <a:ext cx="1398828" cy="492443"/>
          </a:xfrm>
          <a:prstGeom prst="rect">
            <a:avLst/>
          </a:prstGeom>
          <a:noFill/>
        </p:spPr>
        <p:txBody>
          <a:bodyPr wrap="square" rtlCol="0">
            <a:spAutoFit/>
          </a:bodyPr>
          <a:lstStyle/>
          <a:p>
            <a:pPr algn="ctr"/>
            <a:r>
              <a:rPr kumimoji="1" lang="ja-JP" altLang="en-US" sz="1400" b="1" dirty="0">
                <a:latin typeface="UD デジタル 教科書体 NP-R" panose="02020400000000000000" pitchFamily="18" charset="-128"/>
                <a:ea typeface="UD デジタル 教科書体 NP-R" panose="02020400000000000000" pitchFamily="18" charset="-128"/>
              </a:rPr>
              <a:t>医療 </a:t>
            </a:r>
            <a:r>
              <a:rPr lang="en-US" altLang="ja-JP" sz="1400" b="1" dirty="0">
                <a:latin typeface="UD デジタル 教科書体 NP-R" panose="02020400000000000000" pitchFamily="18" charset="-128"/>
                <a:ea typeface="UD デジタル 教科書体 NP-R" panose="02020400000000000000" pitchFamily="18" charset="-128"/>
              </a:rPr>
              <a:t>54.0</a:t>
            </a:r>
            <a:r>
              <a:rPr lang="ja-JP" altLang="en-US" sz="1400" b="1" dirty="0">
                <a:latin typeface="UD デジタル 教科書体 NP-R" panose="02020400000000000000" pitchFamily="18" charset="-128"/>
                <a:ea typeface="UD デジタル 教科書体 NP-R" panose="02020400000000000000" pitchFamily="18" charset="-128"/>
              </a:rPr>
              <a:t>兆円</a:t>
            </a:r>
            <a:r>
              <a:rPr lang="ja-JP" altLang="en-US" sz="1200" dirty="0">
                <a:latin typeface="UD デジタル 教科書体 NP-R" panose="02020400000000000000" pitchFamily="18" charset="-128"/>
                <a:ea typeface="UD デジタル 教科書体 NP-R" panose="02020400000000000000" pitchFamily="18" charset="-128"/>
              </a:rPr>
              <a:t>（</a:t>
            </a:r>
            <a:r>
              <a:rPr lang="en-US" altLang="ja-JP" sz="1200" dirty="0">
                <a:latin typeface="UD デジタル 教科書体 NP-R" panose="02020400000000000000" pitchFamily="18" charset="-128"/>
                <a:ea typeface="UD デジタル 教科書体 NP-R" panose="02020400000000000000" pitchFamily="18" charset="-128"/>
              </a:rPr>
              <a:t>8.9</a:t>
            </a:r>
            <a:r>
              <a:rPr lang="ja-JP" altLang="en-US" sz="1200" dirty="0">
                <a:latin typeface="UD デジタル 教科書体 NP-R" panose="02020400000000000000" pitchFamily="18" charset="-128"/>
                <a:ea typeface="UD デジタル 教科書体 NP-R" panose="02020400000000000000" pitchFamily="18" charset="-128"/>
              </a:rPr>
              <a:t>％）</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44" name="テキスト ボックス 43">
            <a:extLst>
              <a:ext uri="{FF2B5EF4-FFF2-40B4-BE49-F238E27FC236}">
                <a16:creationId xmlns:a16="http://schemas.microsoft.com/office/drawing/2014/main" id="{49682864-BEA7-EF66-634B-D5FC5638D338}"/>
              </a:ext>
            </a:extLst>
          </p:cNvPr>
          <p:cNvSpPr txBox="1"/>
          <p:nvPr/>
        </p:nvSpPr>
        <p:spPr>
          <a:xfrm>
            <a:off x="9483496" y="2310798"/>
            <a:ext cx="1408847" cy="446276"/>
          </a:xfrm>
          <a:prstGeom prst="rect">
            <a:avLst/>
          </a:prstGeom>
          <a:noFill/>
        </p:spPr>
        <p:txBody>
          <a:bodyPr wrap="square" rtlCol="0">
            <a:spAutoFit/>
          </a:bodyPr>
          <a:lstStyle/>
          <a:p>
            <a:pPr algn="ctr"/>
            <a:r>
              <a:rPr kumimoji="1" lang="ja-JP" altLang="en-US" sz="1200" b="1" dirty="0">
                <a:latin typeface="UD デジタル 教科書体 NP-R" panose="02020400000000000000" pitchFamily="18" charset="-128"/>
                <a:ea typeface="UD デジタル 教科書体 NP-R" panose="02020400000000000000" pitchFamily="18" charset="-128"/>
              </a:rPr>
              <a:t>介護 </a:t>
            </a:r>
            <a:r>
              <a:rPr lang="en-US" altLang="ja-JP" sz="1200" b="1" dirty="0">
                <a:latin typeface="UD デジタル 教科書体 NP-R" panose="02020400000000000000" pitchFamily="18" charset="-128"/>
                <a:ea typeface="UD デジタル 教科書体 NP-R" panose="02020400000000000000" pitchFamily="18" charset="-128"/>
              </a:rPr>
              <a:t>19.8</a:t>
            </a:r>
            <a:r>
              <a:rPr lang="ja-JP" altLang="en-US" sz="1200" b="1" dirty="0">
                <a:latin typeface="UD デジタル 教科書体 NP-R" panose="02020400000000000000" pitchFamily="18" charset="-128"/>
                <a:ea typeface="UD デジタル 教科書体 NP-R" panose="02020400000000000000" pitchFamily="18" charset="-128"/>
              </a:rPr>
              <a:t>兆円</a:t>
            </a:r>
            <a:r>
              <a:rPr lang="ja-JP" altLang="en-US" sz="1100" dirty="0">
                <a:latin typeface="UD デジタル 教科書体 NP-R" panose="02020400000000000000" pitchFamily="18" charset="-128"/>
                <a:ea typeface="UD デジタル 教科書体 NP-R" panose="02020400000000000000" pitchFamily="18" charset="-128"/>
              </a:rPr>
              <a:t>（</a:t>
            </a:r>
            <a:r>
              <a:rPr lang="en-US" altLang="ja-JP" sz="1100" dirty="0">
                <a:latin typeface="UD デジタル 教科書体 NP-R" panose="02020400000000000000" pitchFamily="18" charset="-128"/>
                <a:ea typeface="UD デジタル 教科書体 NP-R" panose="02020400000000000000" pitchFamily="18" charset="-128"/>
              </a:rPr>
              <a:t>3.2</a:t>
            </a:r>
            <a:r>
              <a:rPr lang="ja-JP" altLang="en-US" sz="1100" dirty="0">
                <a:latin typeface="UD デジタル 教科書体 NP-R" panose="02020400000000000000" pitchFamily="18" charset="-128"/>
                <a:ea typeface="UD デジタル 教科書体 NP-R" panose="02020400000000000000" pitchFamily="18" charset="-128"/>
              </a:rPr>
              <a:t>％）</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45" name="テキスト ボックス 44">
            <a:extLst>
              <a:ext uri="{FF2B5EF4-FFF2-40B4-BE49-F238E27FC236}">
                <a16:creationId xmlns:a16="http://schemas.microsoft.com/office/drawing/2014/main" id="{76416910-426D-7078-71A1-EFB66FA7C3A0}"/>
              </a:ext>
            </a:extLst>
          </p:cNvPr>
          <p:cNvSpPr txBox="1"/>
          <p:nvPr/>
        </p:nvSpPr>
        <p:spPr>
          <a:xfrm>
            <a:off x="10983794" y="2240490"/>
            <a:ext cx="1106365" cy="649581"/>
          </a:xfrm>
          <a:prstGeom prst="rect">
            <a:avLst/>
          </a:prstGeom>
          <a:noFill/>
        </p:spPr>
        <p:txBody>
          <a:bodyPr wrap="square" rtlCol="0">
            <a:spAutoFit/>
          </a:bodyPr>
          <a:lstStyle/>
          <a:p>
            <a:pPr algn="ctr"/>
            <a:r>
              <a:rPr lang="ja-JP" altLang="en-US" sz="1200" b="1" dirty="0">
                <a:latin typeface="UD デジタル 教科書体 NP-R" panose="02020400000000000000" pitchFamily="18" charset="-128"/>
                <a:ea typeface="UD デジタル 教科書体 NP-R" panose="02020400000000000000" pitchFamily="18" charset="-128"/>
              </a:rPr>
              <a:t>こども子育て</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200" b="1" dirty="0">
                <a:latin typeface="UD デジタル 教科書体 NP-R" panose="02020400000000000000" pitchFamily="18" charset="-128"/>
                <a:ea typeface="UD デジタル 教科書体 NP-R" panose="02020400000000000000" pitchFamily="18" charset="-128"/>
              </a:rPr>
              <a:t>5.6</a:t>
            </a:r>
            <a:r>
              <a:rPr lang="ja-JP" altLang="en-US" sz="1200" b="1" dirty="0">
                <a:latin typeface="UD デジタル 教科書体 NP-R" panose="02020400000000000000" pitchFamily="18" charset="-128"/>
                <a:ea typeface="UD デジタル 教科書体 NP-R" panose="02020400000000000000" pitchFamily="18" charset="-128"/>
              </a:rPr>
              <a:t>兆円</a:t>
            </a:r>
            <a:r>
              <a:rPr lang="ja-JP" altLang="en-US" sz="1100" dirty="0">
                <a:latin typeface="UD デジタル 教科書体 NP-R" panose="02020400000000000000" pitchFamily="18" charset="-128"/>
                <a:ea typeface="UD デジタル 教科書体 NP-R" panose="02020400000000000000" pitchFamily="18" charset="-128"/>
              </a:rPr>
              <a:t>（</a:t>
            </a:r>
            <a:r>
              <a:rPr lang="en-US" altLang="ja-JP" sz="1100" dirty="0">
                <a:latin typeface="UD デジタル 教科書体 NP-R" panose="02020400000000000000" pitchFamily="18" charset="-128"/>
                <a:ea typeface="UD デジタル 教科書体 NP-R" panose="02020400000000000000" pitchFamily="18" charset="-128"/>
              </a:rPr>
              <a:t>0.9</a:t>
            </a:r>
            <a:r>
              <a:rPr lang="ja-JP" altLang="en-US" sz="1100" dirty="0">
                <a:latin typeface="UD デジタル 教科書体 NP-R" panose="02020400000000000000" pitchFamily="18" charset="-128"/>
                <a:ea typeface="UD デジタル 教科書体 NP-R" panose="02020400000000000000" pitchFamily="18" charset="-128"/>
              </a:rPr>
              <a:t>％）</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47" name="テキスト ボックス 46">
            <a:extLst>
              <a:ext uri="{FF2B5EF4-FFF2-40B4-BE49-F238E27FC236}">
                <a16:creationId xmlns:a16="http://schemas.microsoft.com/office/drawing/2014/main" id="{FF2B09F3-842F-C675-48FB-D82065DF706A}"/>
              </a:ext>
            </a:extLst>
          </p:cNvPr>
          <p:cNvSpPr txBox="1"/>
          <p:nvPr/>
        </p:nvSpPr>
        <p:spPr>
          <a:xfrm>
            <a:off x="10980883" y="1536887"/>
            <a:ext cx="1081156" cy="649581"/>
          </a:xfrm>
          <a:prstGeom prst="rect">
            <a:avLst/>
          </a:prstGeom>
          <a:noFill/>
        </p:spPr>
        <p:txBody>
          <a:bodyPr wrap="square" rtlCol="0">
            <a:spAutoFit/>
          </a:bodyPr>
          <a:lstStyle/>
          <a:p>
            <a:pPr algn="ctr"/>
            <a:r>
              <a:rPr lang="ja-JP" altLang="en-US" sz="1200" b="1" dirty="0">
                <a:latin typeface="UD デジタル 教科書体 NP-R" panose="02020400000000000000" pitchFamily="18" charset="-128"/>
                <a:ea typeface="UD デジタル 教科書体 NP-R" panose="02020400000000000000" pitchFamily="18" charset="-128"/>
              </a:rPr>
              <a:t>その他</a:t>
            </a:r>
            <a:endParaRPr lang="en-US" altLang="ja-JP" sz="1200" b="1" dirty="0">
              <a:latin typeface="UD デジタル 教科書体 NP-R" panose="02020400000000000000" pitchFamily="18" charset="-128"/>
              <a:ea typeface="UD デジタル 教科書体 NP-R" panose="02020400000000000000" pitchFamily="18" charset="-128"/>
            </a:endParaRPr>
          </a:p>
          <a:p>
            <a:pPr algn="ctr"/>
            <a:r>
              <a:rPr lang="en-US" altLang="ja-JP" sz="1200" b="1" dirty="0">
                <a:latin typeface="UD デジタル 教科書体 NP-R" panose="02020400000000000000" pitchFamily="18" charset="-128"/>
                <a:ea typeface="UD デジタル 教科書体 NP-R" panose="02020400000000000000" pitchFamily="18" charset="-128"/>
              </a:rPr>
              <a:t>9</a:t>
            </a:r>
            <a:r>
              <a:rPr lang="ja-JP" altLang="en-US" sz="1200" b="1" dirty="0">
                <a:latin typeface="UD デジタル 教科書体 NP-R" panose="02020400000000000000" pitchFamily="18" charset="-128"/>
                <a:ea typeface="UD デジタル 教科書体 NP-R" panose="02020400000000000000" pitchFamily="18" charset="-128"/>
              </a:rPr>
              <a:t>兆円</a:t>
            </a:r>
            <a:r>
              <a:rPr lang="ja-JP" altLang="en-US" sz="1100" dirty="0">
                <a:latin typeface="UD デジタル 教科書体 NP-R" panose="02020400000000000000" pitchFamily="18" charset="-128"/>
                <a:ea typeface="UD デジタル 教科書体 NP-R" panose="02020400000000000000" pitchFamily="18" charset="-128"/>
              </a:rPr>
              <a:t>（</a:t>
            </a:r>
            <a:r>
              <a:rPr lang="en-US" altLang="ja-JP" sz="1100" dirty="0">
                <a:latin typeface="UD デジタル 教科書体 NP-R" panose="02020400000000000000" pitchFamily="18" charset="-128"/>
                <a:ea typeface="UD デジタル 教科書体 NP-R" panose="02020400000000000000" pitchFamily="18" charset="-128"/>
              </a:rPr>
              <a:t>1.5</a:t>
            </a:r>
            <a:r>
              <a:rPr lang="ja-JP" altLang="en-US" sz="1100" dirty="0">
                <a:latin typeface="UD デジタル 教科書体 NP-R" panose="02020400000000000000" pitchFamily="18" charset="-128"/>
                <a:ea typeface="UD デジタル 教科書体 NP-R" panose="02020400000000000000" pitchFamily="18" charset="-128"/>
              </a:rPr>
              <a:t>％）</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cxnSp>
        <p:nvCxnSpPr>
          <p:cNvPr id="53" name="直線コネクタ 52">
            <a:extLst>
              <a:ext uri="{FF2B5EF4-FFF2-40B4-BE49-F238E27FC236}">
                <a16:creationId xmlns:a16="http://schemas.microsoft.com/office/drawing/2014/main" id="{FB8C81DE-5B8B-4144-A4FD-A5F6A6A684D7}"/>
              </a:ext>
            </a:extLst>
          </p:cNvPr>
          <p:cNvCxnSpPr>
            <a:cxnSpLocks/>
          </p:cNvCxnSpPr>
          <p:nvPr/>
        </p:nvCxnSpPr>
        <p:spPr>
          <a:xfrm>
            <a:off x="10836660" y="2193498"/>
            <a:ext cx="202412" cy="15809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59" name="直線コネクタ 58">
            <a:extLst>
              <a:ext uri="{FF2B5EF4-FFF2-40B4-BE49-F238E27FC236}">
                <a16:creationId xmlns:a16="http://schemas.microsoft.com/office/drawing/2014/main" id="{CA7B261A-CE0A-00D8-4100-CC95ED5BF41D}"/>
              </a:ext>
            </a:extLst>
          </p:cNvPr>
          <p:cNvCxnSpPr>
            <a:cxnSpLocks/>
          </p:cNvCxnSpPr>
          <p:nvPr/>
        </p:nvCxnSpPr>
        <p:spPr>
          <a:xfrm flipV="1">
            <a:off x="10836660" y="1785216"/>
            <a:ext cx="382840" cy="22771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4" name="直線コネクタ 63">
            <a:extLst>
              <a:ext uri="{FF2B5EF4-FFF2-40B4-BE49-F238E27FC236}">
                <a16:creationId xmlns:a16="http://schemas.microsoft.com/office/drawing/2014/main" id="{57B0BD4E-65B5-A081-51C9-F826E5CF17D0}"/>
              </a:ext>
            </a:extLst>
          </p:cNvPr>
          <p:cNvCxnSpPr>
            <a:cxnSpLocks/>
          </p:cNvCxnSpPr>
          <p:nvPr/>
        </p:nvCxnSpPr>
        <p:spPr>
          <a:xfrm flipV="1">
            <a:off x="7688580" y="4186605"/>
            <a:ext cx="1703645" cy="171175"/>
          </a:xfrm>
          <a:prstGeom prst="line">
            <a:avLst/>
          </a:prstGeom>
          <a:ln w="12700" cap="rnd">
            <a:solidFill>
              <a:schemeClr val="tx1">
                <a:lumMod val="75000"/>
                <a:lumOff val="25000"/>
              </a:schemeClr>
            </a:solidFill>
            <a:prstDash val="dash"/>
            <a:round/>
          </a:ln>
        </p:spPr>
        <p:style>
          <a:lnRef idx="2">
            <a:schemeClr val="accent1"/>
          </a:lnRef>
          <a:fillRef idx="0">
            <a:schemeClr val="accent1"/>
          </a:fillRef>
          <a:effectRef idx="1">
            <a:schemeClr val="accent1"/>
          </a:effectRef>
          <a:fontRef idx="minor">
            <a:schemeClr val="tx1"/>
          </a:fontRef>
        </p:style>
      </p:cxnSp>
      <p:cxnSp>
        <p:nvCxnSpPr>
          <p:cNvPr id="68" name="直線コネクタ 67">
            <a:extLst>
              <a:ext uri="{FF2B5EF4-FFF2-40B4-BE49-F238E27FC236}">
                <a16:creationId xmlns:a16="http://schemas.microsoft.com/office/drawing/2014/main" id="{B00FBC5F-A4B8-676F-5726-448522C99EEA}"/>
              </a:ext>
            </a:extLst>
          </p:cNvPr>
          <p:cNvCxnSpPr>
            <a:cxnSpLocks/>
          </p:cNvCxnSpPr>
          <p:nvPr/>
        </p:nvCxnSpPr>
        <p:spPr>
          <a:xfrm flipV="1">
            <a:off x="7687569" y="2776774"/>
            <a:ext cx="1715631" cy="668373"/>
          </a:xfrm>
          <a:prstGeom prst="line">
            <a:avLst/>
          </a:prstGeom>
          <a:ln w="12700" cap="rnd">
            <a:solidFill>
              <a:schemeClr val="tx1">
                <a:lumMod val="75000"/>
                <a:lumOff val="25000"/>
              </a:schemeClr>
            </a:solidFill>
            <a:prstDash val="dash"/>
            <a:round/>
          </a:ln>
        </p:spPr>
        <p:style>
          <a:lnRef idx="2">
            <a:schemeClr val="accent1"/>
          </a:lnRef>
          <a:fillRef idx="0">
            <a:schemeClr val="accent1"/>
          </a:fillRef>
          <a:effectRef idx="1">
            <a:schemeClr val="accent1"/>
          </a:effectRef>
          <a:fontRef idx="minor">
            <a:schemeClr val="tx1"/>
          </a:fontRef>
        </p:style>
      </p:cxnSp>
      <p:cxnSp>
        <p:nvCxnSpPr>
          <p:cNvPr id="71" name="直線コネクタ 70">
            <a:extLst>
              <a:ext uri="{FF2B5EF4-FFF2-40B4-BE49-F238E27FC236}">
                <a16:creationId xmlns:a16="http://schemas.microsoft.com/office/drawing/2014/main" id="{3C1DD821-2D94-F121-918F-664777F227A9}"/>
              </a:ext>
            </a:extLst>
          </p:cNvPr>
          <p:cNvCxnSpPr>
            <a:cxnSpLocks/>
          </p:cNvCxnSpPr>
          <p:nvPr/>
        </p:nvCxnSpPr>
        <p:spPr>
          <a:xfrm flipV="1">
            <a:off x="7685366" y="2266393"/>
            <a:ext cx="1713978" cy="948865"/>
          </a:xfrm>
          <a:prstGeom prst="line">
            <a:avLst/>
          </a:prstGeom>
          <a:ln w="12700" cap="rnd">
            <a:solidFill>
              <a:schemeClr val="tx1">
                <a:lumMod val="75000"/>
                <a:lumOff val="25000"/>
              </a:schemeClr>
            </a:solidFill>
            <a:prstDash val="dash"/>
            <a:round/>
          </a:ln>
        </p:spPr>
        <p:style>
          <a:lnRef idx="2">
            <a:schemeClr val="accent1"/>
          </a:lnRef>
          <a:fillRef idx="0">
            <a:schemeClr val="accent1"/>
          </a:fillRef>
          <a:effectRef idx="1">
            <a:schemeClr val="accent1"/>
          </a:effectRef>
          <a:fontRef idx="minor">
            <a:schemeClr val="tx1"/>
          </a:fontRef>
        </p:style>
      </p:cxnSp>
      <p:sp>
        <p:nvSpPr>
          <p:cNvPr id="66" name="楕円 65">
            <a:extLst>
              <a:ext uri="{FF2B5EF4-FFF2-40B4-BE49-F238E27FC236}">
                <a16:creationId xmlns:a16="http://schemas.microsoft.com/office/drawing/2014/main" id="{FBA970EF-35C1-D5F0-64E6-78F98DDB9153}"/>
              </a:ext>
            </a:extLst>
          </p:cNvPr>
          <p:cNvSpPr/>
          <p:nvPr/>
        </p:nvSpPr>
        <p:spPr>
          <a:xfrm>
            <a:off x="8141478" y="4632106"/>
            <a:ext cx="796806" cy="739958"/>
          </a:xfrm>
          <a:prstGeom prst="ellipse">
            <a:avLst/>
          </a:prstGeom>
          <a:solidFill>
            <a:srgbClr val="F7D4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9573E8A7-5DEA-5001-2779-73B0DBDB9218}"/>
              </a:ext>
            </a:extLst>
          </p:cNvPr>
          <p:cNvSpPr txBox="1"/>
          <p:nvPr/>
        </p:nvSpPr>
        <p:spPr>
          <a:xfrm>
            <a:off x="8146574" y="4718006"/>
            <a:ext cx="796806" cy="523220"/>
          </a:xfrm>
          <a:prstGeom prst="rect">
            <a:avLst/>
          </a:prstGeom>
          <a:noFill/>
        </p:spPr>
        <p:txBody>
          <a:bodyPr wrap="square" rtlCol="0">
            <a:spAutoFit/>
          </a:bodyPr>
          <a:lstStyle/>
          <a:p>
            <a:pPr algn="ctr"/>
            <a:r>
              <a:rPr kumimoji="1" lang="ja-JP" altLang="en-US" sz="1400" b="1" dirty="0">
                <a:latin typeface="UD デジタル 教科書体 NP-R" panose="02020400000000000000" pitchFamily="18" charset="-128"/>
                <a:ea typeface="UD デジタル 教科書体 NP-R" panose="02020400000000000000" pitchFamily="18" charset="-128"/>
              </a:rPr>
              <a:t>年金</a:t>
            </a:r>
            <a:endParaRPr kumimoji="1" lang="en-US" altLang="ja-JP" sz="1400" b="1" dirty="0">
              <a:latin typeface="UD デジタル 教科書体 NP-R" panose="02020400000000000000" pitchFamily="18" charset="-128"/>
              <a:ea typeface="UD デジタル 教科書体 NP-R" panose="02020400000000000000" pitchFamily="18" charset="-128"/>
            </a:endParaRPr>
          </a:p>
          <a:p>
            <a:pPr algn="ctr"/>
            <a:r>
              <a:rPr lang="en-US" altLang="ja-JP" sz="1400" b="1" dirty="0">
                <a:latin typeface="UD デジタル 教科書体 NP-R" panose="02020400000000000000" pitchFamily="18" charset="-128"/>
                <a:ea typeface="UD デジタル 教科書体 NP-R" panose="02020400000000000000" pitchFamily="18" charset="-128"/>
              </a:rPr>
              <a:t>1.12</a:t>
            </a:r>
            <a:r>
              <a:rPr lang="ja-JP" altLang="en-US" sz="1400" b="1" dirty="0">
                <a:latin typeface="UD デジタル 教科書体 NP-R" panose="02020400000000000000" pitchFamily="18" charset="-128"/>
                <a:ea typeface="UD デジタル 教科書体 NP-R" panose="02020400000000000000" pitchFamily="18" charset="-128"/>
              </a:rPr>
              <a:t>倍</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79" name="楕円 78">
            <a:extLst>
              <a:ext uri="{FF2B5EF4-FFF2-40B4-BE49-F238E27FC236}">
                <a16:creationId xmlns:a16="http://schemas.microsoft.com/office/drawing/2014/main" id="{9B225DCE-79CC-5CA0-4FC9-D3B01EAE47DA}"/>
              </a:ext>
            </a:extLst>
          </p:cNvPr>
          <p:cNvSpPr/>
          <p:nvPr/>
        </p:nvSpPr>
        <p:spPr>
          <a:xfrm>
            <a:off x="8146574" y="3403697"/>
            <a:ext cx="796806" cy="739958"/>
          </a:xfrm>
          <a:prstGeom prst="ellipse">
            <a:avLst/>
          </a:prstGeom>
          <a:solidFill>
            <a:srgbClr val="EFB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5E29C2DE-B958-0570-A89C-5905F053C8AF}"/>
              </a:ext>
            </a:extLst>
          </p:cNvPr>
          <p:cNvSpPr txBox="1"/>
          <p:nvPr/>
        </p:nvSpPr>
        <p:spPr>
          <a:xfrm>
            <a:off x="8135754" y="3507613"/>
            <a:ext cx="796806" cy="523220"/>
          </a:xfrm>
          <a:prstGeom prst="rect">
            <a:avLst/>
          </a:prstGeom>
          <a:noFill/>
        </p:spPr>
        <p:txBody>
          <a:bodyPr wrap="square" rtlCol="0">
            <a:spAutoFit/>
          </a:bodyPr>
          <a:lstStyle/>
          <a:p>
            <a:pPr algn="ctr"/>
            <a:r>
              <a:rPr kumimoji="1" lang="ja-JP" altLang="en-US" sz="1400" b="1" dirty="0">
                <a:latin typeface="UD デジタル 教科書体 NP-R" panose="02020400000000000000" pitchFamily="18" charset="-128"/>
                <a:ea typeface="UD デジタル 教科書体 NP-R" panose="02020400000000000000" pitchFamily="18" charset="-128"/>
              </a:rPr>
              <a:t>医療</a:t>
            </a:r>
            <a:endParaRPr kumimoji="1" lang="en-US" altLang="ja-JP" sz="1400" b="1" dirty="0">
              <a:latin typeface="UD デジタル 教科書体 NP-R" panose="02020400000000000000" pitchFamily="18" charset="-128"/>
              <a:ea typeface="UD デジタル 教科書体 NP-R" panose="02020400000000000000" pitchFamily="18" charset="-128"/>
            </a:endParaRPr>
          </a:p>
          <a:p>
            <a:pPr algn="ctr"/>
            <a:r>
              <a:rPr lang="en-US" altLang="ja-JP" sz="1400" b="1" dirty="0">
                <a:latin typeface="UD デジタル 教科書体 NP-R" panose="02020400000000000000" pitchFamily="18" charset="-128"/>
                <a:ea typeface="UD デジタル 教科書体 NP-R" panose="02020400000000000000" pitchFamily="18" charset="-128"/>
              </a:rPr>
              <a:t>1.54</a:t>
            </a:r>
            <a:r>
              <a:rPr lang="ja-JP" altLang="en-US" sz="1400" b="1" dirty="0">
                <a:latin typeface="UD デジタル 教科書体 NP-R" panose="02020400000000000000" pitchFamily="18" charset="-128"/>
                <a:ea typeface="UD デジタル 教科書体 NP-R" panose="02020400000000000000" pitchFamily="18" charset="-128"/>
              </a:rPr>
              <a:t>倍</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82" name="楕円 81">
            <a:extLst>
              <a:ext uri="{FF2B5EF4-FFF2-40B4-BE49-F238E27FC236}">
                <a16:creationId xmlns:a16="http://schemas.microsoft.com/office/drawing/2014/main" id="{3D31A351-403D-F8A1-C85E-1F936EFB3FC3}"/>
              </a:ext>
            </a:extLst>
          </p:cNvPr>
          <p:cNvSpPr/>
          <p:nvPr/>
        </p:nvSpPr>
        <p:spPr>
          <a:xfrm>
            <a:off x="8140537" y="2543228"/>
            <a:ext cx="796806" cy="739958"/>
          </a:xfrm>
          <a:prstGeom prst="ellipse">
            <a:avLst/>
          </a:prstGeom>
          <a:solidFill>
            <a:srgbClr val="B4E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3B043947-08A8-1C21-C748-73D87D0714C8}"/>
              </a:ext>
            </a:extLst>
          </p:cNvPr>
          <p:cNvSpPr txBox="1"/>
          <p:nvPr/>
        </p:nvSpPr>
        <p:spPr>
          <a:xfrm>
            <a:off x="8137302" y="2649633"/>
            <a:ext cx="806078" cy="523220"/>
          </a:xfrm>
          <a:prstGeom prst="rect">
            <a:avLst/>
          </a:prstGeom>
          <a:noFill/>
        </p:spPr>
        <p:txBody>
          <a:bodyPr wrap="square" rtlCol="0">
            <a:spAutoFit/>
          </a:bodyPr>
          <a:lstStyle/>
          <a:p>
            <a:pPr algn="ctr"/>
            <a:r>
              <a:rPr kumimoji="1" lang="ja-JP" altLang="en-US" sz="1400" b="1" dirty="0">
                <a:latin typeface="UD デジタル 教科書体 NP-R" panose="02020400000000000000" pitchFamily="18" charset="-128"/>
                <a:ea typeface="UD デジタル 教科書体 NP-R" panose="02020400000000000000" pitchFamily="18" charset="-128"/>
              </a:rPr>
              <a:t>介護</a:t>
            </a:r>
            <a:endParaRPr kumimoji="1" lang="en-US" altLang="ja-JP" sz="1400" b="1" dirty="0">
              <a:latin typeface="UD デジタル 教科書体 NP-R" panose="02020400000000000000" pitchFamily="18" charset="-128"/>
              <a:ea typeface="UD デジタル 教科書体 NP-R" panose="02020400000000000000" pitchFamily="18" charset="-128"/>
            </a:endParaRPr>
          </a:p>
          <a:p>
            <a:pPr algn="ctr"/>
            <a:r>
              <a:rPr lang="en-US" altLang="ja-JP" sz="1400" b="1" dirty="0">
                <a:latin typeface="UD デジタル 教科書体 NP-R" panose="02020400000000000000" pitchFamily="18" charset="-128"/>
                <a:ea typeface="UD デジタル 教科書体 NP-R" panose="02020400000000000000" pitchFamily="18" charset="-128"/>
              </a:rPr>
              <a:t>2.36</a:t>
            </a:r>
            <a:r>
              <a:rPr lang="ja-JP" altLang="en-US" sz="1400" b="1" dirty="0">
                <a:latin typeface="UD デジタル 教科書体 NP-R" panose="02020400000000000000" pitchFamily="18" charset="-128"/>
                <a:ea typeface="UD デジタル 教科書体 NP-R" panose="02020400000000000000" pitchFamily="18" charset="-128"/>
              </a:rPr>
              <a:t>倍</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85" name="楕円 84">
            <a:extLst>
              <a:ext uri="{FF2B5EF4-FFF2-40B4-BE49-F238E27FC236}">
                <a16:creationId xmlns:a16="http://schemas.microsoft.com/office/drawing/2014/main" id="{26999F9F-D222-9B02-B83D-33A1E00A3987}"/>
              </a:ext>
            </a:extLst>
          </p:cNvPr>
          <p:cNvSpPr/>
          <p:nvPr/>
        </p:nvSpPr>
        <p:spPr>
          <a:xfrm>
            <a:off x="7603007" y="1464078"/>
            <a:ext cx="1713978" cy="776409"/>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656D23BE-4093-4513-C981-EB815DD5B626}"/>
              </a:ext>
            </a:extLst>
          </p:cNvPr>
          <p:cNvSpPr txBox="1"/>
          <p:nvPr/>
        </p:nvSpPr>
        <p:spPr>
          <a:xfrm>
            <a:off x="7613420" y="1641217"/>
            <a:ext cx="1693153" cy="523219"/>
          </a:xfrm>
          <a:prstGeom prst="rect">
            <a:avLst/>
          </a:prstGeom>
          <a:noFill/>
        </p:spPr>
        <p:txBody>
          <a:bodyPr wrap="square" rtlCol="0">
            <a:spAutoFit/>
          </a:bodyPr>
          <a:lstStyle/>
          <a:p>
            <a:pPr algn="ctr"/>
            <a:r>
              <a:rPr kumimoji="1" lang="ja-JP" altLang="en-US" sz="1400" b="1" spc="-100" dirty="0">
                <a:solidFill>
                  <a:schemeClr val="bg1"/>
                </a:solidFill>
                <a:latin typeface="UD デジタル 教科書体 NP-R" panose="02020400000000000000" pitchFamily="18" charset="-128"/>
                <a:ea typeface="UD デジタル 教科書体 NP-R" panose="02020400000000000000" pitchFamily="18" charset="-128"/>
              </a:rPr>
              <a:t>社会保障に係る費用</a:t>
            </a:r>
            <a:endParaRPr kumimoji="1" lang="en-US" altLang="ja-JP" sz="1400" b="1" spc="-100" dirty="0">
              <a:solidFill>
                <a:schemeClr val="bg1"/>
              </a:solidFill>
              <a:latin typeface="UD デジタル 教科書体 NP-R" panose="02020400000000000000" pitchFamily="18" charset="-128"/>
              <a:ea typeface="UD デジタル 教科書体 NP-R" panose="02020400000000000000" pitchFamily="18" charset="-128"/>
            </a:endParaRPr>
          </a:p>
          <a:p>
            <a:pPr algn="ctr"/>
            <a:r>
              <a:rPr lang="en-US" altLang="ja-JP" sz="1400" b="1" dirty="0">
                <a:solidFill>
                  <a:schemeClr val="bg1"/>
                </a:solidFill>
                <a:latin typeface="UD デジタル 教科書体 NP-R" panose="02020400000000000000" pitchFamily="18" charset="-128"/>
                <a:ea typeface="UD デジタル 教科書体 NP-R" panose="02020400000000000000" pitchFamily="18" charset="-128"/>
              </a:rPr>
              <a:t>1.36</a:t>
            </a:r>
            <a:r>
              <a:rPr lang="ja-JP" altLang="en-US" sz="1400" b="1" dirty="0">
                <a:solidFill>
                  <a:schemeClr val="bg1"/>
                </a:solidFill>
                <a:latin typeface="UD デジタル 教科書体 NP-R" panose="02020400000000000000" pitchFamily="18" charset="-128"/>
                <a:ea typeface="UD デジタル 教科書体 NP-R" panose="02020400000000000000" pitchFamily="18" charset="-128"/>
              </a:rPr>
              <a:t>倍</a:t>
            </a:r>
            <a:endParaRPr kumimoji="1" lang="ja-JP" altLang="en-US" sz="12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1" name="四角形: 角を丸くする 90">
            <a:extLst>
              <a:ext uri="{FF2B5EF4-FFF2-40B4-BE49-F238E27FC236}">
                <a16:creationId xmlns:a16="http://schemas.microsoft.com/office/drawing/2014/main" id="{16EB0AE0-4867-27A2-863C-AC9AA8DCCC8E}"/>
              </a:ext>
            </a:extLst>
          </p:cNvPr>
          <p:cNvSpPr/>
          <p:nvPr/>
        </p:nvSpPr>
        <p:spPr>
          <a:xfrm>
            <a:off x="6270199" y="2222480"/>
            <a:ext cx="1251802" cy="499053"/>
          </a:xfrm>
          <a:prstGeom prst="roundRect">
            <a:avLst>
              <a:gd name="adj" fmla="val 12095"/>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2108BC27-0FC7-A4D1-9EF5-2169C0ACF94E}"/>
              </a:ext>
            </a:extLst>
          </p:cNvPr>
          <p:cNvSpPr txBox="1"/>
          <p:nvPr/>
        </p:nvSpPr>
        <p:spPr>
          <a:xfrm>
            <a:off x="6333417" y="2244248"/>
            <a:ext cx="1125367" cy="492443"/>
          </a:xfrm>
          <a:prstGeom prst="rect">
            <a:avLst/>
          </a:prstGeom>
          <a:noFill/>
        </p:spPr>
        <p:txBody>
          <a:bodyPr wrap="square" rtlCol="0">
            <a:spAutoFit/>
          </a:bodyPr>
          <a:lstStyle/>
          <a:p>
            <a:pPr algn="ctr"/>
            <a:r>
              <a:rPr kumimoji="1" lang="en-US" altLang="ja-JP" sz="1400" b="1" dirty="0">
                <a:solidFill>
                  <a:schemeClr val="bg1"/>
                </a:solidFill>
                <a:latin typeface="UD デジタル 教科書体 NP-R" panose="02020400000000000000" pitchFamily="18" charset="-128"/>
                <a:ea typeface="UD デジタル 教科書体 NP-R" panose="02020400000000000000" pitchFamily="18" charset="-128"/>
              </a:rPr>
              <a:t>109.5</a:t>
            </a:r>
            <a:r>
              <a:rPr kumimoji="1" lang="ja-JP" altLang="en-US" sz="1400" b="1" dirty="0">
                <a:solidFill>
                  <a:schemeClr val="bg1"/>
                </a:solidFill>
                <a:latin typeface="UD デジタル 教科書体 NP-R" panose="02020400000000000000" pitchFamily="18" charset="-128"/>
                <a:ea typeface="UD デジタル 教科書体 NP-R" panose="02020400000000000000" pitchFamily="18" charset="-128"/>
              </a:rPr>
              <a:t>兆円</a:t>
            </a:r>
            <a:endParaRPr kumimoji="1" lang="en-US" altLang="ja-JP" sz="1400" b="1" dirty="0">
              <a:solidFill>
                <a:schemeClr val="bg1"/>
              </a:solidFill>
              <a:latin typeface="UD デジタル 教科書体 NP-R" panose="02020400000000000000" pitchFamily="18" charset="-128"/>
              <a:ea typeface="UD デジタル 教科書体 NP-R" panose="02020400000000000000" pitchFamily="18" charset="-128"/>
            </a:endParaRPr>
          </a:p>
          <a:p>
            <a:pPr algn="ctr"/>
            <a:r>
              <a:rPr lang="ja-JP" altLang="en-US" sz="1200" dirty="0">
                <a:solidFill>
                  <a:schemeClr val="bg1"/>
                </a:solidFill>
                <a:latin typeface="UD デジタル 教科書体 NP-R" panose="02020400000000000000" pitchFamily="18" charset="-128"/>
                <a:ea typeface="UD デジタル 教科書体 NP-R" panose="02020400000000000000" pitchFamily="18" charset="-128"/>
              </a:rPr>
              <a:t>（</a:t>
            </a:r>
            <a:r>
              <a:rPr lang="en-US" altLang="ja-JP" sz="1200" dirty="0">
                <a:solidFill>
                  <a:schemeClr val="bg1"/>
                </a:solidFill>
                <a:latin typeface="UD デジタル 教科書体 NP-R" panose="02020400000000000000" pitchFamily="18" charset="-128"/>
                <a:ea typeface="UD デジタル 教科書体 NP-R" panose="02020400000000000000" pitchFamily="18" charset="-128"/>
              </a:rPr>
              <a:t>22.8</a:t>
            </a:r>
            <a:r>
              <a:rPr lang="ja-JP" altLang="en-US" sz="1200" dirty="0">
                <a:solidFill>
                  <a:schemeClr val="bg1"/>
                </a:solidFill>
                <a:latin typeface="UD デジタル 教科書体 NP-R" panose="02020400000000000000" pitchFamily="18" charset="-128"/>
                <a:ea typeface="UD デジタル 教科書体 NP-R" panose="02020400000000000000" pitchFamily="18" charset="-128"/>
              </a:rPr>
              <a:t>％）</a:t>
            </a:r>
            <a:endParaRPr kumimoji="1" lang="ja-JP" altLang="en-US" sz="1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7" name="テキスト ボックス 96">
            <a:extLst>
              <a:ext uri="{FF2B5EF4-FFF2-40B4-BE49-F238E27FC236}">
                <a16:creationId xmlns:a16="http://schemas.microsoft.com/office/drawing/2014/main" id="{353821E2-E43A-7C94-4DE5-114C1C99142D}"/>
              </a:ext>
            </a:extLst>
          </p:cNvPr>
          <p:cNvSpPr txBox="1"/>
          <p:nvPr/>
        </p:nvSpPr>
        <p:spPr>
          <a:xfrm>
            <a:off x="6133256" y="5797505"/>
            <a:ext cx="1525689" cy="523220"/>
          </a:xfrm>
          <a:prstGeom prst="rect">
            <a:avLst/>
          </a:prstGeom>
          <a:noFill/>
        </p:spPr>
        <p:txBody>
          <a:bodyPr wrap="square" rtlCol="0">
            <a:spAutoFit/>
          </a:bodyPr>
          <a:lstStyle/>
          <a:p>
            <a:pPr algn="ctr"/>
            <a:r>
              <a:rPr kumimoji="1" lang="en-US" altLang="ja-JP" sz="1200" b="1" dirty="0">
                <a:latin typeface="UD デジタル 教科書体 NP-R" panose="02020400000000000000" pitchFamily="18" charset="-128"/>
                <a:ea typeface="UD デジタル 教科書体 NP-R" panose="02020400000000000000" pitchFamily="18" charset="-128"/>
              </a:rPr>
              <a:t>GDP</a:t>
            </a:r>
            <a:r>
              <a:rPr kumimoji="1" lang="en-US" altLang="ja-JP" sz="1400" b="1" dirty="0">
                <a:latin typeface="UD デジタル 教科書体 NP-R" panose="02020400000000000000" pitchFamily="18" charset="-128"/>
                <a:ea typeface="UD デジタル 教科書体 NP-R" panose="02020400000000000000" pitchFamily="18" charset="-128"/>
              </a:rPr>
              <a:t> </a:t>
            </a:r>
            <a:r>
              <a:rPr lang="en-US" altLang="ja-JP" sz="1600" b="1" dirty="0">
                <a:latin typeface="UD デジタル 教科書体 NP-R" panose="02020400000000000000" pitchFamily="18" charset="-128"/>
                <a:ea typeface="UD デジタル 教科書体 NP-R" panose="02020400000000000000" pitchFamily="18" charset="-128"/>
              </a:rPr>
              <a:t>479.6</a:t>
            </a:r>
            <a:r>
              <a:rPr lang="ja-JP" altLang="en-US" sz="1200" b="1" dirty="0">
                <a:latin typeface="UD デジタル 教科書体 NP-R" panose="02020400000000000000" pitchFamily="18" charset="-128"/>
                <a:ea typeface="UD デジタル 教科書体 NP-R" panose="02020400000000000000" pitchFamily="18" charset="-128"/>
              </a:rPr>
              <a:t>兆円</a:t>
            </a:r>
            <a:endParaRPr lang="en-US" altLang="ja-JP" sz="1400" b="1" dirty="0">
              <a:latin typeface="UD デジタル 教科書体 NP-R" panose="02020400000000000000" pitchFamily="18" charset="-128"/>
              <a:ea typeface="UD デジタル 教科書体 NP-R" panose="02020400000000000000" pitchFamily="18" charset="-128"/>
            </a:endParaRPr>
          </a:p>
          <a:p>
            <a:pPr algn="ctr"/>
            <a:r>
              <a:rPr lang="en-US" altLang="ja-JP" sz="1100" dirty="0">
                <a:latin typeface="UD デジタル 教科書体 NP-R" panose="02020400000000000000" pitchFamily="18" charset="-128"/>
                <a:ea typeface="UD デジタル 教科書体 NP-R" panose="02020400000000000000" pitchFamily="18" charset="-128"/>
              </a:rPr>
              <a:t>2012</a:t>
            </a:r>
            <a:r>
              <a:rPr lang="ja-JP" altLang="en-US" sz="1100" dirty="0">
                <a:latin typeface="UD デジタル 教科書体 NP-R" panose="02020400000000000000" pitchFamily="18" charset="-128"/>
                <a:ea typeface="UD デジタル 教科書体 NP-R" panose="02020400000000000000" pitchFamily="18" charset="-128"/>
              </a:rPr>
              <a:t>年度</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99" name="テキスト ボックス 98">
            <a:extLst>
              <a:ext uri="{FF2B5EF4-FFF2-40B4-BE49-F238E27FC236}">
                <a16:creationId xmlns:a16="http://schemas.microsoft.com/office/drawing/2014/main" id="{DF0F040E-175B-464E-75CD-EE3F71BE304D}"/>
              </a:ext>
            </a:extLst>
          </p:cNvPr>
          <p:cNvSpPr txBox="1"/>
          <p:nvPr/>
        </p:nvSpPr>
        <p:spPr>
          <a:xfrm>
            <a:off x="9425075" y="5797505"/>
            <a:ext cx="1525689" cy="523220"/>
          </a:xfrm>
          <a:prstGeom prst="rect">
            <a:avLst/>
          </a:prstGeom>
          <a:noFill/>
        </p:spPr>
        <p:txBody>
          <a:bodyPr wrap="square" rtlCol="0">
            <a:spAutoFit/>
          </a:bodyPr>
          <a:lstStyle/>
          <a:p>
            <a:pPr algn="ctr"/>
            <a:r>
              <a:rPr kumimoji="1" lang="en-US" altLang="ja-JP" sz="1200" b="1" dirty="0">
                <a:latin typeface="UD デジタル 教科書体 NP-R" panose="02020400000000000000" pitchFamily="18" charset="-128"/>
                <a:ea typeface="UD デジタル 教科書体 NP-R" panose="02020400000000000000" pitchFamily="18" charset="-128"/>
              </a:rPr>
              <a:t>GDP</a:t>
            </a:r>
            <a:r>
              <a:rPr kumimoji="1" lang="en-US" altLang="ja-JP" sz="1400" b="1" dirty="0">
                <a:latin typeface="UD デジタル 教科書体 NP-R" panose="02020400000000000000" pitchFamily="18" charset="-128"/>
                <a:ea typeface="UD デジタル 教科書体 NP-R" panose="02020400000000000000" pitchFamily="18" charset="-128"/>
              </a:rPr>
              <a:t> </a:t>
            </a:r>
            <a:r>
              <a:rPr lang="en-US" altLang="ja-JP" sz="1600" b="1" dirty="0">
                <a:latin typeface="UD デジタル 教科書体 NP-R" panose="02020400000000000000" pitchFamily="18" charset="-128"/>
                <a:ea typeface="UD デジタル 教科書体 NP-R" panose="02020400000000000000" pitchFamily="18" charset="-128"/>
              </a:rPr>
              <a:t>610.6</a:t>
            </a:r>
            <a:r>
              <a:rPr lang="ja-JP" altLang="en-US" sz="1200" b="1" dirty="0">
                <a:latin typeface="UD デジタル 教科書体 NP-R" panose="02020400000000000000" pitchFamily="18" charset="-128"/>
                <a:ea typeface="UD デジタル 教科書体 NP-R" panose="02020400000000000000" pitchFamily="18" charset="-128"/>
              </a:rPr>
              <a:t>兆円</a:t>
            </a:r>
            <a:endParaRPr lang="en-US" altLang="ja-JP" sz="1400" b="1" dirty="0">
              <a:latin typeface="UD デジタル 教科書体 NP-R" panose="02020400000000000000" pitchFamily="18" charset="-128"/>
              <a:ea typeface="UD デジタル 教科書体 NP-R" panose="02020400000000000000" pitchFamily="18" charset="-128"/>
            </a:endParaRPr>
          </a:p>
          <a:p>
            <a:pPr algn="ctr"/>
            <a:r>
              <a:rPr lang="en-US" altLang="ja-JP" sz="1100" dirty="0">
                <a:latin typeface="UD デジタル 教科書体 NP-R" panose="02020400000000000000" pitchFamily="18" charset="-128"/>
                <a:ea typeface="UD デジタル 教科書体 NP-R" panose="02020400000000000000" pitchFamily="18" charset="-128"/>
              </a:rPr>
              <a:t>2025</a:t>
            </a:r>
            <a:r>
              <a:rPr lang="ja-JP" altLang="en-US" sz="1100" dirty="0">
                <a:latin typeface="UD デジタル 教科書体 NP-R" panose="02020400000000000000" pitchFamily="18" charset="-128"/>
                <a:ea typeface="UD デジタル 教科書体 NP-R" panose="02020400000000000000" pitchFamily="18" charset="-128"/>
              </a:rPr>
              <a:t>年度</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104" name="テキスト ボックス 103">
            <a:extLst>
              <a:ext uri="{FF2B5EF4-FFF2-40B4-BE49-F238E27FC236}">
                <a16:creationId xmlns:a16="http://schemas.microsoft.com/office/drawing/2014/main" id="{A35A28F1-3647-7A9E-7506-77B2A92C750C}"/>
              </a:ext>
            </a:extLst>
          </p:cNvPr>
          <p:cNvSpPr txBox="1"/>
          <p:nvPr/>
        </p:nvSpPr>
        <p:spPr>
          <a:xfrm>
            <a:off x="7840091" y="6625372"/>
            <a:ext cx="4316740" cy="232628"/>
          </a:xfrm>
          <a:prstGeom prst="rect">
            <a:avLst/>
          </a:prstGeom>
          <a:noFill/>
        </p:spPr>
        <p:txBody>
          <a:bodyPr wrap="square" rtlCol="0">
            <a:spAutoFit/>
          </a:bodyPr>
          <a:lstStyle/>
          <a:p>
            <a:pPr algn="r">
              <a:lnSpc>
                <a:spcPct val="120000"/>
              </a:lnSpc>
            </a:pPr>
            <a:r>
              <a:rPr lang="ja-JP" altLang="en-US" sz="800" spc="-50" dirty="0">
                <a:latin typeface="UD デジタル 教科書体 NP-R" panose="02020400000000000000" pitchFamily="18" charset="-128"/>
                <a:ea typeface="UD デジタル 教科書体 NP-R" panose="02020400000000000000" pitchFamily="18" charset="-128"/>
              </a:rPr>
              <a:t>（注）（ ）内の％表示は</a:t>
            </a:r>
            <a:r>
              <a:rPr lang="en-US" altLang="ja-JP" sz="800" spc="-50" dirty="0">
                <a:latin typeface="UD デジタル 教科書体 NP-R" panose="02020400000000000000" pitchFamily="18" charset="-128"/>
                <a:ea typeface="UD デジタル 教科書体 NP-R" panose="02020400000000000000" pitchFamily="18" charset="-128"/>
              </a:rPr>
              <a:t>GDP</a:t>
            </a:r>
            <a:r>
              <a:rPr lang="ja-JP" altLang="en-US" sz="800" spc="-50" dirty="0">
                <a:latin typeface="UD デジタル 教科書体 NP-R" panose="02020400000000000000" pitchFamily="18" charset="-128"/>
                <a:ea typeface="UD デジタル 教科書体 NP-R" panose="02020400000000000000" pitchFamily="18" charset="-128"/>
              </a:rPr>
              <a:t>比。なお、同推計は</a:t>
            </a:r>
            <a:r>
              <a:rPr lang="en-US" altLang="ja-JP" sz="800" spc="-50" dirty="0">
                <a:latin typeface="UD デジタル 教科書体 NP-R" panose="02020400000000000000" pitchFamily="18" charset="-128"/>
                <a:ea typeface="UD デジタル 教科書体 NP-R" panose="02020400000000000000" pitchFamily="18" charset="-128"/>
              </a:rPr>
              <a:t>GDP</a:t>
            </a:r>
            <a:r>
              <a:rPr lang="ja-JP" altLang="en-US" sz="800" spc="-50" dirty="0">
                <a:latin typeface="UD デジタル 教科書体 NP-R" panose="02020400000000000000" pitchFamily="18" charset="-128"/>
                <a:ea typeface="UD デジタル 教科書体 NP-R" panose="02020400000000000000" pitchFamily="18" charset="-128"/>
              </a:rPr>
              <a:t>基準改定前のものである。</a:t>
            </a:r>
            <a:endParaRPr kumimoji="1" lang="ja-JP" altLang="en-US" sz="800" spc="-50" dirty="0">
              <a:latin typeface="UD デジタル 教科書体 NP-R" panose="02020400000000000000" pitchFamily="18" charset="-128"/>
              <a:ea typeface="UD デジタル 教科書体 NP-R" panose="02020400000000000000" pitchFamily="18" charset="-128"/>
            </a:endParaRPr>
          </a:p>
        </p:txBody>
      </p:sp>
      <p:sp>
        <p:nvSpPr>
          <p:cNvPr id="105" name="角丸四角形 15">
            <a:extLst>
              <a:ext uri="{FF2B5EF4-FFF2-40B4-BE49-F238E27FC236}">
                <a16:creationId xmlns:a16="http://schemas.microsoft.com/office/drawing/2014/main" id="{AEF67308-EC60-C764-DF16-404ADBAFACEF}"/>
              </a:ext>
            </a:extLst>
          </p:cNvPr>
          <p:cNvSpPr/>
          <p:nvPr/>
        </p:nvSpPr>
        <p:spPr>
          <a:xfrm>
            <a:off x="6614230" y="6499669"/>
            <a:ext cx="5542600" cy="18011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30000"/>
              </a:lnSpc>
            </a:pPr>
            <a:r>
              <a:rPr lang="en-US" altLang="ja-JP" sz="800" dirty="0">
                <a:solidFill>
                  <a:schemeClr val="tx1"/>
                </a:solidFill>
                <a:latin typeface="UD デジタル 教科書体 NP-R" panose="02020400000000000000" pitchFamily="18" charset="-128"/>
                <a:ea typeface="UD デジタル 教科書体 NP-R" panose="02020400000000000000" pitchFamily="18" charset="-128"/>
              </a:rPr>
              <a:t>※</a:t>
            </a:r>
            <a:r>
              <a:rPr lang="ja-JP" altLang="en-US" sz="800" dirty="0">
                <a:solidFill>
                  <a:schemeClr val="tx1"/>
                </a:solidFill>
                <a:latin typeface="UD デジタル 教科書体 NP-R" panose="02020400000000000000" pitchFamily="18" charset="-128"/>
                <a:ea typeface="UD デジタル 教科書体 NP-R" panose="02020400000000000000" pitchFamily="18" charset="-128"/>
              </a:rPr>
              <a:t>出典</a:t>
            </a:r>
            <a:r>
              <a:rPr lang="zh-TW" altLang="en-US" sz="800" dirty="0">
                <a:solidFill>
                  <a:schemeClr val="tx1"/>
                </a:solidFill>
                <a:latin typeface="UD デジタル 教科書体 NP-R" panose="02020400000000000000" pitchFamily="18" charset="-128"/>
                <a:ea typeface="UD デジタル 教科書体 NP-R" panose="02020400000000000000" pitchFamily="18" charset="-128"/>
              </a:rPr>
              <a:t>：</a:t>
            </a:r>
            <a:r>
              <a:rPr lang="ja-JP" altLang="en-US" sz="800" dirty="0">
                <a:solidFill>
                  <a:schemeClr val="tx1"/>
                </a:solidFill>
                <a:latin typeface="UD デジタル 教科書体 NP-R" panose="02020400000000000000" pitchFamily="18" charset="-128"/>
                <a:ea typeface="UD デジタル 教科書体 NP-R" panose="02020400000000000000" pitchFamily="18" charset="-128"/>
              </a:rPr>
              <a:t>厚生労働省「社会保障に係る費用の将来推計の改定について（平成</a:t>
            </a:r>
            <a:r>
              <a:rPr lang="en-US" altLang="ja-JP" sz="800" dirty="0">
                <a:solidFill>
                  <a:schemeClr val="tx1"/>
                </a:solidFill>
                <a:latin typeface="UD デジタル 教科書体 NP-R" panose="02020400000000000000" pitchFamily="18" charset="-128"/>
                <a:ea typeface="UD デジタル 教科書体 NP-R" panose="02020400000000000000" pitchFamily="18" charset="-128"/>
              </a:rPr>
              <a:t>24</a:t>
            </a:r>
            <a:r>
              <a:rPr lang="ja-JP" altLang="en-US" sz="800" dirty="0">
                <a:solidFill>
                  <a:schemeClr val="tx1"/>
                </a:solidFill>
                <a:latin typeface="UD デジタル 教科書体 NP-R" panose="02020400000000000000" pitchFamily="18" charset="-128"/>
                <a:ea typeface="UD デジタル 教科書体 NP-R" panose="02020400000000000000" pitchFamily="18" charset="-128"/>
              </a:rPr>
              <a:t>年</a:t>
            </a:r>
            <a:r>
              <a:rPr lang="en-US" altLang="ja-JP" sz="800" dirty="0">
                <a:solidFill>
                  <a:schemeClr val="tx1"/>
                </a:solidFill>
                <a:latin typeface="UD デジタル 教科書体 NP-R" panose="02020400000000000000" pitchFamily="18" charset="-128"/>
                <a:ea typeface="UD デジタル 教科書体 NP-R" panose="02020400000000000000" pitchFamily="18" charset="-128"/>
              </a:rPr>
              <a:t>3</a:t>
            </a:r>
            <a:r>
              <a:rPr lang="ja-JP" altLang="en-US" sz="800" dirty="0">
                <a:solidFill>
                  <a:schemeClr val="tx1"/>
                </a:solidFill>
                <a:latin typeface="UD デジタル 教科書体 NP-R" panose="02020400000000000000" pitchFamily="18" charset="-128"/>
                <a:ea typeface="UD デジタル 教科書体 NP-R" panose="02020400000000000000" pitchFamily="18" charset="-128"/>
              </a:rPr>
              <a:t>月）」</a:t>
            </a:r>
          </a:p>
        </p:txBody>
      </p:sp>
      <p:sp>
        <p:nvSpPr>
          <p:cNvPr id="31" name="四角形: 角を丸くする 30">
            <a:extLst>
              <a:ext uri="{FF2B5EF4-FFF2-40B4-BE49-F238E27FC236}">
                <a16:creationId xmlns:a16="http://schemas.microsoft.com/office/drawing/2014/main" id="{CB76D640-FA2B-5151-FF4D-C377E1FB2BEC}"/>
              </a:ext>
            </a:extLst>
          </p:cNvPr>
          <p:cNvSpPr/>
          <p:nvPr/>
        </p:nvSpPr>
        <p:spPr>
          <a:xfrm>
            <a:off x="9558681" y="1234017"/>
            <a:ext cx="1251802" cy="499053"/>
          </a:xfrm>
          <a:prstGeom prst="roundRect">
            <a:avLst>
              <a:gd name="adj" fmla="val 12095"/>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174D91A9-6182-8A45-4E23-732363DF13F2}"/>
              </a:ext>
            </a:extLst>
          </p:cNvPr>
          <p:cNvSpPr txBox="1"/>
          <p:nvPr/>
        </p:nvSpPr>
        <p:spPr>
          <a:xfrm>
            <a:off x="9621899" y="1255785"/>
            <a:ext cx="1125367" cy="492443"/>
          </a:xfrm>
          <a:prstGeom prst="rect">
            <a:avLst/>
          </a:prstGeom>
          <a:noFill/>
        </p:spPr>
        <p:txBody>
          <a:bodyPr wrap="square" rtlCol="0">
            <a:spAutoFit/>
          </a:bodyPr>
          <a:lstStyle/>
          <a:p>
            <a:pPr algn="ctr"/>
            <a:r>
              <a:rPr kumimoji="1" lang="en-US" altLang="ja-JP" sz="1400" b="1" dirty="0">
                <a:solidFill>
                  <a:schemeClr val="bg1"/>
                </a:solidFill>
                <a:latin typeface="UD デジタル 教科書体 NP-R" panose="02020400000000000000" pitchFamily="18" charset="-128"/>
                <a:ea typeface="UD デジタル 教科書体 NP-R" panose="02020400000000000000" pitchFamily="18" charset="-128"/>
              </a:rPr>
              <a:t>148.9</a:t>
            </a:r>
            <a:r>
              <a:rPr kumimoji="1" lang="ja-JP" altLang="en-US" sz="1400" b="1" dirty="0">
                <a:solidFill>
                  <a:schemeClr val="bg1"/>
                </a:solidFill>
                <a:latin typeface="UD デジタル 教科書体 NP-R" panose="02020400000000000000" pitchFamily="18" charset="-128"/>
                <a:ea typeface="UD デジタル 教科書体 NP-R" panose="02020400000000000000" pitchFamily="18" charset="-128"/>
              </a:rPr>
              <a:t>兆円</a:t>
            </a:r>
            <a:endParaRPr kumimoji="1" lang="en-US" altLang="ja-JP" sz="1400" b="1" dirty="0">
              <a:solidFill>
                <a:schemeClr val="bg1"/>
              </a:solidFill>
              <a:latin typeface="UD デジタル 教科書体 NP-R" panose="02020400000000000000" pitchFamily="18" charset="-128"/>
              <a:ea typeface="UD デジタル 教科書体 NP-R" panose="02020400000000000000" pitchFamily="18" charset="-128"/>
            </a:endParaRPr>
          </a:p>
          <a:p>
            <a:pPr algn="ctr"/>
            <a:r>
              <a:rPr lang="ja-JP" altLang="en-US" sz="1200" dirty="0">
                <a:solidFill>
                  <a:schemeClr val="bg1"/>
                </a:solidFill>
                <a:latin typeface="UD デジタル 教科書体 NP-R" panose="02020400000000000000" pitchFamily="18" charset="-128"/>
                <a:ea typeface="UD デジタル 教科書体 NP-R" panose="02020400000000000000" pitchFamily="18" charset="-128"/>
              </a:rPr>
              <a:t>（</a:t>
            </a:r>
            <a:r>
              <a:rPr lang="en-US" altLang="ja-JP" sz="1200" dirty="0">
                <a:solidFill>
                  <a:schemeClr val="bg1"/>
                </a:solidFill>
                <a:latin typeface="UD デジタル 教科書体 NP-R" panose="02020400000000000000" pitchFamily="18" charset="-128"/>
                <a:ea typeface="UD デジタル 教科書体 NP-R" panose="02020400000000000000" pitchFamily="18" charset="-128"/>
              </a:rPr>
              <a:t>24.4</a:t>
            </a:r>
            <a:r>
              <a:rPr lang="ja-JP" altLang="en-US" sz="1200" dirty="0">
                <a:solidFill>
                  <a:schemeClr val="bg1"/>
                </a:solidFill>
                <a:latin typeface="UD デジタル 教科書体 NP-R" panose="02020400000000000000" pitchFamily="18" charset="-128"/>
                <a:ea typeface="UD デジタル 教科書体 NP-R" panose="02020400000000000000" pitchFamily="18" charset="-128"/>
              </a:rPr>
              <a:t>％）</a:t>
            </a:r>
            <a:endParaRPr kumimoji="1" lang="ja-JP" altLang="en-US" sz="1100" dirty="0">
              <a:solidFill>
                <a:schemeClr val="bg1"/>
              </a:solidFill>
              <a:latin typeface="UD デジタル 教科書体 NP-R" panose="02020400000000000000" pitchFamily="18" charset="-128"/>
              <a:ea typeface="UD デジタル 教科書体 NP-R" panose="02020400000000000000" pitchFamily="18" charset="-128"/>
            </a:endParaRPr>
          </a:p>
        </p:txBody>
      </p:sp>
      <p:cxnSp>
        <p:nvCxnSpPr>
          <p:cNvPr id="50" name="直線矢印コネクタ 49">
            <a:extLst>
              <a:ext uri="{FF2B5EF4-FFF2-40B4-BE49-F238E27FC236}">
                <a16:creationId xmlns:a16="http://schemas.microsoft.com/office/drawing/2014/main" id="{EA9826DA-52EF-B65D-B828-A5D869779A9E}"/>
              </a:ext>
            </a:extLst>
          </p:cNvPr>
          <p:cNvCxnSpPr>
            <a:cxnSpLocks/>
          </p:cNvCxnSpPr>
          <p:nvPr/>
        </p:nvCxnSpPr>
        <p:spPr>
          <a:xfrm>
            <a:off x="7609517" y="6059115"/>
            <a:ext cx="1899736" cy="0"/>
          </a:xfrm>
          <a:prstGeom prst="straightConnector1">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52" name="四角形: 角を丸くする 51">
            <a:extLst>
              <a:ext uri="{FF2B5EF4-FFF2-40B4-BE49-F238E27FC236}">
                <a16:creationId xmlns:a16="http://schemas.microsoft.com/office/drawing/2014/main" id="{042C5428-40A0-A0A6-2B43-7B7DF9C98CC9}"/>
              </a:ext>
            </a:extLst>
          </p:cNvPr>
          <p:cNvSpPr/>
          <p:nvPr/>
        </p:nvSpPr>
        <p:spPr>
          <a:xfrm>
            <a:off x="7863670" y="5888539"/>
            <a:ext cx="1356680" cy="348027"/>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64414C44-83A2-ACC4-7C7A-B8D5FC15C3C5}"/>
              </a:ext>
            </a:extLst>
          </p:cNvPr>
          <p:cNvSpPr txBox="1"/>
          <p:nvPr/>
        </p:nvSpPr>
        <p:spPr>
          <a:xfrm>
            <a:off x="7914679" y="5924556"/>
            <a:ext cx="1254661" cy="307777"/>
          </a:xfrm>
          <a:prstGeom prst="rect">
            <a:avLst/>
          </a:prstGeom>
          <a:noFill/>
        </p:spPr>
        <p:txBody>
          <a:bodyPr wrap="square" rtlCol="0">
            <a:spAutoFit/>
          </a:bodyPr>
          <a:lstStyle/>
          <a:p>
            <a:pPr algn="ctr"/>
            <a:r>
              <a:rPr kumimoji="1" lang="en-US" altLang="ja-JP" sz="1400" b="1" dirty="0">
                <a:solidFill>
                  <a:schemeClr val="bg1"/>
                </a:solidFill>
                <a:latin typeface="UD デジタル 教科書体 NP-R" panose="02020400000000000000" pitchFamily="18" charset="-128"/>
                <a:ea typeface="UD デジタル 教科書体 NP-R" panose="02020400000000000000" pitchFamily="18" charset="-128"/>
              </a:rPr>
              <a:t>GDP</a:t>
            </a:r>
            <a:r>
              <a:rPr lang="ja-JP" altLang="en-US" sz="1400" b="1" dirty="0">
                <a:solidFill>
                  <a:schemeClr val="bg1"/>
                </a:solidFill>
                <a:latin typeface="UD デジタル 教科書体 NP-R" panose="02020400000000000000" pitchFamily="18" charset="-128"/>
                <a:ea typeface="UD デジタル 教科書体 NP-R" panose="02020400000000000000" pitchFamily="18" charset="-128"/>
              </a:rPr>
              <a:t> </a:t>
            </a:r>
            <a:r>
              <a:rPr lang="en-US" altLang="ja-JP" sz="1400" b="1" dirty="0">
                <a:solidFill>
                  <a:schemeClr val="bg1"/>
                </a:solidFill>
                <a:latin typeface="UD デジタル 教科書体 NP-R" panose="02020400000000000000" pitchFamily="18" charset="-128"/>
                <a:ea typeface="UD デジタル 教科書体 NP-R" panose="02020400000000000000" pitchFamily="18" charset="-128"/>
              </a:rPr>
              <a:t>1.27</a:t>
            </a:r>
            <a:r>
              <a:rPr lang="ja-JP" altLang="en-US" sz="1400" b="1" dirty="0">
                <a:solidFill>
                  <a:schemeClr val="bg1"/>
                </a:solidFill>
                <a:latin typeface="UD デジタル 教科書体 NP-R" panose="02020400000000000000" pitchFamily="18" charset="-128"/>
                <a:ea typeface="UD デジタル 教科書体 NP-R" panose="02020400000000000000" pitchFamily="18" charset="-128"/>
              </a:rPr>
              <a:t>倍</a:t>
            </a:r>
            <a:endParaRPr kumimoji="1" lang="ja-JP" altLang="en-US" sz="1200" dirty="0">
              <a:solidFill>
                <a:schemeClr val="bg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853051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fade">
                                      <p:cBhvr>
                                        <p:cTn id="17" dur="500"/>
                                        <p:tgtEl>
                                          <p:spTgt spid="10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500"/>
                                        <p:tgtEl>
                                          <p:spTgt spid="6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fade">
                                      <p:cBhvr>
                                        <p:cTn id="35" dur="500"/>
                                        <p:tgtEl>
                                          <p:spTgt spid="103"/>
                                        </p:tgtEl>
                                      </p:cBhvr>
                                    </p:animEffect>
                                  </p:childTnLst>
                                </p:cTn>
                              </p:par>
                              <p:par>
                                <p:cTn id="36" presetID="10"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0"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0" presetClass="entr" presetSubtype="0"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500"/>
                                        <p:tgtEl>
                                          <p:spTgt spid="4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nodeType="with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500"/>
                                        <p:tgtEl>
                                          <p:spTgt spid="53"/>
                                        </p:tgtEl>
                                      </p:cBhvr>
                                    </p:animEffect>
                                  </p:childTnLst>
                                </p:cTn>
                              </p:par>
                              <p:par>
                                <p:cTn id="84" presetID="10" presetClass="entr" presetSubtype="0" fill="hold" nodeType="withEffect">
                                  <p:stCondLst>
                                    <p:cond delay="0"/>
                                  </p:stCondLst>
                                  <p:childTnLst>
                                    <p:set>
                                      <p:cBhvr>
                                        <p:cTn id="85" dur="1" fill="hold">
                                          <p:stCondLst>
                                            <p:cond delay="0"/>
                                          </p:stCondLst>
                                        </p:cTn>
                                        <p:tgtEl>
                                          <p:spTgt spid="59"/>
                                        </p:tgtEl>
                                        <p:attrNameLst>
                                          <p:attrName>style.visibility</p:attrName>
                                        </p:attrNameLst>
                                      </p:cBhvr>
                                      <p:to>
                                        <p:strVal val="visible"/>
                                      </p:to>
                                    </p:set>
                                    <p:animEffect transition="in" filter="fade">
                                      <p:cBhvr>
                                        <p:cTn id="86" dur="500"/>
                                        <p:tgtEl>
                                          <p:spTgt spid="59"/>
                                        </p:tgtEl>
                                      </p:cBhvr>
                                    </p:animEffect>
                                  </p:childTnLst>
                                </p:cTn>
                              </p:par>
                              <p:par>
                                <p:cTn id="87" presetID="10" presetClass="entr" presetSubtype="0" fill="hold" nodeType="withEffect">
                                  <p:stCondLst>
                                    <p:cond delay="0"/>
                                  </p:stCondLst>
                                  <p:childTnLst>
                                    <p:set>
                                      <p:cBhvr>
                                        <p:cTn id="88" dur="1" fill="hold">
                                          <p:stCondLst>
                                            <p:cond delay="0"/>
                                          </p:stCondLst>
                                        </p:cTn>
                                        <p:tgtEl>
                                          <p:spTgt spid="64"/>
                                        </p:tgtEl>
                                        <p:attrNameLst>
                                          <p:attrName>style.visibility</p:attrName>
                                        </p:attrNameLst>
                                      </p:cBhvr>
                                      <p:to>
                                        <p:strVal val="visible"/>
                                      </p:to>
                                    </p:set>
                                    <p:animEffect transition="in" filter="fade">
                                      <p:cBhvr>
                                        <p:cTn id="89" dur="500"/>
                                        <p:tgtEl>
                                          <p:spTgt spid="64"/>
                                        </p:tgtEl>
                                      </p:cBhvr>
                                    </p:animEffect>
                                  </p:childTnLst>
                                </p:cTn>
                              </p:par>
                              <p:par>
                                <p:cTn id="90" presetID="10"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animEffect transition="in" filter="fade">
                                      <p:cBhvr>
                                        <p:cTn id="92" dur="500"/>
                                        <p:tgtEl>
                                          <p:spTgt spid="68"/>
                                        </p:tgtEl>
                                      </p:cBhvr>
                                    </p:animEffect>
                                  </p:childTnLst>
                                </p:cTn>
                              </p:par>
                              <p:par>
                                <p:cTn id="93" presetID="10" presetClass="entr" presetSubtype="0" fill="hold" nodeType="withEffect">
                                  <p:stCondLst>
                                    <p:cond delay="0"/>
                                  </p:stCondLst>
                                  <p:childTnLst>
                                    <p:set>
                                      <p:cBhvr>
                                        <p:cTn id="94" dur="1" fill="hold">
                                          <p:stCondLst>
                                            <p:cond delay="0"/>
                                          </p:stCondLst>
                                        </p:cTn>
                                        <p:tgtEl>
                                          <p:spTgt spid="71"/>
                                        </p:tgtEl>
                                        <p:attrNameLst>
                                          <p:attrName>style.visibility</p:attrName>
                                        </p:attrNameLst>
                                      </p:cBhvr>
                                      <p:to>
                                        <p:strVal val="visible"/>
                                      </p:to>
                                    </p:set>
                                    <p:animEffect transition="in" filter="fade">
                                      <p:cBhvr>
                                        <p:cTn id="95" dur="500"/>
                                        <p:tgtEl>
                                          <p:spTgt spid="7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97"/>
                                        </p:tgtEl>
                                        <p:attrNameLst>
                                          <p:attrName>style.visibility</p:attrName>
                                        </p:attrNameLst>
                                      </p:cBhvr>
                                      <p:to>
                                        <p:strVal val="visible"/>
                                      </p:to>
                                    </p:set>
                                    <p:animEffect transition="in" filter="fade">
                                      <p:cBhvr>
                                        <p:cTn id="98" dur="500"/>
                                        <p:tgtEl>
                                          <p:spTgt spid="97"/>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99"/>
                                        </p:tgtEl>
                                        <p:attrNameLst>
                                          <p:attrName>style.visibility</p:attrName>
                                        </p:attrNameLst>
                                      </p:cBhvr>
                                      <p:to>
                                        <p:strVal val="visible"/>
                                      </p:to>
                                    </p:set>
                                    <p:animEffect transition="in" filter="fade">
                                      <p:cBhvr>
                                        <p:cTn id="101" dur="500"/>
                                        <p:tgtEl>
                                          <p:spTgt spid="99"/>
                                        </p:tgtEl>
                                      </p:cBhvr>
                                    </p:animEffect>
                                  </p:childTnLst>
                                </p:cTn>
                              </p:par>
                              <p:par>
                                <p:cTn id="102" presetID="10" presetClass="entr" presetSubtype="0" fill="hold" nodeType="with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fade">
                                      <p:cBhvr>
                                        <p:cTn id="104" dur="500"/>
                                        <p:tgtEl>
                                          <p:spTgt spid="5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6"/>
                                        </p:tgtEl>
                                        <p:attrNameLst>
                                          <p:attrName>style.visibility</p:attrName>
                                        </p:attrNameLst>
                                      </p:cBhvr>
                                      <p:to>
                                        <p:strVal val="visible"/>
                                      </p:to>
                                    </p:set>
                                    <p:animEffect transition="in" filter="fade">
                                      <p:cBhvr>
                                        <p:cTn id="107" dur="500"/>
                                        <p:tgtEl>
                                          <p:spTgt spid="6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76"/>
                                        </p:tgtEl>
                                        <p:attrNameLst>
                                          <p:attrName>style.visibility</p:attrName>
                                        </p:attrNameLst>
                                      </p:cBhvr>
                                      <p:to>
                                        <p:strVal val="visible"/>
                                      </p:to>
                                    </p:set>
                                    <p:animEffect transition="in" filter="fade">
                                      <p:cBhvr>
                                        <p:cTn id="110" dur="500"/>
                                        <p:tgtEl>
                                          <p:spTgt spid="7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79"/>
                                        </p:tgtEl>
                                        <p:attrNameLst>
                                          <p:attrName>style.visibility</p:attrName>
                                        </p:attrNameLst>
                                      </p:cBhvr>
                                      <p:to>
                                        <p:strVal val="visible"/>
                                      </p:to>
                                    </p:set>
                                    <p:animEffect transition="in" filter="fade">
                                      <p:cBhvr>
                                        <p:cTn id="113" dur="500"/>
                                        <p:tgtEl>
                                          <p:spTgt spid="7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fade">
                                      <p:cBhvr>
                                        <p:cTn id="116" dur="500"/>
                                        <p:tgtEl>
                                          <p:spTgt spid="80"/>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82"/>
                                        </p:tgtEl>
                                        <p:attrNameLst>
                                          <p:attrName>style.visibility</p:attrName>
                                        </p:attrNameLst>
                                      </p:cBhvr>
                                      <p:to>
                                        <p:strVal val="visible"/>
                                      </p:to>
                                    </p:set>
                                    <p:animEffect transition="in" filter="fade">
                                      <p:cBhvr>
                                        <p:cTn id="119" dur="500"/>
                                        <p:tgtEl>
                                          <p:spTgt spid="82"/>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83"/>
                                        </p:tgtEl>
                                        <p:attrNameLst>
                                          <p:attrName>style.visibility</p:attrName>
                                        </p:attrNameLst>
                                      </p:cBhvr>
                                      <p:to>
                                        <p:strVal val="visible"/>
                                      </p:to>
                                    </p:set>
                                    <p:animEffect transition="in" filter="fade">
                                      <p:cBhvr>
                                        <p:cTn id="122" dur="500"/>
                                        <p:tgtEl>
                                          <p:spTgt spid="83"/>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85"/>
                                        </p:tgtEl>
                                        <p:attrNameLst>
                                          <p:attrName>style.visibility</p:attrName>
                                        </p:attrNameLst>
                                      </p:cBhvr>
                                      <p:to>
                                        <p:strVal val="visible"/>
                                      </p:to>
                                    </p:set>
                                    <p:animEffect transition="in" filter="fade">
                                      <p:cBhvr>
                                        <p:cTn id="125" dur="500"/>
                                        <p:tgtEl>
                                          <p:spTgt spid="85"/>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86"/>
                                        </p:tgtEl>
                                        <p:attrNameLst>
                                          <p:attrName>style.visibility</p:attrName>
                                        </p:attrNameLst>
                                      </p:cBhvr>
                                      <p:to>
                                        <p:strVal val="visible"/>
                                      </p:to>
                                    </p:set>
                                    <p:animEffect transition="in" filter="fade">
                                      <p:cBhvr>
                                        <p:cTn id="128" dur="500"/>
                                        <p:tgtEl>
                                          <p:spTgt spid="86"/>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91"/>
                                        </p:tgtEl>
                                        <p:attrNameLst>
                                          <p:attrName>style.visibility</p:attrName>
                                        </p:attrNameLst>
                                      </p:cBhvr>
                                      <p:to>
                                        <p:strVal val="visible"/>
                                      </p:to>
                                    </p:set>
                                    <p:animEffect transition="in" filter="fade">
                                      <p:cBhvr>
                                        <p:cTn id="131" dur="500"/>
                                        <p:tgtEl>
                                          <p:spTgt spid="91"/>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92"/>
                                        </p:tgtEl>
                                        <p:attrNameLst>
                                          <p:attrName>style.visibility</p:attrName>
                                        </p:attrNameLst>
                                      </p:cBhvr>
                                      <p:to>
                                        <p:strVal val="visible"/>
                                      </p:to>
                                    </p:set>
                                    <p:animEffect transition="in" filter="fade">
                                      <p:cBhvr>
                                        <p:cTn id="134" dur="500"/>
                                        <p:tgtEl>
                                          <p:spTgt spid="92"/>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31"/>
                                        </p:tgtEl>
                                        <p:attrNameLst>
                                          <p:attrName>style.visibility</p:attrName>
                                        </p:attrNameLst>
                                      </p:cBhvr>
                                      <p:to>
                                        <p:strVal val="visible"/>
                                      </p:to>
                                    </p:set>
                                    <p:animEffect transition="in" filter="fade">
                                      <p:cBhvr>
                                        <p:cTn id="137" dur="500"/>
                                        <p:tgtEl>
                                          <p:spTgt spid="31"/>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32"/>
                                        </p:tgtEl>
                                        <p:attrNameLst>
                                          <p:attrName>style.visibility</p:attrName>
                                        </p:attrNameLst>
                                      </p:cBhvr>
                                      <p:to>
                                        <p:strVal val="visible"/>
                                      </p:to>
                                    </p:set>
                                    <p:animEffect transition="in" filter="fade">
                                      <p:cBhvr>
                                        <p:cTn id="140" dur="500"/>
                                        <p:tgtEl>
                                          <p:spTgt spid="32"/>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52"/>
                                        </p:tgtEl>
                                        <p:attrNameLst>
                                          <p:attrName>style.visibility</p:attrName>
                                        </p:attrNameLst>
                                      </p:cBhvr>
                                      <p:to>
                                        <p:strVal val="visible"/>
                                      </p:to>
                                    </p:set>
                                    <p:animEffect transition="in" filter="fade">
                                      <p:cBhvr>
                                        <p:cTn id="143" dur="500"/>
                                        <p:tgtEl>
                                          <p:spTgt spid="52"/>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4"/>
                                        </p:tgtEl>
                                        <p:attrNameLst>
                                          <p:attrName>style.visibility</p:attrName>
                                        </p:attrNameLst>
                                      </p:cBhvr>
                                      <p:to>
                                        <p:strVal val="visible"/>
                                      </p:to>
                                    </p:set>
                                    <p:animEffect transition="in" filter="fade">
                                      <p:cBhvr>
                                        <p:cTn id="14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Graphic spid="15" grpId="0">
        <p:bldAsOne/>
      </p:bldGraphic>
      <p:bldP spid="5" grpId="0" animBg="1"/>
      <p:bldP spid="9" grpId="0"/>
      <p:bldP spid="11" grpId="0"/>
      <p:bldP spid="10" grpId="0" animBg="1"/>
      <p:bldP spid="6" grpId="0" animBg="1"/>
      <p:bldP spid="2" grpId="0"/>
      <p:bldP spid="16" grpId="0"/>
      <p:bldP spid="17" grpId="0"/>
      <p:bldP spid="18" grpId="0"/>
      <p:bldP spid="20" grpId="0"/>
      <p:bldP spid="21" grpId="0"/>
      <p:bldP spid="38" grpId="0"/>
      <p:bldP spid="40" grpId="0"/>
      <p:bldP spid="44" grpId="0"/>
      <p:bldP spid="45" grpId="0"/>
      <p:bldP spid="47" grpId="0"/>
      <p:bldP spid="66" grpId="0" animBg="1"/>
      <p:bldP spid="76" grpId="0"/>
      <p:bldP spid="79" grpId="0" animBg="1"/>
      <p:bldP spid="80" grpId="0"/>
      <p:bldP spid="82" grpId="0" animBg="1"/>
      <p:bldP spid="83" grpId="0"/>
      <p:bldP spid="85" grpId="0" animBg="1"/>
      <p:bldP spid="86" grpId="0"/>
      <p:bldP spid="91" grpId="0" animBg="1"/>
      <p:bldP spid="92" grpId="0"/>
      <p:bldP spid="97" grpId="0"/>
      <p:bldP spid="99" grpId="0"/>
      <p:bldP spid="104" grpId="0"/>
      <p:bldP spid="105" grpId="0"/>
      <p:bldP spid="31" grpId="0" animBg="1"/>
      <p:bldP spid="32" grpId="0"/>
      <p:bldP spid="52" grpId="0" animBg="1"/>
      <p:bldP spid="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8E49A-DA05-1C25-792D-6F57C342AE78}"/>
            </a:ext>
          </a:extLst>
        </p:cNvPr>
        <p:cNvGrpSpPr/>
        <p:nvPr/>
      </p:nvGrpSpPr>
      <p:grpSpPr>
        <a:xfrm>
          <a:off x="0" y="0"/>
          <a:ext cx="0" cy="0"/>
          <a:chOff x="0" y="0"/>
          <a:chExt cx="0" cy="0"/>
        </a:xfrm>
      </p:grpSpPr>
      <p:sp>
        <p:nvSpPr>
          <p:cNvPr id="3" name="Google Shape;111;p1">
            <a:extLst>
              <a:ext uri="{FF2B5EF4-FFF2-40B4-BE49-F238E27FC236}">
                <a16:creationId xmlns:a16="http://schemas.microsoft.com/office/drawing/2014/main" id="{4BD929E1-13AD-71E7-74C9-677FFB8EEE7D}"/>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933E87"/>
                </a:solidFill>
                <a:latin typeface="UD デジタル 教科書体 NP-R" panose="02020400000000000000" pitchFamily="18" charset="-128"/>
                <a:ea typeface="UD デジタル 教科書体 NP-R" panose="02020400000000000000" pitchFamily="18" charset="-128"/>
                <a:cs typeface="Arial"/>
                <a:sym typeface="Arial"/>
              </a:rPr>
              <a:t>7.</a:t>
            </a:r>
            <a:r>
              <a:rPr lang="ja-JP" altLang="en-US" sz="2800" b="1" dirty="0">
                <a:solidFill>
                  <a:srgbClr val="933E87"/>
                </a:solidFill>
                <a:latin typeface="UD デジタル 教科書体 NP-R" panose="02020400000000000000" pitchFamily="18" charset="-128"/>
                <a:ea typeface="UD デジタル 教科書体 NP-R" panose="02020400000000000000" pitchFamily="18" charset="-128"/>
                <a:cs typeface="Arial"/>
                <a:sym typeface="Arial"/>
              </a:rPr>
              <a:t>これからの社会と税</a:t>
            </a:r>
          </a:p>
        </p:txBody>
      </p:sp>
      <p:cxnSp>
        <p:nvCxnSpPr>
          <p:cNvPr id="4" name="直線コネクタ 3">
            <a:extLst>
              <a:ext uri="{FF2B5EF4-FFF2-40B4-BE49-F238E27FC236}">
                <a16:creationId xmlns:a16="http://schemas.microsoft.com/office/drawing/2014/main" id="{0CEA69F0-37EF-1ECB-2FDF-2BE8747F00E4}"/>
              </a:ext>
            </a:extLst>
          </p:cNvPr>
          <p:cNvCxnSpPr>
            <a:cxnSpLocks/>
          </p:cNvCxnSpPr>
          <p:nvPr/>
        </p:nvCxnSpPr>
        <p:spPr>
          <a:xfrm>
            <a:off x="426000" y="756126"/>
            <a:ext cx="11340000" cy="0"/>
          </a:xfrm>
          <a:prstGeom prst="line">
            <a:avLst/>
          </a:prstGeom>
          <a:ln w="44450" cmpd="dbl">
            <a:solidFill>
              <a:srgbClr val="933E87"/>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52139FB2-40B1-6F61-78C4-5CF4A2CFE941}"/>
              </a:ext>
            </a:extLst>
          </p:cNvPr>
          <p:cNvSpPr/>
          <p:nvPr/>
        </p:nvSpPr>
        <p:spPr>
          <a:xfrm>
            <a:off x="1991520" y="1032936"/>
            <a:ext cx="3937465" cy="366692"/>
          </a:xfrm>
          <a:prstGeom prst="rect">
            <a:avLst/>
          </a:prstGeom>
          <a:solidFill>
            <a:srgbClr val="B9D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F8698E7-BD34-65EF-82C7-A9CF9FA7CB1A}"/>
              </a:ext>
            </a:extLst>
          </p:cNvPr>
          <p:cNvSpPr txBox="1"/>
          <p:nvPr/>
        </p:nvSpPr>
        <p:spPr>
          <a:xfrm>
            <a:off x="2033045" y="1045107"/>
            <a:ext cx="3316371" cy="369332"/>
          </a:xfrm>
          <a:prstGeom prst="rect">
            <a:avLst/>
          </a:prstGeom>
          <a:noFill/>
        </p:spPr>
        <p:txBody>
          <a:bodyPr wrap="square" rtlCol="0">
            <a:spAutoFit/>
          </a:bodyPr>
          <a:lstStyle/>
          <a:p>
            <a:r>
              <a:rPr lang="ja-JP" altLang="en-US" b="1" spc="100" dirty="0">
                <a:latin typeface="UD デジタル 教科書体 NP-R" panose="02020400000000000000" pitchFamily="18" charset="-128"/>
                <a:ea typeface="UD デジタル 教科書体 NP-R" panose="02020400000000000000" pitchFamily="18" charset="-128"/>
              </a:rPr>
              <a:t>税の国際比較</a:t>
            </a:r>
            <a:endParaRPr kumimoji="1" lang="ja-JP" altLang="en-US" sz="1600" b="1" spc="100" dirty="0">
              <a:latin typeface="UD デジタル 教科書体 NP-R" panose="02020400000000000000" pitchFamily="18" charset="-128"/>
              <a:ea typeface="UD デジタル 教科書体 NP-R" panose="02020400000000000000" pitchFamily="18" charset="-128"/>
            </a:endParaRPr>
          </a:p>
        </p:txBody>
      </p:sp>
      <p:sp>
        <p:nvSpPr>
          <p:cNvPr id="11" name="テキスト ボックス 10">
            <a:extLst>
              <a:ext uri="{FF2B5EF4-FFF2-40B4-BE49-F238E27FC236}">
                <a16:creationId xmlns:a16="http://schemas.microsoft.com/office/drawing/2014/main" id="{A4048CBA-A9EA-0347-4CE5-3946ED4BA812}"/>
              </a:ext>
            </a:extLst>
          </p:cNvPr>
          <p:cNvSpPr txBox="1"/>
          <p:nvPr/>
        </p:nvSpPr>
        <p:spPr>
          <a:xfrm>
            <a:off x="2176026" y="1761499"/>
            <a:ext cx="7496886" cy="372859"/>
          </a:xfrm>
          <a:prstGeom prst="rect">
            <a:avLst/>
          </a:prstGeom>
          <a:noFill/>
        </p:spPr>
        <p:txBody>
          <a:bodyPr wrap="square" rtlCol="0">
            <a:spAutoFit/>
          </a:bodyPr>
          <a:lstStyle/>
          <a:p>
            <a:pPr>
              <a:lnSpc>
                <a:spcPct val="120000"/>
              </a:lnSpc>
              <a:spcBef>
                <a:spcPts val="1200"/>
              </a:spcBef>
            </a:pPr>
            <a:r>
              <a:rPr kumimoji="1" lang="ja-JP" altLang="en-US" sz="1600" dirty="0">
                <a:latin typeface="UD デジタル 教科書体 NP-R" panose="02020400000000000000" pitchFamily="18" charset="-128"/>
                <a:ea typeface="UD デジタル 教科書体 NP-R" panose="02020400000000000000" pitchFamily="18" charset="-128"/>
              </a:rPr>
              <a:t>国民所得に対する租税負担率と社会保障負担率の合計を国民負担率といいます。</a:t>
            </a:r>
          </a:p>
        </p:txBody>
      </p:sp>
      <p:sp>
        <p:nvSpPr>
          <p:cNvPr id="7" name="テキスト ボックス 6">
            <a:extLst>
              <a:ext uri="{FF2B5EF4-FFF2-40B4-BE49-F238E27FC236}">
                <a16:creationId xmlns:a16="http://schemas.microsoft.com/office/drawing/2014/main" id="{BC8C8A92-20CD-7892-E010-F8CC8387D61F}"/>
              </a:ext>
            </a:extLst>
          </p:cNvPr>
          <p:cNvSpPr txBox="1"/>
          <p:nvPr/>
        </p:nvSpPr>
        <p:spPr>
          <a:xfrm>
            <a:off x="1991520" y="1460913"/>
            <a:ext cx="2950246" cy="372859"/>
          </a:xfrm>
          <a:prstGeom prst="rect">
            <a:avLst/>
          </a:prstGeom>
          <a:noFill/>
        </p:spPr>
        <p:txBody>
          <a:bodyPr wrap="square" rtlCol="0">
            <a:spAutoFit/>
          </a:bodyPr>
          <a:lstStyle/>
          <a:p>
            <a:pPr>
              <a:lnSpc>
                <a:spcPct val="120000"/>
              </a:lnSpc>
              <a:spcBef>
                <a:spcPts val="1200"/>
              </a:spcBef>
            </a:pPr>
            <a:r>
              <a:rPr lang="ja-JP" altLang="en-US" sz="1600" b="1" dirty="0">
                <a:solidFill>
                  <a:srgbClr val="0070C0"/>
                </a:solidFill>
                <a:latin typeface="UD デジタル 教科書体 NP-R" panose="02020400000000000000" pitchFamily="18" charset="-128"/>
                <a:ea typeface="UD デジタル 教科書体 NP-R" panose="02020400000000000000" pitchFamily="18" charset="-128"/>
              </a:rPr>
              <a:t>●国民負担率</a:t>
            </a:r>
            <a:endParaRPr kumimoji="1" lang="ja-JP" altLang="en-US" sz="1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10" name="テキスト ボックス 9">
            <a:extLst>
              <a:ext uri="{FF2B5EF4-FFF2-40B4-BE49-F238E27FC236}">
                <a16:creationId xmlns:a16="http://schemas.microsoft.com/office/drawing/2014/main" id="{34D73B4D-81A2-28C2-2AFE-588B72779116}"/>
              </a:ext>
            </a:extLst>
          </p:cNvPr>
          <p:cNvSpPr txBox="1"/>
          <p:nvPr/>
        </p:nvSpPr>
        <p:spPr>
          <a:xfrm>
            <a:off x="2464793" y="2153786"/>
            <a:ext cx="7496886" cy="372859"/>
          </a:xfrm>
          <a:prstGeom prst="rect">
            <a:avLst/>
          </a:prstGeom>
          <a:noFill/>
        </p:spPr>
        <p:txBody>
          <a:bodyPr wrap="square" rtlCol="0">
            <a:spAutoFit/>
          </a:bodyPr>
          <a:lstStyle/>
          <a:p>
            <a:pPr>
              <a:lnSpc>
                <a:spcPct val="120000"/>
              </a:lnSpc>
              <a:spcBef>
                <a:spcPts val="1200"/>
              </a:spcBef>
            </a:pPr>
            <a:r>
              <a:rPr kumimoji="1" lang="ja-JP" altLang="en-US" sz="1600" dirty="0">
                <a:latin typeface="UD デジタル 教科書体 NP-R" panose="02020400000000000000" pitchFamily="18" charset="-128"/>
                <a:ea typeface="UD デジタル 教科書体 NP-R" panose="02020400000000000000" pitchFamily="18" charset="-128"/>
              </a:rPr>
              <a:t>租税負担率［（国税</a:t>
            </a:r>
            <a:r>
              <a:rPr kumimoji="1" lang="en-US" altLang="ja-JP" sz="1600" dirty="0">
                <a:latin typeface="UD デジタル 教科書体 NP-R" panose="02020400000000000000" pitchFamily="18" charset="-128"/>
                <a:ea typeface="UD デジタル 教科書体 NP-R" panose="02020400000000000000" pitchFamily="18" charset="-128"/>
              </a:rPr>
              <a:t>+</a:t>
            </a:r>
            <a:r>
              <a:rPr kumimoji="1" lang="ja-JP" altLang="en-US" sz="1600" dirty="0">
                <a:latin typeface="UD デジタル 教科書体 NP-R" panose="02020400000000000000" pitchFamily="18" charset="-128"/>
                <a:ea typeface="UD デジタル 教科書体 NP-R" panose="02020400000000000000" pitchFamily="18" charset="-128"/>
              </a:rPr>
              <a:t>地方税）／国民所得］</a:t>
            </a:r>
          </a:p>
        </p:txBody>
      </p:sp>
      <p:sp>
        <p:nvSpPr>
          <p:cNvPr id="12" name="テキスト ボックス 11">
            <a:extLst>
              <a:ext uri="{FF2B5EF4-FFF2-40B4-BE49-F238E27FC236}">
                <a16:creationId xmlns:a16="http://schemas.microsoft.com/office/drawing/2014/main" id="{FBB0B131-3ECA-1715-FD0C-816F756DFF95}"/>
              </a:ext>
            </a:extLst>
          </p:cNvPr>
          <p:cNvSpPr txBox="1"/>
          <p:nvPr/>
        </p:nvSpPr>
        <p:spPr>
          <a:xfrm>
            <a:off x="2464792" y="2523773"/>
            <a:ext cx="7496885" cy="372859"/>
          </a:xfrm>
          <a:prstGeom prst="rect">
            <a:avLst/>
          </a:prstGeom>
          <a:noFill/>
        </p:spPr>
        <p:txBody>
          <a:bodyPr wrap="square" rtlCol="0">
            <a:spAutoFit/>
          </a:bodyPr>
          <a:lstStyle/>
          <a:p>
            <a:pPr>
              <a:lnSpc>
                <a:spcPct val="120000"/>
              </a:lnSpc>
              <a:spcBef>
                <a:spcPts val="1200"/>
              </a:spcBef>
            </a:pPr>
            <a:r>
              <a:rPr kumimoji="1" lang="ja-JP" altLang="en-US" sz="1600" dirty="0">
                <a:latin typeface="UD デジタル 教科書体 NP-R" panose="02020400000000000000" pitchFamily="18" charset="-128"/>
                <a:ea typeface="UD デジタル 教科書体 NP-R" panose="02020400000000000000" pitchFamily="18" charset="-128"/>
              </a:rPr>
              <a:t>社会保障負担率［（公的年金</a:t>
            </a:r>
            <a:r>
              <a:rPr lang="ja-JP" altLang="en-US" sz="1600" dirty="0">
                <a:latin typeface="UD デジタル 教科書体 NP-R" panose="02020400000000000000" pitchFamily="18" charset="-128"/>
                <a:ea typeface="UD デジタル 教科書体 NP-R" panose="02020400000000000000" pitchFamily="18" charset="-128"/>
              </a:rPr>
              <a:t>や公的医療保険の保険料</a:t>
            </a:r>
            <a:r>
              <a:rPr kumimoji="1" lang="ja-JP" altLang="en-US" sz="1600" dirty="0">
                <a:latin typeface="UD デジタル 教科書体 NP-R" panose="02020400000000000000" pitchFamily="18" charset="-128"/>
                <a:ea typeface="UD デジタル 教科書体 NP-R" panose="02020400000000000000" pitchFamily="18" charset="-128"/>
              </a:rPr>
              <a:t>）／国民所得］</a:t>
            </a:r>
          </a:p>
        </p:txBody>
      </p:sp>
      <p:graphicFrame>
        <p:nvGraphicFramePr>
          <p:cNvPr id="19" name="グラフ 18">
            <a:extLst>
              <a:ext uri="{FF2B5EF4-FFF2-40B4-BE49-F238E27FC236}">
                <a16:creationId xmlns:a16="http://schemas.microsoft.com/office/drawing/2014/main" id="{EF3D7E61-27C1-B981-4696-95B9D9EB67D5}"/>
              </a:ext>
            </a:extLst>
          </p:cNvPr>
          <p:cNvGraphicFramePr/>
          <p:nvPr>
            <p:extLst>
              <p:ext uri="{D42A27DB-BD31-4B8C-83A1-F6EECF244321}">
                <p14:modId xmlns:p14="http://schemas.microsoft.com/office/powerpoint/2010/main" val="164865140"/>
              </p:ext>
            </p:extLst>
          </p:nvPr>
        </p:nvGraphicFramePr>
        <p:xfrm>
          <a:off x="1876100" y="3192568"/>
          <a:ext cx="7796810" cy="2555359"/>
        </p:xfrm>
        <a:graphic>
          <a:graphicData uri="http://schemas.openxmlformats.org/drawingml/2006/chart">
            <c:chart xmlns:c="http://schemas.openxmlformats.org/drawingml/2006/chart" xmlns:r="http://schemas.openxmlformats.org/officeDocument/2006/relationships" r:id="rId2"/>
          </a:graphicData>
        </a:graphic>
      </p:graphicFrame>
      <p:pic>
        <p:nvPicPr>
          <p:cNvPr id="13" name="図 12">
            <a:extLst>
              <a:ext uri="{FF2B5EF4-FFF2-40B4-BE49-F238E27FC236}">
                <a16:creationId xmlns:a16="http://schemas.microsoft.com/office/drawing/2014/main" id="{9B8029B1-1DEB-669B-66A7-875B4FD36DE6}"/>
              </a:ext>
            </a:extLst>
          </p:cNvPr>
          <p:cNvPicPr>
            <a:picLocks noChangeAspect="1"/>
          </p:cNvPicPr>
          <p:nvPr/>
        </p:nvPicPr>
        <p:blipFill>
          <a:blip r:embed="rId3"/>
          <a:stretch>
            <a:fillRect/>
          </a:stretch>
        </p:blipFill>
        <p:spPr>
          <a:xfrm>
            <a:off x="9672912" y="3994430"/>
            <a:ext cx="799802" cy="1201841"/>
          </a:xfrm>
          <a:prstGeom prst="rect">
            <a:avLst/>
          </a:prstGeom>
        </p:spPr>
      </p:pic>
      <p:sp>
        <p:nvSpPr>
          <p:cNvPr id="110" name="フリーフォーム: 図形 109">
            <a:extLst>
              <a:ext uri="{FF2B5EF4-FFF2-40B4-BE49-F238E27FC236}">
                <a16:creationId xmlns:a16="http://schemas.microsoft.com/office/drawing/2014/main" id="{C7FE7036-2E1E-4C10-A0A2-FA4B753AB019}"/>
              </a:ext>
            </a:extLst>
          </p:cNvPr>
          <p:cNvSpPr/>
          <p:nvPr/>
        </p:nvSpPr>
        <p:spPr>
          <a:xfrm>
            <a:off x="9609402" y="2705726"/>
            <a:ext cx="2156598" cy="1418532"/>
          </a:xfrm>
          <a:custGeom>
            <a:avLst/>
            <a:gdLst>
              <a:gd name="csX0" fmla="*/ 439153 w 2156598"/>
              <a:gd name="csY0" fmla="*/ 0 h 1418532"/>
              <a:gd name="csX1" fmla="*/ 1717445 w 2156598"/>
              <a:gd name="csY1" fmla="*/ 0 h 1418532"/>
              <a:gd name="csX2" fmla="*/ 2156598 w 2156598"/>
              <a:gd name="csY2" fmla="*/ 439153 h 1418532"/>
              <a:gd name="csX3" fmla="*/ 2156598 w 2156598"/>
              <a:gd name="csY3" fmla="*/ 762688 h 1418532"/>
              <a:gd name="csX4" fmla="*/ 1717445 w 2156598"/>
              <a:gd name="csY4" fmla="*/ 1201841 h 1418532"/>
              <a:gd name="csX5" fmla="*/ 1089143 w 2156598"/>
              <a:gd name="csY5" fmla="*/ 1201841 h 1418532"/>
              <a:gd name="csX6" fmla="*/ 676642 w 2156598"/>
              <a:gd name="csY6" fmla="*/ 1418532 h 1418532"/>
              <a:gd name="csX7" fmla="*/ 749281 w 2156598"/>
              <a:gd name="csY7" fmla="*/ 1201841 h 1418532"/>
              <a:gd name="csX8" fmla="*/ 439153 w 2156598"/>
              <a:gd name="csY8" fmla="*/ 1201841 h 1418532"/>
              <a:gd name="csX9" fmla="*/ 0 w 2156598"/>
              <a:gd name="csY9" fmla="*/ 762688 h 1418532"/>
              <a:gd name="csX10" fmla="*/ 0 w 2156598"/>
              <a:gd name="csY10" fmla="*/ 439153 h 1418532"/>
              <a:gd name="csX11" fmla="*/ 439153 w 2156598"/>
              <a:gd name="csY11" fmla="*/ 0 h 14185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156598" h="1418532">
                <a:moveTo>
                  <a:pt x="439153" y="0"/>
                </a:moveTo>
                <a:lnTo>
                  <a:pt x="1717445" y="0"/>
                </a:lnTo>
                <a:cubicBezTo>
                  <a:pt x="1959983" y="0"/>
                  <a:pt x="2156598" y="196615"/>
                  <a:pt x="2156598" y="439153"/>
                </a:cubicBezTo>
                <a:lnTo>
                  <a:pt x="2156598" y="762688"/>
                </a:lnTo>
                <a:cubicBezTo>
                  <a:pt x="2156598" y="1005226"/>
                  <a:pt x="1959983" y="1201841"/>
                  <a:pt x="1717445" y="1201841"/>
                </a:cubicBezTo>
                <a:lnTo>
                  <a:pt x="1089143" y="1201841"/>
                </a:lnTo>
                <a:lnTo>
                  <a:pt x="676642" y="1418532"/>
                </a:lnTo>
                <a:lnTo>
                  <a:pt x="749281" y="1201841"/>
                </a:lnTo>
                <a:lnTo>
                  <a:pt x="439153" y="1201841"/>
                </a:lnTo>
                <a:cubicBezTo>
                  <a:pt x="196615" y="1201841"/>
                  <a:pt x="0" y="1005226"/>
                  <a:pt x="0" y="762688"/>
                </a:cubicBezTo>
                <a:lnTo>
                  <a:pt x="0" y="439153"/>
                </a:lnTo>
                <a:cubicBezTo>
                  <a:pt x="0" y="196615"/>
                  <a:pt x="196615" y="0"/>
                  <a:pt x="439153" y="0"/>
                </a:cubicBezTo>
                <a:close/>
              </a:path>
            </a:pathLst>
          </a:custGeom>
          <a:solidFill>
            <a:srgbClr val="FFFDE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F8F47EBE-6D2C-90EF-9D11-01C772CA3B63}"/>
              </a:ext>
            </a:extLst>
          </p:cNvPr>
          <p:cNvSpPr txBox="1"/>
          <p:nvPr/>
        </p:nvSpPr>
        <p:spPr>
          <a:xfrm>
            <a:off x="9743196" y="2855616"/>
            <a:ext cx="2022804" cy="963790"/>
          </a:xfrm>
          <a:prstGeom prst="rect">
            <a:avLst/>
          </a:prstGeom>
          <a:noFill/>
        </p:spPr>
        <p:txBody>
          <a:bodyPr wrap="square" rtlCol="0">
            <a:spAutoFit/>
          </a:bodyPr>
          <a:lstStyle/>
          <a:p>
            <a:pPr>
              <a:lnSpc>
                <a:spcPct val="120000"/>
              </a:lnSpc>
              <a:spcBef>
                <a:spcPts val="1200"/>
              </a:spcBef>
            </a:pPr>
            <a:r>
              <a:rPr lang="ja-JP" altLang="en-US" sz="1600" dirty="0">
                <a:latin typeface="UD デジタル 教科書体 NP-R" panose="02020400000000000000" pitchFamily="18" charset="-128"/>
                <a:ea typeface="UD デジタル 教科書体 NP-R" panose="02020400000000000000" pitchFamily="18" charset="-128"/>
              </a:rPr>
              <a:t>負担は少ない方がいいけど、将来はだいじょうぶかな？</a:t>
            </a:r>
            <a:endParaRPr kumimoji="1" lang="ja-JP" altLang="en-US" sz="1600" dirty="0">
              <a:latin typeface="UD デジタル 教科書体 NP-R" panose="02020400000000000000" pitchFamily="18" charset="-128"/>
              <a:ea typeface="UD デジタル 教科書体 NP-R" panose="02020400000000000000" pitchFamily="18" charset="-128"/>
            </a:endParaRPr>
          </a:p>
        </p:txBody>
      </p:sp>
      <p:pic>
        <p:nvPicPr>
          <p:cNvPr id="35" name="図 34">
            <a:extLst>
              <a:ext uri="{FF2B5EF4-FFF2-40B4-BE49-F238E27FC236}">
                <a16:creationId xmlns:a16="http://schemas.microsoft.com/office/drawing/2014/main" id="{E498A39C-5EBB-9433-408E-2F9F76CF1B4F}"/>
              </a:ext>
            </a:extLst>
          </p:cNvPr>
          <p:cNvPicPr>
            <a:picLocks noChangeAspect="1"/>
          </p:cNvPicPr>
          <p:nvPr/>
        </p:nvPicPr>
        <p:blipFill>
          <a:blip r:embed="rId4"/>
          <a:stretch>
            <a:fillRect/>
          </a:stretch>
        </p:blipFill>
        <p:spPr>
          <a:xfrm>
            <a:off x="2701995" y="5640737"/>
            <a:ext cx="391970" cy="259420"/>
          </a:xfrm>
          <a:prstGeom prst="rect">
            <a:avLst/>
          </a:prstGeom>
        </p:spPr>
      </p:pic>
      <p:pic>
        <p:nvPicPr>
          <p:cNvPr id="37" name="図 36">
            <a:extLst>
              <a:ext uri="{FF2B5EF4-FFF2-40B4-BE49-F238E27FC236}">
                <a16:creationId xmlns:a16="http://schemas.microsoft.com/office/drawing/2014/main" id="{25F49395-0D66-3D03-2D0F-AAE6EA6EF5E4}"/>
              </a:ext>
            </a:extLst>
          </p:cNvPr>
          <p:cNvPicPr>
            <a:picLocks noChangeAspect="1"/>
          </p:cNvPicPr>
          <p:nvPr/>
        </p:nvPicPr>
        <p:blipFill>
          <a:blip r:embed="rId5"/>
          <a:stretch>
            <a:fillRect/>
          </a:stretch>
        </p:blipFill>
        <p:spPr>
          <a:xfrm>
            <a:off x="3909648" y="5640737"/>
            <a:ext cx="390078" cy="261314"/>
          </a:xfrm>
          <a:prstGeom prst="rect">
            <a:avLst/>
          </a:prstGeom>
        </p:spPr>
      </p:pic>
      <p:pic>
        <p:nvPicPr>
          <p:cNvPr id="39" name="図 38">
            <a:extLst>
              <a:ext uri="{FF2B5EF4-FFF2-40B4-BE49-F238E27FC236}">
                <a16:creationId xmlns:a16="http://schemas.microsoft.com/office/drawing/2014/main" id="{0D464918-1357-3644-89C5-84D4231D2FFE}"/>
              </a:ext>
            </a:extLst>
          </p:cNvPr>
          <p:cNvPicPr>
            <a:picLocks noChangeAspect="1"/>
          </p:cNvPicPr>
          <p:nvPr/>
        </p:nvPicPr>
        <p:blipFill>
          <a:blip r:embed="rId6"/>
          <a:stretch>
            <a:fillRect/>
          </a:stretch>
        </p:blipFill>
        <p:spPr>
          <a:xfrm>
            <a:off x="5116583" y="5640737"/>
            <a:ext cx="391970" cy="259420"/>
          </a:xfrm>
          <a:prstGeom prst="rect">
            <a:avLst/>
          </a:prstGeom>
        </p:spPr>
      </p:pic>
      <p:pic>
        <p:nvPicPr>
          <p:cNvPr id="41" name="図 40">
            <a:extLst>
              <a:ext uri="{FF2B5EF4-FFF2-40B4-BE49-F238E27FC236}">
                <a16:creationId xmlns:a16="http://schemas.microsoft.com/office/drawing/2014/main" id="{8D344670-0044-2DAF-B04F-61DD7173630E}"/>
              </a:ext>
            </a:extLst>
          </p:cNvPr>
          <p:cNvPicPr>
            <a:picLocks noChangeAspect="1"/>
          </p:cNvPicPr>
          <p:nvPr/>
        </p:nvPicPr>
        <p:blipFill>
          <a:blip r:embed="rId7"/>
          <a:stretch>
            <a:fillRect/>
          </a:stretch>
        </p:blipFill>
        <p:spPr>
          <a:xfrm>
            <a:off x="6320644" y="5640737"/>
            <a:ext cx="390077" cy="259420"/>
          </a:xfrm>
          <a:prstGeom prst="rect">
            <a:avLst/>
          </a:prstGeom>
        </p:spPr>
      </p:pic>
      <p:pic>
        <p:nvPicPr>
          <p:cNvPr id="43" name="図 42">
            <a:extLst>
              <a:ext uri="{FF2B5EF4-FFF2-40B4-BE49-F238E27FC236}">
                <a16:creationId xmlns:a16="http://schemas.microsoft.com/office/drawing/2014/main" id="{17DCA228-426D-7245-97DE-BAA46ADA755C}"/>
              </a:ext>
            </a:extLst>
          </p:cNvPr>
          <p:cNvPicPr>
            <a:picLocks noChangeAspect="1"/>
          </p:cNvPicPr>
          <p:nvPr/>
        </p:nvPicPr>
        <p:blipFill>
          <a:blip r:embed="rId8"/>
          <a:stretch>
            <a:fillRect/>
          </a:stretch>
        </p:blipFill>
        <p:spPr>
          <a:xfrm>
            <a:off x="7528514" y="5640737"/>
            <a:ext cx="390077" cy="259420"/>
          </a:xfrm>
          <a:prstGeom prst="rect">
            <a:avLst/>
          </a:prstGeom>
        </p:spPr>
      </p:pic>
      <p:pic>
        <p:nvPicPr>
          <p:cNvPr id="45" name="図 44">
            <a:extLst>
              <a:ext uri="{FF2B5EF4-FFF2-40B4-BE49-F238E27FC236}">
                <a16:creationId xmlns:a16="http://schemas.microsoft.com/office/drawing/2014/main" id="{C3B114EE-7BBE-4F0C-BE4F-CD09F0FE712C}"/>
              </a:ext>
            </a:extLst>
          </p:cNvPr>
          <p:cNvPicPr>
            <a:picLocks noChangeAspect="1"/>
          </p:cNvPicPr>
          <p:nvPr/>
        </p:nvPicPr>
        <p:blipFill>
          <a:blip r:embed="rId9"/>
          <a:stretch>
            <a:fillRect/>
          </a:stretch>
        </p:blipFill>
        <p:spPr>
          <a:xfrm>
            <a:off x="8734881" y="5640737"/>
            <a:ext cx="390077" cy="259420"/>
          </a:xfrm>
          <a:prstGeom prst="rect">
            <a:avLst/>
          </a:prstGeom>
        </p:spPr>
      </p:pic>
      <p:sp>
        <p:nvSpPr>
          <p:cNvPr id="48" name="テキスト ボックス 47">
            <a:extLst>
              <a:ext uri="{FF2B5EF4-FFF2-40B4-BE49-F238E27FC236}">
                <a16:creationId xmlns:a16="http://schemas.microsoft.com/office/drawing/2014/main" id="{77644963-20B0-3C0E-DDE2-F727D612D44C}"/>
              </a:ext>
            </a:extLst>
          </p:cNvPr>
          <p:cNvSpPr txBox="1"/>
          <p:nvPr/>
        </p:nvSpPr>
        <p:spPr>
          <a:xfrm>
            <a:off x="2651759" y="5881761"/>
            <a:ext cx="492443" cy="276999"/>
          </a:xfrm>
          <a:prstGeom prst="rect">
            <a:avLst/>
          </a:prstGeom>
          <a:noFill/>
        </p:spPr>
        <p:txBody>
          <a:bodyPr wrap="none" rtlCol="0">
            <a:spAutoFit/>
          </a:bodyPr>
          <a:lstStyle/>
          <a:p>
            <a:pPr algn="ctr"/>
            <a:r>
              <a:rPr lang="ja-JP" altLang="en-US" sz="1200" dirty="0">
                <a:latin typeface="UD デジタル 教科書体 NP-R" panose="02020400000000000000" pitchFamily="18" charset="-128"/>
                <a:ea typeface="UD デジタル 教科書体 NP-R" panose="02020400000000000000" pitchFamily="18" charset="-128"/>
              </a:rPr>
              <a:t>日本</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
        <p:nvSpPr>
          <p:cNvPr id="49" name="テキスト ボックス 48">
            <a:extLst>
              <a:ext uri="{FF2B5EF4-FFF2-40B4-BE49-F238E27FC236}">
                <a16:creationId xmlns:a16="http://schemas.microsoft.com/office/drawing/2014/main" id="{03A3258F-DC71-BCFA-B50E-308E05D0F134}"/>
              </a:ext>
            </a:extLst>
          </p:cNvPr>
          <p:cNvSpPr txBox="1"/>
          <p:nvPr/>
        </p:nvSpPr>
        <p:spPr>
          <a:xfrm>
            <a:off x="3743050" y="5881761"/>
            <a:ext cx="723275" cy="276999"/>
          </a:xfrm>
          <a:prstGeom prst="rect">
            <a:avLst/>
          </a:prstGeom>
          <a:noFill/>
        </p:spPr>
        <p:txBody>
          <a:bodyPr wrap="none" rtlCol="0">
            <a:spAutoFit/>
          </a:bodyPr>
          <a:lstStyle/>
          <a:p>
            <a:pPr algn="ctr"/>
            <a:r>
              <a:rPr kumimoji="1" lang="ja-JP" altLang="en-US" sz="1200" spc="-150" dirty="0">
                <a:latin typeface="UD デジタル 教科書体 NP-R" panose="02020400000000000000" pitchFamily="18" charset="-128"/>
                <a:ea typeface="UD デジタル 教科書体 NP-R" panose="02020400000000000000" pitchFamily="18" charset="-128"/>
              </a:rPr>
              <a:t>アメリカ</a:t>
            </a:r>
          </a:p>
        </p:txBody>
      </p:sp>
      <p:sp>
        <p:nvSpPr>
          <p:cNvPr id="50" name="テキスト ボックス 49">
            <a:extLst>
              <a:ext uri="{FF2B5EF4-FFF2-40B4-BE49-F238E27FC236}">
                <a16:creationId xmlns:a16="http://schemas.microsoft.com/office/drawing/2014/main" id="{1C0F050E-FD7B-C5F1-C5EA-9F6C0FD9AB3B}"/>
              </a:ext>
            </a:extLst>
          </p:cNvPr>
          <p:cNvSpPr txBox="1"/>
          <p:nvPr/>
        </p:nvSpPr>
        <p:spPr>
          <a:xfrm>
            <a:off x="4950931" y="5881761"/>
            <a:ext cx="723275" cy="276999"/>
          </a:xfrm>
          <a:prstGeom prst="rect">
            <a:avLst/>
          </a:prstGeom>
          <a:noFill/>
        </p:spPr>
        <p:txBody>
          <a:bodyPr wrap="none" rtlCol="0">
            <a:spAutoFit/>
          </a:bodyPr>
          <a:lstStyle/>
          <a:p>
            <a:pPr algn="ctr"/>
            <a:r>
              <a:rPr kumimoji="1" lang="ja-JP" altLang="en-US" sz="1200" spc="-150" dirty="0">
                <a:latin typeface="UD デジタル 教科書体 NP-R" panose="02020400000000000000" pitchFamily="18" charset="-128"/>
                <a:ea typeface="UD デジタル 教科書体 NP-R" panose="02020400000000000000" pitchFamily="18" charset="-128"/>
              </a:rPr>
              <a:t>イギリス</a:t>
            </a:r>
          </a:p>
        </p:txBody>
      </p:sp>
      <p:sp>
        <p:nvSpPr>
          <p:cNvPr id="51" name="テキスト ボックス 50">
            <a:extLst>
              <a:ext uri="{FF2B5EF4-FFF2-40B4-BE49-F238E27FC236}">
                <a16:creationId xmlns:a16="http://schemas.microsoft.com/office/drawing/2014/main" id="{9A27CF4B-B9AD-BB39-9F6F-0CE21D2B3696}"/>
              </a:ext>
            </a:extLst>
          </p:cNvPr>
          <p:cNvSpPr txBox="1"/>
          <p:nvPr/>
        </p:nvSpPr>
        <p:spPr>
          <a:xfrm>
            <a:off x="6221371" y="5881761"/>
            <a:ext cx="588623" cy="276999"/>
          </a:xfrm>
          <a:prstGeom prst="rect">
            <a:avLst/>
          </a:prstGeom>
          <a:noFill/>
        </p:spPr>
        <p:txBody>
          <a:bodyPr wrap="none" rtlCol="0">
            <a:spAutoFit/>
          </a:bodyPr>
          <a:lstStyle/>
          <a:p>
            <a:pPr algn="ctr"/>
            <a:r>
              <a:rPr lang="ja-JP" altLang="en-US" sz="1200" spc="-150" dirty="0">
                <a:latin typeface="UD デジタル 教科書体 NP-R" panose="02020400000000000000" pitchFamily="18" charset="-128"/>
                <a:ea typeface="UD デジタル 教科書体 NP-R" panose="02020400000000000000" pitchFamily="18" charset="-128"/>
              </a:rPr>
              <a:t>ドイツ</a:t>
            </a:r>
            <a:endParaRPr kumimoji="1" lang="ja-JP" altLang="en-US" sz="1200" spc="-150" dirty="0">
              <a:latin typeface="UD デジタル 教科書体 NP-R" panose="02020400000000000000" pitchFamily="18" charset="-128"/>
              <a:ea typeface="UD デジタル 教科書体 NP-R" panose="02020400000000000000" pitchFamily="18" charset="-128"/>
            </a:endParaRPr>
          </a:p>
        </p:txBody>
      </p:sp>
      <p:sp>
        <p:nvSpPr>
          <p:cNvPr id="52" name="テキスト ボックス 51">
            <a:extLst>
              <a:ext uri="{FF2B5EF4-FFF2-40B4-BE49-F238E27FC236}">
                <a16:creationId xmlns:a16="http://schemas.microsoft.com/office/drawing/2014/main" id="{1360F73B-5578-F651-72AA-5E8A461CE342}"/>
              </a:ext>
            </a:extLst>
          </p:cNvPr>
          <p:cNvSpPr txBox="1"/>
          <p:nvPr/>
        </p:nvSpPr>
        <p:spPr>
          <a:xfrm>
            <a:off x="7361915" y="5881761"/>
            <a:ext cx="723275" cy="276999"/>
          </a:xfrm>
          <a:prstGeom prst="rect">
            <a:avLst/>
          </a:prstGeom>
          <a:noFill/>
        </p:spPr>
        <p:txBody>
          <a:bodyPr wrap="none" rtlCol="0">
            <a:spAutoFit/>
          </a:bodyPr>
          <a:lstStyle/>
          <a:p>
            <a:pPr algn="ctr"/>
            <a:r>
              <a:rPr lang="ja-JP" altLang="en-US" sz="1200" spc="-150" dirty="0">
                <a:latin typeface="UD デジタル 教科書体 NP-R" panose="02020400000000000000" pitchFamily="18" charset="-128"/>
                <a:ea typeface="UD デジタル 教科書体 NP-R" panose="02020400000000000000" pitchFamily="18" charset="-128"/>
              </a:rPr>
              <a:t>フランス</a:t>
            </a:r>
            <a:endParaRPr kumimoji="1" lang="ja-JP" altLang="en-US" sz="1200" spc="-150" dirty="0">
              <a:latin typeface="UD デジタル 教科書体 NP-R" panose="02020400000000000000" pitchFamily="18" charset="-128"/>
              <a:ea typeface="UD デジタル 教科書体 NP-R" panose="02020400000000000000" pitchFamily="18" charset="-128"/>
            </a:endParaRPr>
          </a:p>
        </p:txBody>
      </p:sp>
      <p:sp>
        <p:nvSpPr>
          <p:cNvPr id="53" name="テキスト ボックス 52">
            <a:extLst>
              <a:ext uri="{FF2B5EF4-FFF2-40B4-BE49-F238E27FC236}">
                <a16:creationId xmlns:a16="http://schemas.microsoft.com/office/drawing/2014/main" id="{0D479773-C0AD-AC94-585D-27C2D9BF1986}"/>
              </a:ext>
            </a:extLst>
          </p:cNvPr>
          <p:cNvSpPr txBox="1"/>
          <p:nvPr/>
        </p:nvSpPr>
        <p:spPr>
          <a:xfrm>
            <a:off x="8433630" y="5881761"/>
            <a:ext cx="992579" cy="276999"/>
          </a:xfrm>
          <a:prstGeom prst="rect">
            <a:avLst/>
          </a:prstGeom>
          <a:noFill/>
        </p:spPr>
        <p:txBody>
          <a:bodyPr wrap="none" rtlCol="0">
            <a:spAutoFit/>
          </a:bodyPr>
          <a:lstStyle/>
          <a:p>
            <a:pPr algn="ctr"/>
            <a:r>
              <a:rPr lang="ja-JP" altLang="en-US" sz="1200" spc="-150" dirty="0">
                <a:latin typeface="UD デジタル 教科書体 NP-R" panose="02020400000000000000" pitchFamily="18" charset="-128"/>
                <a:ea typeface="UD デジタル 教科書体 NP-R" panose="02020400000000000000" pitchFamily="18" charset="-128"/>
              </a:rPr>
              <a:t>スウェーデン</a:t>
            </a:r>
            <a:endParaRPr kumimoji="1" lang="ja-JP" altLang="en-US" sz="1200" spc="-150" dirty="0">
              <a:latin typeface="UD デジタル 教科書体 NP-R" panose="02020400000000000000" pitchFamily="18" charset="-128"/>
              <a:ea typeface="UD デジタル 教科書体 NP-R" panose="02020400000000000000" pitchFamily="18" charset="-128"/>
            </a:endParaRPr>
          </a:p>
        </p:txBody>
      </p:sp>
      <p:sp>
        <p:nvSpPr>
          <p:cNvPr id="60" name="テキスト ボックス 59">
            <a:extLst>
              <a:ext uri="{FF2B5EF4-FFF2-40B4-BE49-F238E27FC236}">
                <a16:creationId xmlns:a16="http://schemas.microsoft.com/office/drawing/2014/main" id="{7E479E5A-D3DE-0E7A-D3C3-2B3255BE46AD}"/>
              </a:ext>
            </a:extLst>
          </p:cNvPr>
          <p:cNvSpPr txBox="1"/>
          <p:nvPr/>
        </p:nvSpPr>
        <p:spPr>
          <a:xfrm>
            <a:off x="2571150" y="4993160"/>
            <a:ext cx="651140" cy="261610"/>
          </a:xfrm>
          <a:prstGeom prst="rect">
            <a:avLst/>
          </a:prstGeom>
          <a:noFill/>
        </p:spPr>
        <p:txBody>
          <a:bodyPr wrap="none" rtlCol="0">
            <a:spAutoFit/>
          </a:bodyPr>
          <a:lstStyle/>
          <a:p>
            <a:pPr algn="ctr"/>
            <a:r>
              <a:rPr kumimoji="1" lang="en-US" altLang="ja-JP" sz="1100" dirty="0">
                <a:latin typeface="UD デジタル 教科書体 NP-R" panose="02020400000000000000" pitchFamily="18" charset="-128"/>
                <a:ea typeface="UD デジタル 教科書体 NP-R" panose="02020400000000000000" pitchFamily="18" charset="-128"/>
              </a:rPr>
              <a:t>29.4</a:t>
            </a:r>
            <a:r>
              <a:rPr kumimoji="1" lang="ja-JP" altLang="en-US" sz="1100" dirty="0">
                <a:latin typeface="UD デジタル 教科書体 NP-R" panose="02020400000000000000" pitchFamily="18" charset="-128"/>
                <a:ea typeface="UD デジタル 教科書体 NP-R" panose="02020400000000000000" pitchFamily="18" charset="-128"/>
              </a:rPr>
              <a:t>％</a:t>
            </a:r>
          </a:p>
        </p:txBody>
      </p:sp>
      <p:sp>
        <p:nvSpPr>
          <p:cNvPr id="61" name="正方形/長方形 60">
            <a:extLst>
              <a:ext uri="{FF2B5EF4-FFF2-40B4-BE49-F238E27FC236}">
                <a16:creationId xmlns:a16="http://schemas.microsoft.com/office/drawing/2014/main" id="{C847E84E-E405-7065-A8B0-95DC329BEDA8}"/>
              </a:ext>
            </a:extLst>
          </p:cNvPr>
          <p:cNvSpPr/>
          <p:nvPr/>
        </p:nvSpPr>
        <p:spPr>
          <a:xfrm>
            <a:off x="2222217" y="2594793"/>
            <a:ext cx="248173" cy="248173"/>
          </a:xfrm>
          <a:prstGeom prst="rect">
            <a:avLst/>
          </a:prstGeom>
          <a:solidFill>
            <a:srgbClr val="83AF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1837CD43-2BE6-78CC-1B57-44A451C594D0}"/>
              </a:ext>
            </a:extLst>
          </p:cNvPr>
          <p:cNvSpPr/>
          <p:nvPr/>
        </p:nvSpPr>
        <p:spPr>
          <a:xfrm>
            <a:off x="2222217" y="2221934"/>
            <a:ext cx="248173" cy="248173"/>
          </a:xfrm>
          <a:prstGeom prst="rect">
            <a:avLst/>
          </a:prstGeom>
          <a:solidFill>
            <a:srgbClr val="DF9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E861F6D7-E1AF-7A7C-54BA-CC11B13B1E65}"/>
              </a:ext>
            </a:extLst>
          </p:cNvPr>
          <p:cNvSpPr txBox="1"/>
          <p:nvPr/>
        </p:nvSpPr>
        <p:spPr>
          <a:xfrm>
            <a:off x="2571297" y="4237481"/>
            <a:ext cx="651140" cy="261610"/>
          </a:xfrm>
          <a:prstGeom prst="rect">
            <a:avLst/>
          </a:prstGeom>
          <a:noFill/>
        </p:spPr>
        <p:txBody>
          <a:bodyPr wrap="none" rtlCol="0">
            <a:spAutoFit/>
          </a:bodyPr>
          <a:lstStyle/>
          <a:p>
            <a:pPr algn="ctr"/>
            <a:r>
              <a:rPr lang="en-US" altLang="ja-JP" sz="1100" dirty="0">
                <a:latin typeface="UD デジタル 教科書体 NP-R" panose="02020400000000000000" pitchFamily="18" charset="-128"/>
                <a:ea typeface="UD デジタル 教科書体 NP-R" panose="02020400000000000000" pitchFamily="18" charset="-128"/>
              </a:rPr>
              <a:t>19</a:t>
            </a:r>
            <a:r>
              <a:rPr kumimoji="1" lang="en-US" altLang="ja-JP" sz="1100" dirty="0">
                <a:latin typeface="UD デジタル 教科書体 NP-R" panose="02020400000000000000" pitchFamily="18" charset="-128"/>
                <a:ea typeface="UD デジタル 教科書体 NP-R" panose="02020400000000000000" pitchFamily="18" charset="-128"/>
              </a:rPr>
              <a:t>.0</a:t>
            </a:r>
            <a:r>
              <a:rPr kumimoji="1" lang="ja-JP" altLang="en-US" sz="1100" dirty="0">
                <a:latin typeface="UD デジタル 教科書体 NP-R" panose="02020400000000000000" pitchFamily="18" charset="-128"/>
                <a:ea typeface="UD デジタル 教科書体 NP-R" panose="02020400000000000000" pitchFamily="18" charset="-128"/>
              </a:rPr>
              <a:t>％</a:t>
            </a:r>
          </a:p>
        </p:txBody>
      </p:sp>
      <p:sp>
        <p:nvSpPr>
          <p:cNvPr id="66" name="テキスト ボックス 65">
            <a:extLst>
              <a:ext uri="{FF2B5EF4-FFF2-40B4-BE49-F238E27FC236}">
                <a16:creationId xmlns:a16="http://schemas.microsoft.com/office/drawing/2014/main" id="{353A7CB9-5825-224D-F071-5E6A542D2C08}"/>
              </a:ext>
            </a:extLst>
          </p:cNvPr>
          <p:cNvSpPr txBox="1"/>
          <p:nvPr/>
        </p:nvSpPr>
        <p:spPr>
          <a:xfrm>
            <a:off x="2463895" y="3675071"/>
            <a:ext cx="865943" cy="338554"/>
          </a:xfrm>
          <a:prstGeom prst="rect">
            <a:avLst/>
          </a:prstGeom>
          <a:noFill/>
        </p:spPr>
        <p:txBody>
          <a:bodyPr wrap="none" rtlCol="0">
            <a:spAutoFit/>
          </a:bodyPr>
          <a:lstStyle/>
          <a:p>
            <a:pPr algn="ctr"/>
            <a:r>
              <a:rPr lang="en-US" altLang="ja-JP" sz="1600" b="1" dirty="0">
                <a:solidFill>
                  <a:srgbClr val="0070C0"/>
                </a:solidFill>
                <a:latin typeface="UD デジタル 教科書体 NP-R" panose="02020400000000000000" pitchFamily="18" charset="-128"/>
                <a:ea typeface="UD デジタル 教科書体 NP-R" panose="02020400000000000000" pitchFamily="18" charset="-128"/>
              </a:rPr>
              <a:t>48.4</a:t>
            </a:r>
            <a:r>
              <a:rPr lang="ja-JP" altLang="en-US" sz="16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67" name="テキスト ボックス 66">
            <a:extLst>
              <a:ext uri="{FF2B5EF4-FFF2-40B4-BE49-F238E27FC236}">
                <a16:creationId xmlns:a16="http://schemas.microsoft.com/office/drawing/2014/main" id="{997787FA-A658-908B-CE31-D63F00A56781}"/>
              </a:ext>
            </a:extLst>
          </p:cNvPr>
          <p:cNvSpPr txBox="1"/>
          <p:nvPr/>
        </p:nvSpPr>
        <p:spPr>
          <a:xfrm>
            <a:off x="3777790" y="5024122"/>
            <a:ext cx="651140" cy="261610"/>
          </a:xfrm>
          <a:prstGeom prst="rect">
            <a:avLst/>
          </a:prstGeom>
          <a:noFill/>
        </p:spPr>
        <p:txBody>
          <a:bodyPr wrap="none" rtlCol="0">
            <a:spAutoFit/>
          </a:bodyPr>
          <a:lstStyle/>
          <a:p>
            <a:pPr algn="ctr"/>
            <a:r>
              <a:rPr kumimoji="1" lang="en-US" altLang="ja-JP" sz="1100" dirty="0">
                <a:latin typeface="UD デジタル 教科書体 NP-R" panose="02020400000000000000" pitchFamily="18" charset="-128"/>
                <a:ea typeface="UD デジタル 教科書体 NP-R" panose="02020400000000000000" pitchFamily="18" charset="-128"/>
              </a:rPr>
              <a:t>27.8</a:t>
            </a:r>
            <a:r>
              <a:rPr kumimoji="1" lang="ja-JP" altLang="en-US" sz="1100" dirty="0">
                <a:latin typeface="UD デジタル 教科書体 NP-R" panose="02020400000000000000" pitchFamily="18" charset="-128"/>
                <a:ea typeface="UD デジタル 教科書体 NP-R" panose="02020400000000000000" pitchFamily="18" charset="-128"/>
              </a:rPr>
              <a:t>％</a:t>
            </a:r>
          </a:p>
        </p:txBody>
      </p:sp>
      <p:sp>
        <p:nvSpPr>
          <p:cNvPr id="68" name="テキスト ボックス 67">
            <a:extLst>
              <a:ext uri="{FF2B5EF4-FFF2-40B4-BE49-F238E27FC236}">
                <a16:creationId xmlns:a16="http://schemas.microsoft.com/office/drawing/2014/main" id="{B62B3682-3EF3-9073-7B7E-36A0C2498405}"/>
              </a:ext>
            </a:extLst>
          </p:cNvPr>
          <p:cNvSpPr txBox="1"/>
          <p:nvPr/>
        </p:nvSpPr>
        <p:spPr>
          <a:xfrm>
            <a:off x="3777501" y="4438267"/>
            <a:ext cx="651600" cy="261610"/>
          </a:xfrm>
          <a:prstGeom prst="rect">
            <a:avLst/>
          </a:prstGeom>
          <a:noFill/>
        </p:spPr>
        <p:txBody>
          <a:bodyPr wrap="none" rtlCol="0">
            <a:spAutoFit/>
          </a:bodyPr>
          <a:lstStyle/>
          <a:p>
            <a:pPr algn="ctr"/>
            <a:r>
              <a:rPr lang="en-US" altLang="ja-JP" sz="1100" dirty="0">
                <a:latin typeface="UD デジタル 教科書体 NP-R" panose="02020400000000000000" pitchFamily="18" charset="-128"/>
                <a:ea typeface="UD デジタル 教科書体 NP-R" panose="02020400000000000000" pitchFamily="18" charset="-128"/>
              </a:rPr>
              <a:t>8.6</a:t>
            </a:r>
            <a:r>
              <a:rPr lang="ja-JP" altLang="en-US" sz="1100" dirty="0">
                <a:latin typeface="UD デジタル 教科書体 NP-R" panose="02020400000000000000" pitchFamily="18" charset="-128"/>
                <a:ea typeface="UD デジタル 教科書体 NP-R" panose="02020400000000000000" pitchFamily="18" charset="-128"/>
              </a:rPr>
              <a:t>％</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69" name="テキスト ボックス 68">
            <a:extLst>
              <a:ext uri="{FF2B5EF4-FFF2-40B4-BE49-F238E27FC236}">
                <a16:creationId xmlns:a16="http://schemas.microsoft.com/office/drawing/2014/main" id="{A76F33FD-3915-FA35-75F5-DDCA9BB7C435}"/>
              </a:ext>
            </a:extLst>
          </p:cNvPr>
          <p:cNvSpPr txBox="1"/>
          <p:nvPr/>
        </p:nvSpPr>
        <p:spPr>
          <a:xfrm>
            <a:off x="3669217" y="4060554"/>
            <a:ext cx="867600" cy="338554"/>
          </a:xfrm>
          <a:prstGeom prst="rect">
            <a:avLst/>
          </a:prstGeom>
          <a:noFill/>
        </p:spPr>
        <p:txBody>
          <a:bodyPr wrap="none" rtlCol="0">
            <a:spAutoFit/>
          </a:bodyPr>
          <a:lstStyle/>
          <a:p>
            <a:pPr algn="ctr"/>
            <a:r>
              <a:rPr lang="en-US" altLang="ja-JP" sz="1600" b="1" dirty="0">
                <a:solidFill>
                  <a:srgbClr val="0070C0"/>
                </a:solidFill>
                <a:latin typeface="UD デジタル 教科書体 NP-R" panose="02020400000000000000" pitchFamily="18" charset="-128"/>
                <a:ea typeface="UD デジタル 教科書体 NP-R" panose="02020400000000000000" pitchFamily="18" charset="-128"/>
              </a:rPr>
              <a:t>36.4</a:t>
            </a:r>
            <a:r>
              <a:rPr lang="ja-JP" altLang="en-US" sz="16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70" name="テキスト ボックス 69">
            <a:extLst>
              <a:ext uri="{FF2B5EF4-FFF2-40B4-BE49-F238E27FC236}">
                <a16:creationId xmlns:a16="http://schemas.microsoft.com/office/drawing/2014/main" id="{DF600FCD-C1E9-667E-0648-49AE50A2BE08}"/>
              </a:ext>
            </a:extLst>
          </p:cNvPr>
          <p:cNvSpPr txBox="1"/>
          <p:nvPr/>
        </p:nvSpPr>
        <p:spPr>
          <a:xfrm>
            <a:off x="4984430" y="4854153"/>
            <a:ext cx="651140" cy="261610"/>
          </a:xfrm>
          <a:prstGeom prst="rect">
            <a:avLst/>
          </a:prstGeom>
          <a:noFill/>
        </p:spPr>
        <p:txBody>
          <a:bodyPr wrap="none" rtlCol="0">
            <a:spAutoFit/>
          </a:bodyPr>
          <a:lstStyle/>
          <a:p>
            <a:pPr algn="ctr"/>
            <a:r>
              <a:rPr lang="en-US" altLang="ja-JP" sz="1100" dirty="0">
                <a:latin typeface="UD デジタル 教科書体 NP-R" panose="02020400000000000000" pitchFamily="18" charset="-128"/>
                <a:ea typeface="UD デジタル 教科書体 NP-R" panose="02020400000000000000" pitchFamily="18" charset="-128"/>
              </a:rPr>
              <a:t>3</a:t>
            </a:r>
            <a:r>
              <a:rPr kumimoji="1" lang="en-US" altLang="ja-JP" sz="1100" dirty="0">
                <a:latin typeface="UD デジタル 教科書体 NP-R" panose="02020400000000000000" pitchFamily="18" charset="-128"/>
                <a:ea typeface="UD デジタル 教科書体 NP-R" panose="02020400000000000000" pitchFamily="18" charset="-128"/>
              </a:rPr>
              <a:t>7.8</a:t>
            </a:r>
            <a:r>
              <a:rPr kumimoji="1" lang="ja-JP" altLang="en-US" sz="1100" dirty="0">
                <a:latin typeface="UD デジタル 教科書体 NP-R" panose="02020400000000000000" pitchFamily="18" charset="-128"/>
                <a:ea typeface="UD デジタル 教科書体 NP-R" panose="02020400000000000000" pitchFamily="18" charset="-128"/>
              </a:rPr>
              <a:t>％</a:t>
            </a:r>
          </a:p>
        </p:txBody>
      </p:sp>
      <p:sp>
        <p:nvSpPr>
          <p:cNvPr id="71" name="テキスト ボックス 70">
            <a:extLst>
              <a:ext uri="{FF2B5EF4-FFF2-40B4-BE49-F238E27FC236}">
                <a16:creationId xmlns:a16="http://schemas.microsoft.com/office/drawing/2014/main" id="{1057236E-62EB-7499-BC2F-A40C2247ACC1}"/>
              </a:ext>
            </a:extLst>
          </p:cNvPr>
          <p:cNvSpPr txBox="1"/>
          <p:nvPr/>
        </p:nvSpPr>
        <p:spPr>
          <a:xfrm>
            <a:off x="4984165" y="4061382"/>
            <a:ext cx="651600" cy="261610"/>
          </a:xfrm>
          <a:prstGeom prst="rect">
            <a:avLst/>
          </a:prstGeom>
          <a:noFill/>
        </p:spPr>
        <p:txBody>
          <a:bodyPr wrap="none" rtlCol="0">
            <a:spAutoFit/>
          </a:bodyPr>
          <a:lstStyle/>
          <a:p>
            <a:pPr algn="ctr"/>
            <a:r>
              <a:rPr lang="en-US" altLang="ja-JP" sz="1100" dirty="0">
                <a:latin typeface="UD デジタル 教科書体 NP-R" panose="02020400000000000000" pitchFamily="18" charset="-128"/>
                <a:ea typeface="UD デジタル 教科書体 NP-R" panose="02020400000000000000" pitchFamily="18" charset="-128"/>
              </a:rPr>
              <a:t>12.0</a:t>
            </a:r>
            <a:r>
              <a:rPr lang="ja-JP" altLang="en-US" sz="1100" dirty="0">
                <a:latin typeface="UD デジタル 教科書体 NP-R" panose="02020400000000000000" pitchFamily="18" charset="-128"/>
                <a:ea typeface="UD デジタル 教科書体 NP-R" panose="02020400000000000000" pitchFamily="18" charset="-128"/>
              </a:rPr>
              <a:t>％</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72" name="テキスト ボックス 71">
            <a:extLst>
              <a:ext uri="{FF2B5EF4-FFF2-40B4-BE49-F238E27FC236}">
                <a16:creationId xmlns:a16="http://schemas.microsoft.com/office/drawing/2014/main" id="{6DE1615E-85B3-80B3-9602-75280C5DF89C}"/>
              </a:ext>
            </a:extLst>
          </p:cNvPr>
          <p:cNvSpPr txBox="1"/>
          <p:nvPr/>
        </p:nvSpPr>
        <p:spPr>
          <a:xfrm>
            <a:off x="4876196" y="3628906"/>
            <a:ext cx="867600" cy="338554"/>
          </a:xfrm>
          <a:prstGeom prst="rect">
            <a:avLst/>
          </a:prstGeom>
          <a:noFill/>
        </p:spPr>
        <p:txBody>
          <a:bodyPr wrap="none" rtlCol="0">
            <a:spAutoFit/>
          </a:bodyPr>
          <a:lstStyle/>
          <a:p>
            <a:pPr algn="ctr"/>
            <a:r>
              <a:rPr lang="en-US" altLang="ja-JP" sz="1600" b="1" dirty="0">
                <a:solidFill>
                  <a:srgbClr val="0070C0"/>
                </a:solidFill>
                <a:latin typeface="UD デジタル 教科書体 NP-R" panose="02020400000000000000" pitchFamily="18" charset="-128"/>
                <a:ea typeface="UD デジタル 教科書体 NP-R" panose="02020400000000000000" pitchFamily="18" charset="-128"/>
              </a:rPr>
              <a:t>49.7</a:t>
            </a:r>
            <a:r>
              <a:rPr lang="ja-JP" altLang="en-US" sz="16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73" name="テキスト ボックス 72">
            <a:extLst>
              <a:ext uri="{FF2B5EF4-FFF2-40B4-BE49-F238E27FC236}">
                <a16:creationId xmlns:a16="http://schemas.microsoft.com/office/drawing/2014/main" id="{8D13BA01-0972-C354-8E10-904E9062DCA9}"/>
              </a:ext>
            </a:extLst>
          </p:cNvPr>
          <p:cNvSpPr txBox="1"/>
          <p:nvPr/>
        </p:nvSpPr>
        <p:spPr>
          <a:xfrm>
            <a:off x="6191070" y="4936654"/>
            <a:ext cx="651140" cy="261610"/>
          </a:xfrm>
          <a:prstGeom prst="rect">
            <a:avLst/>
          </a:prstGeom>
          <a:noFill/>
        </p:spPr>
        <p:txBody>
          <a:bodyPr wrap="none" rtlCol="0">
            <a:spAutoFit/>
          </a:bodyPr>
          <a:lstStyle/>
          <a:p>
            <a:pPr algn="ctr"/>
            <a:r>
              <a:rPr lang="en-US" altLang="ja-JP" sz="1100" dirty="0">
                <a:latin typeface="UD デジタル 教科書体 NP-R" panose="02020400000000000000" pitchFamily="18" charset="-128"/>
                <a:ea typeface="UD デジタル 教科書体 NP-R" panose="02020400000000000000" pitchFamily="18" charset="-128"/>
              </a:rPr>
              <a:t>33.1</a:t>
            </a:r>
            <a:r>
              <a:rPr lang="ja-JP" altLang="en-US" sz="1100" dirty="0">
                <a:latin typeface="UD デジタル 教科書体 NP-R" panose="02020400000000000000" pitchFamily="18" charset="-128"/>
                <a:ea typeface="UD デジタル 教科書体 NP-R" panose="02020400000000000000" pitchFamily="18" charset="-128"/>
              </a:rPr>
              <a:t>％</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74" name="テキスト ボックス 73">
            <a:extLst>
              <a:ext uri="{FF2B5EF4-FFF2-40B4-BE49-F238E27FC236}">
                <a16:creationId xmlns:a16="http://schemas.microsoft.com/office/drawing/2014/main" id="{C6837BA3-7F32-345B-AE4D-6AB96BDDC8B4}"/>
              </a:ext>
            </a:extLst>
          </p:cNvPr>
          <p:cNvSpPr txBox="1"/>
          <p:nvPr/>
        </p:nvSpPr>
        <p:spPr>
          <a:xfrm>
            <a:off x="6190829" y="4023563"/>
            <a:ext cx="651600" cy="261610"/>
          </a:xfrm>
          <a:prstGeom prst="rect">
            <a:avLst/>
          </a:prstGeom>
          <a:noFill/>
        </p:spPr>
        <p:txBody>
          <a:bodyPr wrap="none" rtlCol="0">
            <a:spAutoFit/>
          </a:bodyPr>
          <a:lstStyle/>
          <a:p>
            <a:pPr algn="ctr"/>
            <a:r>
              <a:rPr kumimoji="1" lang="en-US" altLang="ja-JP" sz="1100" dirty="0">
                <a:latin typeface="UD デジタル 教科書体 NP-R" panose="02020400000000000000" pitchFamily="18" charset="-128"/>
                <a:ea typeface="UD デジタル 教科書体 NP-R" panose="02020400000000000000" pitchFamily="18" charset="-128"/>
              </a:rPr>
              <a:t>22.8</a:t>
            </a:r>
            <a:r>
              <a:rPr kumimoji="1" lang="ja-JP" altLang="en-US" sz="1100" dirty="0">
                <a:latin typeface="UD デジタル 教科書体 NP-R" panose="02020400000000000000" pitchFamily="18" charset="-128"/>
                <a:ea typeface="UD デジタル 教科書体 NP-R" panose="02020400000000000000" pitchFamily="18" charset="-128"/>
              </a:rPr>
              <a:t>％</a:t>
            </a:r>
          </a:p>
        </p:txBody>
      </p:sp>
      <p:sp>
        <p:nvSpPr>
          <p:cNvPr id="75" name="テキスト ボックス 74">
            <a:extLst>
              <a:ext uri="{FF2B5EF4-FFF2-40B4-BE49-F238E27FC236}">
                <a16:creationId xmlns:a16="http://schemas.microsoft.com/office/drawing/2014/main" id="{995AA43B-F5CB-1BC6-50B0-AB411CD5F0CC}"/>
              </a:ext>
            </a:extLst>
          </p:cNvPr>
          <p:cNvSpPr txBox="1"/>
          <p:nvPr/>
        </p:nvSpPr>
        <p:spPr>
          <a:xfrm>
            <a:off x="6083175" y="3431435"/>
            <a:ext cx="867600" cy="338554"/>
          </a:xfrm>
          <a:prstGeom prst="rect">
            <a:avLst/>
          </a:prstGeom>
          <a:noFill/>
        </p:spPr>
        <p:txBody>
          <a:bodyPr wrap="none" rtlCol="0">
            <a:spAutoFit/>
          </a:bodyPr>
          <a:lstStyle/>
          <a:p>
            <a:pPr algn="ctr"/>
            <a:r>
              <a:rPr lang="en-US" altLang="ja-JP" sz="1600" b="1" dirty="0">
                <a:solidFill>
                  <a:srgbClr val="0070C0"/>
                </a:solidFill>
                <a:latin typeface="UD デジタル 教科書体 NP-R" panose="02020400000000000000" pitchFamily="18" charset="-128"/>
                <a:ea typeface="UD デジタル 教科書体 NP-R" panose="02020400000000000000" pitchFamily="18" charset="-128"/>
              </a:rPr>
              <a:t>55.9</a:t>
            </a:r>
            <a:r>
              <a:rPr lang="ja-JP" altLang="en-US" sz="16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76" name="テキスト ボックス 75">
            <a:extLst>
              <a:ext uri="{FF2B5EF4-FFF2-40B4-BE49-F238E27FC236}">
                <a16:creationId xmlns:a16="http://schemas.microsoft.com/office/drawing/2014/main" id="{C2DFB393-4099-3046-130A-8A5DA1A747ED}"/>
              </a:ext>
            </a:extLst>
          </p:cNvPr>
          <p:cNvSpPr txBox="1"/>
          <p:nvPr/>
        </p:nvSpPr>
        <p:spPr>
          <a:xfrm>
            <a:off x="7397710" y="4752652"/>
            <a:ext cx="651140" cy="261610"/>
          </a:xfrm>
          <a:prstGeom prst="rect">
            <a:avLst/>
          </a:prstGeom>
          <a:noFill/>
        </p:spPr>
        <p:txBody>
          <a:bodyPr wrap="none" rtlCol="0">
            <a:spAutoFit/>
          </a:bodyPr>
          <a:lstStyle/>
          <a:p>
            <a:pPr algn="ctr"/>
            <a:r>
              <a:rPr lang="en-US" altLang="ja-JP" sz="1100" dirty="0">
                <a:latin typeface="UD デジタル 教科書体 NP-R" panose="02020400000000000000" pitchFamily="18" charset="-128"/>
                <a:ea typeface="UD デジタル 教科書体 NP-R" panose="02020400000000000000" pitchFamily="18" charset="-128"/>
              </a:rPr>
              <a:t>44.3</a:t>
            </a:r>
            <a:r>
              <a:rPr lang="ja-JP" altLang="en-US" sz="1100" dirty="0">
                <a:latin typeface="UD デジタル 教科書体 NP-R" panose="02020400000000000000" pitchFamily="18" charset="-128"/>
                <a:ea typeface="UD デジタル 教科書体 NP-R" panose="02020400000000000000" pitchFamily="18" charset="-128"/>
              </a:rPr>
              <a:t>％</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77" name="テキスト ボックス 76">
            <a:extLst>
              <a:ext uri="{FF2B5EF4-FFF2-40B4-BE49-F238E27FC236}">
                <a16:creationId xmlns:a16="http://schemas.microsoft.com/office/drawing/2014/main" id="{64515681-37D8-9D1C-D01C-B7F60FF7A56C}"/>
              </a:ext>
            </a:extLst>
          </p:cNvPr>
          <p:cNvSpPr txBox="1"/>
          <p:nvPr/>
        </p:nvSpPr>
        <p:spPr>
          <a:xfrm>
            <a:off x="7397493" y="3636858"/>
            <a:ext cx="651600" cy="261610"/>
          </a:xfrm>
          <a:prstGeom prst="rect">
            <a:avLst/>
          </a:prstGeom>
          <a:noFill/>
        </p:spPr>
        <p:txBody>
          <a:bodyPr wrap="none" rtlCol="0">
            <a:spAutoFit/>
          </a:bodyPr>
          <a:lstStyle/>
          <a:p>
            <a:pPr algn="ctr"/>
            <a:r>
              <a:rPr lang="en-US" altLang="ja-JP" sz="1100" dirty="0">
                <a:latin typeface="UD デジタル 教科書体 NP-R" panose="02020400000000000000" pitchFamily="18" charset="-128"/>
                <a:ea typeface="UD デジタル 教科書体 NP-R" panose="02020400000000000000" pitchFamily="18" charset="-128"/>
              </a:rPr>
              <a:t>23.8</a:t>
            </a:r>
            <a:r>
              <a:rPr kumimoji="1" lang="ja-JP" altLang="en-US" sz="1100" dirty="0">
                <a:latin typeface="UD デジタル 教科書体 NP-R" panose="02020400000000000000" pitchFamily="18" charset="-128"/>
                <a:ea typeface="UD デジタル 教科書体 NP-R" panose="02020400000000000000" pitchFamily="18" charset="-128"/>
              </a:rPr>
              <a:t>％</a:t>
            </a:r>
          </a:p>
        </p:txBody>
      </p:sp>
      <p:sp>
        <p:nvSpPr>
          <p:cNvPr id="78" name="テキスト ボックス 77">
            <a:extLst>
              <a:ext uri="{FF2B5EF4-FFF2-40B4-BE49-F238E27FC236}">
                <a16:creationId xmlns:a16="http://schemas.microsoft.com/office/drawing/2014/main" id="{60CB1333-E7CF-69D7-4EAD-504CA1B9F944}"/>
              </a:ext>
            </a:extLst>
          </p:cNvPr>
          <p:cNvSpPr txBox="1"/>
          <p:nvPr/>
        </p:nvSpPr>
        <p:spPr>
          <a:xfrm>
            <a:off x="7290154" y="3039735"/>
            <a:ext cx="867600" cy="338554"/>
          </a:xfrm>
          <a:prstGeom prst="rect">
            <a:avLst/>
          </a:prstGeom>
          <a:noFill/>
        </p:spPr>
        <p:txBody>
          <a:bodyPr wrap="none" rtlCol="0">
            <a:spAutoFit/>
          </a:bodyPr>
          <a:lstStyle/>
          <a:p>
            <a:pPr algn="ctr"/>
            <a:r>
              <a:rPr lang="en-US" altLang="ja-JP" sz="1600" b="1" dirty="0">
                <a:solidFill>
                  <a:srgbClr val="0070C0"/>
                </a:solidFill>
                <a:latin typeface="UD デジタル 教科書体 NP-R" panose="02020400000000000000" pitchFamily="18" charset="-128"/>
                <a:ea typeface="UD デジタル 教科書体 NP-R" panose="02020400000000000000" pitchFamily="18" charset="-128"/>
              </a:rPr>
              <a:t>68.1</a:t>
            </a:r>
            <a:r>
              <a:rPr lang="ja-JP" altLang="en-US" sz="16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79" name="テキスト ボックス 78">
            <a:extLst>
              <a:ext uri="{FF2B5EF4-FFF2-40B4-BE49-F238E27FC236}">
                <a16:creationId xmlns:a16="http://schemas.microsoft.com/office/drawing/2014/main" id="{04F5665E-D170-9704-3C43-8FACD07E3ED6}"/>
              </a:ext>
            </a:extLst>
          </p:cNvPr>
          <p:cNvSpPr txBox="1"/>
          <p:nvPr/>
        </p:nvSpPr>
        <p:spPr>
          <a:xfrm>
            <a:off x="8604350" y="4652644"/>
            <a:ext cx="651140" cy="261610"/>
          </a:xfrm>
          <a:prstGeom prst="rect">
            <a:avLst/>
          </a:prstGeom>
          <a:noFill/>
        </p:spPr>
        <p:txBody>
          <a:bodyPr wrap="none" rtlCol="0">
            <a:spAutoFit/>
          </a:bodyPr>
          <a:lstStyle/>
          <a:p>
            <a:pPr algn="ctr"/>
            <a:r>
              <a:rPr lang="en-US" altLang="ja-JP" sz="1100" dirty="0">
                <a:latin typeface="UD デジタル 教科書体 NP-R" panose="02020400000000000000" pitchFamily="18" charset="-128"/>
                <a:ea typeface="UD デジタル 教科書体 NP-R" panose="02020400000000000000" pitchFamily="18" charset="-128"/>
              </a:rPr>
              <a:t>50.5</a:t>
            </a:r>
            <a:r>
              <a:rPr lang="ja-JP" altLang="en-US" sz="1100" dirty="0">
                <a:latin typeface="UD デジタル 教科書体 NP-R" panose="02020400000000000000" pitchFamily="18" charset="-128"/>
                <a:ea typeface="UD デジタル 教科書体 NP-R" panose="02020400000000000000" pitchFamily="18" charset="-128"/>
              </a:rPr>
              <a:t>％</a:t>
            </a:r>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80" name="テキスト ボックス 79">
            <a:extLst>
              <a:ext uri="{FF2B5EF4-FFF2-40B4-BE49-F238E27FC236}">
                <a16:creationId xmlns:a16="http://schemas.microsoft.com/office/drawing/2014/main" id="{9B4C37C1-025A-8615-5BC6-03E0C552A7DC}"/>
              </a:ext>
            </a:extLst>
          </p:cNvPr>
          <p:cNvSpPr txBox="1"/>
          <p:nvPr/>
        </p:nvSpPr>
        <p:spPr>
          <a:xfrm>
            <a:off x="8604157" y="3769388"/>
            <a:ext cx="651600" cy="261610"/>
          </a:xfrm>
          <a:prstGeom prst="rect">
            <a:avLst/>
          </a:prstGeom>
          <a:noFill/>
        </p:spPr>
        <p:txBody>
          <a:bodyPr wrap="none" rtlCol="0">
            <a:spAutoFit/>
          </a:bodyPr>
          <a:lstStyle/>
          <a:p>
            <a:pPr algn="ctr"/>
            <a:r>
              <a:rPr kumimoji="1" lang="en-US" altLang="ja-JP" sz="1100" dirty="0">
                <a:latin typeface="UD デジタル 教科書体 NP-R" panose="02020400000000000000" pitchFamily="18" charset="-128"/>
                <a:ea typeface="UD デジタル 教科書体 NP-R" panose="02020400000000000000" pitchFamily="18" charset="-128"/>
              </a:rPr>
              <a:t>5.0</a:t>
            </a:r>
            <a:r>
              <a:rPr kumimoji="1" lang="ja-JP" altLang="en-US" sz="1100" dirty="0">
                <a:latin typeface="UD デジタル 教科書体 NP-R" panose="02020400000000000000" pitchFamily="18" charset="-128"/>
                <a:ea typeface="UD デジタル 教科書体 NP-R" panose="02020400000000000000" pitchFamily="18" charset="-128"/>
              </a:rPr>
              <a:t>％</a:t>
            </a:r>
          </a:p>
        </p:txBody>
      </p:sp>
      <p:sp>
        <p:nvSpPr>
          <p:cNvPr id="81" name="テキスト ボックス 80">
            <a:extLst>
              <a:ext uri="{FF2B5EF4-FFF2-40B4-BE49-F238E27FC236}">
                <a16:creationId xmlns:a16="http://schemas.microsoft.com/office/drawing/2014/main" id="{C2E952A1-FC5C-C453-A283-E21F6B1FF31E}"/>
              </a:ext>
            </a:extLst>
          </p:cNvPr>
          <p:cNvSpPr txBox="1"/>
          <p:nvPr/>
        </p:nvSpPr>
        <p:spPr>
          <a:xfrm>
            <a:off x="8497135" y="3444637"/>
            <a:ext cx="867600" cy="338554"/>
          </a:xfrm>
          <a:prstGeom prst="rect">
            <a:avLst/>
          </a:prstGeom>
          <a:noFill/>
        </p:spPr>
        <p:txBody>
          <a:bodyPr wrap="none" rtlCol="0">
            <a:spAutoFit/>
          </a:bodyPr>
          <a:lstStyle/>
          <a:p>
            <a:pPr algn="ctr"/>
            <a:r>
              <a:rPr lang="en-US" altLang="ja-JP" sz="1600" b="1" dirty="0">
                <a:solidFill>
                  <a:srgbClr val="0070C0"/>
                </a:solidFill>
                <a:latin typeface="UD デジタル 教科書体 NP-R" panose="02020400000000000000" pitchFamily="18" charset="-128"/>
                <a:ea typeface="UD デジタル 教科書体 NP-R" panose="02020400000000000000" pitchFamily="18" charset="-128"/>
              </a:rPr>
              <a:t>55.5</a:t>
            </a:r>
            <a:r>
              <a:rPr lang="ja-JP" altLang="en-US" sz="16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cxnSp>
        <p:nvCxnSpPr>
          <p:cNvPr id="83" name="直線コネクタ 82">
            <a:extLst>
              <a:ext uri="{FF2B5EF4-FFF2-40B4-BE49-F238E27FC236}">
                <a16:creationId xmlns:a16="http://schemas.microsoft.com/office/drawing/2014/main" id="{9448472F-71B9-5C63-8E8D-2F28D5CF3CE4}"/>
              </a:ext>
            </a:extLst>
          </p:cNvPr>
          <p:cNvCxnSpPr>
            <a:cxnSpLocks/>
          </p:cNvCxnSpPr>
          <p:nvPr/>
        </p:nvCxnSpPr>
        <p:spPr>
          <a:xfrm>
            <a:off x="2390864" y="5598037"/>
            <a:ext cx="699840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C748C21B-EB12-3058-63A7-BEDD23E4D303}"/>
              </a:ext>
            </a:extLst>
          </p:cNvPr>
          <p:cNvSpPr txBox="1"/>
          <p:nvPr/>
        </p:nvSpPr>
        <p:spPr>
          <a:xfrm>
            <a:off x="1855593" y="2990372"/>
            <a:ext cx="463588" cy="276999"/>
          </a:xfrm>
          <a:prstGeom prst="rect">
            <a:avLst/>
          </a:prstGeom>
          <a:noFill/>
        </p:spPr>
        <p:txBody>
          <a:bodyPr wrap="none" rtlCol="0">
            <a:spAutoFit/>
          </a:bodyPr>
          <a:lstStyle/>
          <a:p>
            <a:r>
              <a:rPr kumimoji="1" lang="en-US" altLang="ja-JP" sz="1200" dirty="0">
                <a:solidFill>
                  <a:schemeClr val="bg1">
                    <a:lumMod val="50000"/>
                  </a:schemeClr>
                </a:solidFill>
                <a:latin typeface="UD デジタル 教科書体 NP-R" panose="02020400000000000000" pitchFamily="18" charset="-128"/>
                <a:ea typeface="UD デジタル 教科書体 NP-R" panose="02020400000000000000" pitchFamily="18" charset="-128"/>
              </a:rPr>
              <a:t>(%)</a:t>
            </a:r>
            <a:endParaRPr kumimoji="1" lang="ja-JP" altLang="en-US" sz="1200" dirty="0">
              <a:solidFill>
                <a:schemeClr val="bg1">
                  <a:lumMod val="50000"/>
                </a:schemeClr>
              </a:solidFill>
              <a:latin typeface="UD デジタル 教科書体 NP-R" panose="02020400000000000000" pitchFamily="18" charset="-128"/>
              <a:ea typeface="UD デジタル 教科書体 NP-R" panose="02020400000000000000" pitchFamily="18" charset="-128"/>
            </a:endParaRPr>
          </a:p>
        </p:txBody>
      </p:sp>
      <p:sp>
        <p:nvSpPr>
          <p:cNvPr id="8" name="テキスト ボックス 7">
            <a:extLst>
              <a:ext uri="{FF2B5EF4-FFF2-40B4-BE49-F238E27FC236}">
                <a16:creationId xmlns:a16="http://schemas.microsoft.com/office/drawing/2014/main" id="{37360741-A0DC-10AC-ED74-7B94A5AED003}"/>
              </a:ext>
            </a:extLst>
          </p:cNvPr>
          <p:cNvSpPr txBox="1"/>
          <p:nvPr/>
        </p:nvSpPr>
        <p:spPr>
          <a:xfrm>
            <a:off x="2222217" y="6157527"/>
            <a:ext cx="6096000" cy="461665"/>
          </a:xfrm>
          <a:prstGeom prst="rect">
            <a:avLst/>
          </a:prstGeom>
          <a:noFill/>
        </p:spPr>
        <p:txBody>
          <a:bodyPr wrap="square">
            <a:spAutoFit/>
          </a:bodyPr>
          <a:lstStyle/>
          <a:p>
            <a:r>
              <a:rPr lang="ja-JP" altLang="en-US" sz="800" dirty="0">
                <a:latin typeface="UD デジタル 教科書体 NP-R" panose="02020400000000000000" pitchFamily="18" charset="-128"/>
                <a:ea typeface="UD デジタル 教科書体 NP-R" panose="02020400000000000000" pitchFamily="18" charset="-128"/>
              </a:rPr>
              <a:t>（注 </a:t>
            </a:r>
            <a:r>
              <a:rPr lang="en-US" altLang="ja-JP" sz="800" dirty="0">
                <a:latin typeface="UD デジタル 教科書体 NP-R" panose="02020400000000000000" pitchFamily="18" charset="-128"/>
                <a:ea typeface="UD デジタル 教科書体 NP-R" panose="02020400000000000000" pitchFamily="18" charset="-128"/>
              </a:rPr>
              <a:t>1</a:t>
            </a:r>
            <a:r>
              <a:rPr lang="ja-JP" altLang="en-US" sz="800" dirty="0">
                <a:latin typeface="UD デジタル 教科書体 NP-R" panose="02020400000000000000" pitchFamily="18" charset="-128"/>
                <a:ea typeface="UD デジタル 教科書体 NP-R" panose="02020400000000000000" pitchFamily="18" charset="-128"/>
              </a:rPr>
              <a:t>）日本は令和</a:t>
            </a:r>
            <a:r>
              <a:rPr lang="en-US" altLang="ja-JP" sz="800" dirty="0">
                <a:latin typeface="UD デジタル 教科書体 NP-R" panose="02020400000000000000" pitchFamily="18" charset="-128"/>
                <a:ea typeface="UD デジタル 教科書体 NP-R" panose="02020400000000000000" pitchFamily="18" charset="-128"/>
              </a:rPr>
              <a:t>4</a:t>
            </a:r>
            <a:r>
              <a:rPr lang="ja-JP" altLang="en-US" sz="800" dirty="0">
                <a:latin typeface="UD デジタル 教科書体 NP-R" panose="02020400000000000000" pitchFamily="18" charset="-128"/>
                <a:ea typeface="UD デジタル 教科書体 NP-R" panose="02020400000000000000" pitchFamily="18" charset="-128"/>
              </a:rPr>
              <a:t>年度 </a:t>
            </a:r>
            <a:r>
              <a:rPr lang="en-US" altLang="ja-JP" sz="800" dirty="0">
                <a:latin typeface="UD デジタル 教科書体 NP-R" panose="02020400000000000000" pitchFamily="18" charset="-128"/>
                <a:ea typeface="UD デジタル 教科書体 NP-R" panose="02020400000000000000" pitchFamily="18" charset="-128"/>
              </a:rPr>
              <a:t>(2022</a:t>
            </a:r>
            <a:r>
              <a:rPr lang="ja-JP" altLang="en-US" sz="800" dirty="0">
                <a:latin typeface="UD デジタル 教科書体 NP-R" panose="02020400000000000000" pitchFamily="18" charset="-128"/>
                <a:ea typeface="UD デジタル 教科書体 NP-R" panose="02020400000000000000" pitchFamily="18" charset="-128"/>
              </a:rPr>
              <a:t>年度）実績。諸外国は、</a:t>
            </a:r>
            <a:r>
              <a:rPr lang="en-US" altLang="ja-JP" sz="800" dirty="0">
                <a:latin typeface="UD デジタル 教科書体 NP-R" panose="02020400000000000000" pitchFamily="18" charset="-128"/>
                <a:ea typeface="UD デジタル 教科書体 NP-R" panose="02020400000000000000" pitchFamily="18" charset="-128"/>
              </a:rPr>
              <a:t>OECD</a:t>
            </a:r>
            <a:r>
              <a:rPr lang="ja-JP" altLang="en-US" sz="800" dirty="0">
                <a:latin typeface="UD デジタル 教科書体 NP-R" panose="02020400000000000000" pitchFamily="18" charset="-128"/>
                <a:ea typeface="UD デジタル 教科書体 NP-R" panose="02020400000000000000" pitchFamily="18" charset="-128"/>
              </a:rPr>
              <a:t>資料による。</a:t>
            </a:r>
          </a:p>
          <a:p>
            <a:r>
              <a:rPr lang="ja-JP" altLang="en-US" sz="800" dirty="0">
                <a:latin typeface="UD デジタル 教科書体 NP-R" panose="02020400000000000000" pitchFamily="18" charset="-128"/>
                <a:ea typeface="UD デジタル 教科書体 NP-R" panose="02020400000000000000" pitchFamily="18" charset="-128"/>
              </a:rPr>
              <a:t>（注 </a:t>
            </a:r>
            <a:r>
              <a:rPr lang="en-US" altLang="ja-JP" sz="800" dirty="0">
                <a:latin typeface="UD デジタル 教科書体 NP-R" panose="02020400000000000000" pitchFamily="18" charset="-128"/>
                <a:ea typeface="UD デジタル 教科書体 NP-R" panose="02020400000000000000" pitchFamily="18" charset="-128"/>
              </a:rPr>
              <a:t>2</a:t>
            </a:r>
            <a:r>
              <a:rPr lang="ja-JP" altLang="en-US" sz="800" dirty="0">
                <a:latin typeface="UD デジタル 教科書体 NP-R" panose="02020400000000000000" pitchFamily="18" charset="-128"/>
                <a:ea typeface="UD デジタル 教科書体 NP-R" panose="02020400000000000000" pitchFamily="18" charset="-128"/>
              </a:rPr>
              <a:t>）租税負担率は、国税及び地方税の合計の数値。また、個人所得課税には資産性所得に対する課税を含む。</a:t>
            </a:r>
          </a:p>
          <a:p>
            <a:r>
              <a:rPr lang="ja-JP" altLang="en-US" sz="800" dirty="0">
                <a:latin typeface="UD デジタル 教科書体 NP-R" panose="02020400000000000000" pitchFamily="18" charset="-128"/>
                <a:ea typeface="UD デジタル 教科書体 NP-R" panose="02020400000000000000" pitchFamily="18" charset="-128"/>
              </a:rPr>
              <a:t>（注 </a:t>
            </a:r>
            <a:r>
              <a:rPr lang="en-US" altLang="ja-JP" sz="800" dirty="0">
                <a:latin typeface="UD デジタル 教科書体 NP-R" panose="02020400000000000000" pitchFamily="18" charset="-128"/>
                <a:ea typeface="UD デジタル 教科書体 NP-R" panose="02020400000000000000" pitchFamily="18" charset="-128"/>
              </a:rPr>
              <a:t>3</a:t>
            </a:r>
            <a:r>
              <a:rPr lang="ja-JP" altLang="en-US" sz="800" dirty="0">
                <a:latin typeface="UD デジタル 教科書体 NP-R" panose="02020400000000000000" pitchFamily="18" charset="-128"/>
                <a:ea typeface="UD デジタル 教科書体 NP-R" panose="02020400000000000000" pitchFamily="18" charset="-128"/>
              </a:rPr>
              <a:t>）四捨五入の関係上、各項目の計数の和が合計値と一致しないことがある。</a:t>
            </a:r>
          </a:p>
        </p:txBody>
      </p:sp>
    </p:spTree>
    <p:extLst>
      <p:ext uri="{BB962C8B-B14F-4D97-AF65-F5344CB8AC3E}">
        <p14:creationId xmlns:p14="http://schemas.microsoft.com/office/powerpoint/2010/main" val="1764755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500"/>
                                        <p:tgtEl>
                                          <p:spTgt spid="1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10"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par>
                                <p:cTn id="50" presetID="10"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500"/>
                                        <p:tgtEl>
                                          <p:spTgt spid="4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500"/>
                                        <p:tgtEl>
                                          <p:spTgt spid="5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500"/>
                                        <p:tgtEl>
                                          <p:spTgt spid="6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500"/>
                                        <p:tgtEl>
                                          <p:spTgt spid="6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animEffect transition="in" filter="fade">
                                      <p:cBhvr>
                                        <p:cTn id="82" dur="500"/>
                                        <p:tgtEl>
                                          <p:spTgt spid="6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fade">
                                      <p:cBhvr>
                                        <p:cTn id="85" dur="500"/>
                                        <p:tgtEl>
                                          <p:spTgt spid="6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7"/>
                                        </p:tgtEl>
                                        <p:attrNameLst>
                                          <p:attrName>style.visibility</p:attrName>
                                        </p:attrNameLst>
                                      </p:cBhvr>
                                      <p:to>
                                        <p:strVal val="visible"/>
                                      </p:to>
                                    </p:set>
                                    <p:animEffect transition="in" filter="fade">
                                      <p:cBhvr>
                                        <p:cTn id="88" dur="500"/>
                                        <p:tgtEl>
                                          <p:spTgt spid="6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8"/>
                                        </p:tgtEl>
                                        <p:attrNameLst>
                                          <p:attrName>style.visibility</p:attrName>
                                        </p:attrNameLst>
                                      </p:cBhvr>
                                      <p:to>
                                        <p:strVal val="visible"/>
                                      </p:to>
                                    </p:set>
                                    <p:animEffect transition="in" filter="fade">
                                      <p:cBhvr>
                                        <p:cTn id="91" dur="500"/>
                                        <p:tgtEl>
                                          <p:spTgt spid="6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9"/>
                                        </p:tgtEl>
                                        <p:attrNameLst>
                                          <p:attrName>style.visibility</p:attrName>
                                        </p:attrNameLst>
                                      </p:cBhvr>
                                      <p:to>
                                        <p:strVal val="visible"/>
                                      </p:to>
                                    </p:set>
                                    <p:animEffect transition="in" filter="fade">
                                      <p:cBhvr>
                                        <p:cTn id="94" dur="500"/>
                                        <p:tgtEl>
                                          <p:spTgt spid="6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500"/>
                                        <p:tgtEl>
                                          <p:spTgt spid="7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71"/>
                                        </p:tgtEl>
                                        <p:attrNameLst>
                                          <p:attrName>style.visibility</p:attrName>
                                        </p:attrNameLst>
                                      </p:cBhvr>
                                      <p:to>
                                        <p:strVal val="visible"/>
                                      </p:to>
                                    </p:set>
                                    <p:animEffect transition="in" filter="fade">
                                      <p:cBhvr>
                                        <p:cTn id="100" dur="500"/>
                                        <p:tgtEl>
                                          <p:spTgt spid="7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fade">
                                      <p:cBhvr>
                                        <p:cTn id="103" dur="500"/>
                                        <p:tgtEl>
                                          <p:spTgt spid="7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3"/>
                                        </p:tgtEl>
                                        <p:attrNameLst>
                                          <p:attrName>style.visibility</p:attrName>
                                        </p:attrNameLst>
                                      </p:cBhvr>
                                      <p:to>
                                        <p:strVal val="visible"/>
                                      </p:to>
                                    </p:set>
                                    <p:animEffect transition="in" filter="fade">
                                      <p:cBhvr>
                                        <p:cTn id="106" dur="500"/>
                                        <p:tgtEl>
                                          <p:spTgt spid="7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6"/>
                                        </p:tgtEl>
                                        <p:attrNameLst>
                                          <p:attrName>style.visibility</p:attrName>
                                        </p:attrNameLst>
                                      </p:cBhvr>
                                      <p:to>
                                        <p:strVal val="visible"/>
                                      </p:to>
                                    </p:set>
                                    <p:animEffect transition="in" filter="fade">
                                      <p:cBhvr>
                                        <p:cTn id="115" dur="500"/>
                                        <p:tgtEl>
                                          <p:spTgt spid="76"/>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77"/>
                                        </p:tgtEl>
                                        <p:attrNameLst>
                                          <p:attrName>style.visibility</p:attrName>
                                        </p:attrNameLst>
                                      </p:cBhvr>
                                      <p:to>
                                        <p:strVal val="visible"/>
                                      </p:to>
                                    </p:set>
                                    <p:animEffect transition="in" filter="fade">
                                      <p:cBhvr>
                                        <p:cTn id="118" dur="500"/>
                                        <p:tgtEl>
                                          <p:spTgt spid="7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78"/>
                                        </p:tgtEl>
                                        <p:attrNameLst>
                                          <p:attrName>style.visibility</p:attrName>
                                        </p:attrNameLst>
                                      </p:cBhvr>
                                      <p:to>
                                        <p:strVal val="visible"/>
                                      </p:to>
                                    </p:set>
                                    <p:animEffect transition="in" filter="fade">
                                      <p:cBhvr>
                                        <p:cTn id="121" dur="500"/>
                                        <p:tgtEl>
                                          <p:spTgt spid="7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79"/>
                                        </p:tgtEl>
                                        <p:attrNameLst>
                                          <p:attrName>style.visibility</p:attrName>
                                        </p:attrNameLst>
                                      </p:cBhvr>
                                      <p:to>
                                        <p:strVal val="visible"/>
                                      </p:to>
                                    </p:set>
                                    <p:animEffect transition="in" filter="fade">
                                      <p:cBhvr>
                                        <p:cTn id="124" dur="500"/>
                                        <p:tgtEl>
                                          <p:spTgt spid="79"/>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80"/>
                                        </p:tgtEl>
                                        <p:attrNameLst>
                                          <p:attrName>style.visibility</p:attrName>
                                        </p:attrNameLst>
                                      </p:cBhvr>
                                      <p:to>
                                        <p:strVal val="visible"/>
                                      </p:to>
                                    </p:set>
                                    <p:animEffect transition="in" filter="fade">
                                      <p:cBhvr>
                                        <p:cTn id="127" dur="500"/>
                                        <p:tgtEl>
                                          <p:spTgt spid="8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81"/>
                                        </p:tgtEl>
                                        <p:attrNameLst>
                                          <p:attrName>style.visibility</p:attrName>
                                        </p:attrNameLst>
                                      </p:cBhvr>
                                      <p:to>
                                        <p:strVal val="visible"/>
                                      </p:to>
                                    </p:set>
                                    <p:animEffect transition="in" filter="fade">
                                      <p:cBhvr>
                                        <p:cTn id="130" dur="500"/>
                                        <p:tgtEl>
                                          <p:spTgt spid="81"/>
                                        </p:tgtEl>
                                      </p:cBhvr>
                                    </p:animEffect>
                                  </p:childTnLst>
                                </p:cTn>
                              </p:par>
                              <p:par>
                                <p:cTn id="131" presetID="10" presetClass="entr" presetSubtype="0" fill="hold" nodeType="withEffect">
                                  <p:stCondLst>
                                    <p:cond delay="0"/>
                                  </p:stCondLst>
                                  <p:childTnLst>
                                    <p:set>
                                      <p:cBhvr>
                                        <p:cTn id="132" dur="1" fill="hold">
                                          <p:stCondLst>
                                            <p:cond delay="0"/>
                                          </p:stCondLst>
                                        </p:cTn>
                                        <p:tgtEl>
                                          <p:spTgt spid="83"/>
                                        </p:tgtEl>
                                        <p:attrNameLst>
                                          <p:attrName>style.visibility</p:attrName>
                                        </p:attrNameLst>
                                      </p:cBhvr>
                                      <p:to>
                                        <p:strVal val="visible"/>
                                      </p:to>
                                    </p:set>
                                    <p:animEffect transition="in" filter="fade">
                                      <p:cBhvr>
                                        <p:cTn id="133" dur="500"/>
                                        <p:tgtEl>
                                          <p:spTgt spid="83"/>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09"/>
                                        </p:tgtEl>
                                        <p:attrNameLst>
                                          <p:attrName>style.visibility</p:attrName>
                                        </p:attrNameLst>
                                      </p:cBhvr>
                                      <p:to>
                                        <p:strVal val="visible"/>
                                      </p:to>
                                    </p:set>
                                    <p:animEffect transition="in" filter="fade">
                                      <p:cBhvr>
                                        <p:cTn id="136" dur="500"/>
                                        <p:tgtEl>
                                          <p:spTgt spid="10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8"/>
                                        </p:tgtEl>
                                        <p:attrNameLst>
                                          <p:attrName>style.visibility</p:attrName>
                                        </p:attrNameLst>
                                      </p:cBhvr>
                                      <p:to>
                                        <p:strVal val="visible"/>
                                      </p:to>
                                    </p:set>
                                    <p:animEffect transition="in" filter="fade">
                                      <p:cBhvr>
                                        <p:cTn id="1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P spid="7" grpId="0"/>
      <p:bldP spid="10" grpId="0"/>
      <p:bldP spid="12" grpId="0"/>
      <p:bldGraphic spid="19" grpId="0">
        <p:bldAsOne/>
      </p:bldGraphic>
      <p:bldP spid="110" grpId="0" animBg="1"/>
      <p:bldP spid="15" grpId="0"/>
      <p:bldP spid="48" grpId="0"/>
      <p:bldP spid="49" grpId="0"/>
      <p:bldP spid="50" grpId="0"/>
      <p:bldP spid="51" grpId="0"/>
      <p:bldP spid="52" grpId="0"/>
      <p:bldP spid="53" grpId="0"/>
      <p:bldP spid="60" grpId="0"/>
      <p:bldP spid="61" grpId="0" animBg="1"/>
      <p:bldP spid="62" grpId="0" animBg="1"/>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109"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4D0C1-05B5-D073-D80D-DE6DCF90E638}"/>
            </a:ext>
          </a:extLst>
        </p:cNvPr>
        <p:cNvGrpSpPr/>
        <p:nvPr/>
      </p:nvGrpSpPr>
      <p:grpSpPr>
        <a:xfrm>
          <a:off x="0" y="0"/>
          <a:ext cx="0" cy="0"/>
          <a:chOff x="0" y="0"/>
          <a:chExt cx="0" cy="0"/>
        </a:xfrm>
      </p:grpSpPr>
      <p:sp>
        <p:nvSpPr>
          <p:cNvPr id="145" name="楕円 144">
            <a:extLst>
              <a:ext uri="{FF2B5EF4-FFF2-40B4-BE49-F238E27FC236}">
                <a16:creationId xmlns:a16="http://schemas.microsoft.com/office/drawing/2014/main" id="{9286FD52-F453-99B4-D66A-C99658617EB4}"/>
              </a:ext>
            </a:extLst>
          </p:cNvPr>
          <p:cNvSpPr/>
          <p:nvPr/>
        </p:nvSpPr>
        <p:spPr>
          <a:xfrm>
            <a:off x="8218356" y="2775330"/>
            <a:ext cx="3219138" cy="2455800"/>
          </a:xfrm>
          <a:prstGeom prst="ellipse">
            <a:avLst/>
          </a:prstGeom>
          <a:solidFill>
            <a:srgbClr val="B0D0EE"/>
          </a:solidFill>
          <a:ln>
            <a:noFill/>
          </a:ln>
          <a:effectLst>
            <a:softEdge rad="254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916C8101-65A1-B54C-DCD2-FD5DC15C31B8}"/>
              </a:ext>
            </a:extLst>
          </p:cNvPr>
          <p:cNvSpPr/>
          <p:nvPr/>
        </p:nvSpPr>
        <p:spPr>
          <a:xfrm>
            <a:off x="6360951" y="2775330"/>
            <a:ext cx="3219138" cy="2455800"/>
          </a:xfrm>
          <a:prstGeom prst="ellipse">
            <a:avLst/>
          </a:prstGeom>
          <a:solidFill>
            <a:srgbClr val="ADDBC9"/>
          </a:solidFill>
          <a:ln>
            <a:noFill/>
          </a:ln>
          <a:effectLst>
            <a:softEdge rad="254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4283642B-4A41-F935-C446-F1B312DC9CCD}"/>
              </a:ext>
            </a:extLst>
          </p:cNvPr>
          <p:cNvGrpSpPr/>
          <p:nvPr/>
        </p:nvGrpSpPr>
        <p:grpSpPr>
          <a:xfrm>
            <a:off x="8045201" y="1962599"/>
            <a:ext cx="1944000" cy="1419614"/>
            <a:chOff x="8045201" y="1962599"/>
            <a:chExt cx="1944000" cy="1419614"/>
          </a:xfrm>
        </p:grpSpPr>
        <p:sp>
          <p:nvSpPr>
            <p:cNvPr id="161" name="楕円 160">
              <a:extLst>
                <a:ext uri="{FF2B5EF4-FFF2-40B4-BE49-F238E27FC236}">
                  <a16:creationId xmlns:a16="http://schemas.microsoft.com/office/drawing/2014/main" id="{E2F163EE-3CFE-2ADD-FD5A-ACC02C5EB7A5}"/>
                </a:ext>
              </a:extLst>
            </p:cNvPr>
            <p:cNvSpPr/>
            <p:nvPr/>
          </p:nvSpPr>
          <p:spPr>
            <a:xfrm>
              <a:off x="8045201" y="1962599"/>
              <a:ext cx="1944000" cy="1104165"/>
            </a:xfrm>
            <a:prstGeom prst="ellipse">
              <a:avLst/>
            </a:prstGeom>
            <a:solidFill>
              <a:srgbClr val="F0B5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矢印: 下 162">
              <a:extLst>
                <a:ext uri="{FF2B5EF4-FFF2-40B4-BE49-F238E27FC236}">
                  <a16:creationId xmlns:a16="http://schemas.microsoft.com/office/drawing/2014/main" id="{45904599-8B8B-1F71-3B8F-F7DFC79B88A1}"/>
                </a:ext>
              </a:extLst>
            </p:cNvPr>
            <p:cNvSpPr/>
            <p:nvPr/>
          </p:nvSpPr>
          <p:spPr>
            <a:xfrm>
              <a:off x="8685333" y="2846047"/>
              <a:ext cx="663738" cy="536166"/>
            </a:xfrm>
            <a:prstGeom prst="downArrow">
              <a:avLst/>
            </a:prstGeom>
            <a:solidFill>
              <a:srgbClr val="F0B5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3">
            <a:extLst>
              <a:ext uri="{FF2B5EF4-FFF2-40B4-BE49-F238E27FC236}">
                <a16:creationId xmlns:a16="http://schemas.microsoft.com/office/drawing/2014/main" id="{8BA983B4-8FBF-6E77-0F30-F72BCE586EF4}"/>
              </a:ext>
            </a:extLst>
          </p:cNvPr>
          <p:cNvGrpSpPr/>
          <p:nvPr/>
        </p:nvGrpSpPr>
        <p:grpSpPr>
          <a:xfrm>
            <a:off x="8045201" y="939189"/>
            <a:ext cx="1944000" cy="1419614"/>
            <a:chOff x="8045201" y="939189"/>
            <a:chExt cx="1944000" cy="1419614"/>
          </a:xfrm>
        </p:grpSpPr>
        <p:sp>
          <p:nvSpPr>
            <p:cNvPr id="149" name="楕円 148">
              <a:extLst>
                <a:ext uri="{FF2B5EF4-FFF2-40B4-BE49-F238E27FC236}">
                  <a16:creationId xmlns:a16="http://schemas.microsoft.com/office/drawing/2014/main" id="{6F545E3D-417A-4EE5-8757-84E6A39C1BC7}"/>
                </a:ext>
              </a:extLst>
            </p:cNvPr>
            <p:cNvSpPr/>
            <p:nvPr/>
          </p:nvSpPr>
          <p:spPr>
            <a:xfrm>
              <a:off x="8045201" y="939189"/>
              <a:ext cx="1944000" cy="1104165"/>
            </a:xfrm>
            <a:prstGeom prst="ellipse">
              <a:avLst/>
            </a:prstGeom>
            <a:solidFill>
              <a:srgbClr val="EB9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矢印: 下 150">
              <a:extLst>
                <a:ext uri="{FF2B5EF4-FFF2-40B4-BE49-F238E27FC236}">
                  <a16:creationId xmlns:a16="http://schemas.microsoft.com/office/drawing/2014/main" id="{91571EE6-1DD9-1DD0-EF1B-4F966DEB4A77}"/>
                </a:ext>
              </a:extLst>
            </p:cNvPr>
            <p:cNvSpPr/>
            <p:nvPr/>
          </p:nvSpPr>
          <p:spPr>
            <a:xfrm>
              <a:off x="8685332" y="1822637"/>
              <a:ext cx="663738" cy="536166"/>
            </a:xfrm>
            <a:prstGeom prst="downArrow">
              <a:avLst/>
            </a:prstGeom>
            <a:solidFill>
              <a:srgbClr val="EB9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7" name="矢印: U ターン 146">
            <a:extLst>
              <a:ext uri="{FF2B5EF4-FFF2-40B4-BE49-F238E27FC236}">
                <a16:creationId xmlns:a16="http://schemas.microsoft.com/office/drawing/2014/main" id="{C7EB8254-B6AE-E6B6-E13E-314C4F6F2A9B}"/>
              </a:ext>
            </a:extLst>
          </p:cNvPr>
          <p:cNvSpPr/>
          <p:nvPr/>
        </p:nvSpPr>
        <p:spPr>
          <a:xfrm rot="16200000">
            <a:off x="5489180" y="3022725"/>
            <a:ext cx="3262108" cy="1769608"/>
          </a:xfrm>
          <a:prstGeom prst="uturnArrow">
            <a:avLst>
              <a:gd name="adj1" fmla="val 14452"/>
              <a:gd name="adj2" fmla="val 17053"/>
              <a:gd name="adj3" fmla="val 30568"/>
              <a:gd name="adj4" fmla="val 69432"/>
              <a:gd name="adj5" fmla="val 100000"/>
            </a:avLst>
          </a:prstGeom>
          <a:solidFill>
            <a:srgbClr val="A0C7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6" name="矢印: U ターン 165">
            <a:extLst>
              <a:ext uri="{FF2B5EF4-FFF2-40B4-BE49-F238E27FC236}">
                <a16:creationId xmlns:a16="http://schemas.microsoft.com/office/drawing/2014/main" id="{0656959B-56AD-5F60-2F2E-6FB67DC8E54D}"/>
              </a:ext>
            </a:extLst>
          </p:cNvPr>
          <p:cNvSpPr/>
          <p:nvPr/>
        </p:nvSpPr>
        <p:spPr>
          <a:xfrm rot="5400000" flipH="1">
            <a:off x="9283114" y="3022724"/>
            <a:ext cx="3262109" cy="1769608"/>
          </a:xfrm>
          <a:prstGeom prst="uturnArrow">
            <a:avLst>
              <a:gd name="adj1" fmla="val 14452"/>
              <a:gd name="adj2" fmla="val 17053"/>
              <a:gd name="adj3" fmla="val 30568"/>
              <a:gd name="adj4" fmla="val 69432"/>
              <a:gd name="adj5" fmla="val 100000"/>
            </a:avLst>
          </a:prstGeom>
          <a:solidFill>
            <a:srgbClr val="A0C7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6" name="Google Shape;111;p1">
            <a:extLst>
              <a:ext uri="{FF2B5EF4-FFF2-40B4-BE49-F238E27FC236}">
                <a16:creationId xmlns:a16="http://schemas.microsoft.com/office/drawing/2014/main" id="{D2AA9294-28DA-AA24-8F4F-6C5A0458F45F}"/>
              </a:ext>
            </a:extLst>
          </p:cNvPr>
          <p:cNvSpPr txBox="1"/>
          <p:nvPr/>
        </p:nvSpPr>
        <p:spPr>
          <a:xfrm>
            <a:off x="9040184" y="4559713"/>
            <a:ext cx="1575482" cy="369291"/>
          </a:xfrm>
          <a:prstGeom prst="rect">
            <a:avLst/>
          </a:prstGeom>
          <a:noFill/>
          <a:ln>
            <a:noFill/>
          </a:ln>
        </p:spPr>
        <p:txBody>
          <a:bodyPr spcFirstLastPara="1" wrap="square" lIns="91425" tIns="45700" rIns="91425" bIns="45700" anchor="t" anchorCtr="0">
            <a:spAutoFit/>
          </a:bodyPr>
          <a:lstStyle/>
          <a:p>
            <a:pPr lvl="0" algn="ctr"/>
            <a:r>
              <a:rPr lang="ja-JP" altLang="en-US" b="1" i="0" u="none" strike="noStrike" cap="none" dirty="0">
                <a:latin typeface="UD デジタル 教科書体 NP-R" panose="02020400000000000000" pitchFamily="18" charset="-128"/>
                <a:ea typeface="UD デジタル 教科書体 NP-R" panose="02020400000000000000" pitchFamily="18" charset="-128"/>
                <a:cs typeface="Arial"/>
                <a:sym typeface="Arial"/>
              </a:rPr>
              <a:t>公共サービス</a:t>
            </a:r>
            <a:endParaRPr lang="ja-JP" altLang="en-US" b="1"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142" name="Google Shape;111;p1">
            <a:extLst>
              <a:ext uri="{FF2B5EF4-FFF2-40B4-BE49-F238E27FC236}">
                <a16:creationId xmlns:a16="http://schemas.microsoft.com/office/drawing/2014/main" id="{8F82A8EF-28AC-6F58-5CBD-1DF5B99B95D2}"/>
              </a:ext>
            </a:extLst>
          </p:cNvPr>
          <p:cNvSpPr txBox="1"/>
          <p:nvPr/>
        </p:nvSpPr>
        <p:spPr>
          <a:xfrm>
            <a:off x="7404202" y="4559713"/>
            <a:ext cx="1132637" cy="369291"/>
          </a:xfrm>
          <a:prstGeom prst="rect">
            <a:avLst/>
          </a:prstGeom>
          <a:noFill/>
          <a:ln>
            <a:noFill/>
          </a:ln>
        </p:spPr>
        <p:txBody>
          <a:bodyPr spcFirstLastPara="1" wrap="square" lIns="91425" tIns="45700" rIns="91425" bIns="45700" anchor="t" anchorCtr="0">
            <a:spAutoFit/>
          </a:bodyPr>
          <a:lstStyle/>
          <a:p>
            <a:pPr lvl="0" algn="ctr"/>
            <a:r>
              <a:rPr lang="ja-JP" altLang="en-US" b="1" i="0" u="none" strike="noStrike" cap="none" dirty="0">
                <a:latin typeface="UD デジタル 教科書体 NP-R" panose="02020400000000000000" pitchFamily="18" charset="-128"/>
                <a:ea typeface="UD デジタル 教科書体 NP-R" panose="02020400000000000000" pitchFamily="18" charset="-128"/>
                <a:cs typeface="Arial"/>
                <a:sym typeface="Arial"/>
              </a:rPr>
              <a:t>公共施設</a:t>
            </a:r>
            <a:endParaRPr lang="ja-JP" altLang="en-US" b="1"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18" name="楕円 17">
            <a:extLst>
              <a:ext uri="{FF2B5EF4-FFF2-40B4-BE49-F238E27FC236}">
                <a16:creationId xmlns:a16="http://schemas.microsoft.com/office/drawing/2014/main" id="{A5B4F686-414E-C934-AC01-FFC8392B8A46}"/>
              </a:ext>
            </a:extLst>
          </p:cNvPr>
          <p:cNvSpPr/>
          <p:nvPr/>
        </p:nvSpPr>
        <p:spPr>
          <a:xfrm>
            <a:off x="7282510" y="5171146"/>
            <a:ext cx="1550658" cy="972000"/>
          </a:xfrm>
          <a:prstGeom prst="ellipse">
            <a:avLst/>
          </a:prstGeom>
          <a:solidFill>
            <a:srgbClr val="EB9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Google Shape;111;p1">
            <a:extLst>
              <a:ext uri="{FF2B5EF4-FFF2-40B4-BE49-F238E27FC236}">
                <a16:creationId xmlns:a16="http://schemas.microsoft.com/office/drawing/2014/main" id="{E736038B-4AA6-D36D-1222-76E318DC56F2}"/>
              </a:ext>
            </a:extLst>
          </p:cNvPr>
          <p:cNvSpPr txBox="1"/>
          <p:nvPr/>
        </p:nvSpPr>
        <p:spPr>
          <a:xfrm>
            <a:off x="7491521" y="5491957"/>
            <a:ext cx="1132637" cy="369291"/>
          </a:xfrm>
          <a:prstGeom prst="rect">
            <a:avLst/>
          </a:prstGeom>
          <a:noFill/>
          <a:ln>
            <a:noFill/>
          </a:ln>
        </p:spPr>
        <p:txBody>
          <a:bodyPr spcFirstLastPara="1" wrap="square" lIns="91425" tIns="45700" rIns="91425" bIns="45700" anchor="t" anchorCtr="0">
            <a:spAutoFit/>
          </a:bodyPr>
          <a:lstStyle/>
          <a:p>
            <a:pPr lvl="0" algn="ctr"/>
            <a:r>
              <a:rPr lang="ja-JP" altLang="en-US" b="1" i="0" u="none" strike="noStrike" cap="none"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家 計</a:t>
            </a:r>
            <a:endPar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27" name="楕円 26">
            <a:extLst>
              <a:ext uri="{FF2B5EF4-FFF2-40B4-BE49-F238E27FC236}">
                <a16:creationId xmlns:a16="http://schemas.microsoft.com/office/drawing/2014/main" id="{47563367-B7DF-F300-7ECB-61BFB939CAC8}"/>
              </a:ext>
            </a:extLst>
          </p:cNvPr>
          <p:cNvSpPr/>
          <p:nvPr/>
        </p:nvSpPr>
        <p:spPr>
          <a:xfrm>
            <a:off x="8965277" y="5171146"/>
            <a:ext cx="1550658" cy="972000"/>
          </a:xfrm>
          <a:prstGeom prst="ellipse">
            <a:avLst/>
          </a:prstGeom>
          <a:solidFill>
            <a:srgbClr val="EB9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Google Shape;111;p1">
            <a:extLst>
              <a:ext uri="{FF2B5EF4-FFF2-40B4-BE49-F238E27FC236}">
                <a16:creationId xmlns:a16="http://schemas.microsoft.com/office/drawing/2014/main" id="{439214B6-E904-A392-A3CC-6840ACAE3D14}"/>
              </a:ext>
            </a:extLst>
          </p:cNvPr>
          <p:cNvSpPr txBox="1"/>
          <p:nvPr/>
        </p:nvSpPr>
        <p:spPr>
          <a:xfrm>
            <a:off x="9174288" y="5491957"/>
            <a:ext cx="1132637" cy="369291"/>
          </a:xfrm>
          <a:prstGeom prst="rect">
            <a:avLst/>
          </a:prstGeom>
          <a:noFill/>
          <a:ln>
            <a:noFill/>
          </a:ln>
        </p:spPr>
        <p:txBody>
          <a:bodyPr spcFirstLastPara="1" wrap="square" lIns="91425" tIns="45700" rIns="91425" bIns="45700" anchor="t" anchorCtr="0">
            <a:spAutoFit/>
          </a:bodyPr>
          <a:lstStyle/>
          <a:p>
            <a:pPr lvl="0" algn="ctr"/>
            <a:r>
              <a:rPr lang="ja-JP" altLang="en-US" b="1" i="0" u="none" strike="noStrike" cap="none"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企 業</a:t>
            </a:r>
            <a:endPar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2" name="Google Shape;111;p1">
            <a:extLst>
              <a:ext uri="{FF2B5EF4-FFF2-40B4-BE49-F238E27FC236}">
                <a16:creationId xmlns:a16="http://schemas.microsoft.com/office/drawing/2014/main" id="{63C26AF8-72F0-47B1-9DAE-23F57BA7A563}"/>
              </a:ext>
            </a:extLst>
          </p:cNvPr>
          <p:cNvSpPr txBox="1"/>
          <p:nvPr/>
        </p:nvSpPr>
        <p:spPr>
          <a:xfrm>
            <a:off x="311426" y="255248"/>
            <a:ext cx="5523233"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D72D5C"/>
                </a:solidFill>
                <a:latin typeface="UD デジタル 教科書体 NP-R" panose="02020400000000000000" pitchFamily="18" charset="-128"/>
                <a:ea typeface="UD デジタル 教科書体 NP-R" panose="02020400000000000000" pitchFamily="18" charset="-128"/>
                <a:cs typeface="Arial"/>
                <a:sym typeface="Arial"/>
              </a:rPr>
              <a:t>1.</a:t>
            </a:r>
            <a:r>
              <a:rPr lang="ja-JP" altLang="en-US" sz="2800" b="1" i="0" u="none" strike="noStrike" cap="none" dirty="0">
                <a:solidFill>
                  <a:srgbClr val="D72D5C"/>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800" b="1" dirty="0">
                <a:solidFill>
                  <a:srgbClr val="D72D5C"/>
                </a:solidFill>
                <a:latin typeface="UD デジタル 教科書体 NP-R" panose="02020400000000000000" pitchFamily="18" charset="-128"/>
                <a:ea typeface="UD デジタル 教科書体 NP-R" panose="02020400000000000000" pitchFamily="18" charset="-128"/>
                <a:cs typeface="Arial"/>
                <a:sym typeface="Arial"/>
              </a:rPr>
              <a:t>公共のサービスと税金</a:t>
            </a:r>
          </a:p>
        </p:txBody>
      </p:sp>
      <p:cxnSp>
        <p:nvCxnSpPr>
          <p:cNvPr id="5" name="直線コネクタ 4">
            <a:extLst>
              <a:ext uri="{FF2B5EF4-FFF2-40B4-BE49-F238E27FC236}">
                <a16:creationId xmlns:a16="http://schemas.microsoft.com/office/drawing/2014/main" id="{9548AD07-6A26-C2E0-D47A-85036E6036A2}"/>
              </a:ext>
            </a:extLst>
          </p:cNvPr>
          <p:cNvCxnSpPr>
            <a:cxnSpLocks/>
          </p:cNvCxnSpPr>
          <p:nvPr/>
        </p:nvCxnSpPr>
        <p:spPr>
          <a:xfrm>
            <a:off x="426000" y="756126"/>
            <a:ext cx="11340000" cy="0"/>
          </a:xfrm>
          <a:prstGeom prst="line">
            <a:avLst/>
          </a:prstGeom>
          <a:ln w="44450" cmpd="dbl">
            <a:solidFill>
              <a:srgbClr val="D72D5C"/>
            </a:solidFill>
          </a:ln>
        </p:spPr>
        <p:style>
          <a:lnRef idx="1">
            <a:schemeClr val="accent1"/>
          </a:lnRef>
          <a:fillRef idx="0">
            <a:schemeClr val="accent1"/>
          </a:fillRef>
          <a:effectRef idx="0">
            <a:schemeClr val="accent1"/>
          </a:effectRef>
          <a:fontRef idx="minor">
            <a:schemeClr val="tx1"/>
          </a:fontRef>
        </p:style>
      </p:cxnSp>
      <p:sp>
        <p:nvSpPr>
          <p:cNvPr id="6" name="Google Shape;111;p1">
            <a:extLst>
              <a:ext uri="{FF2B5EF4-FFF2-40B4-BE49-F238E27FC236}">
                <a16:creationId xmlns:a16="http://schemas.microsoft.com/office/drawing/2014/main" id="{AC4EEF32-7115-FE4D-8239-B3D413B1A160}"/>
              </a:ext>
            </a:extLst>
          </p:cNvPr>
          <p:cNvSpPr txBox="1"/>
          <p:nvPr/>
        </p:nvSpPr>
        <p:spPr>
          <a:xfrm>
            <a:off x="426000" y="1129891"/>
            <a:ext cx="5408659" cy="4518120"/>
          </a:xfrm>
          <a:prstGeom prst="rect">
            <a:avLst/>
          </a:prstGeom>
          <a:noFill/>
          <a:ln>
            <a:noFill/>
          </a:ln>
        </p:spPr>
        <p:txBody>
          <a:bodyPr spcFirstLastPara="1" wrap="square" lIns="91425" tIns="45700" rIns="91425" bIns="45700" anchor="t" anchorCtr="0">
            <a:spAutoFit/>
          </a:bodyPr>
          <a:lstStyle/>
          <a:p>
            <a:pPr lvl="0">
              <a:lnSpc>
                <a:spcPct val="120000"/>
              </a:lnSpc>
              <a:spcBef>
                <a:spcPts val="1200"/>
              </a:spcBef>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私たちの生活は、多くの公共のサービスを受けて成り立っています。</a:t>
            </a:r>
          </a:p>
          <a:p>
            <a:pPr lvl="0">
              <a:lnSpc>
                <a:spcPct val="120000"/>
              </a:lnSpc>
              <a:spcBef>
                <a:spcPts val="1200"/>
              </a:spcBef>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これらの公共のサービスを受ける費用は税金でまかなわれています。</a:t>
            </a:r>
            <a:endParaRPr lang="en-US" altLang="ja-JP" dirty="0">
              <a:latin typeface="UD デジタル 教科書体 NP-R" panose="02020400000000000000" pitchFamily="18" charset="-128"/>
              <a:ea typeface="UD デジタル 教科書体 NP-R" panose="02020400000000000000" pitchFamily="18" charset="-128"/>
              <a:cs typeface="Arial"/>
              <a:sym typeface="Arial"/>
            </a:endParaRPr>
          </a:p>
          <a:p>
            <a:pPr lvl="0">
              <a:lnSpc>
                <a:spcPct val="120000"/>
              </a:lnSpc>
              <a:spcBef>
                <a:spcPts val="1200"/>
              </a:spcBef>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もし国民が税金を納めなかったら、これらのサービスは受けられず、私たちは快適なくらしができなくなります。</a:t>
            </a:r>
            <a:endParaRPr lang="en-US" altLang="ja-JP" dirty="0">
              <a:latin typeface="UD デジタル 教科書体 NP-R" panose="02020400000000000000" pitchFamily="18" charset="-128"/>
              <a:ea typeface="UD デジタル 教科書体 NP-R" panose="02020400000000000000" pitchFamily="18" charset="-128"/>
              <a:cs typeface="Arial"/>
              <a:sym typeface="Arial"/>
            </a:endParaRPr>
          </a:p>
          <a:p>
            <a:pPr lvl="0">
              <a:lnSpc>
                <a:spcPct val="120000"/>
              </a:lnSpc>
              <a:spcBef>
                <a:spcPts val="1200"/>
              </a:spcBef>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税金とは、このように私たちの生活と深く結びついています。</a:t>
            </a:r>
          </a:p>
          <a:p>
            <a:pPr lvl="0">
              <a:lnSpc>
                <a:spcPct val="120000"/>
              </a:lnSpc>
              <a:spcBef>
                <a:spcPts val="1200"/>
              </a:spcBef>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税は私たちが社会で生活していくための、いわば「会費」といえるでしょう。</a:t>
            </a:r>
          </a:p>
        </p:txBody>
      </p:sp>
      <p:pic>
        <p:nvPicPr>
          <p:cNvPr id="17" name="図 16">
            <a:extLst>
              <a:ext uri="{FF2B5EF4-FFF2-40B4-BE49-F238E27FC236}">
                <a16:creationId xmlns:a16="http://schemas.microsoft.com/office/drawing/2014/main" id="{98DBA860-931F-B8BA-3C09-F86821C2D6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6641" y="5452946"/>
            <a:ext cx="1078372" cy="822365"/>
          </a:xfrm>
          <a:prstGeom prst="rect">
            <a:avLst/>
          </a:prstGeom>
        </p:spPr>
      </p:pic>
      <p:pic>
        <p:nvPicPr>
          <p:cNvPr id="13" name="図 12">
            <a:extLst>
              <a:ext uri="{FF2B5EF4-FFF2-40B4-BE49-F238E27FC236}">
                <a16:creationId xmlns:a16="http://schemas.microsoft.com/office/drawing/2014/main" id="{064E9FFC-5FDA-BA11-737A-3F31A15B9C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00825" y="5298520"/>
            <a:ext cx="1123202" cy="1104165"/>
          </a:xfrm>
          <a:prstGeom prst="rect">
            <a:avLst/>
          </a:prstGeom>
        </p:spPr>
      </p:pic>
      <p:pic>
        <p:nvPicPr>
          <p:cNvPr id="26" name="図 25">
            <a:extLst>
              <a:ext uri="{FF2B5EF4-FFF2-40B4-BE49-F238E27FC236}">
                <a16:creationId xmlns:a16="http://schemas.microsoft.com/office/drawing/2014/main" id="{524817D7-2D7F-B6EA-73AA-7DE2D4CA3E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03942" y="5272138"/>
            <a:ext cx="1135868" cy="1003173"/>
          </a:xfrm>
          <a:prstGeom prst="rect">
            <a:avLst/>
          </a:prstGeom>
        </p:spPr>
      </p:pic>
      <p:pic>
        <p:nvPicPr>
          <p:cNvPr id="22" name="図 21">
            <a:extLst>
              <a:ext uri="{FF2B5EF4-FFF2-40B4-BE49-F238E27FC236}">
                <a16:creationId xmlns:a16="http://schemas.microsoft.com/office/drawing/2014/main" id="{57E408D9-FA1B-6435-E073-3E43EDC74B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61600" y="5183624"/>
            <a:ext cx="873512" cy="1219061"/>
          </a:xfrm>
          <a:prstGeom prst="rect">
            <a:avLst/>
          </a:prstGeom>
        </p:spPr>
      </p:pic>
      <p:pic>
        <p:nvPicPr>
          <p:cNvPr id="35" name="図 34">
            <a:extLst>
              <a:ext uri="{FF2B5EF4-FFF2-40B4-BE49-F238E27FC236}">
                <a16:creationId xmlns:a16="http://schemas.microsoft.com/office/drawing/2014/main" id="{DA632BEF-E777-4EE9-E439-BE7033A55CD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14517" y="3815107"/>
            <a:ext cx="1229379" cy="677517"/>
          </a:xfrm>
          <a:prstGeom prst="rect">
            <a:avLst/>
          </a:prstGeom>
        </p:spPr>
      </p:pic>
      <p:pic>
        <p:nvPicPr>
          <p:cNvPr id="137" name="図 136">
            <a:extLst>
              <a:ext uri="{FF2B5EF4-FFF2-40B4-BE49-F238E27FC236}">
                <a16:creationId xmlns:a16="http://schemas.microsoft.com/office/drawing/2014/main" id="{5B6DAE1C-9E80-DE52-6839-045F11BDC4F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66503" y="3045499"/>
            <a:ext cx="1067798" cy="720690"/>
          </a:xfrm>
          <a:prstGeom prst="rect">
            <a:avLst/>
          </a:prstGeom>
        </p:spPr>
      </p:pic>
      <p:pic>
        <p:nvPicPr>
          <p:cNvPr id="141" name="図 140">
            <a:extLst>
              <a:ext uri="{FF2B5EF4-FFF2-40B4-BE49-F238E27FC236}">
                <a16:creationId xmlns:a16="http://schemas.microsoft.com/office/drawing/2014/main" id="{02ACF84F-E7B4-D588-3D33-51278332ADB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28665" y="3623823"/>
            <a:ext cx="983290" cy="673260"/>
          </a:xfrm>
          <a:prstGeom prst="rect">
            <a:avLst/>
          </a:prstGeom>
        </p:spPr>
      </p:pic>
      <p:sp>
        <p:nvSpPr>
          <p:cNvPr id="162" name="Google Shape;111;p1">
            <a:extLst>
              <a:ext uri="{FF2B5EF4-FFF2-40B4-BE49-F238E27FC236}">
                <a16:creationId xmlns:a16="http://schemas.microsoft.com/office/drawing/2014/main" id="{578A3E4F-BBAC-D170-A6ED-C3530A1D6258}"/>
              </a:ext>
            </a:extLst>
          </p:cNvPr>
          <p:cNvSpPr txBox="1"/>
          <p:nvPr/>
        </p:nvSpPr>
        <p:spPr>
          <a:xfrm>
            <a:off x="8015556" y="2335294"/>
            <a:ext cx="2003291" cy="369291"/>
          </a:xfrm>
          <a:prstGeom prst="rect">
            <a:avLst/>
          </a:prstGeom>
          <a:noFill/>
          <a:ln>
            <a:noFill/>
          </a:ln>
        </p:spPr>
        <p:txBody>
          <a:bodyPr spcFirstLastPara="1" wrap="square" lIns="91425" tIns="45700" rIns="91425" bIns="45700" anchor="t" anchorCtr="0">
            <a:spAutoFit/>
          </a:bodyPr>
          <a:lstStyle/>
          <a:p>
            <a:pPr lvl="0" algn="ctr"/>
            <a:r>
              <a:rPr lang="ja-JP" altLang="en-US" b="1" i="0" u="none" strike="noStrike" cap="none" dirty="0">
                <a:latin typeface="UD デジタル 教科書体 NP-R" panose="02020400000000000000" pitchFamily="18" charset="-128"/>
                <a:ea typeface="UD デジタル 教科書体 NP-R" panose="02020400000000000000" pitchFamily="18" charset="-128"/>
                <a:cs typeface="Arial"/>
                <a:sym typeface="Arial"/>
              </a:rPr>
              <a:t>国･地方公共団体</a:t>
            </a:r>
            <a:endParaRPr lang="ja-JP" altLang="en-US" b="1"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164" name="Google Shape;111;p1">
            <a:extLst>
              <a:ext uri="{FF2B5EF4-FFF2-40B4-BE49-F238E27FC236}">
                <a16:creationId xmlns:a16="http://schemas.microsoft.com/office/drawing/2014/main" id="{8D3C3920-FCC2-430C-AE81-A984CECC91A6}"/>
              </a:ext>
            </a:extLst>
          </p:cNvPr>
          <p:cNvSpPr txBox="1"/>
          <p:nvPr/>
        </p:nvSpPr>
        <p:spPr>
          <a:xfrm>
            <a:off x="8071139" y="2634242"/>
            <a:ext cx="1892127" cy="276959"/>
          </a:xfrm>
          <a:prstGeom prst="rect">
            <a:avLst/>
          </a:prstGeom>
          <a:noFill/>
          <a:ln>
            <a:noFill/>
          </a:ln>
        </p:spPr>
        <p:txBody>
          <a:bodyPr spcFirstLastPara="1" wrap="square" lIns="91425" tIns="45700" rIns="91425" bIns="45700" anchor="t" anchorCtr="0">
            <a:spAutoFit/>
          </a:bodyPr>
          <a:lstStyle/>
          <a:p>
            <a:pPr lvl="0" algn="ctr"/>
            <a:r>
              <a:rPr lang="ja-JP" altLang="en-US" sz="1200" i="0" u="none" strike="noStrike" cap="none" dirty="0">
                <a:latin typeface="UD デジタル 教科書体 NP-R" panose="02020400000000000000" pitchFamily="18" charset="-128"/>
                <a:ea typeface="UD デジタル 教科書体 NP-R" panose="02020400000000000000" pitchFamily="18" charset="-128"/>
                <a:cs typeface="Arial"/>
                <a:sym typeface="Arial"/>
              </a:rPr>
              <a:t>（歳出）</a:t>
            </a:r>
            <a:endParaRPr lang="ja-JP" altLang="en-US" sz="1200"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150" name="Google Shape;111;p1">
            <a:extLst>
              <a:ext uri="{FF2B5EF4-FFF2-40B4-BE49-F238E27FC236}">
                <a16:creationId xmlns:a16="http://schemas.microsoft.com/office/drawing/2014/main" id="{B922292E-525A-27F2-7676-1C49F914F76F}"/>
              </a:ext>
            </a:extLst>
          </p:cNvPr>
          <p:cNvSpPr txBox="1"/>
          <p:nvPr/>
        </p:nvSpPr>
        <p:spPr>
          <a:xfrm>
            <a:off x="8071138" y="1311884"/>
            <a:ext cx="1892127" cy="369291"/>
          </a:xfrm>
          <a:prstGeom prst="rect">
            <a:avLst/>
          </a:prstGeom>
          <a:noFill/>
          <a:ln>
            <a:noFill/>
          </a:ln>
        </p:spPr>
        <p:txBody>
          <a:bodyPr spcFirstLastPara="1" wrap="square" lIns="91425" tIns="45700" rIns="91425" bIns="45700" anchor="t" anchorCtr="0">
            <a:spAutoFit/>
          </a:bodyPr>
          <a:lstStyle/>
          <a:p>
            <a:pPr lvl="0" algn="ctr"/>
            <a:r>
              <a:rPr lang="ja-JP" altLang="en-US" b="1" i="0" u="none" strike="noStrike" cap="none" dirty="0">
                <a:latin typeface="UD デジタル 教科書体 NP-R" panose="02020400000000000000" pitchFamily="18" charset="-128"/>
                <a:ea typeface="UD デジタル 教科書体 NP-R" panose="02020400000000000000" pitchFamily="18" charset="-128"/>
                <a:cs typeface="Arial"/>
                <a:sym typeface="Arial"/>
              </a:rPr>
              <a:t>国会･地方議会</a:t>
            </a:r>
            <a:endParaRPr lang="ja-JP" altLang="en-US" b="1"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158" name="Google Shape;111;p1">
            <a:extLst>
              <a:ext uri="{FF2B5EF4-FFF2-40B4-BE49-F238E27FC236}">
                <a16:creationId xmlns:a16="http://schemas.microsoft.com/office/drawing/2014/main" id="{305EBAD9-B308-4513-9C65-295CA52569EE}"/>
              </a:ext>
            </a:extLst>
          </p:cNvPr>
          <p:cNvSpPr txBox="1"/>
          <p:nvPr/>
        </p:nvSpPr>
        <p:spPr>
          <a:xfrm>
            <a:off x="8071138" y="1610832"/>
            <a:ext cx="1892127" cy="276959"/>
          </a:xfrm>
          <a:prstGeom prst="rect">
            <a:avLst/>
          </a:prstGeom>
          <a:noFill/>
          <a:ln>
            <a:noFill/>
          </a:ln>
        </p:spPr>
        <p:txBody>
          <a:bodyPr spcFirstLastPara="1" wrap="square" lIns="91425" tIns="45700" rIns="91425" bIns="45700" anchor="t" anchorCtr="0">
            <a:spAutoFit/>
          </a:bodyPr>
          <a:lstStyle/>
          <a:p>
            <a:pPr lvl="0" algn="ctr"/>
            <a:r>
              <a:rPr lang="ja-JP" altLang="en-US" sz="1200" i="0" u="none" strike="noStrike" cap="none" dirty="0">
                <a:latin typeface="UD デジタル 教科書体 NP-R" panose="02020400000000000000" pitchFamily="18" charset="-128"/>
                <a:ea typeface="UD デジタル 教科書体 NP-R" panose="02020400000000000000" pitchFamily="18" charset="-128"/>
                <a:cs typeface="Arial"/>
                <a:sym typeface="Arial"/>
              </a:rPr>
              <a:t>（予算を決定する）</a:t>
            </a:r>
            <a:endParaRPr lang="ja-JP" altLang="en-US" sz="1200" dirty="0">
              <a:latin typeface="UD デジタル 教科書体 NP-R" panose="02020400000000000000" pitchFamily="18" charset="-128"/>
              <a:ea typeface="UD デジタル 教科書体 NP-R" panose="02020400000000000000" pitchFamily="18" charset="-128"/>
              <a:cs typeface="Arial"/>
              <a:sym typeface="Arial"/>
            </a:endParaRPr>
          </a:p>
        </p:txBody>
      </p:sp>
      <p:pic>
        <p:nvPicPr>
          <p:cNvPr id="170" name="図 169">
            <a:extLst>
              <a:ext uri="{FF2B5EF4-FFF2-40B4-BE49-F238E27FC236}">
                <a16:creationId xmlns:a16="http://schemas.microsoft.com/office/drawing/2014/main" id="{438FA164-37AB-6554-FC8D-55A15F4A15F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386179" y="3114130"/>
            <a:ext cx="852927" cy="824731"/>
          </a:xfrm>
          <a:prstGeom prst="rect">
            <a:avLst/>
          </a:prstGeom>
        </p:spPr>
      </p:pic>
      <p:pic>
        <p:nvPicPr>
          <p:cNvPr id="176" name="図 175">
            <a:extLst>
              <a:ext uri="{FF2B5EF4-FFF2-40B4-BE49-F238E27FC236}">
                <a16:creationId xmlns:a16="http://schemas.microsoft.com/office/drawing/2014/main" id="{CAC2B176-BB71-182D-9872-35938BE04D8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154259" y="3741636"/>
            <a:ext cx="938161" cy="818077"/>
          </a:xfrm>
          <a:prstGeom prst="rect">
            <a:avLst/>
          </a:prstGeom>
        </p:spPr>
      </p:pic>
      <p:sp>
        <p:nvSpPr>
          <p:cNvPr id="177" name="矢印: 下 176">
            <a:extLst>
              <a:ext uri="{FF2B5EF4-FFF2-40B4-BE49-F238E27FC236}">
                <a16:creationId xmlns:a16="http://schemas.microsoft.com/office/drawing/2014/main" id="{3B9A5332-F2D7-8D78-1DE9-A043EDBC73D8}"/>
              </a:ext>
            </a:extLst>
          </p:cNvPr>
          <p:cNvSpPr/>
          <p:nvPr/>
        </p:nvSpPr>
        <p:spPr>
          <a:xfrm>
            <a:off x="8407578" y="4972866"/>
            <a:ext cx="983289" cy="695295"/>
          </a:xfrm>
          <a:prstGeom prst="downArrow">
            <a:avLst/>
          </a:prstGeom>
          <a:solidFill>
            <a:srgbClr val="439B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9A2C96F0-F979-989F-5467-2FD623130B5D}"/>
              </a:ext>
            </a:extLst>
          </p:cNvPr>
          <p:cNvGrpSpPr/>
          <p:nvPr/>
        </p:nvGrpSpPr>
        <p:grpSpPr>
          <a:xfrm>
            <a:off x="9805473" y="1121948"/>
            <a:ext cx="2090076" cy="715604"/>
            <a:chOff x="9805473" y="1121948"/>
            <a:chExt cx="2090076" cy="715604"/>
          </a:xfrm>
        </p:grpSpPr>
        <p:sp>
          <p:nvSpPr>
            <p:cNvPr id="181" name="楕円 180">
              <a:extLst>
                <a:ext uri="{FF2B5EF4-FFF2-40B4-BE49-F238E27FC236}">
                  <a16:creationId xmlns:a16="http://schemas.microsoft.com/office/drawing/2014/main" id="{214C6FF4-A25C-329C-0F4E-D597DF319738}"/>
                </a:ext>
              </a:extLst>
            </p:cNvPr>
            <p:cNvSpPr/>
            <p:nvPr/>
          </p:nvSpPr>
          <p:spPr>
            <a:xfrm>
              <a:off x="10003422" y="1121948"/>
              <a:ext cx="1892127" cy="715604"/>
            </a:xfrm>
            <a:prstGeom prst="ellipse">
              <a:avLst/>
            </a:prstGeom>
            <a:solidFill>
              <a:srgbClr val="F7BB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矢印: 下 182">
              <a:extLst>
                <a:ext uri="{FF2B5EF4-FFF2-40B4-BE49-F238E27FC236}">
                  <a16:creationId xmlns:a16="http://schemas.microsoft.com/office/drawing/2014/main" id="{D1DC3DD2-DEE7-AA6D-017B-ACA1A0FF9562}"/>
                </a:ext>
              </a:extLst>
            </p:cNvPr>
            <p:cNvSpPr/>
            <p:nvPr/>
          </p:nvSpPr>
          <p:spPr>
            <a:xfrm rot="5400000">
              <a:off x="9781551" y="1338175"/>
              <a:ext cx="330996" cy="283151"/>
            </a:xfrm>
            <a:prstGeom prst="downArrow">
              <a:avLst/>
            </a:prstGeom>
            <a:solidFill>
              <a:srgbClr val="F7BB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2" name="Google Shape;111;p1">
            <a:extLst>
              <a:ext uri="{FF2B5EF4-FFF2-40B4-BE49-F238E27FC236}">
                <a16:creationId xmlns:a16="http://schemas.microsoft.com/office/drawing/2014/main" id="{F938EBD8-51DB-FE44-BD9E-B884F2AC91AC}"/>
              </a:ext>
            </a:extLst>
          </p:cNvPr>
          <p:cNvSpPr txBox="1"/>
          <p:nvPr/>
        </p:nvSpPr>
        <p:spPr>
          <a:xfrm>
            <a:off x="10003422" y="1360727"/>
            <a:ext cx="1892127" cy="276959"/>
          </a:xfrm>
          <a:prstGeom prst="rect">
            <a:avLst/>
          </a:prstGeom>
          <a:noFill/>
          <a:ln>
            <a:noFill/>
          </a:ln>
        </p:spPr>
        <p:txBody>
          <a:bodyPr spcFirstLastPara="1" wrap="square" lIns="91425" tIns="45700" rIns="91425" bIns="45700" anchor="t" anchorCtr="0">
            <a:spAutoFit/>
          </a:bodyPr>
          <a:lstStyle/>
          <a:p>
            <a:pPr lvl="0" algn="ctr"/>
            <a:r>
              <a:rPr lang="ja-JP" altLang="en-US" sz="1200" b="1" dirty="0">
                <a:latin typeface="UD デジタル 教科書体 NP-R" panose="02020400000000000000" pitchFamily="18" charset="-128"/>
                <a:ea typeface="UD デジタル 教科書体 NP-R" panose="02020400000000000000" pitchFamily="18" charset="-128"/>
                <a:cs typeface="Arial"/>
                <a:sym typeface="Arial"/>
              </a:rPr>
              <a:t>議員は選挙により選出</a:t>
            </a:r>
          </a:p>
        </p:txBody>
      </p:sp>
      <p:sp>
        <p:nvSpPr>
          <p:cNvPr id="186" name="Google Shape;111;p1">
            <a:extLst>
              <a:ext uri="{FF2B5EF4-FFF2-40B4-BE49-F238E27FC236}">
                <a16:creationId xmlns:a16="http://schemas.microsoft.com/office/drawing/2014/main" id="{1D647DA0-37A5-DB44-F344-BD7C46FFA8E4}"/>
              </a:ext>
            </a:extLst>
          </p:cNvPr>
          <p:cNvSpPr txBox="1"/>
          <p:nvPr/>
        </p:nvSpPr>
        <p:spPr>
          <a:xfrm>
            <a:off x="7056053" y="2455173"/>
            <a:ext cx="940795" cy="276959"/>
          </a:xfrm>
          <a:prstGeom prst="rect">
            <a:avLst/>
          </a:prstGeom>
          <a:noFill/>
          <a:ln>
            <a:noFill/>
          </a:ln>
        </p:spPr>
        <p:txBody>
          <a:bodyPr spcFirstLastPara="1" wrap="square" lIns="91425" tIns="45700" rIns="91425" bIns="45700" anchor="t" anchorCtr="0">
            <a:spAutoFit/>
          </a:bodyPr>
          <a:lstStyle/>
          <a:p>
            <a:pPr lvl="0" algn="r"/>
            <a:r>
              <a:rPr lang="ja-JP" altLang="en-US" sz="1200" i="0" u="none" strike="noStrike" cap="none" dirty="0">
                <a:latin typeface="UD デジタル 教科書体 NP-R" panose="02020400000000000000" pitchFamily="18" charset="-128"/>
                <a:ea typeface="UD デジタル 教科書体 NP-R" panose="02020400000000000000" pitchFamily="18" charset="-128"/>
                <a:cs typeface="Arial"/>
                <a:sym typeface="Arial"/>
              </a:rPr>
              <a:t>（歳入）</a:t>
            </a:r>
            <a:endParaRPr lang="ja-JP" altLang="en-US" sz="1200"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187" name="Google Shape;111;p1">
            <a:extLst>
              <a:ext uri="{FF2B5EF4-FFF2-40B4-BE49-F238E27FC236}">
                <a16:creationId xmlns:a16="http://schemas.microsoft.com/office/drawing/2014/main" id="{479ABC06-8324-ADFE-C9B6-869633F3A917}"/>
              </a:ext>
            </a:extLst>
          </p:cNvPr>
          <p:cNvSpPr txBox="1"/>
          <p:nvPr/>
        </p:nvSpPr>
        <p:spPr>
          <a:xfrm>
            <a:off x="10013386" y="2455173"/>
            <a:ext cx="940795" cy="276959"/>
          </a:xfrm>
          <a:prstGeom prst="rect">
            <a:avLst/>
          </a:prstGeom>
          <a:noFill/>
          <a:ln>
            <a:noFill/>
          </a:ln>
        </p:spPr>
        <p:txBody>
          <a:bodyPr spcFirstLastPara="1" wrap="square" lIns="91425" tIns="45700" rIns="91425" bIns="45700" anchor="t" anchorCtr="0">
            <a:spAutoFit/>
          </a:bodyPr>
          <a:lstStyle/>
          <a:p>
            <a:pPr lvl="0"/>
            <a:r>
              <a:rPr lang="ja-JP" altLang="en-US" sz="1200" i="0" u="none" strike="noStrike" cap="none" dirty="0">
                <a:latin typeface="UD デジタル 教科書体 NP-R" panose="02020400000000000000" pitchFamily="18" charset="-128"/>
                <a:ea typeface="UD デジタル 教科書体 NP-R" panose="02020400000000000000" pitchFamily="18" charset="-128"/>
                <a:cs typeface="Arial"/>
                <a:sym typeface="Arial"/>
              </a:rPr>
              <a:t>（歳入）</a:t>
            </a:r>
            <a:endParaRPr lang="ja-JP" altLang="en-US" sz="1200"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189" name="楕円 188">
            <a:extLst>
              <a:ext uri="{FF2B5EF4-FFF2-40B4-BE49-F238E27FC236}">
                <a16:creationId xmlns:a16="http://schemas.microsoft.com/office/drawing/2014/main" id="{067D93F8-0BA0-D338-EDF9-596A0A08FDE4}"/>
              </a:ext>
            </a:extLst>
          </p:cNvPr>
          <p:cNvSpPr/>
          <p:nvPr/>
        </p:nvSpPr>
        <p:spPr>
          <a:xfrm>
            <a:off x="5997542" y="3710628"/>
            <a:ext cx="662112" cy="500612"/>
          </a:xfrm>
          <a:prstGeom prst="ellipse">
            <a:avLst/>
          </a:prstGeom>
          <a:solidFill>
            <a:srgbClr val="A0C7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Google Shape;111;p1">
            <a:extLst>
              <a:ext uri="{FF2B5EF4-FFF2-40B4-BE49-F238E27FC236}">
                <a16:creationId xmlns:a16="http://schemas.microsoft.com/office/drawing/2014/main" id="{A6F8E952-EC86-17B9-25E3-17A6F34489BA}"/>
              </a:ext>
            </a:extLst>
          </p:cNvPr>
          <p:cNvSpPr txBox="1"/>
          <p:nvPr/>
        </p:nvSpPr>
        <p:spPr>
          <a:xfrm>
            <a:off x="5981827" y="3811133"/>
            <a:ext cx="693543" cy="338514"/>
          </a:xfrm>
          <a:prstGeom prst="rect">
            <a:avLst/>
          </a:prstGeom>
          <a:noFill/>
          <a:ln>
            <a:noFill/>
          </a:ln>
        </p:spPr>
        <p:txBody>
          <a:bodyPr spcFirstLastPara="1" wrap="square" lIns="91425" tIns="45700" rIns="91425" bIns="45700" anchor="t" anchorCtr="0">
            <a:spAutoFit/>
          </a:bodyPr>
          <a:lstStyle/>
          <a:p>
            <a:pPr lvl="0" algn="ctr"/>
            <a:r>
              <a:rPr lang="ja-JP" altLang="en-US" sz="1600" b="1" i="0" u="none" strike="noStrike" cap="none" dirty="0">
                <a:latin typeface="UD デジタル 教科書体 NP-R" panose="02020400000000000000" pitchFamily="18" charset="-128"/>
                <a:ea typeface="UD デジタル 教科書体 NP-R" panose="02020400000000000000" pitchFamily="18" charset="-128"/>
                <a:cs typeface="Arial"/>
                <a:sym typeface="Arial"/>
              </a:rPr>
              <a:t>税金</a:t>
            </a:r>
            <a:endParaRPr lang="ja-JP" altLang="en-US" sz="1600" b="1"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192" name="楕円 191">
            <a:extLst>
              <a:ext uri="{FF2B5EF4-FFF2-40B4-BE49-F238E27FC236}">
                <a16:creationId xmlns:a16="http://schemas.microsoft.com/office/drawing/2014/main" id="{AD7DCF6E-9AF9-928F-6855-F3136143E5E1}"/>
              </a:ext>
            </a:extLst>
          </p:cNvPr>
          <p:cNvSpPr/>
          <p:nvPr/>
        </p:nvSpPr>
        <p:spPr>
          <a:xfrm>
            <a:off x="11321091" y="3710628"/>
            <a:ext cx="662112" cy="500612"/>
          </a:xfrm>
          <a:prstGeom prst="ellipse">
            <a:avLst/>
          </a:prstGeom>
          <a:solidFill>
            <a:srgbClr val="A0C7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Google Shape;111;p1">
            <a:extLst>
              <a:ext uri="{FF2B5EF4-FFF2-40B4-BE49-F238E27FC236}">
                <a16:creationId xmlns:a16="http://schemas.microsoft.com/office/drawing/2014/main" id="{31AD078B-B3B4-55BE-AFCB-841C43B1E46B}"/>
              </a:ext>
            </a:extLst>
          </p:cNvPr>
          <p:cNvSpPr txBox="1"/>
          <p:nvPr/>
        </p:nvSpPr>
        <p:spPr>
          <a:xfrm>
            <a:off x="11305376" y="3811133"/>
            <a:ext cx="693543" cy="338514"/>
          </a:xfrm>
          <a:prstGeom prst="rect">
            <a:avLst/>
          </a:prstGeom>
          <a:noFill/>
          <a:ln>
            <a:noFill/>
          </a:ln>
        </p:spPr>
        <p:txBody>
          <a:bodyPr spcFirstLastPara="1" wrap="square" lIns="91425" tIns="45700" rIns="91425" bIns="45700" anchor="t" anchorCtr="0">
            <a:spAutoFit/>
          </a:bodyPr>
          <a:lstStyle/>
          <a:p>
            <a:pPr lvl="0" algn="ctr"/>
            <a:r>
              <a:rPr lang="ja-JP" altLang="en-US" sz="1600" b="1" i="0" u="none" strike="noStrike" cap="none" dirty="0">
                <a:latin typeface="UD デジタル 教科書体 NP-R" panose="02020400000000000000" pitchFamily="18" charset="-128"/>
                <a:ea typeface="UD デジタル 教科書体 NP-R" panose="02020400000000000000" pitchFamily="18" charset="-128"/>
                <a:cs typeface="Arial"/>
                <a:sym typeface="Arial"/>
              </a:rPr>
              <a:t>税金</a:t>
            </a:r>
            <a:endParaRPr lang="ja-JP" altLang="en-US" sz="1600" b="1" dirty="0">
              <a:latin typeface="UD デジタル 教科書体 NP-R" panose="02020400000000000000" pitchFamily="18" charset="-128"/>
              <a:ea typeface="UD デジタル 教科書体 NP-R" panose="02020400000000000000" pitchFamily="18" charset="-128"/>
              <a:cs typeface="Arial"/>
              <a:sym typeface="Arial"/>
            </a:endParaRPr>
          </a:p>
        </p:txBody>
      </p:sp>
    </p:spTree>
    <p:extLst>
      <p:ext uri="{BB962C8B-B14F-4D97-AF65-F5344CB8AC3E}">
        <p14:creationId xmlns:p14="http://schemas.microsoft.com/office/powerpoint/2010/main" val="920725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6"/>
                                        </p:tgtEl>
                                        <p:attrNameLst>
                                          <p:attrName>style.visibility</p:attrName>
                                        </p:attrNameLst>
                                      </p:cBhvr>
                                      <p:to>
                                        <p:strVal val="visible"/>
                                      </p:to>
                                    </p:set>
                                    <p:animEffect transition="in" filter="fade">
                                      <p:cBhvr>
                                        <p:cTn id="19" dur="500"/>
                                        <p:tgtEl>
                                          <p:spTgt spid="176"/>
                                        </p:tgtEl>
                                      </p:cBhvr>
                                    </p:animEffect>
                                  </p:childTnLst>
                                </p:cTn>
                              </p:par>
                              <p:par>
                                <p:cTn id="20" presetID="10" presetClass="entr" presetSubtype="0" fill="hold" nodeType="withEffect">
                                  <p:stCondLst>
                                    <p:cond delay="0"/>
                                  </p:stCondLst>
                                  <p:childTnLst>
                                    <p:set>
                                      <p:cBhvr>
                                        <p:cTn id="21" dur="1" fill="hold">
                                          <p:stCondLst>
                                            <p:cond delay="0"/>
                                          </p:stCondLst>
                                        </p:cTn>
                                        <p:tgtEl>
                                          <p:spTgt spid="170"/>
                                        </p:tgtEl>
                                        <p:attrNameLst>
                                          <p:attrName>style.visibility</p:attrName>
                                        </p:attrNameLst>
                                      </p:cBhvr>
                                      <p:to>
                                        <p:strVal val="visible"/>
                                      </p:to>
                                    </p:set>
                                    <p:animEffect transition="in" filter="fade">
                                      <p:cBhvr>
                                        <p:cTn id="22" dur="500"/>
                                        <p:tgtEl>
                                          <p:spTgt spid="170"/>
                                        </p:tgtEl>
                                      </p:cBhvr>
                                    </p:animEffect>
                                  </p:childTnLst>
                                </p:cTn>
                              </p:par>
                              <p:par>
                                <p:cTn id="23" presetID="10" presetClass="entr" presetSubtype="0" fill="hold" nodeType="withEffect">
                                  <p:stCondLst>
                                    <p:cond delay="0"/>
                                  </p:stCondLst>
                                  <p:childTnLst>
                                    <p:set>
                                      <p:cBhvr>
                                        <p:cTn id="24" dur="1" fill="hold">
                                          <p:stCondLst>
                                            <p:cond delay="0"/>
                                          </p:stCondLst>
                                        </p:cTn>
                                        <p:tgtEl>
                                          <p:spTgt spid="137"/>
                                        </p:tgtEl>
                                        <p:attrNameLst>
                                          <p:attrName>style.visibility</p:attrName>
                                        </p:attrNameLst>
                                      </p:cBhvr>
                                      <p:to>
                                        <p:strVal val="visible"/>
                                      </p:to>
                                    </p:set>
                                    <p:animEffect transition="in" filter="fade">
                                      <p:cBhvr>
                                        <p:cTn id="25" dur="500"/>
                                        <p:tgtEl>
                                          <p:spTgt spid="137"/>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nodeType="with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fade">
                                      <p:cBhvr>
                                        <p:cTn id="31" dur="500"/>
                                        <p:tgtEl>
                                          <p:spTgt spid="14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2"/>
                                        </p:tgtEl>
                                        <p:attrNameLst>
                                          <p:attrName>style.visibility</p:attrName>
                                        </p:attrNameLst>
                                      </p:cBhvr>
                                      <p:to>
                                        <p:strVal val="visible"/>
                                      </p:to>
                                    </p:set>
                                    <p:animEffect transition="in" filter="fade">
                                      <p:cBhvr>
                                        <p:cTn id="34" dur="500"/>
                                        <p:tgtEl>
                                          <p:spTgt spid="1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6"/>
                                        </p:tgtEl>
                                        <p:attrNameLst>
                                          <p:attrName>style.visibility</p:attrName>
                                        </p:attrNameLst>
                                      </p:cBhvr>
                                      <p:to>
                                        <p:strVal val="visible"/>
                                      </p:to>
                                    </p:set>
                                    <p:animEffect transition="in" filter="fade">
                                      <p:cBhvr>
                                        <p:cTn id="37" dur="500"/>
                                        <p:tgtEl>
                                          <p:spTgt spid="14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5"/>
                                        </p:tgtEl>
                                        <p:attrNameLst>
                                          <p:attrName>style.visibility</p:attrName>
                                        </p:attrNameLst>
                                      </p:cBhvr>
                                      <p:to>
                                        <p:strVal val="visible"/>
                                      </p:to>
                                    </p:set>
                                    <p:animEffect transition="in" filter="fade">
                                      <p:cBhvr>
                                        <p:cTn id="40" dur="500"/>
                                        <p:tgtEl>
                                          <p:spTgt spid="1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66"/>
                                        </p:tgtEl>
                                        <p:attrNameLst>
                                          <p:attrName>style.visibility</p:attrName>
                                        </p:attrNameLst>
                                      </p:cBhvr>
                                      <p:to>
                                        <p:strVal val="visible"/>
                                      </p:to>
                                    </p:set>
                                    <p:animEffect transition="in" filter="wipe(down)">
                                      <p:cBhvr>
                                        <p:cTn id="70" dur="500"/>
                                        <p:tgtEl>
                                          <p:spTgt spid="16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47"/>
                                        </p:tgtEl>
                                        <p:attrNameLst>
                                          <p:attrName>style.visibility</p:attrName>
                                        </p:attrNameLst>
                                      </p:cBhvr>
                                      <p:to>
                                        <p:strVal val="visible"/>
                                      </p:to>
                                    </p:set>
                                    <p:animEffect transition="in" filter="wipe(down)">
                                      <p:cBhvr>
                                        <p:cTn id="73" dur="500"/>
                                        <p:tgtEl>
                                          <p:spTgt spid="14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2"/>
                                        </p:tgtEl>
                                        <p:attrNameLst>
                                          <p:attrName>style.visibility</p:attrName>
                                        </p:attrNameLst>
                                      </p:cBhvr>
                                      <p:to>
                                        <p:strVal val="visible"/>
                                      </p:to>
                                    </p:set>
                                    <p:animEffect transition="in" filter="fade">
                                      <p:cBhvr>
                                        <p:cTn id="76" dur="500"/>
                                        <p:tgtEl>
                                          <p:spTgt spid="19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93"/>
                                        </p:tgtEl>
                                        <p:attrNameLst>
                                          <p:attrName>style.visibility</p:attrName>
                                        </p:attrNameLst>
                                      </p:cBhvr>
                                      <p:to>
                                        <p:strVal val="visible"/>
                                      </p:to>
                                    </p:set>
                                    <p:animEffect transition="in" filter="fade">
                                      <p:cBhvr>
                                        <p:cTn id="79" dur="500"/>
                                        <p:tgtEl>
                                          <p:spTgt spid="19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89"/>
                                        </p:tgtEl>
                                        <p:attrNameLst>
                                          <p:attrName>style.visibility</p:attrName>
                                        </p:attrNameLst>
                                      </p:cBhvr>
                                      <p:to>
                                        <p:strVal val="visible"/>
                                      </p:to>
                                    </p:set>
                                    <p:animEffect transition="in" filter="fade">
                                      <p:cBhvr>
                                        <p:cTn id="82" dur="500"/>
                                        <p:tgtEl>
                                          <p:spTgt spid="18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88"/>
                                        </p:tgtEl>
                                        <p:attrNameLst>
                                          <p:attrName>style.visibility</p:attrName>
                                        </p:attrNameLst>
                                      </p:cBhvr>
                                      <p:to>
                                        <p:strVal val="visible"/>
                                      </p:to>
                                    </p:set>
                                    <p:animEffect transition="in" filter="fade">
                                      <p:cBhvr>
                                        <p:cTn id="85" dur="500"/>
                                        <p:tgtEl>
                                          <p:spTgt spid="18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87"/>
                                        </p:tgtEl>
                                        <p:attrNameLst>
                                          <p:attrName>style.visibility</p:attrName>
                                        </p:attrNameLst>
                                      </p:cBhvr>
                                      <p:to>
                                        <p:strVal val="visible"/>
                                      </p:to>
                                    </p:set>
                                    <p:animEffect transition="in" filter="fade">
                                      <p:cBhvr>
                                        <p:cTn id="88" dur="500"/>
                                        <p:tgtEl>
                                          <p:spTgt spid="18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86"/>
                                        </p:tgtEl>
                                        <p:attrNameLst>
                                          <p:attrName>style.visibility</p:attrName>
                                        </p:attrNameLst>
                                      </p:cBhvr>
                                      <p:to>
                                        <p:strVal val="visible"/>
                                      </p:to>
                                    </p:set>
                                    <p:animEffect transition="in" filter="fade">
                                      <p:cBhvr>
                                        <p:cTn id="91" dur="500"/>
                                        <p:tgtEl>
                                          <p:spTgt spid="186"/>
                                        </p:tgtEl>
                                      </p:cBhvr>
                                    </p:animEffect>
                                  </p:childTnLst>
                                </p:cTn>
                              </p:par>
                              <p:par>
                                <p:cTn id="92" presetID="10" presetClass="entr" presetSubtype="0" fill="hold" nodeType="with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fade">
                                      <p:cBhvr>
                                        <p:cTn id="94" dur="500"/>
                                        <p:tgtEl>
                                          <p:spTgt spid="7"/>
                                        </p:tgtEl>
                                      </p:cBhvr>
                                    </p:animEffect>
                                  </p:childTnLst>
                                </p:cTn>
                              </p:par>
                              <p:par>
                                <p:cTn id="95" presetID="10" presetClass="entr" presetSubtype="0" fill="hold" nodeType="with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fade">
                                      <p:cBhvr>
                                        <p:cTn id="97" dur="500"/>
                                        <p:tgtEl>
                                          <p:spTgt spid="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62"/>
                                        </p:tgtEl>
                                        <p:attrNameLst>
                                          <p:attrName>style.visibility</p:attrName>
                                        </p:attrNameLst>
                                      </p:cBhvr>
                                      <p:to>
                                        <p:strVal val="visible"/>
                                      </p:to>
                                    </p:set>
                                    <p:animEffect transition="in" filter="fade">
                                      <p:cBhvr>
                                        <p:cTn id="100" dur="500"/>
                                        <p:tgtEl>
                                          <p:spTgt spid="162"/>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64"/>
                                        </p:tgtEl>
                                        <p:attrNameLst>
                                          <p:attrName>style.visibility</p:attrName>
                                        </p:attrNameLst>
                                      </p:cBhvr>
                                      <p:to>
                                        <p:strVal val="visible"/>
                                      </p:to>
                                    </p:set>
                                    <p:animEffect transition="in" filter="fade">
                                      <p:cBhvr>
                                        <p:cTn id="103" dur="500"/>
                                        <p:tgtEl>
                                          <p:spTgt spid="16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50"/>
                                        </p:tgtEl>
                                        <p:attrNameLst>
                                          <p:attrName>style.visibility</p:attrName>
                                        </p:attrNameLst>
                                      </p:cBhvr>
                                      <p:to>
                                        <p:strVal val="visible"/>
                                      </p:to>
                                    </p:set>
                                    <p:animEffect transition="in" filter="fade">
                                      <p:cBhvr>
                                        <p:cTn id="106" dur="500"/>
                                        <p:tgtEl>
                                          <p:spTgt spid="15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58"/>
                                        </p:tgtEl>
                                        <p:attrNameLst>
                                          <p:attrName>style.visibility</p:attrName>
                                        </p:attrNameLst>
                                      </p:cBhvr>
                                      <p:to>
                                        <p:strVal val="visible"/>
                                      </p:to>
                                    </p:set>
                                    <p:animEffect transition="in" filter="fade">
                                      <p:cBhvr>
                                        <p:cTn id="109" dur="500"/>
                                        <p:tgtEl>
                                          <p:spTgt spid="158"/>
                                        </p:tgtEl>
                                      </p:cBhvr>
                                    </p:animEffect>
                                  </p:childTnLst>
                                </p:cTn>
                              </p:par>
                              <p:par>
                                <p:cTn id="110" presetID="10" presetClass="entr" presetSubtype="0" fill="hold" nodeType="withEffect">
                                  <p:stCondLst>
                                    <p:cond delay="0"/>
                                  </p:stCondLst>
                                  <p:childTnLst>
                                    <p:set>
                                      <p:cBhvr>
                                        <p:cTn id="111" dur="1" fill="hold">
                                          <p:stCondLst>
                                            <p:cond delay="0"/>
                                          </p:stCondLst>
                                        </p:cTn>
                                        <p:tgtEl>
                                          <p:spTgt spid="3"/>
                                        </p:tgtEl>
                                        <p:attrNameLst>
                                          <p:attrName>style.visibility</p:attrName>
                                        </p:attrNameLst>
                                      </p:cBhvr>
                                      <p:to>
                                        <p:strVal val="visible"/>
                                      </p:to>
                                    </p:set>
                                    <p:animEffect transition="in" filter="fade">
                                      <p:cBhvr>
                                        <p:cTn id="112" dur="500"/>
                                        <p:tgtEl>
                                          <p:spTgt spid="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82"/>
                                        </p:tgtEl>
                                        <p:attrNameLst>
                                          <p:attrName>style.visibility</p:attrName>
                                        </p:attrNameLst>
                                      </p:cBhvr>
                                      <p:to>
                                        <p:strVal val="visible"/>
                                      </p:to>
                                    </p:set>
                                    <p:animEffect transition="in" filter="fade">
                                      <p:cBhvr>
                                        <p:cTn id="115" dur="500"/>
                                        <p:tgtEl>
                                          <p:spTgt spid="182"/>
                                        </p:tgtEl>
                                      </p:cBhvr>
                                    </p:animEffect>
                                  </p:childTnLst>
                                </p:cTn>
                              </p:par>
                            </p:childTnLst>
                          </p:cTn>
                        </p:par>
                        <p:par>
                          <p:cTn id="116" fill="hold">
                            <p:stCondLst>
                              <p:cond delay="500"/>
                            </p:stCondLst>
                            <p:childTnLst>
                              <p:par>
                                <p:cTn id="117" presetID="22" presetClass="entr" presetSubtype="1" fill="hold" grpId="0" nodeType="afterEffect">
                                  <p:stCondLst>
                                    <p:cond delay="0"/>
                                  </p:stCondLst>
                                  <p:childTnLst>
                                    <p:set>
                                      <p:cBhvr>
                                        <p:cTn id="118" dur="1" fill="hold">
                                          <p:stCondLst>
                                            <p:cond delay="0"/>
                                          </p:stCondLst>
                                        </p:cTn>
                                        <p:tgtEl>
                                          <p:spTgt spid="177"/>
                                        </p:tgtEl>
                                        <p:attrNameLst>
                                          <p:attrName>style.visibility</p:attrName>
                                        </p:attrNameLst>
                                      </p:cBhvr>
                                      <p:to>
                                        <p:strVal val="visible"/>
                                      </p:to>
                                    </p:set>
                                    <p:animEffect transition="in" filter="wipe(up)">
                                      <p:cBhvr>
                                        <p:cTn id="119"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36" grpId="0" animBg="1"/>
      <p:bldP spid="147" grpId="0" animBg="1"/>
      <p:bldP spid="166" grpId="0" animBg="1"/>
      <p:bldP spid="146" grpId="0"/>
      <p:bldP spid="142" grpId="0"/>
      <p:bldP spid="18" grpId="0" animBg="1"/>
      <p:bldP spid="28" grpId="0"/>
      <p:bldP spid="27" grpId="0" animBg="1"/>
      <p:bldP spid="29" grpId="0"/>
      <p:bldP spid="2" grpId="0"/>
      <p:bldP spid="6" grpId="0"/>
      <p:bldP spid="162" grpId="0"/>
      <p:bldP spid="164" grpId="0"/>
      <p:bldP spid="150" grpId="0"/>
      <p:bldP spid="158" grpId="0"/>
      <p:bldP spid="177" grpId="0" animBg="1"/>
      <p:bldP spid="182" grpId="0"/>
      <p:bldP spid="186" grpId="0"/>
      <p:bldP spid="187" grpId="0"/>
      <p:bldP spid="189" grpId="0" animBg="1"/>
      <p:bldP spid="188" grpId="0"/>
      <p:bldP spid="192" grpId="0" animBg="1"/>
      <p:bldP spid="19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6F4C3-A860-0244-8DC4-08C88154F6F3}"/>
            </a:ext>
          </a:extLst>
        </p:cNvPr>
        <p:cNvGrpSpPr/>
        <p:nvPr/>
      </p:nvGrpSpPr>
      <p:grpSpPr>
        <a:xfrm>
          <a:off x="0" y="0"/>
          <a:ext cx="0" cy="0"/>
          <a:chOff x="0" y="0"/>
          <a:chExt cx="0" cy="0"/>
        </a:xfrm>
      </p:grpSpPr>
      <p:sp>
        <p:nvSpPr>
          <p:cNvPr id="3" name="Google Shape;111;p1">
            <a:extLst>
              <a:ext uri="{FF2B5EF4-FFF2-40B4-BE49-F238E27FC236}">
                <a16:creationId xmlns:a16="http://schemas.microsoft.com/office/drawing/2014/main" id="{AB5D0EC3-701B-5D91-F5A7-1466C776224D}"/>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933E87"/>
                </a:solidFill>
                <a:latin typeface="UD デジタル 教科書体 NP-R" panose="02020400000000000000" pitchFamily="18" charset="-128"/>
                <a:ea typeface="UD デジタル 教科書体 NP-R" panose="02020400000000000000" pitchFamily="18" charset="-128"/>
                <a:cs typeface="Arial"/>
                <a:sym typeface="Arial"/>
              </a:rPr>
              <a:t>7.</a:t>
            </a:r>
            <a:r>
              <a:rPr lang="ja-JP" altLang="en-US" sz="2800" b="1" dirty="0">
                <a:solidFill>
                  <a:srgbClr val="933E87"/>
                </a:solidFill>
                <a:latin typeface="UD デジタル 教科書体 NP-R" panose="02020400000000000000" pitchFamily="18" charset="-128"/>
                <a:ea typeface="UD デジタル 教科書体 NP-R" panose="02020400000000000000" pitchFamily="18" charset="-128"/>
                <a:cs typeface="Arial"/>
                <a:sym typeface="Arial"/>
              </a:rPr>
              <a:t>これからの社会と税</a:t>
            </a:r>
          </a:p>
        </p:txBody>
      </p:sp>
      <p:cxnSp>
        <p:nvCxnSpPr>
          <p:cNvPr id="4" name="直線コネクタ 3">
            <a:extLst>
              <a:ext uri="{FF2B5EF4-FFF2-40B4-BE49-F238E27FC236}">
                <a16:creationId xmlns:a16="http://schemas.microsoft.com/office/drawing/2014/main" id="{6F742A41-8876-1E7E-986F-D6425D020A41}"/>
              </a:ext>
            </a:extLst>
          </p:cNvPr>
          <p:cNvCxnSpPr>
            <a:cxnSpLocks/>
          </p:cNvCxnSpPr>
          <p:nvPr/>
        </p:nvCxnSpPr>
        <p:spPr>
          <a:xfrm>
            <a:off x="426000" y="756126"/>
            <a:ext cx="11340000" cy="0"/>
          </a:xfrm>
          <a:prstGeom prst="line">
            <a:avLst/>
          </a:prstGeom>
          <a:ln w="44450" cmpd="dbl">
            <a:solidFill>
              <a:srgbClr val="933E87"/>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C8A85B55-B0BC-62BD-1146-936A856A7656}"/>
              </a:ext>
            </a:extLst>
          </p:cNvPr>
          <p:cNvSpPr/>
          <p:nvPr/>
        </p:nvSpPr>
        <p:spPr>
          <a:xfrm>
            <a:off x="893473" y="1032936"/>
            <a:ext cx="3937465" cy="366692"/>
          </a:xfrm>
          <a:prstGeom prst="rect">
            <a:avLst/>
          </a:prstGeom>
          <a:solidFill>
            <a:srgbClr val="B9D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F94717D-3FC2-70E7-B69E-E875EA0234AE}"/>
              </a:ext>
            </a:extLst>
          </p:cNvPr>
          <p:cNvSpPr txBox="1"/>
          <p:nvPr/>
        </p:nvSpPr>
        <p:spPr>
          <a:xfrm>
            <a:off x="934998" y="1045107"/>
            <a:ext cx="3316371" cy="369332"/>
          </a:xfrm>
          <a:prstGeom prst="rect">
            <a:avLst/>
          </a:prstGeom>
          <a:noFill/>
        </p:spPr>
        <p:txBody>
          <a:bodyPr wrap="square" rtlCol="0">
            <a:spAutoFit/>
          </a:bodyPr>
          <a:lstStyle/>
          <a:p>
            <a:r>
              <a:rPr lang="ja-JP" altLang="en-US" b="1" spc="100" dirty="0">
                <a:latin typeface="UD デジタル 教科書体 NP-R" panose="02020400000000000000" pitchFamily="18" charset="-128"/>
                <a:ea typeface="UD デジタル 教科書体 NP-R" panose="02020400000000000000" pitchFamily="18" charset="-128"/>
              </a:rPr>
              <a:t>消費税の税率</a:t>
            </a:r>
            <a:endParaRPr kumimoji="1" lang="ja-JP" altLang="en-US" sz="1600" b="1" spc="100" dirty="0">
              <a:latin typeface="UD デジタル 教科書体 NP-R" panose="02020400000000000000" pitchFamily="18" charset="-128"/>
              <a:ea typeface="UD デジタル 教科書体 NP-R" panose="02020400000000000000" pitchFamily="18" charset="-128"/>
            </a:endParaRPr>
          </a:p>
        </p:txBody>
      </p:sp>
      <p:graphicFrame>
        <p:nvGraphicFramePr>
          <p:cNvPr id="2" name="グラフ 1">
            <a:extLst>
              <a:ext uri="{FF2B5EF4-FFF2-40B4-BE49-F238E27FC236}">
                <a16:creationId xmlns:a16="http://schemas.microsoft.com/office/drawing/2014/main" id="{1AB0B337-02B8-81AF-485C-2ADC36102C48}"/>
              </a:ext>
            </a:extLst>
          </p:cNvPr>
          <p:cNvGraphicFramePr/>
          <p:nvPr/>
        </p:nvGraphicFramePr>
        <p:xfrm>
          <a:off x="426001" y="3192569"/>
          <a:ext cx="11339999" cy="2555359"/>
        </p:xfrm>
        <a:graphic>
          <a:graphicData uri="http://schemas.openxmlformats.org/drawingml/2006/chart">
            <c:chart xmlns:c="http://schemas.openxmlformats.org/drawingml/2006/chart" xmlns:r="http://schemas.openxmlformats.org/officeDocument/2006/relationships" r:id="rId2"/>
          </a:graphicData>
        </a:graphic>
      </p:graphicFrame>
      <p:pic>
        <p:nvPicPr>
          <p:cNvPr id="97" name="図 96">
            <a:extLst>
              <a:ext uri="{FF2B5EF4-FFF2-40B4-BE49-F238E27FC236}">
                <a16:creationId xmlns:a16="http://schemas.microsoft.com/office/drawing/2014/main" id="{5DC33169-87C4-3D16-995B-9E8A52DEB738}"/>
              </a:ext>
            </a:extLst>
          </p:cNvPr>
          <p:cNvPicPr>
            <a:picLocks noChangeAspect="1"/>
          </p:cNvPicPr>
          <p:nvPr/>
        </p:nvPicPr>
        <p:blipFill>
          <a:blip r:embed="rId3"/>
          <a:stretch>
            <a:fillRect/>
          </a:stretch>
        </p:blipFill>
        <p:spPr>
          <a:xfrm>
            <a:off x="955463" y="5682772"/>
            <a:ext cx="321487" cy="195943"/>
          </a:xfrm>
          <a:prstGeom prst="rect">
            <a:avLst/>
          </a:prstGeom>
        </p:spPr>
      </p:pic>
      <p:pic>
        <p:nvPicPr>
          <p:cNvPr id="99" name="図 98">
            <a:extLst>
              <a:ext uri="{FF2B5EF4-FFF2-40B4-BE49-F238E27FC236}">
                <a16:creationId xmlns:a16="http://schemas.microsoft.com/office/drawing/2014/main" id="{192E8C9A-8C24-2F76-A265-3A4C9A77A27E}"/>
              </a:ext>
            </a:extLst>
          </p:cNvPr>
          <p:cNvPicPr>
            <a:picLocks noChangeAspect="1"/>
          </p:cNvPicPr>
          <p:nvPr/>
        </p:nvPicPr>
        <p:blipFill>
          <a:blip r:embed="rId4"/>
          <a:stretch>
            <a:fillRect/>
          </a:stretch>
        </p:blipFill>
        <p:spPr>
          <a:xfrm>
            <a:off x="1467799" y="5682772"/>
            <a:ext cx="320314" cy="195943"/>
          </a:xfrm>
          <a:prstGeom prst="rect">
            <a:avLst/>
          </a:prstGeom>
        </p:spPr>
      </p:pic>
      <p:pic>
        <p:nvPicPr>
          <p:cNvPr id="104" name="図 103">
            <a:extLst>
              <a:ext uri="{FF2B5EF4-FFF2-40B4-BE49-F238E27FC236}">
                <a16:creationId xmlns:a16="http://schemas.microsoft.com/office/drawing/2014/main" id="{CC429C49-3A5C-4841-11E7-C8BDC2DAEB89}"/>
              </a:ext>
            </a:extLst>
          </p:cNvPr>
          <p:cNvPicPr>
            <a:picLocks noChangeAspect="1"/>
          </p:cNvPicPr>
          <p:nvPr/>
        </p:nvPicPr>
        <p:blipFill>
          <a:blip r:embed="rId5"/>
          <a:stretch>
            <a:fillRect/>
          </a:stretch>
        </p:blipFill>
        <p:spPr>
          <a:xfrm>
            <a:off x="1980540" y="5682772"/>
            <a:ext cx="320314" cy="195943"/>
          </a:xfrm>
          <a:prstGeom prst="rect">
            <a:avLst/>
          </a:prstGeom>
        </p:spPr>
      </p:pic>
      <p:pic>
        <p:nvPicPr>
          <p:cNvPr id="106" name="図 105">
            <a:extLst>
              <a:ext uri="{FF2B5EF4-FFF2-40B4-BE49-F238E27FC236}">
                <a16:creationId xmlns:a16="http://schemas.microsoft.com/office/drawing/2014/main" id="{591569C5-226C-E35D-9403-25A097E6B33B}"/>
              </a:ext>
            </a:extLst>
          </p:cNvPr>
          <p:cNvPicPr>
            <a:picLocks noChangeAspect="1"/>
          </p:cNvPicPr>
          <p:nvPr/>
        </p:nvPicPr>
        <p:blipFill>
          <a:blip r:embed="rId6"/>
          <a:stretch>
            <a:fillRect/>
          </a:stretch>
        </p:blipFill>
        <p:spPr>
          <a:xfrm>
            <a:off x="2492695" y="5682772"/>
            <a:ext cx="321487" cy="197116"/>
          </a:xfrm>
          <a:prstGeom prst="rect">
            <a:avLst/>
          </a:prstGeom>
        </p:spPr>
      </p:pic>
      <p:pic>
        <p:nvPicPr>
          <p:cNvPr id="111" name="図 110">
            <a:extLst>
              <a:ext uri="{FF2B5EF4-FFF2-40B4-BE49-F238E27FC236}">
                <a16:creationId xmlns:a16="http://schemas.microsoft.com/office/drawing/2014/main" id="{4618C9AF-AA79-874E-A85E-C06B441B05E0}"/>
              </a:ext>
            </a:extLst>
          </p:cNvPr>
          <p:cNvPicPr>
            <a:picLocks noChangeAspect="1"/>
          </p:cNvPicPr>
          <p:nvPr/>
        </p:nvPicPr>
        <p:blipFill>
          <a:blip r:embed="rId7"/>
          <a:stretch>
            <a:fillRect/>
          </a:stretch>
        </p:blipFill>
        <p:spPr>
          <a:xfrm>
            <a:off x="3004262" y="5682772"/>
            <a:ext cx="323834" cy="195943"/>
          </a:xfrm>
          <a:prstGeom prst="rect">
            <a:avLst/>
          </a:prstGeom>
        </p:spPr>
      </p:pic>
      <p:pic>
        <p:nvPicPr>
          <p:cNvPr id="113" name="図 112">
            <a:extLst>
              <a:ext uri="{FF2B5EF4-FFF2-40B4-BE49-F238E27FC236}">
                <a16:creationId xmlns:a16="http://schemas.microsoft.com/office/drawing/2014/main" id="{33BEE91F-5FE5-879D-16A4-417F10C983A8}"/>
              </a:ext>
            </a:extLst>
          </p:cNvPr>
          <p:cNvPicPr>
            <a:picLocks noChangeAspect="1"/>
          </p:cNvPicPr>
          <p:nvPr/>
        </p:nvPicPr>
        <p:blipFill>
          <a:blip r:embed="rId8"/>
          <a:stretch>
            <a:fillRect/>
          </a:stretch>
        </p:blipFill>
        <p:spPr>
          <a:xfrm>
            <a:off x="3518764" y="5682772"/>
            <a:ext cx="320313" cy="197116"/>
          </a:xfrm>
          <a:prstGeom prst="rect">
            <a:avLst/>
          </a:prstGeom>
        </p:spPr>
      </p:pic>
      <p:pic>
        <p:nvPicPr>
          <p:cNvPr id="115" name="図 114">
            <a:extLst>
              <a:ext uri="{FF2B5EF4-FFF2-40B4-BE49-F238E27FC236}">
                <a16:creationId xmlns:a16="http://schemas.microsoft.com/office/drawing/2014/main" id="{7953F3B1-5C51-7C29-79E8-B370DE643514}"/>
              </a:ext>
            </a:extLst>
          </p:cNvPr>
          <p:cNvPicPr>
            <a:picLocks noChangeAspect="1"/>
          </p:cNvPicPr>
          <p:nvPr/>
        </p:nvPicPr>
        <p:blipFill>
          <a:blip r:embed="rId9"/>
          <a:stretch>
            <a:fillRect/>
          </a:stretch>
        </p:blipFill>
        <p:spPr>
          <a:xfrm>
            <a:off x="4030918" y="5682772"/>
            <a:ext cx="321487" cy="197116"/>
          </a:xfrm>
          <a:prstGeom prst="rect">
            <a:avLst/>
          </a:prstGeom>
        </p:spPr>
      </p:pic>
      <p:pic>
        <p:nvPicPr>
          <p:cNvPr id="117" name="図 116">
            <a:extLst>
              <a:ext uri="{FF2B5EF4-FFF2-40B4-BE49-F238E27FC236}">
                <a16:creationId xmlns:a16="http://schemas.microsoft.com/office/drawing/2014/main" id="{12616D2A-297E-7C25-12EC-D9E280C941CC}"/>
              </a:ext>
            </a:extLst>
          </p:cNvPr>
          <p:cNvPicPr>
            <a:picLocks noChangeAspect="1"/>
          </p:cNvPicPr>
          <p:nvPr/>
        </p:nvPicPr>
        <p:blipFill>
          <a:blip r:embed="rId10"/>
          <a:stretch>
            <a:fillRect/>
          </a:stretch>
        </p:blipFill>
        <p:spPr>
          <a:xfrm>
            <a:off x="5056400" y="5682772"/>
            <a:ext cx="321487" cy="195943"/>
          </a:xfrm>
          <a:prstGeom prst="rect">
            <a:avLst/>
          </a:prstGeom>
        </p:spPr>
      </p:pic>
      <p:pic>
        <p:nvPicPr>
          <p:cNvPr id="119" name="図 118">
            <a:extLst>
              <a:ext uri="{FF2B5EF4-FFF2-40B4-BE49-F238E27FC236}">
                <a16:creationId xmlns:a16="http://schemas.microsoft.com/office/drawing/2014/main" id="{2A8F82DF-99C8-CEE6-10FD-B71B2D1BDA21}"/>
              </a:ext>
            </a:extLst>
          </p:cNvPr>
          <p:cNvPicPr>
            <a:picLocks noChangeAspect="1"/>
          </p:cNvPicPr>
          <p:nvPr/>
        </p:nvPicPr>
        <p:blipFill>
          <a:blip r:embed="rId11"/>
          <a:srcRect l="5099" t="7470" r="8559" b="6519"/>
          <a:stretch>
            <a:fillRect/>
          </a:stretch>
        </p:blipFill>
        <p:spPr>
          <a:xfrm>
            <a:off x="5575901" y="5682772"/>
            <a:ext cx="307967" cy="199812"/>
          </a:xfrm>
          <a:prstGeom prst="rect">
            <a:avLst/>
          </a:prstGeom>
        </p:spPr>
      </p:pic>
      <p:pic>
        <p:nvPicPr>
          <p:cNvPr id="121" name="図 120">
            <a:extLst>
              <a:ext uri="{FF2B5EF4-FFF2-40B4-BE49-F238E27FC236}">
                <a16:creationId xmlns:a16="http://schemas.microsoft.com/office/drawing/2014/main" id="{39CCB5E5-7FBA-C5A7-4E3E-36693C8B1A07}"/>
              </a:ext>
            </a:extLst>
          </p:cNvPr>
          <p:cNvPicPr>
            <a:picLocks noChangeAspect="1"/>
          </p:cNvPicPr>
          <p:nvPr/>
        </p:nvPicPr>
        <p:blipFill>
          <a:blip r:embed="rId12"/>
          <a:stretch>
            <a:fillRect/>
          </a:stretch>
        </p:blipFill>
        <p:spPr>
          <a:xfrm>
            <a:off x="6081882" y="5682772"/>
            <a:ext cx="321487" cy="195943"/>
          </a:xfrm>
          <a:prstGeom prst="rect">
            <a:avLst/>
          </a:prstGeom>
        </p:spPr>
      </p:pic>
      <p:pic>
        <p:nvPicPr>
          <p:cNvPr id="123" name="図 122">
            <a:extLst>
              <a:ext uri="{FF2B5EF4-FFF2-40B4-BE49-F238E27FC236}">
                <a16:creationId xmlns:a16="http://schemas.microsoft.com/office/drawing/2014/main" id="{9FDF0577-65AE-5AC0-0782-A23DA5945D3B}"/>
              </a:ext>
            </a:extLst>
          </p:cNvPr>
          <p:cNvPicPr>
            <a:picLocks noChangeAspect="1"/>
          </p:cNvPicPr>
          <p:nvPr/>
        </p:nvPicPr>
        <p:blipFill>
          <a:blip r:embed="rId13"/>
          <a:srcRect l="3820" t="8996" r="9354" b="12484"/>
          <a:stretch>
            <a:fillRect/>
          </a:stretch>
        </p:blipFill>
        <p:spPr>
          <a:xfrm>
            <a:off x="6600008" y="5682772"/>
            <a:ext cx="310717" cy="196233"/>
          </a:xfrm>
          <a:prstGeom prst="rect">
            <a:avLst/>
          </a:prstGeom>
        </p:spPr>
      </p:pic>
      <p:pic>
        <p:nvPicPr>
          <p:cNvPr id="125" name="図 124">
            <a:extLst>
              <a:ext uri="{FF2B5EF4-FFF2-40B4-BE49-F238E27FC236}">
                <a16:creationId xmlns:a16="http://schemas.microsoft.com/office/drawing/2014/main" id="{30F8DEC0-775A-9483-46E9-ABD26D7D9436}"/>
              </a:ext>
            </a:extLst>
          </p:cNvPr>
          <p:cNvPicPr>
            <a:picLocks noChangeAspect="1"/>
          </p:cNvPicPr>
          <p:nvPr/>
        </p:nvPicPr>
        <p:blipFill>
          <a:blip r:embed="rId14"/>
          <a:stretch>
            <a:fillRect/>
          </a:stretch>
        </p:blipFill>
        <p:spPr>
          <a:xfrm>
            <a:off x="7107364" y="5682772"/>
            <a:ext cx="321487" cy="195943"/>
          </a:xfrm>
          <a:prstGeom prst="rect">
            <a:avLst/>
          </a:prstGeom>
        </p:spPr>
      </p:pic>
      <p:pic>
        <p:nvPicPr>
          <p:cNvPr id="127" name="図 126">
            <a:extLst>
              <a:ext uri="{FF2B5EF4-FFF2-40B4-BE49-F238E27FC236}">
                <a16:creationId xmlns:a16="http://schemas.microsoft.com/office/drawing/2014/main" id="{07C45786-1613-D76C-889D-7BAF792BDF4A}"/>
              </a:ext>
            </a:extLst>
          </p:cNvPr>
          <p:cNvPicPr>
            <a:picLocks noChangeAspect="1"/>
          </p:cNvPicPr>
          <p:nvPr/>
        </p:nvPicPr>
        <p:blipFill>
          <a:blip r:embed="rId15"/>
          <a:stretch>
            <a:fillRect/>
          </a:stretch>
        </p:blipFill>
        <p:spPr>
          <a:xfrm>
            <a:off x="7620105" y="5682772"/>
            <a:ext cx="321487" cy="195943"/>
          </a:xfrm>
          <a:prstGeom prst="rect">
            <a:avLst/>
          </a:prstGeom>
        </p:spPr>
      </p:pic>
      <p:pic>
        <p:nvPicPr>
          <p:cNvPr id="129" name="図 128">
            <a:extLst>
              <a:ext uri="{FF2B5EF4-FFF2-40B4-BE49-F238E27FC236}">
                <a16:creationId xmlns:a16="http://schemas.microsoft.com/office/drawing/2014/main" id="{716C7416-0783-2F9A-26D0-39537508355F}"/>
              </a:ext>
            </a:extLst>
          </p:cNvPr>
          <p:cNvPicPr>
            <a:picLocks noChangeAspect="1"/>
          </p:cNvPicPr>
          <p:nvPr/>
        </p:nvPicPr>
        <p:blipFill>
          <a:blip r:embed="rId16"/>
          <a:stretch>
            <a:fillRect/>
          </a:stretch>
        </p:blipFill>
        <p:spPr>
          <a:xfrm>
            <a:off x="8132846" y="5682772"/>
            <a:ext cx="321487" cy="195943"/>
          </a:xfrm>
          <a:prstGeom prst="rect">
            <a:avLst/>
          </a:prstGeom>
        </p:spPr>
      </p:pic>
      <p:pic>
        <p:nvPicPr>
          <p:cNvPr id="131" name="図 130">
            <a:extLst>
              <a:ext uri="{FF2B5EF4-FFF2-40B4-BE49-F238E27FC236}">
                <a16:creationId xmlns:a16="http://schemas.microsoft.com/office/drawing/2014/main" id="{822E09FD-6DB3-AF22-2482-7D8780AAED31}"/>
              </a:ext>
            </a:extLst>
          </p:cNvPr>
          <p:cNvPicPr>
            <a:picLocks noChangeAspect="1"/>
          </p:cNvPicPr>
          <p:nvPr/>
        </p:nvPicPr>
        <p:blipFill>
          <a:blip r:embed="rId17"/>
          <a:stretch>
            <a:fillRect/>
          </a:stretch>
        </p:blipFill>
        <p:spPr>
          <a:xfrm>
            <a:off x="8645587" y="5682772"/>
            <a:ext cx="321487" cy="195943"/>
          </a:xfrm>
          <a:prstGeom prst="rect">
            <a:avLst/>
          </a:prstGeom>
        </p:spPr>
      </p:pic>
      <p:pic>
        <p:nvPicPr>
          <p:cNvPr id="133" name="図 132">
            <a:extLst>
              <a:ext uri="{FF2B5EF4-FFF2-40B4-BE49-F238E27FC236}">
                <a16:creationId xmlns:a16="http://schemas.microsoft.com/office/drawing/2014/main" id="{34414A48-7FF4-1FB3-BC21-C18627EAB97B}"/>
              </a:ext>
            </a:extLst>
          </p:cNvPr>
          <p:cNvPicPr>
            <a:picLocks noChangeAspect="1"/>
          </p:cNvPicPr>
          <p:nvPr/>
        </p:nvPicPr>
        <p:blipFill>
          <a:blip r:embed="rId18"/>
          <a:stretch>
            <a:fillRect/>
          </a:stretch>
        </p:blipFill>
        <p:spPr>
          <a:xfrm>
            <a:off x="9158328" y="5682772"/>
            <a:ext cx="321487" cy="195943"/>
          </a:xfrm>
          <a:prstGeom prst="rect">
            <a:avLst/>
          </a:prstGeom>
        </p:spPr>
      </p:pic>
      <p:pic>
        <p:nvPicPr>
          <p:cNvPr id="135" name="図 134">
            <a:extLst>
              <a:ext uri="{FF2B5EF4-FFF2-40B4-BE49-F238E27FC236}">
                <a16:creationId xmlns:a16="http://schemas.microsoft.com/office/drawing/2014/main" id="{EA2CB468-C902-5932-44CC-2ACC0C00A841}"/>
              </a:ext>
            </a:extLst>
          </p:cNvPr>
          <p:cNvPicPr>
            <a:picLocks noChangeAspect="1"/>
          </p:cNvPicPr>
          <p:nvPr/>
        </p:nvPicPr>
        <p:blipFill>
          <a:blip r:embed="rId19"/>
          <a:stretch>
            <a:fillRect/>
          </a:stretch>
        </p:blipFill>
        <p:spPr>
          <a:xfrm>
            <a:off x="9671069" y="5682772"/>
            <a:ext cx="321487" cy="195943"/>
          </a:xfrm>
          <a:prstGeom prst="rect">
            <a:avLst/>
          </a:prstGeom>
        </p:spPr>
      </p:pic>
      <p:pic>
        <p:nvPicPr>
          <p:cNvPr id="137" name="図 136">
            <a:extLst>
              <a:ext uri="{FF2B5EF4-FFF2-40B4-BE49-F238E27FC236}">
                <a16:creationId xmlns:a16="http://schemas.microsoft.com/office/drawing/2014/main" id="{AC793029-E650-56F8-9301-83F486E6E99B}"/>
              </a:ext>
            </a:extLst>
          </p:cNvPr>
          <p:cNvPicPr>
            <a:picLocks noChangeAspect="1"/>
          </p:cNvPicPr>
          <p:nvPr/>
        </p:nvPicPr>
        <p:blipFill>
          <a:blip r:embed="rId20"/>
          <a:stretch>
            <a:fillRect/>
          </a:stretch>
        </p:blipFill>
        <p:spPr>
          <a:xfrm>
            <a:off x="10183810" y="5682772"/>
            <a:ext cx="321487" cy="195943"/>
          </a:xfrm>
          <a:prstGeom prst="rect">
            <a:avLst/>
          </a:prstGeom>
        </p:spPr>
      </p:pic>
      <p:pic>
        <p:nvPicPr>
          <p:cNvPr id="139" name="図 138">
            <a:extLst>
              <a:ext uri="{FF2B5EF4-FFF2-40B4-BE49-F238E27FC236}">
                <a16:creationId xmlns:a16="http://schemas.microsoft.com/office/drawing/2014/main" id="{5A2972DE-F496-B046-95A1-7676CF1D8CFD}"/>
              </a:ext>
            </a:extLst>
          </p:cNvPr>
          <p:cNvPicPr>
            <a:picLocks noChangeAspect="1"/>
          </p:cNvPicPr>
          <p:nvPr/>
        </p:nvPicPr>
        <p:blipFill>
          <a:blip r:embed="rId21"/>
          <a:stretch>
            <a:fillRect/>
          </a:stretch>
        </p:blipFill>
        <p:spPr>
          <a:xfrm>
            <a:off x="10697137" y="5682772"/>
            <a:ext cx="320314" cy="195943"/>
          </a:xfrm>
          <a:prstGeom prst="rect">
            <a:avLst/>
          </a:prstGeom>
        </p:spPr>
      </p:pic>
      <p:pic>
        <p:nvPicPr>
          <p:cNvPr id="141" name="図 140">
            <a:extLst>
              <a:ext uri="{FF2B5EF4-FFF2-40B4-BE49-F238E27FC236}">
                <a16:creationId xmlns:a16="http://schemas.microsoft.com/office/drawing/2014/main" id="{26C32E75-E210-5B04-B4F8-0A7D34B3F8E9}"/>
              </a:ext>
            </a:extLst>
          </p:cNvPr>
          <p:cNvPicPr>
            <a:picLocks noChangeAspect="1"/>
          </p:cNvPicPr>
          <p:nvPr/>
        </p:nvPicPr>
        <p:blipFill>
          <a:blip r:embed="rId22"/>
          <a:stretch>
            <a:fillRect/>
          </a:stretch>
        </p:blipFill>
        <p:spPr>
          <a:xfrm>
            <a:off x="11209282" y="5682772"/>
            <a:ext cx="321487" cy="195943"/>
          </a:xfrm>
          <a:prstGeom prst="rect">
            <a:avLst/>
          </a:prstGeom>
        </p:spPr>
      </p:pic>
      <p:pic>
        <p:nvPicPr>
          <p:cNvPr id="145" name="図 144">
            <a:extLst>
              <a:ext uri="{FF2B5EF4-FFF2-40B4-BE49-F238E27FC236}">
                <a16:creationId xmlns:a16="http://schemas.microsoft.com/office/drawing/2014/main" id="{C205ADDF-B325-83AE-068A-A3B94B1F6F5C}"/>
              </a:ext>
            </a:extLst>
          </p:cNvPr>
          <p:cNvPicPr>
            <a:picLocks noChangeAspect="1"/>
          </p:cNvPicPr>
          <p:nvPr/>
        </p:nvPicPr>
        <p:blipFill>
          <a:blip r:embed="rId23"/>
          <a:stretch>
            <a:fillRect/>
          </a:stretch>
        </p:blipFill>
        <p:spPr>
          <a:xfrm>
            <a:off x="4543050" y="5682772"/>
            <a:ext cx="322704" cy="194400"/>
          </a:xfrm>
          <a:prstGeom prst="rect">
            <a:avLst/>
          </a:prstGeom>
          <a:ln w="3175">
            <a:solidFill>
              <a:schemeClr val="tx1"/>
            </a:solidFill>
          </a:ln>
        </p:spPr>
      </p:pic>
      <p:sp>
        <p:nvSpPr>
          <p:cNvPr id="188" name="テキスト ボックス 187">
            <a:extLst>
              <a:ext uri="{FF2B5EF4-FFF2-40B4-BE49-F238E27FC236}">
                <a16:creationId xmlns:a16="http://schemas.microsoft.com/office/drawing/2014/main" id="{F9915042-63B5-E081-3501-C1B12D2CE820}"/>
              </a:ext>
            </a:extLst>
          </p:cNvPr>
          <p:cNvSpPr txBox="1"/>
          <p:nvPr/>
        </p:nvSpPr>
        <p:spPr>
          <a:xfrm>
            <a:off x="8434091" y="5861352"/>
            <a:ext cx="748800" cy="200055"/>
          </a:xfrm>
          <a:prstGeom prst="rect">
            <a:avLst/>
          </a:prstGeom>
          <a:noFill/>
        </p:spPr>
        <p:txBody>
          <a:bodyPr wrap="none" rtlCol="0">
            <a:spAutoFit/>
          </a:bodyPr>
          <a:lstStyle/>
          <a:p>
            <a:pPr algn="ctr"/>
            <a:r>
              <a:rPr kumimoji="1" lang="ja-JP" altLang="en-US" sz="700" spc="-150" dirty="0">
                <a:latin typeface="UD デジタル 教科書体 NP-R" panose="02020400000000000000" pitchFamily="18" charset="-128"/>
                <a:ea typeface="UD デジタル 教科書体 NP-R" panose="02020400000000000000" pitchFamily="18" charset="-128"/>
              </a:rPr>
              <a:t>オーストリア</a:t>
            </a:r>
            <a:endParaRPr kumimoji="1" lang="ja-JP" altLang="en-US" sz="800" spc="-150" dirty="0">
              <a:latin typeface="UD デジタル 教科書体 NP-R" panose="02020400000000000000" pitchFamily="18" charset="-128"/>
              <a:ea typeface="UD デジタル 教科書体 NP-R" panose="02020400000000000000" pitchFamily="18" charset="-128"/>
            </a:endParaRPr>
          </a:p>
        </p:txBody>
      </p:sp>
      <p:sp>
        <p:nvSpPr>
          <p:cNvPr id="189" name="テキスト ボックス 188">
            <a:extLst>
              <a:ext uri="{FF2B5EF4-FFF2-40B4-BE49-F238E27FC236}">
                <a16:creationId xmlns:a16="http://schemas.microsoft.com/office/drawing/2014/main" id="{70FC2C7A-4B84-2EC7-4244-5471901EA954}"/>
              </a:ext>
            </a:extLst>
          </p:cNvPr>
          <p:cNvSpPr txBox="1"/>
          <p:nvPr/>
        </p:nvSpPr>
        <p:spPr>
          <a:xfrm>
            <a:off x="741806" y="5861352"/>
            <a:ext cx="748800" cy="200055"/>
          </a:xfrm>
          <a:prstGeom prst="rect">
            <a:avLst/>
          </a:prstGeom>
          <a:noFill/>
        </p:spPr>
        <p:txBody>
          <a:bodyPr wrap="none" rtlCol="0">
            <a:spAutoFit/>
          </a:bodyPr>
          <a:lstStyle/>
          <a:p>
            <a:pPr algn="ctr"/>
            <a:r>
              <a:rPr lang="ja-JP" altLang="en-US" sz="700" dirty="0">
                <a:latin typeface="UD デジタル 教科書体 NP-R" panose="02020400000000000000" pitchFamily="18" charset="-128"/>
                <a:ea typeface="UD デジタル 教科書体 NP-R" panose="02020400000000000000" pitchFamily="18" charset="-128"/>
              </a:rPr>
              <a:t>中国</a:t>
            </a:r>
            <a:endParaRPr kumimoji="1" lang="ja-JP" altLang="en-US" sz="700" dirty="0">
              <a:latin typeface="UD デジタル 教科書体 NP-R" panose="02020400000000000000" pitchFamily="18" charset="-128"/>
              <a:ea typeface="UD デジタル 教科書体 NP-R" panose="02020400000000000000" pitchFamily="18" charset="-128"/>
            </a:endParaRPr>
          </a:p>
        </p:txBody>
      </p:sp>
      <p:sp>
        <p:nvSpPr>
          <p:cNvPr id="190" name="テキスト ボックス 189">
            <a:extLst>
              <a:ext uri="{FF2B5EF4-FFF2-40B4-BE49-F238E27FC236}">
                <a16:creationId xmlns:a16="http://schemas.microsoft.com/office/drawing/2014/main" id="{FED80C6A-E84F-351E-66F7-5F108DC47E1F}"/>
              </a:ext>
            </a:extLst>
          </p:cNvPr>
          <p:cNvSpPr txBox="1"/>
          <p:nvPr/>
        </p:nvSpPr>
        <p:spPr>
          <a:xfrm>
            <a:off x="1254625" y="5861352"/>
            <a:ext cx="748800" cy="200055"/>
          </a:xfrm>
          <a:prstGeom prst="rect">
            <a:avLst/>
          </a:prstGeom>
          <a:noFill/>
        </p:spPr>
        <p:txBody>
          <a:bodyPr wrap="none" rtlCol="0">
            <a:spAutoFit/>
          </a:bodyPr>
          <a:lstStyle/>
          <a:p>
            <a:pPr algn="ctr"/>
            <a:r>
              <a:rPr lang="ja-JP" altLang="en-US" sz="700" spc="-150" dirty="0">
                <a:latin typeface="UD デジタル 教科書体 NP-R" panose="02020400000000000000" pitchFamily="18" charset="-128"/>
                <a:ea typeface="UD デジタル 教科書体 NP-R" panose="02020400000000000000" pitchFamily="18" charset="-128"/>
              </a:rPr>
              <a:t>フィリピン</a:t>
            </a:r>
            <a:endParaRPr kumimoji="1" lang="ja-JP" altLang="en-US" sz="700" spc="-150" dirty="0">
              <a:latin typeface="UD デジタル 教科書体 NP-R" panose="02020400000000000000" pitchFamily="18" charset="-128"/>
              <a:ea typeface="UD デジタル 教科書体 NP-R" panose="02020400000000000000" pitchFamily="18" charset="-128"/>
            </a:endParaRPr>
          </a:p>
        </p:txBody>
      </p:sp>
      <p:sp>
        <p:nvSpPr>
          <p:cNvPr id="191" name="テキスト ボックス 190">
            <a:extLst>
              <a:ext uri="{FF2B5EF4-FFF2-40B4-BE49-F238E27FC236}">
                <a16:creationId xmlns:a16="http://schemas.microsoft.com/office/drawing/2014/main" id="{850F2D84-86CA-1D08-53A3-12D872B006A3}"/>
              </a:ext>
            </a:extLst>
          </p:cNvPr>
          <p:cNvSpPr txBox="1"/>
          <p:nvPr/>
        </p:nvSpPr>
        <p:spPr>
          <a:xfrm>
            <a:off x="1767444" y="5861352"/>
            <a:ext cx="748800" cy="200055"/>
          </a:xfrm>
          <a:prstGeom prst="rect">
            <a:avLst/>
          </a:prstGeom>
          <a:noFill/>
        </p:spPr>
        <p:txBody>
          <a:bodyPr wrap="none" rtlCol="0">
            <a:spAutoFit/>
          </a:bodyPr>
          <a:lstStyle/>
          <a:p>
            <a:pPr algn="ctr"/>
            <a:r>
              <a:rPr lang="ja-JP" altLang="en-US" sz="700" dirty="0">
                <a:latin typeface="UD デジタル 教科書体 NP-R" panose="02020400000000000000" pitchFamily="18" charset="-128"/>
                <a:ea typeface="UD デジタル 教科書体 NP-R" panose="02020400000000000000" pitchFamily="18" charset="-128"/>
              </a:rPr>
              <a:t>韓国</a:t>
            </a:r>
            <a:endParaRPr kumimoji="1" lang="ja-JP" altLang="en-US" sz="700" dirty="0">
              <a:latin typeface="UD デジタル 教科書体 NP-R" panose="02020400000000000000" pitchFamily="18" charset="-128"/>
              <a:ea typeface="UD デジタル 教科書体 NP-R" panose="02020400000000000000" pitchFamily="18" charset="-128"/>
            </a:endParaRPr>
          </a:p>
        </p:txBody>
      </p:sp>
      <p:sp>
        <p:nvSpPr>
          <p:cNvPr id="192" name="テキスト ボックス 191">
            <a:extLst>
              <a:ext uri="{FF2B5EF4-FFF2-40B4-BE49-F238E27FC236}">
                <a16:creationId xmlns:a16="http://schemas.microsoft.com/office/drawing/2014/main" id="{569D7EF0-0EBA-9F7D-8771-F6ABBAD63B2C}"/>
              </a:ext>
            </a:extLst>
          </p:cNvPr>
          <p:cNvSpPr txBox="1"/>
          <p:nvPr/>
        </p:nvSpPr>
        <p:spPr>
          <a:xfrm>
            <a:off x="2280263" y="5861352"/>
            <a:ext cx="748800" cy="200055"/>
          </a:xfrm>
          <a:prstGeom prst="rect">
            <a:avLst/>
          </a:prstGeom>
          <a:noFill/>
        </p:spPr>
        <p:txBody>
          <a:bodyPr wrap="none" rtlCol="0">
            <a:spAutoFit/>
          </a:bodyPr>
          <a:lstStyle/>
          <a:p>
            <a:pPr algn="ctr"/>
            <a:r>
              <a:rPr lang="ja-JP" altLang="en-US" sz="700" spc="-150" dirty="0">
                <a:latin typeface="UD デジタル 教科書体 NP-R" panose="02020400000000000000" pitchFamily="18" charset="-128"/>
                <a:ea typeface="UD デジタル 教科書体 NP-R" panose="02020400000000000000" pitchFamily="18" charset="-128"/>
              </a:rPr>
              <a:t>インドネシア</a:t>
            </a:r>
            <a:endParaRPr kumimoji="1" lang="ja-JP" altLang="en-US" sz="700" spc="-150" dirty="0">
              <a:latin typeface="UD デジタル 教科書体 NP-R" panose="02020400000000000000" pitchFamily="18" charset="-128"/>
              <a:ea typeface="UD デジタル 教科書体 NP-R" panose="02020400000000000000" pitchFamily="18" charset="-128"/>
            </a:endParaRPr>
          </a:p>
        </p:txBody>
      </p:sp>
      <p:sp>
        <p:nvSpPr>
          <p:cNvPr id="193" name="テキスト ボックス 192">
            <a:extLst>
              <a:ext uri="{FF2B5EF4-FFF2-40B4-BE49-F238E27FC236}">
                <a16:creationId xmlns:a16="http://schemas.microsoft.com/office/drawing/2014/main" id="{63F6DC14-FFB0-8F71-BDAA-2FCF4C8AC388}"/>
              </a:ext>
            </a:extLst>
          </p:cNvPr>
          <p:cNvSpPr txBox="1"/>
          <p:nvPr/>
        </p:nvSpPr>
        <p:spPr>
          <a:xfrm>
            <a:off x="2793082" y="5861352"/>
            <a:ext cx="748800" cy="200055"/>
          </a:xfrm>
          <a:prstGeom prst="rect">
            <a:avLst/>
          </a:prstGeom>
          <a:noFill/>
        </p:spPr>
        <p:txBody>
          <a:bodyPr wrap="none" rtlCol="0">
            <a:spAutoFit/>
          </a:bodyPr>
          <a:lstStyle/>
          <a:p>
            <a:pPr algn="ctr"/>
            <a:r>
              <a:rPr kumimoji="1" lang="ja-JP" altLang="en-US" sz="700" dirty="0">
                <a:latin typeface="UD デジタル 教科書体 NP-R" panose="02020400000000000000" pitchFamily="18" charset="-128"/>
                <a:ea typeface="UD デジタル 教科書体 NP-R" panose="02020400000000000000" pitchFamily="18" charset="-128"/>
              </a:rPr>
              <a:t>日本</a:t>
            </a:r>
          </a:p>
        </p:txBody>
      </p:sp>
      <p:sp>
        <p:nvSpPr>
          <p:cNvPr id="194" name="テキスト ボックス 193">
            <a:extLst>
              <a:ext uri="{FF2B5EF4-FFF2-40B4-BE49-F238E27FC236}">
                <a16:creationId xmlns:a16="http://schemas.microsoft.com/office/drawing/2014/main" id="{91E3CCEF-345A-2D16-E2B7-85DB51C8D32C}"/>
              </a:ext>
            </a:extLst>
          </p:cNvPr>
          <p:cNvSpPr txBox="1"/>
          <p:nvPr/>
        </p:nvSpPr>
        <p:spPr>
          <a:xfrm>
            <a:off x="3305901" y="5861352"/>
            <a:ext cx="748800" cy="200055"/>
          </a:xfrm>
          <a:prstGeom prst="rect">
            <a:avLst/>
          </a:prstGeom>
          <a:noFill/>
        </p:spPr>
        <p:txBody>
          <a:bodyPr wrap="none" rtlCol="0">
            <a:spAutoFit/>
          </a:bodyPr>
          <a:lstStyle/>
          <a:p>
            <a:pPr algn="ctr"/>
            <a:r>
              <a:rPr lang="ja-JP" altLang="en-US" sz="700" spc="-150" dirty="0">
                <a:latin typeface="UD デジタル 教科書体 NP-R" panose="02020400000000000000" pitchFamily="18" charset="-128"/>
                <a:ea typeface="UD デジタル 教科書体 NP-R" panose="02020400000000000000" pitchFamily="18" charset="-128"/>
              </a:rPr>
              <a:t>シンガポール</a:t>
            </a:r>
            <a:endParaRPr kumimoji="1" lang="ja-JP" altLang="en-US" sz="700" spc="-150" dirty="0">
              <a:latin typeface="UD デジタル 教科書体 NP-R" panose="02020400000000000000" pitchFamily="18" charset="-128"/>
              <a:ea typeface="UD デジタル 教科書体 NP-R" panose="02020400000000000000" pitchFamily="18" charset="-128"/>
            </a:endParaRPr>
          </a:p>
        </p:txBody>
      </p:sp>
      <p:sp>
        <p:nvSpPr>
          <p:cNvPr id="195" name="テキスト ボックス 194">
            <a:extLst>
              <a:ext uri="{FF2B5EF4-FFF2-40B4-BE49-F238E27FC236}">
                <a16:creationId xmlns:a16="http://schemas.microsoft.com/office/drawing/2014/main" id="{D9938A56-44C7-1F11-B814-F8AF446778A1}"/>
              </a:ext>
            </a:extLst>
          </p:cNvPr>
          <p:cNvSpPr txBox="1"/>
          <p:nvPr/>
        </p:nvSpPr>
        <p:spPr>
          <a:xfrm>
            <a:off x="3818720" y="5861352"/>
            <a:ext cx="748800" cy="200055"/>
          </a:xfrm>
          <a:prstGeom prst="rect">
            <a:avLst/>
          </a:prstGeom>
          <a:noFill/>
        </p:spPr>
        <p:txBody>
          <a:bodyPr wrap="none" rtlCol="0">
            <a:spAutoFit/>
          </a:bodyPr>
          <a:lstStyle/>
          <a:p>
            <a:pPr algn="ctr"/>
            <a:r>
              <a:rPr kumimoji="1" lang="ja-JP" altLang="en-US" sz="700" dirty="0">
                <a:latin typeface="UD デジタル 教科書体 NP-R" panose="02020400000000000000" pitchFamily="18" charset="-128"/>
                <a:ea typeface="UD デジタル 教科書体 NP-R" panose="02020400000000000000" pitchFamily="18" charset="-128"/>
              </a:rPr>
              <a:t>タイ</a:t>
            </a:r>
          </a:p>
        </p:txBody>
      </p:sp>
      <p:sp>
        <p:nvSpPr>
          <p:cNvPr id="196" name="テキスト ボックス 195">
            <a:extLst>
              <a:ext uri="{FF2B5EF4-FFF2-40B4-BE49-F238E27FC236}">
                <a16:creationId xmlns:a16="http://schemas.microsoft.com/office/drawing/2014/main" id="{CD854BC5-BBDF-8C3D-CCA7-B0DB23361C45}"/>
              </a:ext>
            </a:extLst>
          </p:cNvPr>
          <p:cNvSpPr txBox="1"/>
          <p:nvPr/>
        </p:nvSpPr>
        <p:spPr>
          <a:xfrm>
            <a:off x="4331539" y="5861352"/>
            <a:ext cx="748800" cy="200055"/>
          </a:xfrm>
          <a:prstGeom prst="rect">
            <a:avLst/>
          </a:prstGeom>
          <a:noFill/>
        </p:spPr>
        <p:txBody>
          <a:bodyPr wrap="none" rtlCol="0">
            <a:spAutoFit/>
          </a:bodyPr>
          <a:lstStyle/>
          <a:p>
            <a:pPr algn="ctr"/>
            <a:r>
              <a:rPr lang="ja-JP" altLang="en-US" sz="700" dirty="0">
                <a:latin typeface="UD デジタル 教科書体 NP-R" panose="02020400000000000000" pitchFamily="18" charset="-128"/>
                <a:ea typeface="UD デジタル 教科書体 NP-R" panose="02020400000000000000" pitchFamily="18" charset="-128"/>
              </a:rPr>
              <a:t>台湾</a:t>
            </a:r>
            <a:endParaRPr kumimoji="1" lang="ja-JP" altLang="en-US" sz="700" dirty="0">
              <a:latin typeface="UD デジタル 教科書体 NP-R" panose="02020400000000000000" pitchFamily="18" charset="-128"/>
              <a:ea typeface="UD デジタル 教科書体 NP-R" panose="02020400000000000000" pitchFamily="18" charset="-128"/>
            </a:endParaRPr>
          </a:p>
        </p:txBody>
      </p:sp>
      <p:sp>
        <p:nvSpPr>
          <p:cNvPr id="197" name="テキスト ボックス 196">
            <a:extLst>
              <a:ext uri="{FF2B5EF4-FFF2-40B4-BE49-F238E27FC236}">
                <a16:creationId xmlns:a16="http://schemas.microsoft.com/office/drawing/2014/main" id="{76AF69AD-FE74-1F22-1DE9-FCB3B610857E}"/>
              </a:ext>
            </a:extLst>
          </p:cNvPr>
          <p:cNvSpPr txBox="1"/>
          <p:nvPr/>
        </p:nvSpPr>
        <p:spPr>
          <a:xfrm>
            <a:off x="4844358" y="5861352"/>
            <a:ext cx="748800" cy="200055"/>
          </a:xfrm>
          <a:prstGeom prst="rect">
            <a:avLst/>
          </a:prstGeom>
          <a:noFill/>
        </p:spPr>
        <p:txBody>
          <a:bodyPr wrap="none" rtlCol="0">
            <a:spAutoFit/>
          </a:bodyPr>
          <a:lstStyle/>
          <a:p>
            <a:pPr algn="ctr"/>
            <a:r>
              <a:rPr kumimoji="1" lang="ja-JP" altLang="en-US" sz="700" spc="-150" dirty="0">
                <a:latin typeface="UD デジタル 教科書体 NP-R" panose="02020400000000000000" pitchFamily="18" charset="-128"/>
                <a:ea typeface="UD デジタル 教科書体 NP-R" panose="02020400000000000000" pitchFamily="18" charset="-128"/>
              </a:rPr>
              <a:t>ハンガリー</a:t>
            </a:r>
          </a:p>
        </p:txBody>
      </p:sp>
      <p:sp>
        <p:nvSpPr>
          <p:cNvPr id="198" name="テキスト ボックス 197">
            <a:extLst>
              <a:ext uri="{FF2B5EF4-FFF2-40B4-BE49-F238E27FC236}">
                <a16:creationId xmlns:a16="http://schemas.microsoft.com/office/drawing/2014/main" id="{B62C6F35-CECA-86F8-B76C-8CF12FFC2BF6}"/>
              </a:ext>
            </a:extLst>
          </p:cNvPr>
          <p:cNvSpPr txBox="1"/>
          <p:nvPr/>
        </p:nvSpPr>
        <p:spPr>
          <a:xfrm>
            <a:off x="5357177" y="5861352"/>
            <a:ext cx="748800" cy="200055"/>
          </a:xfrm>
          <a:prstGeom prst="rect">
            <a:avLst/>
          </a:prstGeom>
          <a:noFill/>
        </p:spPr>
        <p:txBody>
          <a:bodyPr wrap="none" rtlCol="0">
            <a:spAutoFit/>
          </a:bodyPr>
          <a:lstStyle/>
          <a:p>
            <a:pPr algn="ctr"/>
            <a:r>
              <a:rPr kumimoji="1" lang="ja-JP" altLang="en-US" sz="700" spc="-150" dirty="0">
                <a:latin typeface="UD デジタル 教科書体 NP-R" panose="02020400000000000000" pitchFamily="18" charset="-128"/>
                <a:ea typeface="UD デジタル 教科書体 NP-R" panose="02020400000000000000" pitchFamily="18" charset="-128"/>
              </a:rPr>
              <a:t>デンマーク</a:t>
            </a:r>
          </a:p>
        </p:txBody>
      </p:sp>
      <p:sp>
        <p:nvSpPr>
          <p:cNvPr id="199" name="テキスト ボックス 198">
            <a:extLst>
              <a:ext uri="{FF2B5EF4-FFF2-40B4-BE49-F238E27FC236}">
                <a16:creationId xmlns:a16="http://schemas.microsoft.com/office/drawing/2014/main" id="{A3BB8C39-65B0-C011-A8BE-E547CBA835BB}"/>
              </a:ext>
            </a:extLst>
          </p:cNvPr>
          <p:cNvSpPr txBox="1"/>
          <p:nvPr/>
        </p:nvSpPr>
        <p:spPr>
          <a:xfrm>
            <a:off x="5869996" y="5861352"/>
            <a:ext cx="748800" cy="200055"/>
          </a:xfrm>
          <a:prstGeom prst="rect">
            <a:avLst/>
          </a:prstGeom>
          <a:noFill/>
        </p:spPr>
        <p:txBody>
          <a:bodyPr wrap="none" rtlCol="0">
            <a:spAutoFit/>
          </a:bodyPr>
          <a:lstStyle/>
          <a:p>
            <a:pPr algn="ctr"/>
            <a:r>
              <a:rPr kumimoji="1" lang="ja-JP" altLang="en-US" sz="700" spc="-150" dirty="0">
                <a:latin typeface="UD デジタル 教科書体 NP-R" panose="02020400000000000000" pitchFamily="18" charset="-128"/>
                <a:ea typeface="UD デジタル 教科書体 NP-R" panose="02020400000000000000" pitchFamily="18" charset="-128"/>
              </a:rPr>
              <a:t>スウェーデン</a:t>
            </a:r>
          </a:p>
        </p:txBody>
      </p:sp>
      <p:sp>
        <p:nvSpPr>
          <p:cNvPr id="200" name="テキスト ボックス 199">
            <a:extLst>
              <a:ext uri="{FF2B5EF4-FFF2-40B4-BE49-F238E27FC236}">
                <a16:creationId xmlns:a16="http://schemas.microsoft.com/office/drawing/2014/main" id="{B11524F5-B974-25DF-0CF8-D361F6CBA3D0}"/>
              </a:ext>
            </a:extLst>
          </p:cNvPr>
          <p:cNvSpPr txBox="1"/>
          <p:nvPr/>
        </p:nvSpPr>
        <p:spPr>
          <a:xfrm>
            <a:off x="6382815" y="5861352"/>
            <a:ext cx="748800" cy="200055"/>
          </a:xfrm>
          <a:prstGeom prst="rect">
            <a:avLst/>
          </a:prstGeom>
          <a:noFill/>
        </p:spPr>
        <p:txBody>
          <a:bodyPr wrap="none" rtlCol="0">
            <a:spAutoFit/>
          </a:bodyPr>
          <a:lstStyle/>
          <a:p>
            <a:pPr algn="ctr"/>
            <a:r>
              <a:rPr kumimoji="1" lang="ja-JP" altLang="en-US" sz="700" spc="-150" dirty="0">
                <a:latin typeface="UD デジタル 教科書体 NP-R" panose="02020400000000000000" pitchFamily="18" charset="-128"/>
                <a:ea typeface="UD デジタル 教科書体 NP-R" panose="02020400000000000000" pitchFamily="18" charset="-128"/>
              </a:rPr>
              <a:t>ノルウェー</a:t>
            </a:r>
          </a:p>
        </p:txBody>
      </p:sp>
      <p:sp>
        <p:nvSpPr>
          <p:cNvPr id="201" name="テキスト ボックス 200">
            <a:extLst>
              <a:ext uri="{FF2B5EF4-FFF2-40B4-BE49-F238E27FC236}">
                <a16:creationId xmlns:a16="http://schemas.microsoft.com/office/drawing/2014/main" id="{46BDB64B-7A45-8CA7-4C8E-B51264B9AB66}"/>
              </a:ext>
            </a:extLst>
          </p:cNvPr>
          <p:cNvSpPr txBox="1"/>
          <p:nvPr/>
        </p:nvSpPr>
        <p:spPr>
          <a:xfrm>
            <a:off x="6895634" y="5861352"/>
            <a:ext cx="748800" cy="200055"/>
          </a:xfrm>
          <a:prstGeom prst="rect">
            <a:avLst/>
          </a:prstGeom>
          <a:noFill/>
        </p:spPr>
        <p:txBody>
          <a:bodyPr wrap="none" rtlCol="0">
            <a:spAutoFit/>
          </a:bodyPr>
          <a:lstStyle/>
          <a:p>
            <a:pPr algn="ctr"/>
            <a:r>
              <a:rPr kumimoji="1" lang="ja-JP" altLang="en-US" sz="700" spc="-150" dirty="0">
                <a:latin typeface="UD デジタル 教科書体 NP-R" panose="02020400000000000000" pitchFamily="18" charset="-128"/>
                <a:ea typeface="UD デジタル 教科書体 NP-R" panose="02020400000000000000" pitchFamily="18" charset="-128"/>
              </a:rPr>
              <a:t>イタリア</a:t>
            </a:r>
          </a:p>
        </p:txBody>
      </p:sp>
      <p:sp>
        <p:nvSpPr>
          <p:cNvPr id="202" name="テキスト ボックス 201">
            <a:extLst>
              <a:ext uri="{FF2B5EF4-FFF2-40B4-BE49-F238E27FC236}">
                <a16:creationId xmlns:a16="http://schemas.microsoft.com/office/drawing/2014/main" id="{472FD140-531B-3565-CB24-0327EAE5B7BA}"/>
              </a:ext>
            </a:extLst>
          </p:cNvPr>
          <p:cNvSpPr txBox="1"/>
          <p:nvPr/>
        </p:nvSpPr>
        <p:spPr>
          <a:xfrm>
            <a:off x="7408453" y="5861352"/>
            <a:ext cx="748800" cy="200055"/>
          </a:xfrm>
          <a:prstGeom prst="rect">
            <a:avLst/>
          </a:prstGeom>
          <a:noFill/>
        </p:spPr>
        <p:txBody>
          <a:bodyPr wrap="none" rtlCol="0">
            <a:spAutoFit/>
          </a:bodyPr>
          <a:lstStyle/>
          <a:p>
            <a:pPr algn="ctr"/>
            <a:r>
              <a:rPr kumimoji="1" lang="ja-JP" altLang="en-US" sz="700" spc="-150" dirty="0">
                <a:latin typeface="UD デジタル 教科書体 NP-R" panose="02020400000000000000" pitchFamily="18" charset="-128"/>
                <a:ea typeface="UD デジタル 教科書体 NP-R" panose="02020400000000000000" pitchFamily="18" charset="-128"/>
              </a:rPr>
              <a:t>ベルギー</a:t>
            </a:r>
          </a:p>
        </p:txBody>
      </p:sp>
      <p:sp>
        <p:nvSpPr>
          <p:cNvPr id="203" name="テキスト ボックス 202">
            <a:extLst>
              <a:ext uri="{FF2B5EF4-FFF2-40B4-BE49-F238E27FC236}">
                <a16:creationId xmlns:a16="http://schemas.microsoft.com/office/drawing/2014/main" id="{4CC68642-177C-99C6-6488-04592D6E66FD}"/>
              </a:ext>
            </a:extLst>
          </p:cNvPr>
          <p:cNvSpPr txBox="1"/>
          <p:nvPr/>
        </p:nvSpPr>
        <p:spPr>
          <a:xfrm>
            <a:off x="7921272" y="5861352"/>
            <a:ext cx="748800" cy="200055"/>
          </a:xfrm>
          <a:prstGeom prst="rect">
            <a:avLst/>
          </a:prstGeom>
          <a:noFill/>
        </p:spPr>
        <p:txBody>
          <a:bodyPr wrap="none" rtlCol="0">
            <a:spAutoFit/>
          </a:bodyPr>
          <a:lstStyle/>
          <a:p>
            <a:pPr algn="ctr"/>
            <a:r>
              <a:rPr kumimoji="1" lang="ja-JP" altLang="en-US" sz="700" spc="-150" dirty="0">
                <a:latin typeface="UD デジタル 教科書体 NP-R" panose="02020400000000000000" pitchFamily="18" charset="-128"/>
                <a:ea typeface="UD デジタル 教科書体 NP-R" panose="02020400000000000000" pitchFamily="18" charset="-128"/>
              </a:rPr>
              <a:t>オランダ</a:t>
            </a:r>
          </a:p>
        </p:txBody>
      </p:sp>
      <p:sp>
        <p:nvSpPr>
          <p:cNvPr id="204" name="テキスト ボックス 203">
            <a:extLst>
              <a:ext uri="{FF2B5EF4-FFF2-40B4-BE49-F238E27FC236}">
                <a16:creationId xmlns:a16="http://schemas.microsoft.com/office/drawing/2014/main" id="{62264D81-4174-DEAA-599E-E65AF3D6EDEC}"/>
              </a:ext>
            </a:extLst>
          </p:cNvPr>
          <p:cNvSpPr txBox="1"/>
          <p:nvPr/>
        </p:nvSpPr>
        <p:spPr>
          <a:xfrm>
            <a:off x="8946910" y="5861352"/>
            <a:ext cx="748800" cy="200055"/>
          </a:xfrm>
          <a:prstGeom prst="rect">
            <a:avLst/>
          </a:prstGeom>
          <a:noFill/>
        </p:spPr>
        <p:txBody>
          <a:bodyPr wrap="none" rtlCol="0">
            <a:spAutoFit/>
          </a:bodyPr>
          <a:lstStyle/>
          <a:p>
            <a:pPr algn="ctr"/>
            <a:r>
              <a:rPr kumimoji="1" lang="ja-JP" altLang="en-US" sz="700" spc="-150" dirty="0">
                <a:latin typeface="UD デジタル 教科書体 NP-R" panose="02020400000000000000" pitchFamily="18" charset="-128"/>
                <a:ea typeface="UD デジタル 教科書体 NP-R" panose="02020400000000000000" pitchFamily="18" charset="-128"/>
              </a:rPr>
              <a:t>フランス</a:t>
            </a:r>
            <a:endParaRPr kumimoji="1" lang="ja-JP" altLang="en-US" sz="800" spc="-150" dirty="0">
              <a:latin typeface="UD デジタル 教科書体 NP-R" panose="02020400000000000000" pitchFamily="18" charset="-128"/>
              <a:ea typeface="UD デジタル 教科書体 NP-R" panose="02020400000000000000" pitchFamily="18" charset="-128"/>
            </a:endParaRPr>
          </a:p>
        </p:txBody>
      </p:sp>
      <p:sp>
        <p:nvSpPr>
          <p:cNvPr id="205" name="テキスト ボックス 204">
            <a:extLst>
              <a:ext uri="{FF2B5EF4-FFF2-40B4-BE49-F238E27FC236}">
                <a16:creationId xmlns:a16="http://schemas.microsoft.com/office/drawing/2014/main" id="{49C2B7AD-3E9F-658A-7517-8CFAC70605F1}"/>
              </a:ext>
            </a:extLst>
          </p:cNvPr>
          <p:cNvSpPr txBox="1"/>
          <p:nvPr/>
        </p:nvSpPr>
        <p:spPr>
          <a:xfrm>
            <a:off x="9459729" y="5861352"/>
            <a:ext cx="748800" cy="200055"/>
          </a:xfrm>
          <a:prstGeom prst="rect">
            <a:avLst/>
          </a:prstGeom>
          <a:noFill/>
        </p:spPr>
        <p:txBody>
          <a:bodyPr wrap="none" rtlCol="0">
            <a:spAutoFit/>
          </a:bodyPr>
          <a:lstStyle/>
          <a:p>
            <a:pPr algn="ctr"/>
            <a:r>
              <a:rPr kumimoji="1" lang="ja-JP" altLang="en-US" sz="700" spc="-150" dirty="0">
                <a:latin typeface="UD デジタル 教科書体 NP-R" panose="02020400000000000000" pitchFamily="18" charset="-128"/>
                <a:ea typeface="UD デジタル 教科書体 NP-R" panose="02020400000000000000" pitchFamily="18" charset="-128"/>
              </a:rPr>
              <a:t>イギリス</a:t>
            </a:r>
            <a:endParaRPr kumimoji="1" lang="ja-JP" altLang="en-US" sz="800" spc="-150" dirty="0">
              <a:latin typeface="UD デジタル 教科書体 NP-R" panose="02020400000000000000" pitchFamily="18" charset="-128"/>
              <a:ea typeface="UD デジタル 教科書体 NP-R" panose="02020400000000000000" pitchFamily="18" charset="-128"/>
            </a:endParaRPr>
          </a:p>
        </p:txBody>
      </p:sp>
      <p:sp>
        <p:nvSpPr>
          <p:cNvPr id="206" name="テキスト ボックス 205">
            <a:extLst>
              <a:ext uri="{FF2B5EF4-FFF2-40B4-BE49-F238E27FC236}">
                <a16:creationId xmlns:a16="http://schemas.microsoft.com/office/drawing/2014/main" id="{3346F153-4A6E-1F94-611C-AEAC666D20D5}"/>
              </a:ext>
            </a:extLst>
          </p:cNvPr>
          <p:cNvSpPr txBox="1"/>
          <p:nvPr/>
        </p:nvSpPr>
        <p:spPr>
          <a:xfrm>
            <a:off x="9972548" y="5861352"/>
            <a:ext cx="748800" cy="200055"/>
          </a:xfrm>
          <a:prstGeom prst="rect">
            <a:avLst/>
          </a:prstGeom>
          <a:noFill/>
        </p:spPr>
        <p:txBody>
          <a:bodyPr wrap="none" rtlCol="0">
            <a:spAutoFit/>
          </a:bodyPr>
          <a:lstStyle/>
          <a:p>
            <a:pPr algn="ctr"/>
            <a:r>
              <a:rPr kumimoji="1" lang="ja-JP" altLang="en-US" sz="700" spc="-150" dirty="0">
                <a:latin typeface="UD デジタル 教科書体 NP-R" panose="02020400000000000000" pitchFamily="18" charset="-128"/>
                <a:ea typeface="UD デジタル 教科書体 NP-R" panose="02020400000000000000" pitchFamily="18" charset="-128"/>
              </a:rPr>
              <a:t>ドイツ</a:t>
            </a:r>
            <a:endParaRPr kumimoji="1" lang="ja-JP" altLang="en-US" sz="800" spc="-150" dirty="0">
              <a:latin typeface="UD デジタル 教科書体 NP-R" panose="02020400000000000000" pitchFamily="18" charset="-128"/>
              <a:ea typeface="UD デジタル 教科書体 NP-R" panose="02020400000000000000" pitchFamily="18" charset="-128"/>
            </a:endParaRPr>
          </a:p>
        </p:txBody>
      </p:sp>
      <p:sp>
        <p:nvSpPr>
          <p:cNvPr id="207" name="テキスト ボックス 206">
            <a:extLst>
              <a:ext uri="{FF2B5EF4-FFF2-40B4-BE49-F238E27FC236}">
                <a16:creationId xmlns:a16="http://schemas.microsoft.com/office/drawing/2014/main" id="{E4145E41-3A23-01F6-7F38-55FC0D0438B2}"/>
              </a:ext>
            </a:extLst>
          </p:cNvPr>
          <p:cNvSpPr txBox="1"/>
          <p:nvPr/>
        </p:nvSpPr>
        <p:spPr>
          <a:xfrm>
            <a:off x="10485367" y="5861352"/>
            <a:ext cx="748800" cy="200055"/>
          </a:xfrm>
          <a:prstGeom prst="rect">
            <a:avLst/>
          </a:prstGeom>
          <a:noFill/>
        </p:spPr>
        <p:txBody>
          <a:bodyPr wrap="none" rtlCol="0">
            <a:spAutoFit/>
          </a:bodyPr>
          <a:lstStyle/>
          <a:p>
            <a:pPr algn="ctr"/>
            <a:r>
              <a:rPr kumimoji="1" lang="ja-JP" altLang="en-US" sz="700" spc="-150" dirty="0">
                <a:latin typeface="UD デジタル 教科書体 NP-R" panose="02020400000000000000" pitchFamily="18" charset="-128"/>
                <a:ea typeface="UD デジタル 教科書体 NP-R" panose="02020400000000000000" pitchFamily="18" charset="-128"/>
              </a:rPr>
              <a:t>カナダ</a:t>
            </a:r>
            <a:endParaRPr kumimoji="1" lang="ja-JP" altLang="en-US" sz="800" spc="-150" dirty="0">
              <a:latin typeface="UD デジタル 教科書体 NP-R" panose="02020400000000000000" pitchFamily="18" charset="-128"/>
              <a:ea typeface="UD デジタル 教科書体 NP-R" panose="02020400000000000000" pitchFamily="18" charset="-128"/>
            </a:endParaRPr>
          </a:p>
        </p:txBody>
      </p:sp>
      <p:sp>
        <p:nvSpPr>
          <p:cNvPr id="208" name="テキスト ボックス 207">
            <a:extLst>
              <a:ext uri="{FF2B5EF4-FFF2-40B4-BE49-F238E27FC236}">
                <a16:creationId xmlns:a16="http://schemas.microsoft.com/office/drawing/2014/main" id="{FB1FF362-6EFE-C930-F06A-A3AE3915C549}"/>
              </a:ext>
            </a:extLst>
          </p:cNvPr>
          <p:cNvSpPr txBox="1"/>
          <p:nvPr/>
        </p:nvSpPr>
        <p:spPr>
          <a:xfrm>
            <a:off x="10998195" y="5861352"/>
            <a:ext cx="748800" cy="200055"/>
          </a:xfrm>
          <a:prstGeom prst="rect">
            <a:avLst/>
          </a:prstGeom>
          <a:noFill/>
        </p:spPr>
        <p:txBody>
          <a:bodyPr wrap="none" rtlCol="0">
            <a:spAutoFit/>
          </a:bodyPr>
          <a:lstStyle/>
          <a:p>
            <a:pPr algn="ctr"/>
            <a:r>
              <a:rPr kumimoji="1" lang="ja-JP" altLang="en-US" sz="700" spc="-150" dirty="0">
                <a:latin typeface="UD デジタル 教科書体 NP-R" panose="02020400000000000000" pitchFamily="18" charset="-128"/>
                <a:ea typeface="UD デジタル 教科書体 NP-R" panose="02020400000000000000" pitchFamily="18" charset="-128"/>
              </a:rPr>
              <a:t>ニュージーランド</a:t>
            </a:r>
            <a:endParaRPr kumimoji="1" lang="ja-JP" altLang="en-US" sz="800" spc="-150" dirty="0">
              <a:latin typeface="UD デジタル 教科書体 NP-R" panose="02020400000000000000" pitchFamily="18" charset="-128"/>
              <a:ea typeface="UD デジタル 教科書体 NP-R" panose="02020400000000000000" pitchFamily="18" charset="-128"/>
            </a:endParaRPr>
          </a:p>
        </p:txBody>
      </p:sp>
      <p:cxnSp>
        <p:nvCxnSpPr>
          <p:cNvPr id="214" name="直線コネクタ 213">
            <a:extLst>
              <a:ext uri="{FF2B5EF4-FFF2-40B4-BE49-F238E27FC236}">
                <a16:creationId xmlns:a16="http://schemas.microsoft.com/office/drawing/2014/main" id="{2BCFC841-E5D7-19A3-DEC6-7F969BB51A93}"/>
              </a:ext>
            </a:extLst>
          </p:cNvPr>
          <p:cNvCxnSpPr/>
          <p:nvPr/>
        </p:nvCxnSpPr>
        <p:spPr>
          <a:xfrm>
            <a:off x="897234" y="5608160"/>
            <a:ext cx="10836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5" name="テキスト ボックス 214">
            <a:extLst>
              <a:ext uri="{FF2B5EF4-FFF2-40B4-BE49-F238E27FC236}">
                <a16:creationId xmlns:a16="http://schemas.microsoft.com/office/drawing/2014/main" id="{A9167B79-C216-82FB-F84E-5BDA37C1F971}"/>
              </a:ext>
            </a:extLst>
          </p:cNvPr>
          <p:cNvSpPr txBox="1"/>
          <p:nvPr/>
        </p:nvSpPr>
        <p:spPr>
          <a:xfrm>
            <a:off x="417261" y="2990372"/>
            <a:ext cx="463588" cy="276999"/>
          </a:xfrm>
          <a:prstGeom prst="rect">
            <a:avLst/>
          </a:prstGeom>
          <a:noFill/>
        </p:spPr>
        <p:txBody>
          <a:bodyPr wrap="none" rtlCol="0">
            <a:spAutoFit/>
          </a:bodyPr>
          <a:lstStyle/>
          <a:p>
            <a:r>
              <a:rPr kumimoji="1" lang="en-US" altLang="ja-JP" sz="1200" dirty="0">
                <a:solidFill>
                  <a:schemeClr val="bg1">
                    <a:lumMod val="50000"/>
                  </a:schemeClr>
                </a:solidFill>
                <a:latin typeface="UD デジタル 教科書体 NP-R" panose="02020400000000000000" pitchFamily="18" charset="-128"/>
                <a:ea typeface="UD デジタル 教科書体 NP-R" panose="02020400000000000000" pitchFamily="18" charset="-128"/>
              </a:rPr>
              <a:t>(%)</a:t>
            </a:r>
            <a:endParaRPr kumimoji="1" lang="ja-JP" altLang="en-US" sz="1200" dirty="0">
              <a:solidFill>
                <a:schemeClr val="bg1">
                  <a:lumMod val="50000"/>
                </a:schemeClr>
              </a:solidFill>
              <a:latin typeface="UD デジタル 教科書体 NP-R" panose="02020400000000000000" pitchFamily="18" charset="-128"/>
              <a:ea typeface="UD デジタル 教科書体 NP-R" panose="02020400000000000000" pitchFamily="18" charset="-128"/>
            </a:endParaRPr>
          </a:p>
        </p:txBody>
      </p:sp>
      <p:sp>
        <p:nvSpPr>
          <p:cNvPr id="267" name="テキスト ボックス 266">
            <a:extLst>
              <a:ext uri="{FF2B5EF4-FFF2-40B4-BE49-F238E27FC236}">
                <a16:creationId xmlns:a16="http://schemas.microsoft.com/office/drawing/2014/main" id="{C1EDD009-1CEF-70E7-BAD3-F5E3E0715B95}"/>
              </a:ext>
            </a:extLst>
          </p:cNvPr>
          <p:cNvSpPr txBox="1"/>
          <p:nvPr/>
        </p:nvSpPr>
        <p:spPr>
          <a:xfrm>
            <a:off x="836281" y="4340774"/>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13</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68" name="テキスト ボックス 267">
            <a:extLst>
              <a:ext uri="{FF2B5EF4-FFF2-40B4-BE49-F238E27FC236}">
                <a16:creationId xmlns:a16="http://schemas.microsoft.com/office/drawing/2014/main" id="{029A08FA-AC3B-D766-8878-31BDD14BB483}"/>
              </a:ext>
            </a:extLst>
          </p:cNvPr>
          <p:cNvSpPr txBox="1"/>
          <p:nvPr/>
        </p:nvSpPr>
        <p:spPr>
          <a:xfrm>
            <a:off x="1351320" y="4416048"/>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12</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69" name="テキスト ボックス 268">
            <a:extLst>
              <a:ext uri="{FF2B5EF4-FFF2-40B4-BE49-F238E27FC236}">
                <a16:creationId xmlns:a16="http://schemas.microsoft.com/office/drawing/2014/main" id="{C7E7D1B3-272C-AF66-E434-26AE36B8C09B}"/>
              </a:ext>
            </a:extLst>
          </p:cNvPr>
          <p:cNvSpPr txBox="1"/>
          <p:nvPr/>
        </p:nvSpPr>
        <p:spPr>
          <a:xfrm>
            <a:off x="1862128" y="4569098"/>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10</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70" name="テキスト ボックス 269">
            <a:extLst>
              <a:ext uri="{FF2B5EF4-FFF2-40B4-BE49-F238E27FC236}">
                <a16:creationId xmlns:a16="http://schemas.microsoft.com/office/drawing/2014/main" id="{F3069B1F-2187-5D79-B48A-CF2C078B49B8}"/>
              </a:ext>
            </a:extLst>
          </p:cNvPr>
          <p:cNvSpPr txBox="1"/>
          <p:nvPr/>
        </p:nvSpPr>
        <p:spPr>
          <a:xfrm>
            <a:off x="2374870" y="4415905"/>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12</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71" name="テキスト ボックス 270">
            <a:extLst>
              <a:ext uri="{FF2B5EF4-FFF2-40B4-BE49-F238E27FC236}">
                <a16:creationId xmlns:a16="http://schemas.microsoft.com/office/drawing/2014/main" id="{F19EB606-7EF3-303F-8389-922FC99BB411}"/>
              </a:ext>
            </a:extLst>
          </p:cNvPr>
          <p:cNvSpPr txBox="1"/>
          <p:nvPr/>
        </p:nvSpPr>
        <p:spPr>
          <a:xfrm>
            <a:off x="2889990" y="4567880"/>
            <a:ext cx="558752" cy="276999"/>
          </a:xfrm>
          <a:prstGeom prst="rect">
            <a:avLst/>
          </a:prstGeom>
          <a:noFill/>
        </p:spPr>
        <p:txBody>
          <a:bodyPr wrap="square" rtlCol="0">
            <a:spAutoFit/>
          </a:bodyPr>
          <a:lstStyle/>
          <a:p>
            <a:pPr algn="ctr"/>
            <a:r>
              <a:rPr lang="en-US" altLang="ja-JP" sz="1200" b="1" dirty="0">
                <a:solidFill>
                  <a:srgbClr val="FF0000"/>
                </a:solidFill>
                <a:latin typeface="UD デジタル 教科書体 NP-R" panose="02020400000000000000" pitchFamily="18" charset="-128"/>
                <a:ea typeface="UD デジタル 教科書体 NP-R" panose="02020400000000000000" pitchFamily="18" charset="-128"/>
              </a:rPr>
              <a:t>10</a:t>
            </a:r>
            <a:r>
              <a:rPr lang="ja-JP" altLang="en-US" sz="1200" b="1" dirty="0">
                <a:solidFill>
                  <a:srgbClr val="FF000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FF0000"/>
              </a:solidFill>
              <a:latin typeface="UD デジタル 教科書体 NP-R" panose="02020400000000000000" pitchFamily="18" charset="-128"/>
              <a:ea typeface="UD デジタル 教科書体 NP-R" panose="02020400000000000000" pitchFamily="18" charset="-128"/>
            </a:endParaRPr>
          </a:p>
        </p:txBody>
      </p:sp>
      <p:sp>
        <p:nvSpPr>
          <p:cNvPr id="272" name="テキスト ボックス 271">
            <a:extLst>
              <a:ext uri="{FF2B5EF4-FFF2-40B4-BE49-F238E27FC236}">
                <a16:creationId xmlns:a16="http://schemas.microsoft.com/office/drawing/2014/main" id="{8128B254-C43E-62A1-0C50-0E73D14F477B}"/>
              </a:ext>
            </a:extLst>
          </p:cNvPr>
          <p:cNvSpPr txBox="1"/>
          <p:nvPr/>
        </p:nvSpPr>
        <p:spPr>
          <a:xfrm>
            <a:off x="3401476" y="4645684"/>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9</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73" name="テキスト ボックス 272">
            <a:extLst>
              <a:ext uri="{FF2B5EF4-FFF2-40B4-BE49-F238E27FC236}">
                <a16:creationId xmlns:a16="http://schemas.microsoft.com/office/drawing/2014/main" id="{959CBFF5-FD1E-FFC8-A868-2E9A5CF78121}"/>
              </a:ext>
            </a:extLst>
          </p:cNvPr>
          <p:cNvSpPr txBox="1"/>
          <p:nvPr/>
        </p:nvSpPr>
        <p:spPr>
          <a:xfrm>
            <a:off x="3911836" y="4794326"/>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7</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74" name="テキスト ボックス 273">
            <a:extLst>
              <a:ext uri="{FF2B5EF4-FFF2-40B4-BE49-F238E27FC236}">
                <a16:creationId xmlns:a16="http://schemas.microsoft.com/office/drawing/2014/main" id="{9A6B77B5-512F-57F1-8B57-D56498739DB2}"/>
              </a:ext>
            </a:extLst>
          </p:cNvPr>
          <p:cNvSpPr txBox="1"/>
          <p:nvPr/>
        </p:nvSpPr>
        <p:spPr>
          <a:xfrm>
            <a:off x="4426958" y="4948362"/>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5</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75" name="テキスト ボックス 274">
            <a:extLst>
              <a:ext uri="{FF2B5EF4-FFF2-40B4-BE49-F238E27FC236}">
                <a16:creationId xmlns:a16="http://schemas.microsoft.com/office/drawing/2014/main" id="{16EEE4B5-0887-FB26-EC79-1CFC93A2D71F}"/>
              </a:ext>
            </a:extLst>
          </p:cNvPr>
          <p:cNvSpPr txBox="1"/>
          <p:nvPr/>
        </p:nvSpPr>
        <p:spPr>
          <a:xfrm>
            <a:off x="4939334" y="3507584"/>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24</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76" name="テキスト ボックス 275">
            <a:extLst>
              <a:ext uri="{FF2B5EF4-FFF2-40B4-BE49-F238E27FC236}">
                <a16:creationId xmlns:a16="http://schemas.microsoft.com/office/drawing/2014/main" id="{41B18401-DF57-9CED-4F8F-E76F0F16A1B7}"/>
              </a:ext>
            </a:extLst>
          </p:cNvPr>
          <p:cNvSpPr txBox="1"/>
          <p:nvPr/>
        </p:nvSpPr>
        <p:spPr>
          <a:xfrm>
            <a:off x="5450948" y="3431381"/>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25</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77" name="テキスト ボックス 276">
            <a:extLst>
              <a:ext uri="{FF2B5EF4-FFF2-40B4-BE49-F238E27FC236}">
                <a16:creationId xmlns:a16="http://schemas.microsoft.com/office/drawing/2014/main" id="{389F8111-3D97-62F6-9421-ED03116CC388}"/>
              </a:ext>
            </a:extLst>
          </p:cNvPr>
          <p:cNvSpPr txBox="1"/>
          <p:nvPr/>
        </p:nvSpPr>
        <p:spPr>
          <a:xfrm>
            <a:off x="5966433" y="3431381"/>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25</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78" name="テキスト ボックス 277">
            <a:extLst>
              <a:ext uri="{FF2B5EF4-FFF2-40B4-BE49-F238E27FC236}">
                <a16:creationId xmlns:a16="http://schemas.microsoft.com/office/drawing/2014/main" id="{B5D59360-6722-2FC9-B640-DFB4F52C77CB}"/>
              </a:ext>
            </a:extLst>
          </p:cNvPr>
          <p:cNvSpPr txBox="1"/>
          <p:nvPr/>
        </p:nvSpPr>
        <p:spPr>
          <a:xfrm>
            <a:off x="6477922" y="3431381"/>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25</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79" name="テキスト ボックス 278">
            <a:extLst>
              <a:ext uri="{FF2B5EF4-FFF2-40B4-BE49-F238E27FC236}">
                <a16:creationId xmlns:a16="http://schemas.microsoft.com/office/drawing/2014/main" id="{FD2DB179-B2AB-341C-BA26-A88632DBC655}"/>
              </a:ext>
            </a:extLst>
          </p:cNvPr>
          <p:cNvSpPr txBox="1"/>
          <p:nvPr/>
        </p:nvSpPr>
        <p:spPr>
          <a:xfrm>
            <a:off x="6988731" y="3656669"/>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22</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80" name="テキスト ボックス 279">
            <a:extLst>
              <a:ext uri="{FF2B5EF4-FFF2-40B4-BE49-F238E27FC236}">
                <a16:creationId xmlns:a16="http://schemas.microsoft.com/office/drawing/2014/main" id="{E6C49052-4AF4-AB38-CF36-16D373F4BC8C}"/>
              </a:ext>
            </a:extLst>
          </p:cNvPr>
          <p:cNvSpPr txBox="1"/>
          <p:nvPr/>
        </p:nvSpPr>
        <p:spPr>
          <a:xfrm>
            <a:off x="7503404" y="3733258"/>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21</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81" name="テキスト ボックス 280">
            <a:extLst>
              <a:ext uri="{FF2B5EF4-FFF2-40B4-BE49-F238E27FC236}">
                <a16:creationId xmlns:a16="http://schemas.microsoft.com/office/drawing/2014/main" id="{48CA3BD3-0318-CFFB-A130-BEB8A582E24E}"/>
              </a:ext>
            </a:extLst>
          </p:cNvPr>
          <p:cNvSpPr txBox="1"/>
          <p:nvPr/>
        </p:nvSpPr>
        <p:spPr>
          <a:xfrm>
            <a:off x="8016145" y="3733258"/>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21</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82" name="テキスト ボックス 281">
            <a:extLst>
              <a:ext uri="{FF2B5EF4-FFF2-40B4-BE49-F238E27FC236}">
                <a16:creationId xmlns:a16="http://schemas.microsoft.com/office/drawing/2014/main" id="{A2ABECF9-9AC8-FFE5-8C9B-178A046064B5}"/>
              </a:ext>
            </a:extLst>
          </p:cNvPr>
          <p:cNvSpPr txBox="1"/>
          <p:nvPr/>
        </p:nvSpPr>
        <p:spPr>
          <a:xfrm>
            <a:off x="8527308" y="3809459"/>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20</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83" name="テキスト ボックス 282">
            <a:extLst>
              <a:ext uri="{FF2B5EF4-FFF2-40B4-BE49-F238E27FC236}">
                <a16:creationId xmlns:a16="http://schemas.microsoft.com/office/drawing/2014/main" id="{AF4F4A1C-2708-252C-1ECE-6B34A7A8B78F}"/>
              </a:ext>
            </a:extLst>
          </p:cNvPr>
          <p:cNvSpPr txBox="1"/>
          <p:nvPr/>
        </p:nvSpPr>
        <p:spPr>
          <a:xfrm>
            <a:off x="9040931" y="3809459"/>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20</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84" name="テキスト ボックス 283">
            <a:extLst>
              <a:ext uri="{FF2B5EF4-FFF2-40B4-BE49-F238E27FC236}">
                <a16:creationId xmlns:a16="http://schemas.microsoft.com/office/drawing/2014/main" id="{50E516A8-4A94-1801-2212-DF3FE047DD5A}"/>
              </a:ext>
            </a:extLst>
          </p:cNvPr>
          <p:cNvSpPr txBox="1"/>
          <p:nvPr/>
        </p:nvSpPr>
        <p:spPr>
          <a:xfrm>
            <a:off x="9554462" y="3809459"/>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20</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85" name="テキスト ボックス 284">
            <a:extLst>
              <a:ext uri="{FF2B5EF4-FFF2-40B4-BE49-F238E27FC236}">
                <a16:creationId xmlns:a16="http://schemas.microsoft.com/office/drawing/2014/main" id="{2E58A2E3-3183-8855-9620-E88FB9E0B1B2}"/>
              </a:ext>
            </a:extLst>
          </p:cNvPr>
          <p:cNvSpPr txBox="1"/>
          <p:nvPr/>
        </p:nvSpPr>
        <p:spPr>
          <a:xfrm>
            <a:off x="10066196" y="3884654"/>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19</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86" name="テキスト ボックス 285">
            <a:extLst>
              <a:ext uri="{FF2B5EF4-FFF2-40B4-BE49-F238E27FC236}">
                <a16:creationId xmlns:a16="http://schemas.microsoft.com/office/drawing/2014/main" id="{8867C023-47FC-9989-1345-E37DE54F28F2}"/>
              </a:ext>
            </a:extLst>
          </p:cNvPr>
          <p:cNvSpPr txBox="1"/>
          <p:nvPr/>
        </p:nvSpPr>
        <p:spPr>
          <a:xfrm>
            <a:off x="10579092" y="4339583"/>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13</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87" name="テキスト ボックス 286">
            <a:extLst>
              <a:ext uri="{FF2B5EF4-FFF2-40B4-BE49-F238E27FC236}">
                <a16:creationId xmlns:a16="http://schemas.microsoft.com/office/drawing/2014/main" id="{448FD5E7-336A-E602-DDCE-B8046D740745}"/>
              </a:ext>
            </a:extLst>
          </p:cNvPr>
          <p:cNvSpPr txBox="1"/>
          <p:nvPr/>
        </p:nvSpPr>
        <p:spPr>
          <a:xfrm>
            <a:off x="11093030" y="4187005"/>
            <a:ext cx="558752" cy="276999"/>
          </a:xfrm>
          <a:prstGeom prst="rect">
            <a:avLst/>
          </a:prstGeom>
          <a:noFill/>
        </p:spPr>
        <p:txBody>
          <a:bodyPr wrap="square" rtlCol="0">
            <a:spAutoFit/>
          </a:bodyPr>
          <a:lstStyle/>
          <a:p>
            <a:pPr algn="ctr"/>
            <a:r>
              <a:rPr lang="en-US" altLang="ja-JP" sz="1200" b="1" dirty="0">
                <a:solidFill>
                  <a:srgbClr val="0070C0"/>
                </a:solidFill>
                <a:latin typeface="UD デジタル 教科書体 NP-R" panose="02020400000000000000" pitchFamily="18" charset="-128"/>
                <a:ea typeface="UD デジタル 教科書体 NP-R" panose="02020400000000000000" pitchFamily="18" charset="-128"/>
              </a:rPr>
              <a:t>15</a:t>
            </a:r>
            <a:r>
              <a:rPr lang="ja-JP" altLang="en-US" sz="1200" b="1" dirty="0">
                <a:solidFill>
                  <a:srgbClr val="0070C0"/>
                </a:solidFill>
                <a:latin typeface="UD デジタル 教科書体 NP-R" panose="02020400000000000000" pitchFamily="18" charset="-128"/>
                <a:ea typeface="UD デジタル 教科書体 NP-R" panose="02020400000000000000" pitchFamily="18" charset="-128"/>
              </a:rPr>
              <a:t>％</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6" name="テキスト ボックス 5">
            <a:extLst>
              <a:ext uri="{FF2B5EF4-FFF2-40B4-BE49-F238E27FC236}">
                <a16:creationId xmlns:a16="http://schemas.microsoft.com/office/drawing/2014/main" id="{FC57DC6E-FFEF-53AD-6B46-083C85ED3DE9}"/>
              </a:ext>
            </a:extLst>
          </p:cNvPr>
          <p:cNvSpPr txBox="1"/>
          <p:nvPr/>
        </p:nvSpPr>
        <p:spPr>
          <a:xfrm>
            <a:off x="836281" y="2811101"/>
            <a:ext cx="5511884" cy="372859"/>
          </a:xfrm>
          <a:prstGeom prst="rect">
            <a:avLst/>
          </a:prstGeom>
          <a:noFill/>
        </p:spPr>
        <p:txBody>
          <a:bodyPr wrap="square" rtlCol="0">
            <a:spAutoFit/>
          </a:bodyPr>
          <a:lstStyle/>
          <a:p>
            <a:pPr>
              <a:lnSpc>
                <a:spcPct val="120000"/>
              </a:lnSpc>
              <a:spcBef>
                <a:spcPts val="1200"/>
              </a:spcBef>
            </a:pPr>
            <a:r>
              <a:rPr lang="ja-JP" altLang="en-US" sz="1600" b="1" dirty="0">
                <a:solidFill>
                  <a:srgbClr val="0070C0"/>
                </a:solidFill>
                <a:latin typeface="UD デジタル 教科書体 NP-R" panose="02020400000000000000" pitchFamily="18" charset="-128"/>
                <a:ea typeface="UD デジタル 教科書体 NP-R" panose="02020400000000000000" pitchFamily="18" charset="-128"/>
              </a:rPr>
              <a:t>●消費税（付加価値税）の標準税率（</a:t>
            </a:r>
            <a:r>
              <a:rPr lang="en-US" altLang="ja-JP" sz="1600" b="1" dirty="0">
                <a:solidFill>
                  <a:srgbClr val="0070C0"/>
                </a:solidFill>
                <a:latin typeface="UD デジタル 教科書体 NP-R" panose="02020400000000000000" pitchFamily="18" charset="-128"/>
                <a:ea typeface="UD デジタル 教科書体 NP-R" panose="02020400000000000000" pitchFamily="18" charset="-128"/>
              </a:rPr>
              <a:t>2025</a:t>
            </a:r>
            <a:r>
              <a:rPr lang="ja-JP" altLang="en-US" sz="1600" b="1" dirty="0">
                <a:solidFill>
                  <a:srgbClr val="0070C0"/>
                </a:solidFill>
                <a:latin typeface="UD デジタル 教科書体 NP-R" panose="02020400000000000000" pitchFamily="18" charset="-128"/>
                <a:ea typeface="UD デジタル 教科書体 NP-R" panose="02020400000000000000" pitchFamily="18" charset="-128"/>
              </a:rPr>
              <a:t>年</a:t>
            </a:r>
            <a:r>
              <a:rPr lang="en-US" altLang="ja-JP" sz="1600" b="1" dirty="0">
                <a:solidFill>
                  <a:srgbClr val="0070C0"/>
                </a:solidFill>
                <a:latin typeface="UD デジタル 教科書体 NP-R" panose="02020400000000000000" pitchFamily="18" charset="-128"/>
                <a:ea typeface="UD デジタル 教科書体 NP-R" panose="02020400000000000000" pitchFamily="18" charset="-128"/>
              </a:rPr>
              <a:t>1</a:t>
            </a:r>
            <a:r>
              <a:rPr lang="ja-JP" altLang="en-US" sz="1600" b="1" dirty="0">
                <a:solidFill>
                  <a:srgbClr val="0070C0"/>
                </a:solidFill>
                <a:latin typeface="UD デジタル 教科書体 NP-R" panose="02020400000000000000" pitchFamily="18" charset="-128"/>
                <a:ea typeface="UD デジタル 教科書体 NP-R" panose="02020400000000000000" pitchFamily="18" charset="-128"/>
              </a:rPr>
              <a:t>月現在）</a:t>
            </a:r>
            <a:endParaRPr kumimoji="1" lang="ja-JP" altLang="en-US" sz="1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7" name="テキスト ボックス 6">
            <a:extLst>
              <a:ext uri="{FF2B5EF4-FFF2-40B4-BE49-F238E27FC236}">
                <a16:creationId xmlns:a16="http://schemas.microsoft.com/office/drawing/2014/main" id="{45910405-41F9-F517-05DA-DCA35AED5662}"/>
              </a:ext>
            </a:extLst>
          </p:cNvPr>
          <p:cNvSpPr txBox="1"/>
          <p:nvPr/>
        </p:nvSpPr>
        <p:spPr>
          <a:xfrm>
            <a:off x="966302" y="1464721"/>
            <a:ext cx="9743459" cy="1117678"/>
          </a:xfrm>
          <a:prstGeom prst="rect">
            <a:avLst/>
          </a:prstGeom>
          <a:noFill/>
        </p:spPr>
        <p:txBody>
          <a:bodyPr wrap="square" rtlCol="0">
            <a:spAutoFit/>
          </a:bodyPr>
          <a:lstStyle/>
          <a:p>
            <a:pPr>
              <a:lnSpc>
                <a:spcPct val="120000"/>
              </a:lnSpc>
              <a:spcBef>
                <a:spcPts val="1200"/>
              </a:spcBef>
            </a:pPr>
            <a:r>
              <a:rPr kumimoji="1" lang="ja-JP" altLang="en-US" sz="1600" dirty="0">
                <a:latin typeface="UD デジタル 教科書体 NP-R" panose="02020400000000000000" pitchFamily="18" charset="-128"/>
                <a:ea typeface="UD デジタル 教科書体 NP-R" panose="02020400000000000000" pitchFamily="18" charset="-128"/>
              </a:rPr>
              <a:t>日本では、消費者に広く公平に負担を求める消費税を平成元年に導入しました。これと同じような税制は、ヨーロッパ諸国ではすでに「付加価値税」として導入されていました。</a:t>
            </a:r>
            <a:endParaRPr kumimoji="1" lang="en-US" altLang="ja-JP" sz="1600" dirty="0">
              <a:latin typeface="UD デジタル 教科書体 NP-R" panose="02020400000000000000" pitchFamily="18" charset="-128"/>
              <a:ea typeface="UD デジタル 教科書体 NP-R" panose="02020400000000000000" pitchFamily="18" charset="-128"/>
            </a:endParaRPr>
          </a:p>
          <a:p>
            <a:pPr>
              <a:lnSpc>
                <a:spcPct val="120000"/>
              </a:lnSpc>
              <a:spcBef>
                <a:spcPts val="1200"/>
              </a:spcBef>
            </a:pPr>
            <a:r>
              <a:rPr lang="ja-JP" altLang="en-US" sz="1600" dirty="0">
                <a:latin typeface="UD デジタル 教科書体 NP-R" panose="02020400000000000000" pitchFamily="18" charset="-128"/>
                <a:ea typeface="UD デジタル 教科書体 NP-R" panose="02020400000000000000" pitchFamily="18" charset="-128"/>
              </a:rPr>
              <a:t>付加価値税は、全世界</a:t>
            </a:r>
            <a:r>
              <a:rPr lang="en-US" altLang="ja-JP" sz="1600" dirty="0">
                <a:latin typeface="UD デジタル 教科書体 NP-R" panose="02020400000000000000" pitchFamily="18" charset="-128"/>
                <a:ea typeface="UD デジタル 教科書体 NP-R" panose="02020400000000000000" pitchFamily="18" charset="-128"/>
              </a:rPr>
              <a:t>100</a:t>
            </a:r>
            <a:r>
              <a:rPr lang="ja-JP" altLang="en-US" sz="1600" dirty="0">
                <a:latin typeface="UD デジタル 教科書体 NP-R" panose="02020400000000000000" pitchFamily="18" charset="-128"/>
                <a:ea typeface="UD デジタル 教科書体 NP-R" panose="02020400000000000000" pitchFamily="18" charset="-128"/>
              </a:rPr>
              <a:t>以上の国･地域で採用されています。</a:t>
            </a:r>
            <a:endParaRPr kumimoji="1" lang="ja-JP" altLang="en-US" sz="1600" dirty="0">
              <a:latin typeface="UD デジタル 教科書体 NP-R" panose="02020400000000000000" pitchFamily="18" charset="-128"/>
              <a:ea typeface="UD デジタル 教科書体 NP-R" panose="02020400000000000000" pitchFamily="18" charset="-128"/>
            </a:endParaRPr>
          </a:p>
        </p:txBody>
      </p:sp>
      <p:sp>
        <p:nvSpPr>
          <p:cNvPr id="8" name="テキスト ボックス 7">
            <a:extLst>
              <a:ext uri="{FF2B5EF4-FFF2-40B4-BE49-F238E27FC236}">
                <a16:creationId xmlns:a16="http://schemas.microsoft.com/office/drawing/2014/main" id="{864CE3AD-053C-5389-B0E0-360A96D9A6FA}"/>
              </a:ext>
            </a:extLst>
          </p:cNvPr>
          <p:cNvSpPr txBox="1"/>
          <p:nvPr/>
        </p:nvSpPr>
        <p:spPr>
          <a:xfrm>
            <a:off x="880849" y="6092693"/>
            <a:ext cx="10617888" cy="584775"/>
          </a:xfrm>
          <a:prstGeom prst="rect">
            <a:avLst/>
          </a:prstGeom>
          <a:noFill/>
        </p:spPr>
        <p:txBody>
          <a:bodyPr wrap="square">
            <a:spAutoFit/>
          </a:bodyPr>
          <a:lstStyle/>
          <a:p>
            <a:r>
              <a:rPr lang="ja-JP" altLang="en-US" sz="800" dirty="0">
                <a:latin typeface="UD デジタル 教科書体 NP-R" panose="02020400000000000000" pitchFamily="18" charset="-128"/>
                <a:ea typeface="UD デジタル 教科書体 NP-R" panose="02020400000000000000" pitchFamily="18" charset="-128"/>
              </a:rPr>
              <a:t>　（注 </a:t>
            </a:r>
            <a:r>
              <a:rPr lang="en-US" altLang="ja-JP" sz="800" dirty="0">
                <a:latin typeface="UD デジタル 教科書体 NP-R" panose="02020400000000000000" pitchFamily="18" charset="-128"/>
                <a:ea typeface="UD デジタル 教科書体 NP-R" panose="02020400000000000000" pitchFamily="18" charset="-128"/>
              </a:rPr>
              <a:t>1</a:t>
            </a:r>
            <a:r>
              <a:rPr lang="ja-JP" altLang="en-US" sz="800" dirty="0">
                <a:latin typeface="UD デジタル 教科書体 NP-R" panose="02020400000000000000" pitchFamily="18" charset="-128"/>
                <a:ea typeface="UD デジタル 教科書体 NP-R" panose="02020400000000000000" pitchFamily="18" charset="-128"/>
              </a:rPr>
              <a:t>）日本の消費税</a:t>
            </a:r>
            <a:r>
              <a:rPr lang="en-US" altLang="ja-JP" sz="800" dirty="0">
                <a:latin typeface="UD デジタル 教科書体 NP-R" panose="02020400000000000000" pitchFamily="18" charset="-128"/>
                <a:ea typeface="UD デジタル 教科書体 NP-R" panose="02020400000000000000" pitchFamily="18" charset="-128"/>
              </a:rPr>
              <a:t>10</a:t>
            </a:r>
            <a:r>
              <a:rPr lang="ja-JP" altLang="en-US" sz="800" dirty="0">
                <a:latin typeface="UD デジタル 教科書体 NP-R" panose="02020400000000000000" pitchFamily="18" charset="-128"/>
                <a:ea typeface="UD デジタル 教科書体 NP-R" panose="02020400000000000000" pitchFamily="18" charset="-128"/>
              </a:rPr>
              <a:t>％については、地方消費税</a:t>
            </a:r>
            <a:r>
              <a:rPr lang="en-US" altLang="ja-JP" sz="800" dirty="0">
                <a:latin typeface="UD デジタル 教科書体 NP-R" panose="02020400000000000000" pitchFamily="18" charset="-128"/>
                <a:ea typeface="UD デジタル 教科書体 NP-R" panose="02020400000000000000" pitchFamily="18" charset="-128"/>
              </a:rPr>
              <a:t>2.2</a:t>
            </a:r>
            <a:r>
              <a:rPr lang="ja-JP" altLang="en-US" sz="800" dirty="0">
                <a:latin typeface="UD デジタル 教科書体 NP-R" panose="02020400000000000000" pitchFamily="18" charset="-128"/>
                <a:ea typeface="UD デジタル 教科書体 NP-R" panose="02020400000000000000" pitchFamily="18" charset="-128"/>
              </a:rPr>
              <a:t>％を含みます。</a:t>
            </a:r>
          </a:p>
          <a:p>
            <a:r>
              <a:rPr lang="ja-JP" altLang="en-US" sz="800" dirty="0">
                <a:latin typeface="UD デジタル 教科書体 NP-R" panose="02020400000000000000" pitchFamily="18" charset="-128"/>
                <a:ea typeface="UD デジタル 教科書体 NP-R" panose="02020400000000000000" pitchFamily="18" charset="-128"/>
              </a:rPr>
              <a:t>　（注 </a:t>
            </a:r>
            <a:r>
              <a:rPr lang="en-US" altLang="ja-JP" sz="800" dirty="0">
                <a:latin typeface="UD デジタル 教科書体 NP-R" panose="02020400000000000000" pitchFamily="18" charset="-128"/>
                <a:ea typeface="UD デジタル 教科書体 NP-R" panose="02020400000000000000" pitchFamily="18" charset="-128"/>
              </a:rPr>
              <a:t>2</a:t>
            </a:r>
            <a:r>
              <a:rPr lang="ja-JP" altLang="en-US" sz="800" dirty="0">
                <a:latin typeface="UD デジタル 教科書体 NP-R" panose="02020400000000000000" pitchFamily="18" charset="-128"/>
                <a:ea typeface="UD デジタル 教科書体 NP-R" panose="02020400000000000000" pitchFamily="18" charset="-128"/>
              </a:rPr>
              <a:t>）国や地域によって軽減税率の適用の範囲や方法が違います。</a:t>
            </a:r>
          </a:p>
          <a:p>
            <a:r>
              <a:rPr lang="ja-JP" altLang="en-US" sz="800" dirty="0">
                <a:latin typeface="UD デジタル 教科書体 NP-R" panose="02020400000000000000" pitchFamily="18" charset="-128"/>
                <a:ea typeface="UD デジタル 教科書体 NP-R" panose="02020400000000000000" pitchFamily="18" charset="-128"/>
              </a:rPr>
              <a:t>　（注 </a:t>
            </a:r>
            <a:r>
              <a:rPr lang="en-US" altLang="ja-JP" sz="800" dirty="0">
                <a:latin typeface="UD デジタル 教科書体 NP-R" panose="02020400000000000000" pitchFamily="18" charset="-128"/>
                <a:ea typeface="UD デジタル 教科書体 NP-R" panose="02020400000000000000" pitchFamily="18" charset="-128"/>
              </a:rPr>
              <a:t>3</a:t>
            </a:r>
            <a:r>
              <a:rPr lang="ja-JP" altLang="en-US" sz="800" dirty="0">
                <a:latin typeface="UD デジタル 教科書体 NP-R" panose="02020400000000000000" pitchFamily="18" charset="-128"/>
                <a:ea typeface="UD デジタル 教科書体 NP-R" panose="02020400000000000000" pitchFamily="18" charset="-128"/>
              </a:rPr>
              <a:t>）アメリカでは、州や都、市によって、税率が異なる小売売上税を導入しています（例：ニューヨ ーク州及びニューヨーク市の合計</a:t>
            </a:r>
            <a:r>
              <a:rPr lang="en-US" altLang="ja-JP" sz="800" dirty="0">
                <a:latin typeface="UD デジタル 教科書体 NP-R" panose="02020400000000000000" pitchFamily="18" charset="-128"/>
                <a:ea typeface="UD デジタル 教科書体 NP-R" panose="02020400000000000000" pitchFamily="18" charset="-128"/>
              </a:rPr>
              <a:t>8.875%) </a:t>
            </a:r>
            <a:r>
              <a:rPr lang="ja-JP" altLang="en-US" sz="800" dirty="0">
                <a:latin typeface="UD デジタル 教科書体 NP-R" panose="02020400000000000000" pitchFamily="18" charset="-128"/>
                <a:ea typeface="UD デジタル 教科書体 NP-R" panose="02020400000000000000" pitchFamily="18" charset="-128"/>
              </a:rPr>
              <a:t>。</a:t>
            </a:r>
          </a:p>
          <a:p>
            <a:r>
              <a:rPr lang="ja-JP" altLang="en-US" sz="800" dirty="0">
                <a:latin typeface="UD デジタル 教科書体 NP-R" panose="02020400000000000000" pitchFamily="18" charset="-128"/>
                <a:ea typeface="UD デジタル 教科書体 NP-R" panose="02020400000000000000" pitchFamily="18" charset="-128"/>
              </a:rPr>
              <a:t>　（出典）</a:t>
            </a:r>
            <a:r>
              <a:rPr lang="en-US" altLang="ja-JP" sz="800" dirty="0">
                <a:latin typeface="UD デジタル 教科書体 NP-R" panose="02020400000000000000" pitchFamily="18" charset="-128"/>
                <a:ea typeface="UD デジタル 教科書体 NP-R" panose="02020400000000000000" pitchFamily="18" charset="-128"/>
              </a:rPr>
              <a:t>OECD</a:t>
            </a:r>
            <a:r>
              <a:rPr lang="ja-JP" altLang="en-US" sz="800" dirty="0">
                <a:latin typeface="UD デジタル 教科書体 NP-R" panose="02020400000000000000" pitchFamily="18" charset="-128"/>
                <a:ea typeface="UD デジタル 教科書体 NP-R" panose="02020400000000000000" pitchFamily="18" charset="-128"/>
              </a:rPr>
              <a:t>資料、 欧州委員会及び各国政府ホームページ、 </a:t>
            </a:r>
            <a:r>
              <a:rPr lang="en-US" altLang="ja-JP" sz="800" dirty="0">
                <a:latin typeface="UD デジタル 教科書体 NP-R" panose="02020400000000000000" pitchFamily="18" charset="-128"/>
                <a:ea typeface="UD デジタル 教科書体 NP-R" panose="02020400000000000000" pitchFamily="18" charset="-128"/>
              </a:rPr>
              <a:t>IBFD</a:t>
            </a:r>
            <a:r>
              <a:rPr lang="ja-JP" altLang="en-US" sz="800" dirty="0">
                <a:latin typeface="UD デジタル 教科書体 NP-R" panose="02020400000000000000" pitchFamily="18" charset="-128"/>
                <a:ea typeface="UD デジタル 教科書体 NP-R" panose="02020400000000000000" pitchFamily="18" charset="-128"/>
              </a:rPr>
              <a:t>等</a:t>
            </a:r>
          </a:p>
        </p:txBody>
      </p:sp>
    </p:spTree>
    <p:extLst>
      <p:ext uri="{BB962C8B-B14F-4D97-AF65-F5344CB8AC3E}">
        <p14:creationId xmlns:p14="http://schemas.microsoft.com/office/powerpoint/2010/main" val="2276510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15"/>
                                        </p:tgtEl>
                                        <p:attrNameLst>
                                          <p:attrName>style.visibility</p:attrName>
                                        </p:attrNameLst>
                                      </p:cBhvr>
                                      <p:to>
                                        <p:strVal val="visible"/>
                                      </p:to>
                                    </p:set>
                                    <p:animEffect transition="in" filter="fade">
                                      <p:cBhvr>
                                        <p:cTn id="17" dur="500"/>
                                        <p:tgtEl>
                                          <p:spTgt spid="2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7"/>
                                        </p:tgtEl>
                                        <p:attrNameLst>
                                          <p:attrName>style.visibility</p:attrName>
                                        </p:attrNameLst>
                                      </p:cBhvr>
                                      <p:to>
                                        <p:strVal val="visible"/>
                                      </p:to>
                                    </p:set>
                                    <p:animEffect transition="in" filter="fade">
                                      <p:cBhvr>
                                        <p:cTn id="20" dur="500"/>
                                        <p:tgtEl>
                                          <p:spTgt spid="2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8"/>
                                        </p:tgtEl>
                                        <p:attrNameLst>
                                          <p:attrName>style.visibility</p:attrName>
                                        </p:attrNameLst>
                                      </p:cBhvr>
                                      <p:to>
                                        <p:strVal val="visible"/>
                                      </p:to>
                                    </p:set>
                                    <p:animEffect transition="in" filter="fade">
                                      <p:cBhvr>
                                        <p:cTn id="23" dur="500"/>
                                        <p:tgtEl>
                                          <p:spTgt spid="26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9"/>
                                        </p:tgtEl>
                                        <p:attrNameLst>
                                          <p:attrName>style.visibility</p:attrName>
                                        </p:attrNameLst>
                                      </p:cBhvr>
                                      <p:to>
                                        <p:strVal val="visible"/>
                                      </p:to>
                                    </p:set>
                                    <p:animEffect transition="in" filter="fade">
                                      <p:cBhvr>
                                        <p:cTn id="26" dur="500"/>
                                        <p:tgtEl>
                                          <p:spTgt spid="26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0"/>
                                        </p:tgtEl>
                                        <p:attrNameLst>
                                          <p:attrName>style.visibility</p:attrName>
                                        </p:attrNameLst>
                                      </p:cBhvr>
                                      <p:to>
                                        <p:strVal val="visible"/>
                                      </p:to>
                                    </p:set>
                                    <p:animEffect transition="in" filter="fade">
                                      <p:cBhvr>
                                        <p:cTn id="29" dur="500"/>
                                        <p:tgtEl>
                                          <p:spTgt spid="27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1"/>
                                        </p:tgtEl>
                                        <p:attrNameLst>
                                          <p:attrName>style.visibility</p:attrName>
                                        </p:attrNameLst>
                                      </p:cBhvr>
                                      <p:to>
                                        <p:strVal val="visible"/>
                                      </p:to>
                                    </p:set>
                                    <p:animEffect transition="in" filter="fade">
                                      <p:cBhvr>
                                        <p:cTn id="32" dur="500"/>
                                        <p:tgtEl>
                                          <p:spTgt spid="27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2"/>
                                        </p:tgtEl>
                                        <p:attrNameLst>
                                          <p:attrName>style.visibility</p:attrName>
                                        </p:attrNameLst>
                                      </p:cBhvr>
                                      <p:to>
                                        <p:strVal val="visible"/>
                                      </p:to>
                                    </p:set>
                                    <p:animEffect transition="in" filter="fade">
                                      <p:cBhvr>
                                        <p:cTn id="35" dur="500"/>
                                        <p:tgtEl>
                                          <p:spTgt spid="27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3"/>
                                        </p:tgtEl>
                                        <p:attrNameLst>
                                          <p:attrName>style.visibility</p:attrName>
                                        </p:attrNameLst>
                                      </p:cBhvr>
                                      <p:to>
                                        <p:strVal val="visible"/>
                                      </p:to>
                                    </p:set>
                                    <p:animEffect transition="in" filter="fade">
                                      <p:cBhvr>
                                        <p:cTn id="38" dur="500"/>
                                        <p:tgtEl>
                                          <p:spTgt spid="27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4"/>
                                        </p:tgtEl>
                                        <p:attrNameLst>
                                          <p:attrName>style.visibility</p:attrName>
                                        </p:attrNameLst>
                                      </p:cBhvr>
                                      <p:to>
                                        <p:strVal val="visible"/>
                                      </p:to>
                                    </p:set>
                                    <p:animEffect transition="in" filter="fade">
                                      <p:cBhvr>
                                        <p:cTn id="41" dur="500"/>
                                        <p:tgtEl>
                                          <p:spTgt spid="27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5"/>
                                        </p:tgtEl>
                                        <p:attrNameLst>
                                          <p:attrName>style.visibility</p:attrName>
                                        </p:attrNameLst>
                                      </p:cBhvr>
                                      <p:to>
                                        <p:strVal val="visible"/>
                                      </p:to>
                                    </p:set>
                                    <p:animEffect transition="in" filter="fade">
                                      <p:cBhvr>
                                        <p:cTn id="44" dur="500"/>
                                        <p:tgtEl>
                                          <p:spTgt spid="27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6"/>
                                        </p:tgtEl>
                                        <p:attrNameLst>
                                          <p:attrName>style.visibility</p:attrName>
                                        </p:attrNameLst>
                                      </p:cBhvr>
                                      <p:to>
                                        <p:strVal val="visible"/>
                                      </p:to>
                                    </p:set>
                                    <p:animEffect transition="in" filter="fade">
                                      <p:cBhvr>
                                        <p:cTn id="47" dur="500"/>
                                        <p:tgtEl>
                                          <p:spTgt spid="27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7"/>
                                        </p:tgtEl>
                                        <p:attrNameLst>
                                          <p:attrName>style.visibility</p:attrName>
                                        </p:attrNameLst>
                                      </p:cBhvr>
                                      <p:to>
                                        <p:strVal val="visible"/>
                                      </p:to>
                                    </p:set>
                                    <p:animEffect transition="in" filter="fade">
                                      <p:cBhvr>
                                        <p:cTn id="50" dur="500"/>
                                        <p:tgtEl>
                                          <p:spTgt spid="27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8"/>
                                        </p:tgtEl>
                                        <p:attrNameLst>
                                          <p:attrName>style.visibility</p:attrName>
                                        </p:attrNameLst>
                                      </p:cBhvr>
                                      <p:to>
                                        <p:strVal val="visible"/>
                                      </p:to>
                                    </p:set>
                                    <p:animEffect transition="in" filter="fade">
                                      <p:cBhvr>
                                        <p:cTn id="53" dur="500"/>
                                        <p:tgtEl>
                                          <p:spTgt spid="27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9"/>
                                        </p:tgtEl>
                                        <p:attrNameLst>
                                          <p:attrName>style.visibility</p:attrName>
                                        </p:attrNameLst>
                                      </p:cBhvr>
                                      <p:to>
                                        <p:strVal val="visible"/>
                                      </p:to>
                                    </p:set>
                                    <p:animEffect transition="in" filter="fade">
                                      <p:cBhvr>
                                        <p:cTn id="56" dur="500"/>
                                        <p:tgtEl>
                                          <p:spTgt spid="27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0"/>
                                        </p:tgtEl>
                                        <p:attrNameLst>
                                          <p:attrName>style.visibility</p:attrName>
                                        </p:attrNameLst>
                                      </p:cBhvr>
                                      <p:to>
                                        <p:strVal val="visible"/>
                                      </p:to>
                                    </p:set>
                                    <p:animEffect transition="in" filter="fade">
                                      <p:cBhvr>
                                        <p:cTn id="59" dur="500"/>
                                        <p:tgtEl>
                                          <p:spTgt spid="28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81"/>
                                        </p:tgtEl>
                                        <p:attrNameLst>
                                          <p:attrName>style.visibility</p:attrName>
                                        </p:attrNameLst>
                                      </p:cBhvr>
                                      <p:to>
                                        <p:strVal val="visible"/>
                                      </p:to>
                                    </p:set>
                                    <p:animEffect transition="in" filter="fade">
                                      <p:cBhvr>
                                        <p:cTn id="62" dur="500"/>
                                        <p:tgtEl>
                                          <p:spTgt spid="28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2"/>
                                        </p:tgtEl>
                                        <p:attrNameLst>
                                          <p:attrName>style.visibility</p:attrName>
                                        </p:attrNameLst>
                                      </p:cBhvr>
                                      <p:to>
                                        <p:strVal val="visible"/>
                                      </p:to>
                                    </p:set>
                                    <p:animEffect transition="in" filter="fade">
                                      <p:cBhvr>
                                        <p:cTn id="65" dur="500"/>
                                        <p:tgtEl>
                                          <p:spTgt spid="28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83"/>
                                        </p:tgtEl>
                                        <p:attrNameLst>
                                          <p:attrName>style.visibility</p:attrName>
                                        </p:attrNameLst>
                                      </p:cBhvr>
                                      <p:to>
                                        <p:strVal val="visible"/>
                                      </p:to>
                                    </p:set>
                                    <p:animEffect transition="in" filter="fade">
                                      <p:cBhvr>
                                        <p:cTn id="68" dur="500"/>
                                        <p:tgtEl>
                                          <p:spTgt spid="28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84"/>
                                        </p:tgtEl>
                                        <p:attrNameLst>
                                          <p:attrName>style.visibility</p:attrName>
                                        </p:attrNameLst>
                                      </p:cBhvr>
                                      <p:to>
                                        <p:strVal val="visible"/>
                                      </p:to>
                                    </p:set>
                                    <p:animEffect transition="in" filter="fade">
                                      <p:cBhvr>
                                        <p:cTn id="71" dur="500"/>
                                        <p:tgtEl>
                                          <p:spTgt spid="28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85"/>
                                        </p:tgtEl>
                                        <p:attrNameLst>
                                          <p:attrName>style.visibility</p:attrName>
                                        </p:attrNameLst>
                                      </p:cBhvr>
                                      <p:to>
                                        <p:strVal val="visible"/>
                                      </p:to>
                                    </p:set>
                                    <p:animEffect transition="in" filter="fade">
                                      <p:cBhvr>
                                        <p:cTn id="74" dur="500"/>
                                        <p:tgtEl>
                                          <p:spTgt spid="28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86"/>
                                        </p:tgtEl>
                                        <p:attrNameLst>
                                          <p:attrName>style.visibility</p:attrName>
                                        </p:attrNameLst>
                                      </p:cBhvr>
                                      <p:to>
                                        <p:strVal val="visible"/>
                                      </p:to>
                                    </p:set>
                                    <p:animEffect transition="in" filter="fade">
                                      <p:cBhvr>
                                        <p:cTn id="77" dur="500"/>
                                        <p:tgtEl>
                                          <p:spTgt spid="28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87"/>
                                        </p:tgtEl>
                                        <p:attrNameLst>
                                          <p:attrName>style.visibility</p:attrName>
                                        </p:attrNameLst>
                                      </p:cBhvr>
                                      <p:to>
                                        <p:strVal val="visible"/>
                                      </p:to>
                                    </p:set>
                                    <p:animEffect transition="in" filter="fade">
                                      <p:cBhvr>
                                        <p:cTn id="80" dur="500"/>
                                        <p:tgtEl>
                                          <p:spTgt spid="28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500"/>
                                        <p:tgtEl>
                                          <p:spTgt spid="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500"/>
                                        <p:tgtEl>
                                          <p:spTgt spid="2"/>
                                        </p:tgtEl>
                                      </p:cBhvr>
                                    </p:animEffect>
                                  </p:childTnLst>
                                </p:cTn>
                              </p:par>
                              <p:par>
                                <p:cTn id="87" presetID="10" presetClass="entr" presetSubtype="0" fill="hold" nodeType="withEffect">
                                  <p:stCondLst>
                                    <p:cond delay="0"/>
                                  </p:stCondLst>
                                  <p:childTnLst>
                                    <p:set>
                                      <p:cBhvr>
                                        <p:cTn id="88" dur="1" fill="hold">
                                          <p:stCondLst>
                                            <p:cond delay="0"/>
                                          </p:stCondLst>
                                        </p:cTn>
                                        <p:tgtEl>
                                          <p:spTgt spid="97"/>
                                        </p:tgtEl>
                                        <p:attrNameLst>
                                          <p:attrName>style.visibility</p:attrName>
                                        </p:attrNameLst>
                                      </p:cBhvr>
                                      <p:to>
                                        <p:strVal val="visible"/>
                                      </p:to>
                                    </p:set>
                                    <p:animEffect transition="in" filter="fade">
                                      <p:cBhvr>
                                        <p:cTn id="89" dur="500"/>
                                        <p:tgtEl>
                                          <p:spTgt spid="97"/>
                                        </p:tgtEl>
                                      </p:cBhvr>
                                    </p:animEffect>
                                  </p:childTnLst>
                                </p:cTn>
                              </p:par>
                              <p:par>
                                <p:cTn id="90" presetID="10" presetClass="entr" presetSubtype="0" fill="hold" nodeType="withEffect">
                                  <p:stCondLst>
                                    <p:cond delay="0"/>
                                  </p:stCondLst>
                                  <p:childTnLst>
                                    <p:set>
                                      <p:cBhvr>
                                        <p:cTn id="91" dur="1" fill="hold">
                                          <p:stCondLst>
                                            <p:cond delay="0"/>
                                          </p:stCondLst>
                                        </p:cTn>
                                        <p:tgtEl>
                                          <p:spTgt spid="99"/>
                                        </p:tgtEl>
                                        <p:attrNameLst>
                                          <p:attrName>style.visibility</p:attrName>
                                        </p:attrNameLst>
                                      </p:cBhvr>
                                      <p:to>
                                        <p:strVal val="visible"/>
                                      </p:to>
                                    </p:set>
                                    <p:animEffect transition="in" filter="fade">
                                      <p:cBhvr>
                                        <p:cTn id="92" dur="500"/>
                                        <p:tgtEl>
                                          <p:spTgt spid="99"/>
                                        </p:tgtEl>
                                      </p:cBhvr>
                                    </p:animEffect>
                                  </p:childTnLst>
                                </p:cTn>
                              </p:par>
                              <p:par>
                                <p:cTn id="93" presetID="10" presetClass="entr" presetSubtype="0" fill="hold" nodeType="withEffect">
                                  <p:stCondLst>
                                    <p:cond delay="0"/>
                                  </p:stCondLst>
                                  <p:childTnLst>
                                    <p:set>
                                      <p:cBhvr>
                                        <p:cTn id="94" dur="1" fill="hold">
                                          <p:stCondLst>
                                            <p:cond delay="0"/>
                                          </p:stCondLst>
                                        </p:cTn>
                                        <p:tgtEl>
                                          <p:spTgt spid="104"/>
                                        </p:tgtEl>
                                        <p:attrNameLst>
                                          <p:attrName>style.visibility</p:attrName>
                                        </p:attrNameLst>
                                      </p:cBhvr>
                                      <p:to>
                                        <p:strVal val="visible"/>
                                      </p:to>
                                    </p:set>
                                    <p:animEffect transition="in" filter="fade">
                                      <p:cBhvr>
                                        <p:cTn id="95" dur="500"/>
                                        <p:tgtEl>
                                          <p:spTgt spid="104"/>
                                        </p:tgtEl>
                                      </p:cBhvr>
                                    </p:animEffect>
                                  </p:childTnLst>
                                </p:cTn>
                              </p:par>
                              <p:par>
                                <p:cTn id="96" presetID="10" presetClass="entr" presetSubtype="0" fill="hold" nodeType="withEffect">
                                  <p:stCondLst>
                                    <p:cond delay="0"/>
                                  </p:stCondLst>
                                  <p:childTnLst>
                                    <p:set>
                                      <p:cBhvr>
                                        <p:cTn id="97" dur="1" fill="hold">
                                          <p:stCondLst>
                                            <p:cond delay="0"/>
                                          </p:stCondLst>
                                        </p:cTn>
                                        <p:tgtEl>
                                          <p:spTgt spid="106"/>
                                        </p:tgtEl>
                                        <p:attrNameLst>
                                          <p:attrName>style.visibility</p:attrName>
                                        </p:attrNameLst>
                                      </p:cBhvr>
                                      <p:to>
                                        <p:strVal val="visible"/>
                                      </p:to>
                                    </p:set>
                                    <p:animEffect transition="in" filter="fade">
                                      <p:cBhvr>
                                        <p:cTn id="98" dur="500"/>
                                        <p:tgtEl>
                                          <p:spTgt spid="106"/>
                                        </p:tgtEl>
                                      </p:cBhvr>
                                    </p:animEffect>
                                  </p:childTnLst>
                                </p:cTn>
                              </p:par>
                              <p:par>
                                <p:cTn id="99" presetID="10" presetClass="entr" presetSubtype="0" fill="hold" nodeType="withEffect">
                                  <p:stCondLst>
                                    <p:cond delay="0"/>
                                  </p:stCondLst>
                                  <p:childTnLst>
                                    <p:set>
                                      <p:cBhvr>
                                        <p:cTn id="100" dur="1" fill="hold">
                                          <p:stCondLst>
                                            <p:cond delay="0"/>
                                          </p:stCondLst>
                                        </p:cTn>
                                        <p:tgtEl>
                                          <p:spTgt spid="111"/>
                                        </p:tgtEl>
                                        <p:attrNameLst>
                                          <p:attrName>style.visibility</p:attrName>
                                        </p:attrNameLst>
                                      </p:cBhvr>
                                      <p:to>
                                        <p:strVal val="visible"/>
                                      </p:to>
                                    </p:set>
                                    <p:animEffect transition="in" filter="fade">
                                      <p:cBhvr>
                                        <p:cTn id="101" dur="500"/>
                                        <p:tgtEl>
                                          <p:spTgt spid="111"/>
                                        </p:tgtEl>
                                      </p:cBhvr>
                                    </p:animEffect>
                                  </p:childTnLst>
                                </p:cTn>
                              </p:par>
                              <p:par>
                                <p:cTn id="102" presetID="10" presetClass="entr" presetSubtype="0" fill="hold" nodeType="withEffect">
                                  <p:stCondLst>
                                    <p:cond delay="0"/>
                                  </p:stCondLst>
                                  <p:childTnLst>
                                    <p:set>
                                      <p:cBhvr>
                                        <p:cTn id="103" dur="1" fill="hold">
                                          <p:stCondLst>
                                            <p:cond delay="0"/>
                                          </p:stCondLst>
                                        </p:cTn>
                                        <p:tgtEl>
                                          <p:spTgt spid="113"/>
                                        </p:tgtEl>
                                        <p:attrNameLst>
                                          <p:attrName>style.visibility</p:attrName>
                                        </p:attrNameLst>
                                      </p:cBhvr>
                                      <p:to>
                                        <p:strVal val="visible"/>
                                      </p:to>
                                    </p:set>
                                    <p:animEffect transition="in" filter="fade">
                                      <p:cBhvr>
                                        <p:cTn id="104" dur="500"/>
                                        <p:tgtEl>
                                          <p:spTgt spid="113"/>
                                        </p:tgtEl>
                                      </p:cBhvr>
                                    </p:animEffect>
                                  </p:childTnLst>
                                </p:cTn>
                              </p:par>
                              <p:par>
                                <p:cTn id="105" presetID="10" presetClass="entr" presetSubtype="0" fill="hold" nodeType="withEffect">
                                  <p:stCondLst>
                                    <p:cond delay="0"/>
                                  </p:stCondLst>
                                  <p:childTnLst>
                                    <p:set>
                                      <p:cBhvr>
                                        <p:cTn id="106" dur="1" fill="hold">
                                          <p:stCondLst>
                                            <p:cond delay="0"/>
                                          </p:stCondLst>
                                        </p:cTn>
                                        <p:tgtEl>
                                          <p:spTgt spid="115"/>
                                        </p:tgtEl>
                                        <p:attrNameLst>
                                          <p:attrName>style.visibility</p:attrName>
                                        </p:attrNameLst>
                                      </p:cBhvr>
                                      <p:to>
                                        <p:strVal val="visible"/>
                                      </p:to>
                                    </p:set>
                                    <p:animEffect transition="in" filter="fade">
                                      <p:cBhvr>
                                        <p:cTn id="107" dur="500"/>
                                        <p:tgtEl>
                                          <p:spTgt spid="115"/>
                                        </p:tgtEl>
                                      </p:cBhvr>
                                    </p:animEffect>
                                  </p:childTnLst>
                                </p:cTn>
                              </p:par>
                              <p:par>
                                <p:cTn id="108" presetID="10" presetClass="entr" presetSubtype="0" fill="hold" nodeType="withEffect">
                                  <p:stCondLst>
                                    <p:cond delay="0"/>
                                  </p:stCondLst>
                                  <p:childTnLst>
                                    <p:set>
                                      <p:cBhvr>
                                        <p:cTn id="109" dur="1" fill="hold">
                                          <p:stCondLst>
                                            <p:cond delay="0"/>
                                          </p:stCondLst>
                                        </p:cTn>
                                        <p:tgtEl>
                                          <p:spTgt spid="117"/>
                                        </p:tgtEl>
                                        <p:attrNameLst>
                                          <p:attrName>style.visibility</p:attrName>
                                        </p:attrNameLst>
                                      </p:cBhvr>
                                      <p:to>
                                        <p:strVal val="visible"/>
                                      </p:to>
                                    </p:set>
                                    <p:animEffect transition="in" filter="fade">
                                      <p:cBhvr>
                                        <p:cTn id="110" dur="500"/>
                                        <p:tgtEl>
                                          <p:spTgt spid="117"/>
                                        </p:tgtEl>
                                      </p:cBhvr>
                                    </p:animEffect>
                                  </p:childTnLst>
                                </p:cTn>
                              </p:par>
                              <p:par>
                                <p:cTn id="111" presetID="10" presetClass="entr" presetSubtype="0" fill="hold" nodeType="withEffect">
                                  <p:stCondLst>
                                    <p:cond delay="0"/>
                                  </p:stCondLst>
                                  <p:childTnLst>
                                    <p:set>
                                      <p:cBhvr>
                                        <p:cTn id="112" dur="1" fill="hold">
                                          <p:stCondLst>
                                            <p:cond delay="0"/>
                                          </p:stCondLst>
                                        </p:cTn>
                                        <p:tgtEl>
                                          <p:spTgt spid="119"/>
                                        </p:tgtEl>
                                        <p:attrNameLst>
                                          <p:attrName>style.visibility</p:attrName>
                                        </p:attrNameLst>
                                      </p:cBhvr>
                                      <p:to>
                                        <p:strVal val="visible"/>
                                      </p:to>
                                    </p:set>
                                    <p:animEffect transition="in" filter="fade">
                                      <p:cBhvr>
                                        <p:cTn id="113" dur="500"/>
                                        <p:tgtEl>
                                          <p:spTgt spid="119"/>
                                        </p:tgtEl>
                                      </p:cBhvr>
                                    </p:animEffect>
                                  </p:childTnLst>
                                </p:cTn>
                              </p:par>
                              <p:par>
                                <p:cTn id="114" presetID="10" presetClass="entr" presetSubtype="0" fill="hold" nodeType="withEffect">
                                  <p:stCondLst>
                                    <p:cond delay="0"/>
                                  </p:stCondLst>
                                  <p:childTnLst>
                                    <p:set>
                                      <p:cBhvr>
                                        <p:cTn id="115" dur="1" fill="hold">
                                          <p:stCondLst>
                                            <p:cond delay="0"/>
                                          </p:stCondLst>
                                        </p:cTn>
                                        <p:tgtEl>
                                          <p:spTgt spid="121"/>
                                        </p:tgtEl>
                                        <p:attrNameLst>
                                          <p:attrName>style.visibility</p:attrName>
                                        </p:attrNameLst>
                                      </p:cBhvr>
                                      <p:to>
                                        <p:strVal val="visible"/>
                                      </p:to>
                                    </p:set>
                                    <p:animEffect transition="in" filter="fade">
                                      <p:cBhvr>
                                        <p:cTn id="116" dur="500"/>
                                        <p:tgtEl>
                                          <p:spTgt spid="121"/>
                                        </p:tgtEl>
                                      </p:cBhvr>
                                    </p:animEffect>
                                  </p:childTnLst>
                                </p:cTn>
                              </p:par>
                              <p:par>
                                <p:cTn id="117" presetID="10" presetClass="entr" presetSubtype="0" fill="hold" nodeType="withEffect">
                                  <p:stCondLst>
                                    <p:cond delay="0"/>
                                  </p:stCondLst>
                                  <p:childTnLst>
                                    <p:set>
                                      <p:cBhvr>
                                        <p:cTn id="118" dur="1" fill="hold">
                                          <p:stCondLst>
                                            <p:cond delay="0"/>
                                          </p:stCondLst>
                                        </p:cTn>
                                        <p:tgtEl>
                                          <p:spTgt spid="123"/>
                                        </p:tgtEl>
                                        <p:attrNameLst>
                                          <p:attrName>style.visibility</p:attrName>
                                        </p:attrNameLst>
                                      </p:cBhvr>
                                      <p:to>
                                        <p:strVal val="visible"/>
                                      </p:to>
                                    </p:set>
                                    <p:animEffect transition="in" filter="fade">
                                      <p:cBhvr>
                                        <p:cTn id="119" dur="500"/>
                                        <p:tgtEl>
                                          <p:spTgt spid="123"/>
                                        </p:tgtEl>
                                      </p:cBhvr>
                                    </p:animEffect>
                                  </p:childTnLst>
                                </p:cTn>
                              </p:par>
                              <p:par>
                                <p:cTn id="120" presetID="10" presetClass="entr" presetSubtype="0" fill="hold" nodeType="withEffect">
                                  <p:stCondLst>
                                    <p:cond delay="0"/>
                                  </p:stCondLst>
                                  <p:childTnLst>
                                    <p:set>
                                      <p:cBhvr>
                                        <p:cTn id="121" dur="1" fill="hold">
                                          <p:stCondLst>
                                            <p:cond delay="0"/>
                                          </p:stCondLst>
                                        </p:cTn>
                                        <p:tgtEl>
                                          <p:spTgt spid="125"/>
                                        </p:tgtEl>
                                        <p:attrNameLst>
                                          <p:attrName>style.visibility</p:attrName>
                                        </p:attrNameLst>
                                      </p:cBhvr>
                                      <p:to>
                                        <p:strVal val="visible"/>
                                      </p:to>
                                    </p:set>
                                    <p:animEffect transition="in" filter="fade">
                                      <p:cBhvr>
                                        <p:cTn id="122" dur="500"/>
                                        <p:tgtEl>
                                          <p:spTgt spid="125"/>
                                        </p:tgtEl>
                                      </p:cBhvr>
                                    </p:animEffect>
                                  </p:childTnLst>
                                </p:cTn>
                              </p:par>
                              <p:par>
                                <p:cTn id="123" presetID="10" presetClass="entr" presetSubtype="0" fill="hold" nodeType="withEffect">
                                  <p:stCondLst>
                                    <p:cond delay="0"/>
                                  </p:stCondLst>
                                  <p:childTnLst>
                                    <p:set>
                                      <p:cBhvr>
                                        <p:cTn id="124" dur="1" fill="hold">
                                          <p:stCondLst>
                                            <p:cond delay="0"/>
                                          </p:stCondLst>
                                        </p:cTn>
                                        <p:tgtEl>
                                          <p:spTgt spid="127"/>
                                        </p:tgtEl>
                                        <p:attrNameLst>
                                          <p:attrName>style.visibility</p:attrName>
                                        </p:attrNameLst>
                                      </p:cBhvr>
                                      <p:to>
                                        <p:strVal val="visible"/>
                                      </p:to>
                                    </p:set>
                                    <p:animEffect transition="in" filter="fade">
                                      <p:cBhvr>
                                        <p:cTn id="125" dur="500"/>
                                        <p:tgtEl>
                                          <p:spTgt spid="127"/>
                                        </p:tgtEl>
                                      </p:cBhvr>
                                    </p:animEffect>
                                  </p:childTnLst>
                                </p:cTn>
                              </p:par>
                              <p:par>
                                <p:cTn id="126" presetID="10" presetClass="entr" presetSubtype="0" fill="hold" nodeType="withEffect">
                                  <p:stCondLst>
                                    <p:cond delay="0"/>
                                  </p:stCondLst>
                                  <p:childTnLst>
                                    <p:set>
                                      <p:cBhvr>
                                        <p:cTn id="127" dur="1" fill="hold">
                                          <p:stCondLst>
                                            <p:cond delay="0"/>
                                          </p:stCondLst>
                                        </p:cTn>
                                        <p:tgtEl>
                                          <p:spTgt spid="129"/>
                                        </p:tgtEl>
                                        <p:attrNameLst>
                                          <p:attrName>style.visibility</p:attrName>
                                        </p:attrNameLst>
                                      </p:cBhvr>
                                      <p:to>
                                        <p:strVal val="visible"/>
                                      </p:to>
                                    </p:set>
                                    <p:animEffect transition="in" filter="fade">
                                      <p:cBhvr>
                                        <p:cTn id="128" dur="500"/>
                                        <p:tgtEl>
                                          <p:spTgt spid="129"/>
                                        </p:tgtEl>
                                      </p:cBhvr>
                                    </p:animEffect>
                                  </p:childTnLst>
                                </p:cTn>
                              </p:par>
                              <p:par>
                                <p:cTn id="129" presetID="10" presetClass="entr" presetSubtype="0" fill="hold" nodeType="withEffect">
                                  <p:stCondLst>
                                    <p:cond delay="0"/>
                                  </p:stCondLst>
                                  <p:childTnLst>
                                    <p:set>
                                      <p:cBhvr>
                                        <p:cTn id="130" dur="1" fill="hold">
                                          <p:stCondLst>
                                            <p:cond delay="0"/>
                                          </p:stCondLst>
                                        </p:cTn>
                                        <p:tgtEl>
                                          <p:spTgt spid="131"/>
                                        </p:tgtEl>
                                        <p:attrNameLst>
                                          <p:attrName>style.visibility</p:attrName>
                                        </p:attrNameLst>
                                      </p:cBhvr>
                                      <p:to>
                                        <p:strVal val="visible"/>
                                      </p:to>
                                    </p:set>
                                    <p:animEffect transition="in" filter="fade">
                                      <p:cBhvr>
                                        <p:cTn id="131" dur="500"/>
                                        <p:tgtEl>
                                          <p:spTgt spid="131"/>
                                        </p:tgtEl>
                                      </p:cBhvr>
                                    </p:animEffect>
                                  </p:childTnLst>
                                </p:cTn>
                              </p:par>
                              <p:par>
                                <p:cTn id="132" presetID="10" presetClass="entr" presetSubtype="0" fill="hold" nodeType="withEffect">
                                  <p:stCondLst>
                                    <p:cond delay="0"/>
                                  </p:stCondLst>
                                  <p:childTnLst>
                                    <p:set>
                                      <p:cBhvr>
                                        <p:cTn id="133" dur="1" fill="hold">
                                          <p:stCondLst>
                                            <p:cond delay="0"/>
                                          </p:stCondLst>
                                        </p:cTn>
                                        <p:tgtEl>
                                          <p:spTgt spid="133"/>
                                        </p:tgtEl>
                                        <p:attrNameLst>
                                          <p:attrName>style.visibility</p:attrName>
                                        </p:attrNameLst>
                                      </p:cBhvr>
                                      <p:to>
                                        <p:strVal val="visible"/>
                                      </p:to>
                                    </p:set>
                                    <p:animEffect transition="in" filter="fade">
                                      <p:cBhvr>
                                        <p:cTn id="134" dur="500"/>
                                        <p:tgtEl>
                                          <p:spTgt spid="133"/>
                                        </p:tgtEl>
                                      </p:cBhvr>
                                    </p:animEffect>
                                  </p:childTnLst>
                                </p:cTn>
                              </p:par>
                              <p:par>
                                <p:cTn id="135" presetID="10" presetClass="entr" presetSubtype="0" fill="hold" nodeType="withEffect">
                                  <p:stCondLst>
                                    <p:cond delay="0"/>
                                  </p:stCondLst>
                                  <p:childTnLst>
                                    <p:set>
                                      <p:cBhvr>
                                        <p:cTn id="136" dur="1" fill="hold">
                                          <p:stCondLst>
                                            <p:cond delay="0"/>
                                          </p:stCondLst>
                                        </p:cTn>
                                        <p:tgtEl>
                                          <p:spTgt spid="135"/>
                                        </p:tgtEl>
                                        <p:attrNameLst>
                                          <p:attrName>style.visibility</p:attrName>
                                        </p:attrNameLst>
                                      </p:cBhvr>
                                      <p:to>
                                        <p:strVal val="visible"/>
                                      </p:to>
                                    </p:set>
                                    <p:animEffect transition="in" filter="fade">
                                      <p:cBhvr>
                                        <p:cTn id="137" dur="500"/>
                                        <p:tgtEl>
                                          <p:spTgt spid="135"/>
                                        </p:tgtEl>
                                      </p:cBhvr>
                                    </p:animEffect>
                                  </p:childTnLst>
                                </p:cTn>
                              </p:par>
                              <p:par>
                                <p:cTn id="138" presetID="10" presetClass="entr" presetSubtype="0" fill="hold" nodeType="withEffect">
                                  <p:stCondLst>
                                    <p:cond delay="0"/>
                                  </p:stCondLst>
                                  <p:childTnLst>
                                    <p:set>
                                      <p:cBhvr>
                                        <p:cTn id="139" dur="1" fill="hold">
                                          <p:stCondLst>
                                            <p:cond delay="0"/>
                                          </p:stCondLst>
                                        </p:cTn>
                                        <p:tgtEl>
                                          <p:spTgt spid="137"/>
                                        </p:tgtEl>
                                        <p:attrNameLst>
                                          <p:attrName>style.visibility</p:attrName>
                                        </p:attrNameLst>
                                      </p:cBhvr>
                                      <p:to>
                                        <p:strVal val="visible"/>
                                      </p:to>
                                    </p:set>
                                    <p:animEffect transition="in" filter="fade">
                                      <p:cBhvr>
                                        <p:cTn id="140" dur="500"/>
                                        <p:tgtEl>
                                          <p:spTgt spid="137"/>
                                        </p:tgtEl>
                                      </p:cBhvr>
                                    </p:animEffect>
                                  </p:childTnLst>
                                </p:cTn>
                              </p:par>
                              <p:par>
                                <p:cTn id="141" presetID="10" presetClass="entr" presetSubtype="0" fill="hold" nodeType="withEffect">
                                  <p:stCondLst>
                                    <p:cond delay="0"/>
                                  </p:stCondLst>
                                  <p:childTnLst>
                                    <p:set>
                                      <p:cBhvr>
                                        <p:cTn id="142" dur="1" fill="hold">
                                          <p:stCondLst>
                                            <p:cond delay="0"/>
                                          </p:stCondLst>
                                        </p:cTn>
                                        <p:tgtEl>
                                          <p:spTgt spid="139"/>
                                        </p:tgtEl>
                                        <p:attrNameLst>
                                          <p:attrName>style.visibility</p:attrName>
                                        </p:attrNameLst>
                                      </p:cBhvr>
                                      <p:to>
                                        <p:strVal val="visible"/>
                                      </p:to>
                                    </p:set>
                                    <p:animEffect transition="in" filter="fade">
                                      <p:cBhvr>
                                        <p:cTn id="143" dur="500"/>
                                        <p:tgtEl>
                                          <p:spTgt spid="139"/>
                                        </p:tgtEl>
                                      </p:cBhvr>
                                    </p:animEffect>
                                  </p:childTnLst>
                                </p:cTn>
                              </p:par>
                              <p:par>
                                <p:cTn id="144" presetID="10" presetClass="entr" presetSubtype="0" fill="hold" nodeType="withEffect">
                                  <p:stCondLst>
                                    <p:cond delay="0"/>
                                  </p:stCondLst>
                                  <p:childTnLst>
                                    <p:set>
                                      <p:cBhvr>
                                        <p:cTn id="145" dur="1" fill="hold">
                                          <p:stCondLst>
                                            <p:cond delay="0"/>
                                          </p:stCondLst>
                                        </p:cTn>
                                        <p:tgtEl>
                                          <p:spTgt spid="141"/>
                                        </p:tgtEl>
                                        <p:attrNameLst>
                                          <p:attrName>style.visibility</p:attrName>
                                        </p:attrNameLst>
                                      </p:cBhvr>
                                      <p:to>
                                        <p:strVal val="visible"/>
                                      </p:to>
                                    </p:set>
                                    <p:animEffect transition="in" filter="fade">
                                      <p:cBhvr>
                                        <p:cTn id="146" dur="500"/>
                                        <p:tgtEl>
                                          <p:spTgt spid="141"/>
                                        </p:tgtEl>
                                      </p:cBhvr>
                                    </p:animEffect>
                                  </p:childTnLst>
                                </p:cTn>
                              </p:par>
                              <p:par>
                                <p:cTn id="147" presetID="10" presetClass="entr" presetSubtype="0" fill="hold" nodeType="withEffect">
                                  <p:stCondLst>
                                    <p:cond delay="0"/>
                                  </p:stCondLst>
                                  <p:childTnLst>
                                    <p:set>
                                      <p:cBhvr>
                                        <p:cTn id="148" dur="1" fill="hold">
                                          <p:stCondLst>
                                            <p:cond delay="0"/>
                                          </p:stCondLst>
                                        </p:cTn>
                                        <p:tgtEl>
                                          <p:spTgt spid="145"/>
                                        </p:tgtEl>
                                        <p:attrNameLst>
                                          <p:attrName>style.visibility</p:attrName>
                                        </p:attrNameLst>
                                      </p:cBhvr>
                                      <p:to>
                                        <p:strVal val="visible"/>
                                      </p:to>
                                    </p:set>
                                    <p:animEffect transition="in" filter="fade">
                                      <p:cBhvr>
                                        <p:cTn id="149" dur="500"/>
                                        <p:tgtEl>
                                          <p:spTgt spid="145"/>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88"/>
                                        </p:tgtEl>
                                        <p:attrNameLst>
                                          <p:attrName>style.visibility</p:attrName>
                                        </p:attrNameLst>
                                      </p:cBhvr>
                                      <p:to>
                                        <p:strVal val="visible"/>
                                      </p:to>
                                    </p:set>
                                    <p:animEffect transition="in" filter="fade">
                                      <p:cBhvr>
                                        <p:cTn id="152" dur="500"/>
                                        <p:tgtEl>
                                          <p:spTgt spid="188"/>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89"/>
                                        </p:tgtEl>
                                        <p:attrNameLst>
                                          <p:attrName>style.visibility</p:attrName>
                                        </p:attrNameLst>
                                      </p:cBhvr>
                                      <p:to>
                                        <p:strVal val="visible"/>
                                      </p:to>
                                    </p:set>
                                    <p:animEffect transition="in" filter="fade">
                                      <p:cBhvr>
                                        <p:cTn id="155" dur="500"/>
                                        <p:tgtEl>
                                          <p:spTgt spid="189"/>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90"/>
                                        </p:tgtEl>
                                        <p:attrNameLst>
                                          <p:attrName>style.visibility</p:attrName>
                                        </p:attrNameLst>
                                      </p:cBhvr>
                                      <p:to>
                                        <p:strVal val="visible"/>
                                      </p:to>
                                    </p:set>
                                    <p:animEffect transition="in" filter="fade">
                                      <p:cBhvr>
                                        <p:cTn id="158" dur="500"/>
                                        <p:tgtEl>
                                          <p:spTgt spid="190"/>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91"/>
                                        </p:tgtEl>
                                        <p:attrNameLst>
                                          <p:attrName>style.visibility</p:attrName>
                                        </p:attrNameLst>
                                      </p:cBhvr>
                                      <p:to>
                                        <p:strVal val="visible"/>
                                      </p:to>
                                    </p:set>
                                    <p:animEffect transition="in" filter="fade">
                                      <p:cBhvr>
                                        <p:cTn id="161" dur="500"/>
                                        <p:tgtEl>
                                          <p:spTgt spid="191"/>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92"/>
                                        </p:tgtEl>
                                        <p:attrNameLst>
                                          <p:attrName>style.visibility</p:attrName>
                                        </p:attrNameLst>
                                      </p:cBhvr>
                                      <p:to>
                                        <p:strVal val="visible"/>
                                      </p:to>
                                    </p:set>
                                    <p:animEffect transition="in" filter="fade">
                                      <p:cBhvr>
                                        <p:cTn id="164" dur="500"/>
                                        <p:tgtEl>
                                          <p:spTgt spid="192"/>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93"/>
                                        </p:tgtEl>
                                        <p:attrNameLst>
                                          <p:attrName>style.visibility</p:attrName>
                                        </p:attrNameLst>
                                      </p:cBhvr>
                                      <p:to>
                                        <p:strVal val="visible"/>
                                      </p:to>
                                    </p:set>
                                    <p:animEffect transition="in" filter="fade">
                                      <p:cBhvr>
                                        <p:cTn id="167" dur="500"/>
                                        <p:tgtEl>
                                          <p:spTgt spid="193"/>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194"/>
                                        </p:tgtEl>
                                        <p:attrNameLst>
                                          <p:attrName>style.visibility</p:attrName>
                                        </p:attrNameLst>
                                      </p:cBhvr>
                                      <p:to>
                                        <p:strVal val="visible"/>
                                      </p:to>
                                    </p:set>
                                    <p:animEffect transition="in" filter="fade">
                                      <p:cBhvr>
                                        <p:cTn id="170" dur="500"/>
                                        <p:tgtEl>
                                          <p:spTgt spid="194"/>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195"/>
                                        </p:tgtEl>
                                        <p:attrNameLst>
                                          <p:attrName>style.visibility</p:attrName>
                                        </p:attrNameLst>
                                      </p:cBhvr>
                                      <p:to>
                                        <p:strVal val="visible"/>
                                      </p:to>
                                    </p:set>
                                    <p:animEffect transition="in" filter="fade">
                                      <p:cBhvr>
                                        <p:cTn id="173" dur="500"/>
                                        <p:tgtEl>
                                          <p:spTgt spid="195"/>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196"/>
                                        </p:tgtEl>
                                        <p:attrNameLst>
                                          <p:attrName>style.visibility</p:attrName>
                                        </p:attrNameLst>
                                      </p:cBhvr>
                                      <p:to>
                                        <p:strVal val="visible"/>
                                      </p:to>
                                    </p:set>
                                    <p:animEffect transition="in" filter="fade">
                                      <p:cBhvr>
                                        <p:cTn id="176" dur="500"/>
                                        <p:tgtEl>
                                          <p:spTgt spid="196"/>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197"/>
                                        </p:tgtEl>
                                        <p:attrNameLst>
                                          <p:attrName>style.visibility</p:attrName>
                                        </p:attrNameLst>
                                      </p:cBhvr>
                                      <p:to>
                                        <p:strVal val="visible"/>
                                      </p:to>
                                    </p:set>
                                    <p:animEffect transition="in" filter="fade">
                                      <p:cBhvr>
                                        <p:cTn id="179" dur="500"/>
                                        <p:tgtEl>
                                          <p:spTgt spid="197"/>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198"/>
                                        </p:tgtEl>
                                        <p:attrNameLst>
                                          <p:attrName>style.visibility</p:attrName>
                                        </p:attrNameLst>
                                      </p:cBhvr>
                                      <p:to>
                                        <p:strVal val="visible"/>
                                      </p:to>
                                    </p:set>
                                    <p:animEffect transition="in" filter="fade">
                                      <p:cBhvr>
                                        <p:cTn id="182" dur="500"/>
                                        <p:tgtEl>
                                          <p:spTgt spid="198"/>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199"/>
                                        </p:tgtEl>
                                        <p:attrNameLst>
                                          <p:attrName>style.visibility</p:attrName>
                                        </p:attrNameLst>
                                      </p:cBhvr>
                                      <p:to>
                                        <p:strVal val="visible"/>
                                      </p:to>
                                    </p:set>
                                    <p:animEffect transition="in" filter="fade">
                                      <p:cBhvr>
                                        <p:cTn id="185" dur="500"/>
                                        <p:tgtEl>
                                          <p:spTgt spid="199"/>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200"/>
                                        </p:tgtEl>
                                        <p:attrNameLst>
                                          <p:attrName>style.visibility</p:attrName>
                                        </p:attrNameLst>
                                      </p:cBhvr>
                                      <p:to>
                                        <p:strVal val="visible"/>
                                      </p:to>
                                    </p:set>
                                    <p:animEffect transition="in" filter="fade">
                                      <p:cBhvr>
                                        <p:cTn id="188" dur="500"/>
                                        <p:tgtEl>
                                          <p:spTgt spid="200"/>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201"/>
                                        </p:tgtEl>
                                        <p:attrNameLst>
                                          <p:attrName>style.visibility</p:attrName>
                                        </p:attrNameLst>
                                      </p:cBhvr>
                                      <p:to>
                                        <p:strVal val="visible"/>
                                      </p:to>
                                    </p:set>
                                    <p:animEffect transition="in" filter="fade">
                                      <p:cBhvr>
                                        <p:cTn id="191" dur="500"/>
                                        <p:tgtEl>
                                          <p:spTgt spid="201"/>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202"/>
                                        </p:tgtEl>
                                        <p:attrNameLst>
                                          <p:attrName>style.visibility</p:attrName>
                                        </p:attrNameLst>
                                      </p:cBhvr>
                                      <p:to>
                                        <p:strVal val="visible"/>
                                      </p:to>
                                    </p:set>
                                    <p:animEffect transition="in" filter="fade">
                                      <p:cBhvr>
                                        <p:cTn id="194" dur="500"/>
                                        <p:tgtEl>
                                          <p:spTgt spid="202"/>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203"/>
                                        </p:tgtEl>
                                        <p:attrNameLst>
                                          <p:attrName>style.visibility</p:attrName>
                                        </p:attrNameLst>
                                      </p:cBhvr>
                                      <p:to>
                                        <p:strVal val="visible"/>
                                      </p:to>
                                    </p:set>
                                    <p:animEffect transition="in" filter="fade">
                                      <p:cBhvr>
                                        <p:cTn id="197" dur="500"/>
                                        <p:tgtEl>
                                          <p:spTgt spid="203"/>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204"/>
                                        </p:tgtEl>
                                        <p:attrNameLst>
                                          <p:attrName>style.visibility</p:attrName>
                                        </p:attrNameLst>
                                      </p:cBhvr>
                                      <p:to>
                                        <p:strVal val="visible"/>
                                      </p:to>
                                    </p:set>
                                    <p:animEffect transition="in" filter="fade">
                                      <p:cBhvr>
                                        <p:cTn id="200" dur="500"/>
                                        <p:tgtEl>
                                          <p:spTgt spid="204"/>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205"/>
                                        </p:tgtEl>
                                        <p:attrNameLst>
                                          <p:attrName>style.visibility</p:attrName>
                                        </p:attrNameLst>
                                      </p:cBhvr>
                                      <p:to>
                                        <p:strVal val="visible"/>
                                      </p:to>
                                    </p:set>
                                    <p:animEffect transition="in" filter="fade">
                                      <p:cBhvr>
                                        <p:cTn id="203" dur="500"/>
                                        <p:tgtEl>
                                          <p:spTgt spid="205"/>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206"/>
                                        </p:tgtEl>
                                        <p:attrNameLst>
                                          <p:attrName>style.visibility</p:attrName>
                                        </p:attrNameLst>
                                      </p:cBhvr>
                                      <p:to>
                                        <p:strVal val="visible"/>
                                      </p:to>
                                    </p:set>
                                    <p:animEffect transition="in" filter="fade">
                                      <p:cBhvr>
                                        <p:cTn id="206" dur="500"/>
                                        <p:tgtEl>
                                          <p:spTgt spid="206"/>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207"/>
                                        </p:tgtEl>
                                        <p:attrNameLst>
                                          <p:attrName>style.visibility</p:attrName>
                                        </p:attrNameLst>
                                      </p:cBhvr>
                                      <p:to>
                                        <p:strVal val="visible"/>
                                      </p:to>
                                    </p:set>
                                    <p:animEffect transition="in" filter="fade">
                                      <p:cBhvr>
                                        <p:cTn id="209" dur="500"/>
                                        <p:tgtEl>
                                          <p:spTgt spid="207"/>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208"/>
                                        </p:tgtEl>
                                        <p:attrNameLst>
                                          <p:attrName>style.visibility</p:attrName>
                                        </p:attrNameLst>
                                      </p:cBhvr>
                                      <p:to>
                                        <p:strVal val="visible"/>
                                      </p:to>
                                    </p:set>
                                    <p:animEffect transition="in" filter="fade">
                                      <p:cBhvr>
                                        <p:cTn id="212" dur="500"/>
                                        <p:tgtEl>
                                          <p:spTgt spid="208"/>
                                        </p:tgtEl>
                                      </p:cBhvr>
                                    </p:animEffect>
                                  </p:childTnLst>
                                </p:cTn>
                              </p:par>
                              <p:par>
                                <p:cTn id="213" presetID="10" presetClass="entr" presetSubtype="0" fill="hold" nodeType="withEffect">
                                  <p:stCondLst>
                                    <p:cond delay="0"/>
                                  </p:stCondLst>
                                  <p:childTnLst>
                                    <p:set>
                                      <p:cBhvr>
                                        <p:cTn id="214" dur="1" fill="hold">
                                          <p:stCondLst>
                                            <p:cond delay="0"/>
                                          </p:stCondLst>
                                        </p:cTn>
                                        <p:tgtEl>
                                          <p:spTgt spid="214"/>
                                        </p:tgtEl>
                                        <p:attrNameLst>
                                          <p:attrName>style.visibility</p:attrName>
                                        </p:attrNameLst>
                                      </p:cBhvr>
                                      <p:to>
                                        <p:strVal val="visible"/>
                                      </p:to>
                                    </p:set>
                                    <p:animEffect transition="in" filter="fade">
                                      <p:cBhvr>
                                        <p:cTn id="215" dur="500"/>
                                        <p:tgtEl>
                                          <p:spTgt spid="214"/>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8"/>
                                        </p:tgtEl>
                                        <p:attrNameLst>
                                          <p:attrName>style.visibility</p:attrName>
                                        </p:attrNameLst>
                                      </p:cBhvr>
                                      <p:to>
                                        <p:strVal val="visible"/>
                                      </p:to>
                                    </p:set>
                                    <p:animEffect transition="in" filter="fade">
                                      <p:cBhvr>
                                        <p:cTn id="2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Graphic spid="2" grpId="0">
        <p:bldAsOne/>
      </p:bldGraphic>
      <p:bldP spid="188" grpId="0"/>
      <p:bldP spid="189" grpId="0"/>
      <p:bldP spid="190" grpId="0"/>
      <p:bldP spid="191" grpId="0"/>
      <p:bldP spid="192" grpId="0"/>
      <p:bldP spid="193" grpId="0"/>
      <p:bldP spid="194" grpId="0"/>
      <p:bldP spid="195" grpId="0"/>
      <p:bldP spid="196" grpId="0"/>
      <p:bldP spid="197" grpId="0"/>
      <p:bldP spid="198" grpId="0"/>
      <p:bldP spid="199" grpId="0"/>
      <p:bldP spid="200" grpId="0"/>
      <p:bldP spid="201" grpId="0"/>
      <p:bldP spid="202" grpId="0"/>
      <p:bldP spid="203" grpId="0"/>
      <p:bldP spid="204" grpId="0"/>
      <p:bldP spid="205" grpId="0"/>
      <p:bldP spid="206" grpId="0"/>
      <p:bldP spid="207" grpId="0"/>
      <p:bldP spid="208" grpId="0"/>
      <p:bldP spid="215" grpId="0"/>
      <p:bldP spid="267" grpId="0"/>
      <p:bldP spid="268" grpId="0"/>
      <p:bldP spid="269" grpId="0"/>
      <p:bldP spid="270" grpId="0"/>
      <p:bldP spid="271" grpId="0"/>
      <p:bldP spid="272" grpId="0"/>
      <p:bldP spid="273" grpId="0"/>
      <p:bldP spid="274" grpId="0"/>
      <p:bldP spid="275" grpId="0"/>
      <p:bldP spid="276" grpId="0"/>
      <p:bldP spid="277" grpId="0"/>
      <p:bldP spid="278" grpId="0"/>
      <p:bldP spid="279" grpId="0"/>
      <p:bldP spid="280" grpId="0"/>
      <p:bldP spid="281" grpId="0"/>
      <p:bldP spid="282" grpId="0"/>
      <p:bldP spid="283" grpId="0"/>
      <p:bldP spid="284" grpId="0"/>
      <p:bldP spid="285" grpId="0"/>
      <p:bldP spid="286" grpId="0"/>
      <p:bldP spid="287" grpId="0"/>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0E4F8-990D-3BE7-0FF4-19869E91F806}"/>
            </a:ext>
          </a:extLst>
        </p:cNvPr>
        <p:cNvGrpSpPr/>
        <p:nvPr/>
      </p:nvGrpSpPr>
      <p:grpSpPr>
        <a:xfrm>
          <a:off x="0" y="0"/>
          <a:ext cx="0" cy="0"/>
          <a:chOff x="0" y="0"/>
          <a:chExt cx="0" cy="0"/>
        </a:xfrm>
      </p:grpSpPr>
      <p:sp>
        <p:nvSpPr>
          <p:cNvPr id="34" name="四角形: 角を丸くする 33">
            <a:extLst>
              <a:ext uri="{FF2B5EF4-FFF2-40B4-BE49-F238E27FC236}">
                <a16:creationId xmlns:a16="http://schemas.microsoft.com/office/drawing/2014/main" id="{28A528EA-A74E-605E-6C3C-CDC1374AF44C}"/>
              </a:ext>
            </a:extLst>
          </p:cNvPr>
          <p:cNvSpPr/>
          <p:nvPr/>
        </p:nvSpPr>
        <p:spPr>
          <a:xfrm>
            <a:off x="426000" y="868654"/>
            <a:ext cx="5670000" cy="548061"/>
          </a:xfrm>
          <a:prstGeom prst="roundRect">
            <a:avLst>
              <a:gd name="adj" fmla="val 10465"/>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a:extLst>
              <a:ext uri="{FF2B5EF4-FFF2-40B4-BE49-F238E27FC236}">
                <a16:creationId xmlns:a16="http://schemas.microsoft.com/office/drawing/2014/main" id="{BDE3B85B-9039-0F44-9D4D-F51346B18F3C}"/>
              </a:ext>
            </a:extLst>
          </p:cNvPr>
          <p:cNvCxnSpPr>
            <a:cxnSpLocks/>
          </p:cNvCxnSpPr>
          <p:nvPr/>
        </p:nvCxnSpPr>
        <p:spPr>
          <a:xfrm>
            <a:off x="426000" y="756126"/>
            <a:ext cx="11340000" cy="0"/>
          </a:xfrm>
          <a:prstGeom prst="line">
            <a:avLst/>
          </a:prstGeom>
          <a:ln w="44450" cmpd="dbl">
            <a:solidFill>
              <a:srgbClr val="933E87"/>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B2B2CB48-D8BB-FA2F-5F15-3F1B787FE8AC}"/>
              </a:ext>
            </a:extLst>
          </p:cNvPr>
          <p:cNvGrpSpPr/>
          <p:nvPr/>
        </p:nvGrpSpPr>
        <p:grpSpPr>
          <a:xfrm>
            <a:off x="969643" y="1592850"/>
            <a:ext cx="4869963" cy="4482898"/>
            <a:chOff x="426000" y="1757882"/>
            <a:chExt cx="5263189" cy="4844870"/>
          </a:xfrm>
        </p:grpSpPr>
        <p:pic>
          <p:nvPicPr>
            <p:cNvPr id="13" name="図 12">
              <a:extLst>
                <a:ext uri="{FF2B5EF4-FFF2-40B4-BE49-F238E27FC236}">
                  <a16:creationId xmlns:a16="http://schemas.microsoft.com/office/drawing/2014/main" id="{FA9A7323-B3F9-916C-343B-7100CE7F7256}"/>
                </a:ext>
              </a:extLst>
            </p:cNvPr>
            <p:cNvPicPr>
              <a:picLocks noChangeAspect="1"/>
            </p:cNvPicPr>
            <p:nvPr/>
          </p:nvPicPr>
          <p:blipFill>
            <a:blip r:embed="rId2">
              <a:extLst>
                <a:ext uri="{28A0092B-C50C-407E-A947-70E740481C1C}">
                  <a14:useLocalDpi xmlns:a14="http://schemas.microsoft.com/office/drawing/2010/main" val="0"/>
                </a:ext>
              </a:extLst>
            </a:blip>
            <a:srcRect l="19415" r="19089"/>
            <a:stretch>
              <a:fillRect/>
            </a:stretch>
          </p:blipFill>
          <p:spPr>
            <a:xfrm>
              <a:off x="426000" y="1757882"/>
              <a:ext cx="5263189" cy="4844870"/>
            </a:xfrm>
            <a:prstGeom prst="rect">
              <a:avLst/>
            </a:prstGeom>
          </p:spPr>
        </p:pic>
        <p:grpSp>
          <p:nvGrpSpPr>
            <p:cNvPr id="9" name="グループ化 8">
              <a:extLst>
                <a:ext uri="{FF2B5EF4-FFF2-40B4-BE49-F238E27FC236}">
                  <a16:creationId xmlns:a16="http://schemas.microsoft.com/office/drawing/2014/main" id="{07578552-F2D8-B169-F248-73CD28C0907F}"/>
                </a:ext>
              </a:extLst>
            </p:cNvPr>
            <p:cNvGrpSpPr/>
            <p:nvPr/>
          </p:nvGrpSpPr>
          <p:grpSpPr>
            <a:xfrm>
              <a:off x="426000" y="5165124"/>
              <a:ext cx="5263189" cy="1437628"/>
              <a:chOff x="426000" y="5165124"/>
              <a:chExt cx="5263189" cy="1437628"/>
            </a:xfrm>
          </p:grpSpPr>
          <p:pic>
            <p:nvPicPr>
              <p:cNvPr id="5" name="図 4">
                <a:extLst>
                  <a:ext uri="{FF2B5EF4-FFF2-40B4-BE49-F238E27FC236}">
                    <a16:creationId xmlns:a16="http://schemas.microsoft.com/office/drawing/2014/main" id="{E1AC450B-F754-F1D7-6142-38AF51AD5AED}"/>
                  </a:ext>
                </a:extLst>
              </p:cNvPr>
              <p:cNvPicPr>
                <a:picLocks noChangeAspect="1"/>
              </p:cNvPicPr>
              <p:nvPr/>
            </p:nvPicPr>
            <p:blipFill>
              <a:blip r:embed="rId3">
                <a:extLst>
                  <a:ext uri="{28A0092B-C50C-407E-A947-70E740481C1C}">
                    <a14:useLocalDpi xmlns:a14="http://schemas.microsoft.com/office/drawing/2010/main" val="0"/>
                  </a:ext>
                </a:extLst>
              </a:blip>
              <a:srcRect l="19155" t="43526" r="21735" b="26802"/>
              <a:stretch>
                <a:fillRect/>
              </a:stretch>
            </p:blipFill>
            <p:spPr>
              <a:xfrm>
                <a:off x="426000" y="5165124"/>
                <a:ext cx="5042911" cy="1437628"/>
              </a:xfrm>
              <a:prstGeom prst="rect">
                <a:avLst/>
              </a:prstGeom>
            </p:spPr>
          </p:pic>
          <p:sp>
            <p:nvSpPr>
              <p:cNvPr id="8" name="正方形/長方形 7">
                <a:extLst>
                  <a:ext uri="{FF2B5EF4-FFF2-40B4-BE49-F238E27FC236}">
                    <a16:creationId xmlns:a16="http://schemas.microsoft.com/office/drawing/2014/main" id="{D71CA306-F414-66C9-F01B-E1C44EC76096}"/>
                  </a:ext>
                </a:extLst>
              </p:cNvPr>
              <p:cNvSpPr/>
              <p:nvPr/>
            </p:nvSpPr>
            <p:spPr>
              <a:xfrm>
                <a:off x="5361482" y="5193857"/>
                <a:ext cx="327707" cy="1408895"/>
              </a:xfrm>
              <a:prstGeom prst="rect">
                <a:avLst/>
              </a:prstGeom>
              <a:solidFill>
                <a:srgbClr val="F3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2" name="グラフィックス 21">
              <a:extLst>
                <a:ext uri="{FF2B5EF4-FFF2-40B4-BE49-F238E27FC236}">
                  <a16:creationId xmlns:a16="http://schemas.microsoft.com/office/drawing/2014/main" id="{E2BA1612-5CEA-7ED3-9595-6BA64745625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26000" y="5141746"/>
              <a:ext cx="5263189" cy="104222"/>
            </a:xfrm>
            <a:prstGeom prst="rect">
              <a:avLst/>
            </a:prstGeom>
          </p:spPr>
        </p:pic>
        <p:sp>
          <p:nvSpPr>
            <p:cNvPr id="15" name="四角形: 角を丸くする 14">
              <a:extLst>
                <a:ext uri="{FF2B5EF4-FFF2-40B4-BE49-F238E27FC236}">
                  <a16:creationId xmlns:a16="http://schemas.microsoft.com/office/drawing/2014/main" id="{6268546A-B0A1-AB0C-77FD-6A0E3920034A}"/>
                </a:ext>
              </a:extLst>
            </p:cNvPr>
            <p:cNvSpPr/>
            <p:nvPr/>
          </p:nvSpPr>
          <p:spPr>
            <a:xfrm>
              <a:off x="426000" y="1757882"/>
              <a:ext cx="5263189" cy="4844870"/>
            </a:xfrm>
            <a:prstGeom prst="roundRect">
              <a:avLst>
                <a:gd name="adj" fmla="val 943"/>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a:hlinkClick r:id="rId5"/>
            <a:extLst>
              <a:ext uri="{FF2B5EF4-FFF2-40B4-BE49-F238E27FC236}">
                <a16:creationId xmlns:a16="http://schemas.microsoft.com/office/drawing/2014/main" id="{90F8B631-12CF-C965-4483-408C7C8718D8}"/>
              </a:ext>
            </a:extLst>
          </p:cNvPr>
          <p:cNvSpPr txBox="1"/>
          <p:nvPr/>
        </p:nvSpPr>
        <p:spPr>
          <a:xfrm>
            <a:off x="3301132" y="988796"/>
            <a:ext cx="2483052" cy="307777"/>
          </a:xfrm>
          <a:prstGeom prst="rect">
            <a:avLst/>
          </a:prstGeom>
          <a:noFill/>
        </p:spPr>
        <p:txBody>
          <a:bodyPr wrap="none" rtlCol="0">
            <a:spAutoFit/>
          </a:bodyPr>
          <a:lstStyle/>
          <a:p>
            <a:r>
              <a:rPr kumimoji="1" lang="en-US" altLang="ja-JP" sz="1400" b="1" dirty="0">
                <a:latin typeface="メイリオ" panose="020B0604030504040204" pitchFamily="50" charset="-128"/>
                <a:ea typeface="メイリオ" panose="020B0604030504040204" pitchFamily="50" charset="-128"/>
              </a:rPr>
              <a:t>https://www.nta.go.jp/</a:t>
            </a:r>
          </a:p>
        </p:txBody>
      </p:sp>
      <p:sp>
        <p:nvSpPr>
          <p:cNvPr id="4" name="四角形: 角を丸くする 3">
            <a:extLst>
              <a:ext uri="{FF2B5EF4-FFF2-40B4-BE49-F238E27FC236}">
                <a16:creationId xmlns:a16="http://schemas.microsoft.com/office/drawing/2014/main" id="{11E96CBF-D527-6233-8BA1-2B2F41B84CAF}"/>
              </a:ext>
            </a:extLst>
          </p:cNvPr>
          <p:cNvSpPr/>
          <p:nvPr/>
        </p:nvSpPr>
        <p:spPr>
          <a:xfrm>
            <a:off x="563022" y="934719"/>
            <a:ext cx="2630243" cy="415930"/>
          </a:xfrm>
          <a:prstGeom prst="roundRect">
            <a:avLst>
              <a:gd name="adj" fmla="val 10465"/>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FD3458DE-BA4C-B88A-4E00-20664C25BC23}"/>
              </a:ext>
            </a:extLst>
          </p:cNvPr>
          <p:cNvSpPr txBox="1"/>
          <p:nvPr/>
        </p:nvSpPr>
        <p:spPr>
          <a:xfrm>
            <a:off x="631648" y="962725"/>
            <a:ext cx="2492990" cy="400110"/>
          </a:xfrm>
          <a:prstGeom prst="rect">
            <a:avLst/>
          </a:prstGeom>
          <a:noFill/>
        </p:spPr>
        <p:txBody>
          <a:bodyPr wrap="none" rtlCol="0">
            <a:spAutoFit/>
          </a:bodyPr>
          <a:lstStyle/>
          <a:p>
            <a:pPr algn="ctr"/>
            <a:r>
              <a:rPr lang="ja-JP" altLang="en-US" sz="2000" b="1" dirty="0">
                <a:solidFill>
                  <a:schemeClr val="bg1"/>
                </a:solidFill>
                <a:latin typeface="UD デジタル 教科書体 NP-R" panose="02020400000000000000" pitchFamily="18" charset="-128"/>
                <a:ea typeface="UD デジタル 教科書体 NP-R" panose="02020400000000000000" pitchFamily="18" charset="-128"/>
              </a:rPr>
              <a:t>国税庁ホームページ</a:t>
            </a:r>
            <a:endParaRPr kumimoji="1" lang="ja-JP" altLang="en-US" sz="20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7" name="正方形/長方形 16">
            <a:extLst>
              <a:ext uri="{FF2B5EF4-FFF2-40B4-BE49-F238E27FC236}">
                <a16:creationId xmlns:a16="http://schemas.microsoft.com/office/drawing/2014/main" id="{128E5E71-6DEE-565B-27C7-B83CFD622D6E}"/>
              </a:ext>
            </a:extLst>
          </p:cNvPr>
          <p:cNvSpPr/>
          <p:nvPr/>
        </p:nvSpPr>
        <p:spPr>
          <a:xfrm>
            <a:off x="1074353" y="4985700"/>
            <a:ext cx="674470" cy="149290"/>
          </a:xfrm>
          <a:prstGeom prst="rect">
            <a:avLst/>
          </a:prstGeom>
          <a:noFill/>
          <a:ln w="38100">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グラフィックス 20" descr="カーソル 単色塗りつぶし">
            <a:extLst>
              <a:ext uri="{FF2B5EF4-FFF2-40B4-BE49-F238E27FC236}">
                <a16:creationId xmlns:a16="http://schemas.microsoft.com/office/drawing/2014/main" id="{96EB97AE-010E-9381-C28E-027E2F9EB29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389093">
            <a:off x="1606323" y="5018072"/>
            <a:ext cx="303223" cy="303223"/>
          </a:xfrm>
          <a:prstGeom prst="rect">
            <a:avLst/>
          </a:prstGeom>
          <a:effectLst>
            <a:outerShdw blurRad="63500" sx="102000" sy="102000" algn="ctr" rotWithShape="0">
              <a:prstClr val="black">
                <a:alpha val="40000"/>
              </a:prstClr>
            </a:outerShdw>
          </a:effectLst>
        </p:spPr>
      </p:pic>
      <p:pic>
        <p:nvPicPr>
          <p:cNvPr id="16" name="図 15">
            <a:extLst>
              <a:ext uri="{FF2B5EF4-FFF2-40B4-BE49-F238E27FC236}">
                <a16:creationId xmlns:a16="http://schemas.microsoft.com/office/drawing/2014/main" id="{ABAD93CA-8C20-2324-E8F7-3510FDD6E0B5}"/>
              </a:ext>
            </a:extLst>
          </p:cNvPr>
          <p:cNvPicPr>
            <a:picLocks noChangeAspect="1"/>
          </p:cNvPicPr>
          <p:nvPr/>
        </p:nvPicPr>
        <p:blipFill>
          <a:blip r:embed="rId7">
            <a:alphaModFix/>
            <a:extLst>
              <a:ext uri="{28A0092B-C50C-407E-A947-70E740481C1C}">
                <a14:useLocalDpi xmlns:a14="http://schemas.microsoft.com/office/drawing/2010/main" val="0"/>
              </a:ext>
            </a:extLst>
          </a:blip>
          <a:srcRect l="19423" t="1" r="19092" b="668"/>
          <a:stretch>
            <a:fillRect/>
          </a:stretch>
        </p:blipFill>
        <p:spPr>
          <a:xfrm>
            <a:off x="6352394" y="1594364"/>
            <a:ext cx="4869963" cy="4470365"/>
          </a:xfrm>
          <a:prstGeom prst="rect">
            <a:avLst/>
          </a:prstGeom>
        </p:spPr>
      </p:pic>
      <p:sp>
        <p:nvSpPr>
          <p:cNvPr id="30" name="四角形: 角を丸くする 29">
            <a:extLst>
              <a:ext uri="{FF2B5EF4-FFF2-40B4-BE49-F238E27FC236}">
                <a16:creationId xmlns:a16="http://schemas.microsoft.com/office/drawing/2014/main" id="{D91DD211-CB7D-886C-823F-6B09E32AC310}"/>
              </a:ext>
            </a:extLst>
          </p:cNvPr>
          <p:cNvSpPr/>
          <p:nvPr/>
        </p:nvSpPr>
        <p:spPr>
          <a:xfrm>
            <a:off x="6352395" y="1592850"/>
            <a:ext cx="4869963" cy="4482898"/>
          </a:xfrm>
          <a:prstGeom prst="roundRect">
            <a:avLst>
              <a:gd name="adj" fmla="val 943"/>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B0529A32-FE17-19CB-A669-56B6DCEDDB51}"/>
              </a:ext>
            </a:extLst>
          </p:cNvPr>
          <p:cNvSpPr/>
          <p:nvPr/>
        </p:nvSpPr>
        <p:spPr>
          <a:xfrm>
            <a:off x="8621962" y="3610115"/>
            <a:ext cx="967331" cy="778668"/>
          </a:xfrm>
          <a:prstGeom prst="rect">
            <a:avLst/>
          </a:prstGeom>
          <a:noFill/>
          <a:ln w="38100">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図形 51">
            <a:extLst>
              <a:ext uri="{FF2B5EF4-FFF2-40B4-BE49-F238E27FC236}">
                <a16:creationId xmlns:a16="http://schemas.microsoft.com/office/drawing/2014/main" id="{70F4B115-8056-5A8B-7085-36EE317641B7}"/>
              </a:ext>
            </a:extLst>
          </p:cNvPr>
          <p:cNvSpPr/>
          <p:nvPr/>
        </p:nvSpPr>
        <p:spPr>
          <a:xfrm>
            <a:off x="7608916" y="4259450"/>
            <a:ext cx="1674964" cy="692741"/>
          </a:xfrm>
          <a:custGeom>
            <a:avLst/>
            <a:gdLst>
              <a:gd name="csX0" fmla="*/ 1062295 w 1674964"/>
              <a:gd name="csY0" fmla="*/ 0 h 692741"/>
              <a:gd name="csX1" fmla="*/ 1062295 w 1674964"/>
              <a:gd name="csY1" fmla="*/ 208763 h 692741"/>
              <a:gd name="csX2" fmla="*/ 1617061 w 1674964"/>
              <a:gd name="csY2" fmla="*/ 208763 h 692741"/>
              <a:gd name="csX3" fmla="*/ 1674964 w 1674964"/>
              <a:gd name="csY3" fmla="*/ 266666 h 692741"/>
              <a:gd name="csX4" fmla="*/ 1674964 w 1674964"/>
              <a:gd name="csY4" fmla="*/ 634838 h 692741"/>
              <a:gd name="csX5" fmla="*/ 1617061 w 1674964"/>
              <a:gd name="csY5" fmla="*/ 692741 h 692741"/>
              <a:gd name="csX6" fmla="*/ 57903 w 1674964"/>
              <a:gd name="csY6" fmla="*/ 692741 h 692741"/>
              <a:gd name="csX7" fmla="*/ 0 w 1674964"/>
              <a:gd name="csY7" fmla="*/ 634838 h 692741"/>
              <a:gd name="csX8" fmla="*/ 0 w 1674964"/>
              <a:gd name="csY8" fmla="*/ 266666 h 692741"/>
              <a:gd name="csX9" fmla="*/ 57903 w 1674964"/>
              <a:gd name="csY9" fmla="*/ 208763 h 692741"/>
              <a:gd name="csX10" fmla="*/ 918357 w 1674964"/>
              <a:gd name="csY10" fmla="*/ 208763 h 6927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674964" h="692741">
                <a:moveTo>
                  <a:pt x="1062295" y="0"/>
                </a:moveTo>
                <a:lnTo>
                  <a:pt x="1062295" y="208763"/>
                </a:lnTo>
                <a:lnTo>
                  <a:pt x="1617061" y="208763"/>
                </a:lnTo>
                <a:cubicBezTo>
                  <a:pt x="1649040" y="208763"/>
                  <a:pt x="1674964" y="234687"/>
                  <a:pt x="1674964" y="266666"/>
                </a:cubicBezTo>
                <a:lnTo>
                  <a:pt x="1674964" y="634838"/>
                </a:lnTo>
                <a:cubicBezTo>
                  <a:pt x="1674964" y="666817"/>
                  <a:pt x="1649040" y="692741"/>
                  <a:pt x="1617061" y="692741"/>
                </a:cubicBezTo>
                <a:lnTo>
                  <a:pt x="57903" y="692741"/>
                </a:lnTo>
                <a:cubicBezTo>
                  <a:pt x="25924" y="692741"/>
                  <a:pt x="0" y="666817"/>
                  <a:pt x="0" y="634838"/>
                </a:cubicBezTo>
                <a:lnTo>
                  <a:pt x="0" y="266666"/>
                </a:lnTo>
                <a:cubicBezTo>
                  <a:pt x="0" y="234687"/>
                  <a:pt x="25924" y="208763"/>
                  <a:pt x="57903" y="208763"/>
                </a:cubicBezTo>
                <a:lnTo>
                  <a:pt x="918357" y="208763"/>
                </a:lnTo>
                <a:close/>
              </a:path>
            </a:pathLst>
          </a:custGeom>
          <a:solidFill>
            <a:srgbClr val="FFFDE4"/>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7" name="テキスト ボックス 36">
            <a:extLst>
              <a:ext uri="{FF2B5EF4-FFF2-40B4-BE49-F238E27FC236}">
                <a16:creationId xmlns:a16="http://schemas.microsoft.com/office/drawing/2014/main" id="{9776C297-AF18-2E44-3195-5672D542AB72}"/>
              </a:ext>
            </a:extLst>
          </p:cNvPr>
          <p:cNvSpPr txBox="1"/>
          <p:nvPr/>
        </p:nvSpPr>
        <p:spPr>
          <a:xfrm>
            <a:off x="7512031" y="4493820"/>
            <a:ext cx="1736373" cy="461665"/>
          </a:xfrm>
          <a:prstGeom prst="rect">
            <a:avLst/>
          </a:prstGeom>
          <a:noFill/>
        </p:spPr>
        <p:txBody>
          <a:bodyPr wrap="none" rtlCol="0">
            <a:spAutoFit/>
          </a:bodyPr>
          <a:lstStyle/>
          <a:p>
            <a:pPr algn="ctr"/>
            <a:r>
              <a:rPr lang="ja-JP" altLang="en-US" sz="1200" spc="-200" dirty="0">
                <a:solidFill>
                  <a:srgbClr val="0070C0"/>
                </a:solidFill>
                <a:latin typeface="UD デジタル 教科書体 NP-R" panose="02020400000000000000" pitchFamily="18" charset="-128"/>
                <a:ea typeface="UD デジタル 教科書体 NP-R" panose="02020400000000000000" pitchFamily="18" charset="-128"/>
              </a:rPr>
              <a:t>小・中学生用ビデオ</a:t>
            </a:r>
            <a:endParaRPr lang="en-US" altLang="ja-JP" sz="1200" spc="-200" dirty="0">
              <a:solidFill>
                <a:srgbClr val="0070C0"/>
              </a:solidFill>
              <a:latin typeface="UD デジタル 教科書体 NP-R" panose="02020400000000000000" pitchFamily="18" charset="-128"/>
              <a:ea typeface="UD デジタル 教科書体 NP-R" panose="02020400000000000000" pitchFamily="18" charset="-128"/>
            </a:endParaRPr>
          </a:p>
          <a:p>
            <a:pPr algn="ctr"/>
            <a:r>
              <a:rPr lang="ja-JP" altLang="en-US" sz="1200" spc="-200" dirty="0">
                <a:solidFill>
                  <a:srgbClr val="0070C0"/>
                </a:solidFill>
                <a:latin typeface="UD デジタル 教科書体 NP-R" panose="02020400000000000000" pitchFamily="18" charset="-128"/>
                <a:ea typeface="UD デジタル 教科書体 NP-R" panose="02020400000000000000" pitchFamily="18" charset="-128"/>
              </a:rPr>
              <a:t>（</a:t>
            </a:r>
            <a:r>
              <a:rPr lang="ja-JP" altLang="en-US" sz="1200" spc="-200" dirty="0">
                <a:solidFill>
                  <a:srgbClr val="FF0000"/>
                </a:solidFill>
                <a:latin typeface="UD デジタル 教科書体 NP-R" panose="02020400000000000000" pitchFamily="18" charset="-128"/>
                <a:ea typeface="UD デジタル 教科書体 NP-R" panose="02020400000000000000" pitchFamily="18" charset="-128"/>
              </a:rPr>
              <a:t>アニメ</a:t>
            </a:r>
            <a:r>
              <a:rPr lang="ja-JP" altLang="en-US" sz="1100" dirty="0">
                <a:solidFill>
                  <a:srgbClr val="FF0000"/>
                </a:solidFill>
                <a:latin typeface="UD デジタル 教科書体 NP-R" panose="02020400000000000000" pitchFamily="18" charset="-128"/>
                <a:ea typeface="UD デジタル 教科書体 NP-R" panose="02020400000000000000" pitchFamily="18" charset="-128"/>
              </a:rPr>
              <a:t>（動画</a:t>
            </a:r>
            <a:r>
              <a:rPr lang="ja-JP" altLang="en-US" sz="1100" spc="-300" dirty="0">
                <a:solidFill>
                  <a:srgbClr val="FF0000"/>
                </a:solidFill>
                <a:latin typeface="UD デジタル 教科書体 NP-R" panose="02020400000000000000" pitchFamily="18" charset="-128"/>
                <a:ea typeface="UD デジタル 教科書体 NP-R" panose="02020400000000000000" pitchFamily="18" charset="-128"/>
              </a:rPr>
              <a:t>）</a:t>
            </a:r>
            <a:r>
              <a:rPr lang="ja-JP" altLang="en-US" sz="1200" spc="-200" dirty="0">
                <a:solidFill>
                  <a:srgbClr val="0070C0"/>
                </a:solidFill>
                <a:latin typeface="UD デジタル 教科書体 NP-R" panose="02020400000000000000" pitchFamily="18" charset="-128"/>
                <a:ea typeface="UD デジタル 教科書体 NP-R" panose="02020400000000000000" pitchFamily="18" charset="-128"/>
              </a:rPr>
              <a:t>）を提供</a:t>
            </a:r>
            <a:endParaRPr kumimoji="1" lang="ja-JP" altLang="en-US" sz="1200" spc="-200"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40" name="正方形/長方形 39">
            <a:extLst>
              <a:ext uri="{FF2B5EF4-FFF2-40B4-BE49-F238E27FC236}">
                <a16:creationId xmlns:a16="http://schemas.microsoft.com/office/drawing/2014/main" id="{8B95B988-397A-B5EC-9649-871B3EB920B9}"/>
              </a:ext>
            </a:extLst>
          </p:cNvPr>
          <p:cNvSpPr/>
          <p:nvPr/>
        </p:nvSpPr>
        <p:spPr>
          <a:xfrm>
            <a:off x="9647040" y="3610114"/>
            <a:ext cx="967331" cy="1375585"/>
          </a:xfrm>
          <a:prstGeom prst="rect">
            <a:avLst/>
          </a:prstGeom>
          <a:noFill/>
          <a:ln w="38100">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図形 50">
            <a:extLst>
              <a:ext uri="{FF2B5EF4-FFF2-40B4-BE49-F238E27FC236}">
                <a16:creationId xmlns:a16="http://schemas.microsoft.com/office/drawing/2014/main" id="{B96646FA-33FC-2EB8-C895-E682D72E1509}"/>
              </a:ext>
            </a:extLst>
          </p:cNvPr>
          <p:cNvSpPr/>
          <p:nvPr/>
        </p:nvSpPr>
        <p:spPr>
          <a:xfrm>
            <a:off x="8272597" y="3167100"/>
            <a:ext cx="2774826" cy="519681"/>
          </a:xfrm>
          <a:custGeom>
            <a:avLst/>
            <a:gdLst>
              <a:gd name="csX0" fmla="*/ 53035 w 2774826"/>
              <a:gd name="csY0" fmla="*/ 0 h 519681"/>
              <a:gd name="csX1" fmla="*/ 2721791 w 2774826"/>
              <a:gd name="csY1" fmla="*/ 0 h 519681"/>
              <a:gd name="csX2" fmla="*/ 2774826 w 2774826"/>
              <a:gd name="csY2" fmla="*/ 53035 h 519681"/>
              <a:gd name="csX3" fmla="*/ 2774826 w 2774826"/>
              <a:gd name="csY3" fmla="*/ 265170 h 519681"/>
              <a:gd name="csX4" fmla="*/ 2721791 w 2774826"/>
              <a:gd name="csY4" fmla="*/ 318205 h 519681"/>
              <a:gd name="csX5" fmla="*/ 2212102 w 2774826"/>
              <a:gd name="csY5" fmla="*/ 318205 h 519681"/>
              <a:gd name="csX6" fmla="*/ 2212102 w 2774826"/>
              <a:gd name="csY6" fmla="*/ 519681 h 519681"/>
              <a:gd name="csX7" fmla="*/ 2071300 w 2774826"/>
              <a:gd name="csY7" fmla="*/ 318205 h 519681"/>
              <a:gd name="csX8" fmla="*/ 53035 w 2774826"/>
              <a:gd name="csY8" fmla="*/ 318205 h 519681"/>
              <a:gd name="csX9" fmla="*/ 0 w 2774826"/>
              <a:gd name="csY9" fmla="*/ 265170 h 519681"/>
              <a:gd name="csX10" fmla="*/ 0 w 2774826"/>
              <a:gd name="csY10" fmla="*/ 53035 h 519681"/>
              <a:gd name="csX11" fmla="*/ 53035 w 2774826"/>
              <a:gd name="csY11" fmla="*/ 0 h 5196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774826" h="519681">
                <a:moveTo>
                  <a:pt x="53035" y="0"/>
                </a:moveTo>
                <a:lnTo>
                  <a:pt x="2721791" y="0"/>
                </a:lnTo>
                <a:cubicBezTo>
                  <a:pt x="2751081" y="0"/>
                  <a:pt x="2774826" y="23745"/>
                  <a:pt x="2774826" y="53035"/>
                </a:cubicBezTo>
                <a:lnTo>
                  <a:pt x="2774826" y="265170"/>
                </a:lnTo>
                <a:cubicBezTo>
                  <a:pt x="2774826" y="294460"/>
                  <a:pt x="2751081" y="318205"/>
                  <a:pt x="2721791" y="318205"/>
                </a:cubicBezTo>
                <a:lnTo>
                  <a:pt x="2212102" y="318205"/>
                </a:lnTo>
                <a:lnTo>
                  <a:pt x="2212102" y="519681"/>
                </a:lnTo>
                <a:lnTo>
                  <a:pt x="2071300" y="318205"/>
                </a:lnTo>
                <a:lnTo>
                  <a:pt x="53035" y="318205"/>
                </a:lnTo>
                <a:cubicBezTo>
                  <a:pt x="23745" y="318205"/>
                  <a:pt x="0" y="294460"/>
                  <a:pt x="0" y="265170"/>
                </a:cubicBezTo>
                <a:lnTo>
                  <a:pt x="0" y="53035"/>
                </a:lnTo>
                <a:cubicBezTo>
                  <a:pt x="0" y="23745"/>
                  <a:pt x="23745" y="0"/>
                  <a:pt x="53035" y="0"/>
                </a:cubicBezTo>
                <a:close/>
              </a:path>
            </a:pathLst>
          </a:custGeom>
          <a:solidFill>
            <a:srgbClr val="FFFDE4"/>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1" name="テキスト ボックス 40">
            <a:extLst>
              <a:ext uri="{FF2B5EF4-FFF2-40B4-BE49-F238E27FC236}">
                <a16:creationId xmlns:a16="http://schemas.microsoft.com/office/drawing/2014/main" id="{0BCA70B4-A359-E520-89E7-9CC311A04A0D}"/>
              </a:ext>
            </a:extLst>
          </p:cNvPr>
          <p:cNvSpPr txBox="1"/>
          <p:nvPr/>
        </p:nvSpPr>
        <p:spPr>
          <a:xfrm>
            <a:off x="8246656" y="3197222"/>
            <a:ext cx="2800767" cy="276999"/>
          </a:xfrm>
          <a:prstGeom prst="rect">
            <a:avLst/>
          </a:prstGeom>
          <a:noFill/>
        </p:spPr>
        <p:txBody>
          <a:bodyPr wrap="none" rtlCol="0">
            <a:spAutoFit/>
          </a:bodyPr>
          <a:lstStyle/>
          <a:p>
            <a:r>
              <a:rPr lang="ja-JP" altLang="en-US" sz="1200" dirty="0">
                <a:solidFill>
                  <a:srgbClr val="0070C0"/>
                </a:solidFill>
                <a:latin typeface="UD デジタル 教科書体 NP-R" panose="02020400000000000000" pitchFamily="18" charset="-128"/>
                <a:ea typeface="UD デジタル 教科書体 NP-R" panose="02020400000000000000" pitchFamily="18" charset="-128"/>
              </a:rPr>
              <a:t>租税教育用教材</a:t>
            </a:r>
            <a:r>
              <a:rPr lang="ja-JP" altLang="en-US" sz="1200" spc="-200" dirty="0">
                <a:solidFill>
                  <a:srgbClr val="0070C0"/>
                </a:solidFill>
                <a:latin typeface="UD デジタル 教科書体 NP-R" panose="02020400000000000000" pitchFamily="18" charset="-128"/>
                <a:ea typeface="UD デジタル 教科書体 NP-R" panose="02020400000000000000" pitchFamily="18" charset="-128"/>
              </a:rPr>
              <a:t>（</a:t>
            </a:r>
            <a:r>
              <a:rPr lang="ja-JP" altLang="en-US" sz="1200" spc="-200" dirty="0">
                <a:solidFill>
                  <a:srgbClr val="FF0000"/>
                </a:solidFill>
                <a:latin typeface="UD デジタル 教科書体 NP-R" panose="02020400000000000000" pitchFamily="18" charset="-128"/>
                <a:ea typeface="UD デジタル 教科書体 NP-R" panose="02020400000000000000" pitchFamily="18" charset="-128"/>
              </a:rPr>
              <a:t>パワーポイント</a:t>
            </a:r>
            <a:r>
              <a:rPr lang="ja-JP" altLang="en-US" sz="1200" spc="-200" dirty="0">
                <a:solidFill>
                  <a:srgbClr val="0070C0"/>
                </a:solidFill>
                <a:latin typeface="UD デジタル 教科書体 NP-R" panose="02020400000000000000" pitchFamily="18" charset="-128"/>
                <a:ea typeface="UD デジタル 教科書体 NP-R" panose="02020400000000000000" pitchFamily="18" charset="-128"/>
              </a:rPr>
              <a:t>）を提供</a:t>
            </a:r>
            <a:endParaRPr kumimoji="1" lang="ja-JP" altLang="en-US" sz="1200" spc="-200"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43" name="正方形/長方形 42">
            <a:extLst>
              <a:ext uri="{FF2B5EF4-FFF2-40B4-BE49-F238E27FC236}">
                <a16:creationId xmlns:a16="http://schemas.microsoft.com/office/drawing/2014/main" id="{FFB55A47-73B5-3951-79AE-88B63A68B5DD}"/>
              </a:ext>
            </a:extLst>
          </p:cNvPr>
          <p:cNvSpPr/>
          <p:nvPr/>
        </p:nvSpPr>
        <p:spPr>
          <a:xfrm>
            <a:off x="8621962" y="5034916"/>
            <a:ext cx="967331" cy="604759"/>
          </a:xfrm>
          <a:prstGeom prst="rect">
            <a:avLst/>
          </a:prstGeom>
          <a:noFill/>
          <a:ln w="38100">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図形 53">
            <a:extLst>
              <a:ext uri="{FF2B5EF4-FFF2-40B4-BE49-F238E27FC236}">
                <a16:creationId xmlns:a16="http://schemas.microsoft.com/office/drawing/2014/main" id="{3BA9AC39-8C7C-7A63-97A6-5652AC1F9AF8}"/>
              </a:ext>
            </a:extLst>
          </p:cNvPr>
          <p:cNvSpPr/>
          <p:nvPr/>
        </p:nvSpPr>
        <p:spPr>
          <a:xfrm>
            <a:off x="7261946" y="5335362"/>
            <a:ext cx="1363629" cy="494997"/>
          </a:xfrm>
          <a:custGeom>
            <a:avLst/>
            <a:gdLst>
              <a:gd name="csX0" fmla="*/ 1363629 w 1363629"/>
              <a:gd name="csY0" fmla="*/ 0 h 494997"/>
              <a:gd name="csX1" fmla="*/ 1214239 w 1363629"/>
              <a:gd name="csY1" fmla="*/ 220468 h 494997"/>
              <a:gd name="csX2" fmla="*/ 1214239 w 1363629"/>
              <a:gd name="csY2" fmla="*/ 437094 h 494997"/>
              <a:gd name="csX3" fmla="*/ 1156336 w 1363629"/>
              <a:gd name="csY3" fmla="*/ 494997 h 494997"/>
              <a:gd name="csX4" fmla="*/ 57903 w 1363629"/>
              <a:gd name="csY4" fmla="*/ 494997 h 494997"/>
              <a:gd name="csX5" fmla="*/ 0 w 1363629"/>
              <a:gd name="csY5" fmla="*/ 437094 h 494997"/>
              <a:gd name="csX6" fmla="*/ 0 w 1363629"/>
              <a:gd name="csY6" fmla="*/ 68922 h 494997"/>
              <a:gd name="csX7" fmla="*/ 57903 w 1363629"/>
              <a:gd name="csY7" fmla="*/ 11019 h 494997"/>
              <a:gd name="csX8" fmla="*/ 1156336 w 1363629"/>
              <a:gd name="csY8" fmla="*/ 11019 h 494997"/>
              <a:gd name="csX9" fmla="*/ 1197280 w 1363629"/>
              <a:gd name="csY9" fmla="*/ 27979 h 494997"/>
              <a:gd name="csX10" fmla="*/ 1210025 w 1363629"/>
              <a:gd name="csY10" fmla="*/ 58749 h 4949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363629" h="494997">
                <a:moveTo>
                  <a:pt x="1363629" y="0"/>
                </a:moveTo>
                <a:lnTo>
                  <a:pt x="1214239" y="220468"/>
                </a:lnTo>
                <a:lnTo>
                  <a:pt x="1214239" y="437094"/>
                </a:lnTo>
                <a:cubicBezTo>
                  <a:pt x="1214239" y="469073"/>
                  <a:pt x="1188315" y="494997"/>
                  <a:pt x="1156336" y="494997"/>
                </a:cubicBezTo>
                <a:lnTo>
                  <a:pt x="57903" y="494997"/>
                </a:lnTo>
                <a:cubicBezTo>
                  <a:pt x="25924" y="494997"/>
                  <a:pt x="0" y="469073"/>
                  <a:pt x="0" y="437094"/>
                </a:cubicBezTo>
                <a:lnTo>
                  <a:pt x="0" y="68922"/>
                </a:lnTo>
                <a:cubicBezTo>
                  <a:pt x="0" y="36943"/>
                  <a:pt x="25924" y="11019"/>
                  <a:pt x="57903" y="11019"/>
                </a:cubicBezTo>
                <a:lnTo>
                  <a:pt x="1156336" y="11019"/>
                </a:lnTo>
                <a:cubicBezTo>
                  <a:pt x="1172326" y="11019"/>
                  <a:pt x="1186801" y="17500"/>
                  <a:pt x="1197280" y="27979"/>
                </a:cubicBezTo>
                <a:lnTo>
                  <a:pt x="1210025" y="58749"/>
                </a:lnTo>
                <a:close/>
              </a:path>
            </a:pathLst>
          </a:custGeom>
          <a:solidFill>
            <a:srgbClr val="FFFDE4"/>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4" name="テキスト ボックス 43">
            <a:extLst>
              <a:ext uri="{FF2B5EF4-FFF2-40B4-BE49-F238E27FC236}">
                <a16:creationId xmlns:a16="http://schemas.microsoft.com/office/drawing/2014/main" id="{7D66C99D-E701-D1D4-D8BD-26BCA66BA802}"/>
              </a:ext>
            </a:extLst>
          </p:cNvPr>
          <p:cNvSpPr txBox="1"/>
          <p:nvPr/>
        </p:nvSpPr>
        <p:spPr>
          <a:xfrm>
            <a:off x="7191867" y="5368694"/>
            <a:ext cx="1338654" cy="461665"/>
          </a:xfrm>
          <a:prstGeom prst="rect">
            <a:avLst/>
          </a:prstGeom>
          <a:noFill/>
        </p:spPr>
        <p:txBody>
          <a:bodyPr wrap="square" rtlCol="0">
            <a:spAutoFit/>
          </a:bodyPr>
          <a:lstStyle/>
          <a:p>
            <a:pPr algn="ctr"/>
            <a:r>
              <a:rPr lang="ja-JP" altLang="en-US" sz="1200" dirty="0">
                <a:solidFill>
                  <a:srgbClr val="0070C0"/>
                </a:solidFill>
                <a:latin typeface="UD デジタル 教科書体 NP-R" panose="02020400000000000000" pitchFamily="18" charset="-128"/>
                <a:ea typeface="UD デジタル 教科書体 NP-R" panose="02020400000000000000" pitchFamily="18" charset="-128"/>
              </a:rPr>
              <a:t>作文の入賞作品</a:t>
            </a:r>
            <a:endParaRPr lang="en-US" altLang="ja-JP" sz="1200" dirty="0">
              <a:solidFill>
                <a:srgbClr val="0070C0"/>
              </a:solidFill>
              <a:latin typeface="UD デジタル 教科書体 NP-R" panose="02020400000000000000" pitchFamily="18" charset="-128"/>
              <a:ea typeface="UD デジタル 教科書体 NP-R" panose="02020400000000000000" pitchFamily="18" charset="-128"/>
            </a:endParaRPr>
          </a:p>
          <a:p>
            <a:pPr algn="ctr"/>
            <a:r>
              <a:rPr lang="ja-JP" altLang="en-US" sz="1200" dirty="0">
                <a:solidFill>
                  <a:srgbClr val="0070C0"/>
                </a:solidFill>
                <a:latin typeface="UD デジタル 教科書体 NP-R" panose="02020400000000000000" pitchFamily="18" charset="-128"/>
                <a:ea typeface="UD デジタル 教科書体 NP-R" panose="02020400000000000000" pitchFamily="18" charset="-128"/>
              </a:rPr>
              <a:t>を紹介</a:t>
            </a:r>
            <a:endParaRPr kumimoji="1" lang="ja-JP" altLang="en-US" sz="1200"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6" name="四角形: 角を丸くする 5">
            <a:extLst>
              <a:ext uri="{FF2B5EF4-FFF2-40B4-BE49-F238E27FC236}">
                <a16:creationId xmlns:a16="http://schemas.microsoft.com/office/drawing/2014/main" id="{D2D3CA7C-90BD-F52C-F4DF-BD81D2E18978}"/>
              </a:ext>
            </a:extLst>
          </p:cNvPr>
          <p:cNvSpPr/>
          <p:nvPr/>
        </p:nvSpPr>
        <p:spPr>
          <a:xfrm>
            <a:off x="969643" y="6235804"/>
            <a:ext cx="10252714" cy="548061"/>
          </a:xfrm>
          <a:prstGeom prst="roundRect">
            <a:avLst>
              <a:gd name="adj" fmla="val 10465"/>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solidFill>
            </a:endParaRPr>
          </a:p>
        </p:txBody>
      </p:sp>
      <p:sp>
        <p:nvSpPr>
          <p:cNvPr id="26" name="四角形: 角を丸くする 25">
            <a:extLst>
              <a:ext uri="{FF2B5EF4-FFF2-40B4-BE49-F238E27FC236}">
                <a16:creationId xmlns:a16="http://schemas.microsoft.com/office/drawing/2014/main" id="{3CE34D3D-87F7-30D5-162E-6A436C815B15}"/>
              </a:ext>
            </a:extLst>
          </p:cNvPr>
          <p:cNvSpPr/>
          <p:nvPr/>
        </p:nvSpPr>
        <p:spPr>
          <a:xfrm>
            <a:off x="1037478" y="6284711"/>
            <a:ext cx="1042892" cy="450246"/>
          </a:xfrm>
          <a:prstGeom prst="roundRect">
            <a:avLst/>
          </a:prstGeom>
          <a:solidFill>
            <a:srgbClr val="FFF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CAC9F6D-224C-047B-3241-A4AA60A827B3}"/>
              </a:ext>
            </a:extLst>
          </p:cNvPr>
          <p:cNvSpPr txBox="1"/>
          <p:nvPr/>
        </p:nvSpPr>
        <p:spPr>
          <a:xfrm>
            <a:off x="1048951" y="6340557"/>
            <a:ext cx="1019947" cy="338554"/>
          </a:xfrm>
          <a:prstGeom prst="rect">
            <a:avLst/>
          </a:prstGeom>
          <a:noFill/>
        </p:spPr>
        <p:txBody>
          <a:bodyPr wrap="square" rtlCol="0">
            <a:spAutoFit/>
          </a:bodyPr>
          <a:lstStyle/>
          <a:p>
            <a:pPr algn="ctr"/>
            <a:r>
              <a:rPr kumimoji="1" lang="ja-JP" altLang="en-US" sz="1600" b="1" dirty="0">
                <a:solidFill>
                  <a:schemeClr val="accent6"/>
                </a:solidFill>
                <a:latin typeface="UD デジタル 教科書体 NP-R" panose="02020400000000000000" pitchFamily="18" charset="-128"/>
                <a:ea typeface="UD デジタル 教科書体 NP-R" panose="02020400000000000000" pitchFamily="18" charset="-128"/>
              </a:rPr>
              <a:t>主な内容</a:t>
            </a:r>
          </a:p>
        </p:txBody>
      </p:sp>
      <p:sp>
        <p:nvSpPr>
          <p:cNvPr id="10" name="テキスト ボックス 9">
            <a:extLst>
              <a:ext uri="{FF2B5EF4-FFF2-40B4-BE49-F238E27FC236}">
                <a16:creationId xmlns:a16="http://schemas.microsoft.com/office/drawing/2014/main" id="{35552646-3DB1-4CA0-304A-7416BDCD0343}"/>
              </a:ext>
            </a:extLst>
          </p:cNvPr>
          <p:cNvSpPr txBox="1"/>
          <p:nvPr/>
        </p:nvSpPr>
        <p:spPr>
          <a:xfrm>
            <a:off x="2315606" y="6255466"/>
            <a:ext cx="1388679" cy="307777"/>
          </a:xfrm>
          <a:prstGeom prst="rect">
            <a:avLst/>
          </a:prstGeom>
          <a:noFill/>
        </p:spPr>
        <p:txBody>
          <a:bodyPr wrap="square" rtlCol="0">
            <a:spAutoFit/>
          </a:bodyPr>
          <a:lstStyle/>
          <a:p>
            <a:pPr>
              <a:buSzPct val="50000"/>
            </a:pPr>
            <a:r>
              <a:rPr kumimoji="1" lang="ja-JP" altLang="en-US" sz="1400" dirty="0">
                <a:solidFill>
                  <a:schemeClr val="bg1"/>
                </a:solidFill>
                <a:latin typeface="UD デジタル 教科書体 NP-R" panose="02020400000000000000" pitchFamily="18" charset="-128"/>
                <a:ea typeface="UD デジタル 教科書体 NP-R" panose="02020400000000000000" pitchFamily="18" charset="-128"/>
              </a:rPr>
              <a:t>身近な税情報</a:t>
            </a:r>
            <a:endParaRPr kumimoji="1" lang="en-US" altLang="ja-JP" sz="1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7" name="楕円 26">
            <a:extLst>
              <a:ext uri="{FF2B5EF4-FFF2-40B4-BE49-F238E27FC236}">
                <a16:creationId xmlns:a16="http://schemas.microsoft.com/office/drawing/2014/main" id="{52B03A33-D938-C708-CA9C-083BBA6F86E6}"/>
              </a:ext>
            </a:extLst>
          </p:cNvPr>
          <p:cNvSpPr/>
          <p:nvPr/>
        </p:nvSpPr>
        <p:spPr>
          <a:xfrm>
            <a:off x="2245265" y="6361782"/>
            <a:ext cx="95145" cy="9514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DACA74C5-1143-6CBC-BDE6-2F0BBEFB3699}"/>
              </a:ext>
            </a:extLst>
          </p:cNvPr>
          <p:cNvSpPr txBox="1"/>
          <p:nvPr/>
        </p:nvSpPr>
        <p:spPr>
          <a:xfrm>
            <a:off x="4593111" y="6255466"/>
            <a:ext cx="1947013" cy="307777"/>
          </a:xfrm>
          <a:prstGeom prst="rect">
            <a:avLst/>
          </a:prstGeom>
          <a:noFill/>
        </p:spPr>
        <p:txBody>
          <a:bodyPr wrap="square">
            <a:spAutoFit/>
          </a:bodyPr>
          <a:lstStyle/>
          <a:p>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rPr>
              <a:t>税の学習コーナー</a:t>
            </a:r>
            <a:endParaRPr lang="en-US" altLang="ja-JP" sz="1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8" name="楕円 27">
            <a:extLst>
              <a:ext uri="{FF2B5EF4-FFF2-40B4-BE49-F238E27FC236}">
                <a16:creationId xmlns:a16="http://schemas.microsoft.com/office/drawing/2014/main" id="{0A65820D-15F5-F09C-A9AF-2B8A88A34D6F}"/>
              </a:ext>
            </a:extLst>
          </p:cNvPr>
          <p:cNvSpPr/>
          <p:nvPr/>
        </p:nvSpPr>
        <p:spPr>
          <a:xfrm>
            <a:off x="4522770" y="6361782"/>
            <a:ext cx="95145" cy="9514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36C05112-029A-3383-7822-6DCB6AE1B9C9}"/>
              </a:ext>
            </a:extLst>
          </p:cNvPr>
          <p:cNvSpPr txBox="1"/>
          <p:nvPr/>
        </p:nvSpPr>
        <p:spPr>
          <a:xfrm>
            <a:off x="2315606" y="6495705"/>
            <a:ext cx="2273367" cy="307777"/>
          </a:xfrm>
          <a:prstGeom prst="rect">
            <a:avLst/>
          </a:prstGeom>
          <a:noFill/>
        </p:spPr>
        <p:txBody>
          <a:bodyPr wrap="square">
            <a:spAutoFit/>
          </a:bodyPr>
          <a:lstStyle/>
          <a:p>
            <a:r>
              <a:rPr kumimoji="1" lang="ja-JP" altLang="en-US" sz="1400" dirty="0">
                <a:solidFill>
                  <a:schemeClr val="bg1"/>
                </a:solidFill>
                <a:latin typeface="UD デジタル 教科書体 NP-R" panose="02020400000000000000" pitchFamily="18" charset="-128"/>
                <a:ea typeface="UD デジタル 教科書体 NP-R" panose="02020400000000000000" pitchFamily="18" charset="-128"/>
              </a:rPr>
              <a:t>記者発表資料、統計情報</a:t>
            </a:r>
            <a:endParaRPr kumimoji="1" lang="en-US" altLang="ja-JP" sz="1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9" name="楕円 28">
            <a:extLst>
              <a:ext uri="{FF2B5EF4-FFF2-40B4-BE49-F238E27FC236}">
                <a16:creationId xmlns:a16="http://schemas.microsoft.com/office/drawing/2014/main" id="{6DC044CC-25B5-FB5E-E5CB-827FD92ADC5F}"/>
              </a:ext>
            </a:extLst>
          </p:cNvPr>
          <p:cNvSpPr/>
          <p:nvPr/>
        </p:nvSpPr>
        <p:spPr>
          <a:xfrm>
            <a:off x="2245265" y="6602021"/>
            <a:ext cx="95145" cy="9514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9E9851F-D92B-7290-38D8-86038D2F939F}"/>
              </a:ext>
            </a:extLst>
          </p:cNvPr>
          <p:cNvSpPr txBox="1"/>
          <p:nvPr/>
        </p:nvSpPr>
        <p:spPr>
          <a:xfrm>
            <a:off x="4593111" y="6495705"/>
            <a:ext cx="1330637" cy="307777"/>
          </a:xfrm>
          <a:prstGeom prst="rect">
            <a:avLst/>
          </a:prstGeom>
          <a:noFill/>
        </p:spPr>
        <p:txBody>
          <a:bodyPr wrap="square">
            <a:spAutoFit/>
          </a:bodyPr>
          <a:lstStyle/>
          <a:p>
            <a:r>
              <a:rPr kumimoji="1" lang="ja-JP" altLang="en-US" sz="1400" dirty="0">
                <a:solidFill>
                  <a:schemeClr val="bg1"/>
                </a:solidFill>
                <a:latin typeface="UD デジタル 教科書体 NP-R" panose="02020400000000000000" pitchFamily="18" charset="-128"/>
                <a:ea typeface="UD デジタル 教科書体 NP-R" panose="02020400000000000000" pitchFamily="18" charset="-128"/>
              </a:rPr>
              <a:t>国税庁の紹介</a:t>
            </a:r>
          </a:p>
        </p:txBody>
      </p:sp>
      <p:sp>
        <p:nvSpPr>
          <p:cNvPr id="31" name="楕円 30">
            <a:extLst>
              <a:ext uri="{FF2B5EF4-FFF2-40B4-BE49-F238E27FC236}">
                <a16:creationId xmlns:a16="http://schemas.microsoft.com/office/drawing/2014/main" id="{671A299A-9BC7-5A08-0D97-36FF0E4EAA6F}"/>
              </a:ext>
            </a:extLst>
          </p:cNvPr>
          <p:cNvSpPr/>
          <p:nvPr/>
        </p:nvSpPr>
        <p:spPr>
          <a:xfrm>
            <a:off x="4522770" y="6602021"/>
            <a:ext cx="95145" cy="9514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D2BEFB8D-5CDB-9D12-6124-D2A5AF829B23}"/>
              </a:ext>
            </a:extLst>
          </p:cNvPr>
          <p:cNvSpPr txBox="1"/>
          <p:nvPr/>
        </p:nvSpPr>
        <p:spPr>
          <a:xfrm>
            <a:off x="6690960" y="6255466"/>
            <a:ext cx="4380560" cy="523220"/>
          </a:xfrm>
          <a:prstGeom prst="rect">
            <a:avLst/>
          </a:prstGeom>
          <a:noFill/>
        </p:spPr>
        <p:txBody>
          <a:bodyPr wrap="square" rtlCol="0">
            <a:spAutoFit/>
          </a:bodyPr>
          <a:lstStyle/>
          <a:p>
            <a:r>
              <a:rPr kumimoji="1" lang="en-US" altLang="ja-JP" sz="1400" dirty="0">
                <a:solidFill>
                  <a:schemeClr val="bg1"/>
                </a:solidFill>
                <a:latin typeface="UD デジタル 教科書体 NP-R" panose="02020400000000000000" pitchFamily="18" charset="-128"/>
                <a:ea typeface="UD デジタル 教科書体 NP-R" panose="02020400000000000000" pitchFamily="18" charset="-128"/>
              </a:rPr>
              <a:t>※ </a:t>
            </a:r>
            <a:r>
              <a:rPr kumimoji="1" lang="ja-JP" altLang="en-US" sz="1400" dirty="0">
                <a:solidFill>
                  <a:schemeClr val="bg1"/>
                </a:solidFill>
                <a:latin typeface="UD デジタル 教科書体 NP-R" panose="02020400000000000000" pitchFamily="18" charset="-128"/>
                <a:ea typeface="UD デジタル 教科書体 NP-R" panose="02020400000000000000" pitchFamily="18" charset="-128"/>
              </a:rPr>
              <a:t>税金相談（タックスアンサー）や福岡国税局の　　</a:t>
            </a:r>
            <a:endParaRPr kumimoji="1" lang="en-US" altLang="ja-JP" sz="1400" dirty="0">
              <a:solidFill>
                <a:schemeClr val="bg1"/>
              </a:solidFill>
              <a:latin typeface="UD デジタル 教科書体 NP-R" panose="02020400000000000000" pitchFamily="18" charset="-128"/>
              <a:ea typeface="UD デジタル 教科書体 NP-R" panose="02020400000000000000" pitchFamily="18" charset="-128"/>
            </a:endParaRPr>
          </a:p>
          <a:p>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rPr>
              <a:t>　 </a:t>
            </a:r>
            <a:r>
              <a:rPr kumimoji="1" lang="ja-JP" altLang="en-US" sz="1400" dirty="0">
                <a:solidFill>
                  <a:schemeClr val="bg1"/>
                </a:solidFill>
                <a:latin typeface="UD デジタル 教科書体 NP-R" panose="02020400000000000000" pitchFamily="18" charset="-128"/>
                <a:ea typeface="UD デジタル 教科書体 NP-R" panose="02020400000000000000" pitchFamily="18" charset="-128"/>
              </a:rPr>
              <a:t>ホームページにもリンクしています。</a:t>
            </a:r>
          </a:p>
        </p:txBody>
      </p:sp>
      <p:cxnSp>
        <p:nvCxnSpPr>
          <p:cNvPr id="46" name="直線コネクタ 45">
            <a:extLst>
              <a:ext uri="{FF2B5EF4-FFF2-40B4-BE49-F238E27FC236}">
                <a16:creationId xmlns:a16="http://schemas.microsoft.com/office/drawing/2014/main" id="{02C33297-5381-46EB-BE0C-D95ABF6BD7FB}"/>
              </a:ext>
            </a:extLst>
          </p:cNvPr>
          <p:cNvCxnSpPr>
            <a:cxnSpLocks/>
          </p:cNvCxnSpPr>
          <p:nvPr/>
        </p:nvCxnSpPr>
        <p:spPr>
          <a:xfrm>
            <a:off x="6386721" y="6314289"/>
            <a:ext cx="0" cy="42066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9" name="図 48">
            <a:extLst>
              <a:ext uri="{FF2B5EF4-FFF2-40B4-BE49-F238E27FC236}">
                <a16:creationId xmlns:a16="http://schemas.microsoft.com/office/drawing/2014/main" id="{C8EDAEC8-0C21-F42A-FE7D-34E2BFC602A6}"/>
              </a:ext>
            </a:extLst>
          </p:cNvPr>
          <p:cNvPicPr>
            <a:picLocks noChangeAspect="1"/>
          </p:cNvPicPr>
          <p:nvPr/>
        </p:nvPicPr>
        <p:blipFill>
          <a:blip r:embed="rId8"/>
          <a:stretch>
            <a:fillRect/>
          </a:stretch>
        </p:blipFill>
        <p:spPr>
          <a:xfrm>
            <a:off x="6352394" y="819568"/>
            <a:ext cx="4869963" cy="562327"/>
          </a:xfrm>
          <a:prstGeom prst="rect">
            <a:avLst/>
          </a:prstGeom>
        </p:spPr>
      </p:pic>
      <p:sp>
        <p:nvSpPr>
          <p:cNvPr id="11" name="Google Shape;111;p1">
            <a:extLst>
              <a:ext uri="{FF2B5EF4-FFF2-40B4-BE49-F238E27FC236}">
                <a16:creationId xmlns:a16="http://schemas.microsoft.com/office/drawing/2014/main" id="{CE5CEB29-D59B-881B-07BA-102F9A1FD88D}"/>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933E87"/>
                </a:solidFill>
                <a:latin typeface="UD デジタル 教科書体 NP-R" panose="02020400000000000000" pitchFamily="18" charset="-128"/>
                <a:ea typeface="UD デジタル 教科書体 NP-R" panose="02020400000000000000" pitchFamily="18" charset="-128"/>
                <a:cs typeface="Arial"/>
                <a:sym typeface="Arial"/>
              </a:rPr>
              <a:t>7.</a:t>
            </a:r>
            <a:r>
              <a:rPr lang="ja-JP" altLang="en-US" sz="2800" b="1" dirty="0">
                <a:solidFill>
                  <a:srgbClr val="933E87"/>
                </a:solidFill>
                <a:latin typeface="UD デジタル 教科書体 NP-R" panose="02020400000000000000" pitchFamily="18" charset="-128"/>
                <a:ea typeface="UD デジタル 教科書体 NP-R" panose="02020400000000000000" pitchFamily="18" charset="-128"/>
                <a:cs typeface="Arial"/>
                <a:sym typeface="Arial"/>
              </a:rPr>
              <a:t>これからの社会と税</a:t>
            </a:r>
          </a:p>
        </p:txBody>
      </p:sp>
    </p:spTree>
    <p:extLst>
      <p:ext uri="{BB962C8B-B14F-4D97-AF65-F5344CB8AC3E}">
        <p14:creationId xmlns:p14="http://schemas.microsoft.com/office/powerpoint/2010/main" val="775294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fade">
                                      <p:cBhvr>
                                        <p:cTn id="89" dur="500"/>
                                        <p:tgtEl>
                                          <p:spTgt spid="1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500"/>
                                        <p:tgtEl>
                                          <p:spTgt spid="3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fade">
                                      <p:cBhvr>
                                        <p:cTn id="101" dur="500"/>
                                        <p:tgtEl>
                                          <p:spTgt spid="42"/>
                                        </p:tgtEl>
                                      </p:cBhvr>
                                    </p:animEffect>
                                  </p:childTnLst>
                                </p:cTn>
                              </p:par>
                              <p:par>
                                <p:cTn id="102" presetID="10" presetClass="entr" presetSubtype="0" fill="hold" nodeType="with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fade">
                                      <p:cBhvr>
                                        <p:cTn id="10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5" grpId="0"/>
      <p:bldP spid="4" grpId="0" animBg="1"/>
      <p:bldP spid="24" grpId="0"/>
      <p:bldP spid="17" grpId="0" animBg="1"/>
      <p:bldP spid="30" grpId="0" animBg="1"/>
      <p:bldP spid="33" grpId="0" animBg="1"/>
      <p:bldP spid="52" grpId="0" animBg="1"/>
      <p:bldP spid="37" grpId="0"/>
      <p:bldP spid="40" grpId="0" animBg="1"/>
      <p:bldP spid="51" grpId="0" animBg="1"/>
      <p:bldP spid="41" grpId="0"/>
      <p:bldP spid="43" grpId="0" animBg="1"/>
      <p:bldP spid="54" grpId="0" animBg="1"/>
      <p:bldP spid="44" grpId="0"/>
      <p:bldP spid="6" grpId="0" animBg="1"/>
      <p:bldP spid="26" grpId="0" animBg="1"/>
      <p:bldP spid="7" grpId="0"/>
      <p:bldP spid="10" grpId="0"/>
      <p:bldP spid="27" grpId="0" animBg="1"/>
      <p:bldP spid="18" grpId="0"/>
      <p:bldP spid="28" grpId="0" animBg="1"/>
      <p:bldP spid="12" grpId="0"/>
      <p:bldP spid="29" grpId="0" animBg="1"/>
      <p:bldP spid="20" grpId="0"/>
      <p:bldP spid="31" grpId="0" animBg="1"/>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72F28-EBAE-C66F-15C5-7184C34ABFB7}"/>
            </a:ext>
          </a:extLst>
        </p:cNvPr>
        <p:cNvGrpSpPr/>
        <p:nvPr/>
      </p:nvGrpSpPr>
      <p:grpSpPr>
        <a:xfrm>
          <a:off x="0" y="0"/>
          <a:ext cx="0" cy="0"/>
          <a:chOff x="0" y="0"/>
          <a:chExt cx="0" cy="0"/>
        </a:xfrm>
      </p:grpSpPr>
      <p:grpSp>
        <p:nvGrpSpPr>
          <p:cNvPr id="72" name="グループ化 71">
            <a:extLst>
              <a:ext uri="{FF2B5EF4-FFF2-40B4-BE49-F238E27FC236}">
                <a16:creationId xmlns:a16="http://schemas.microsoft.com/office/drawing/2014/main" id="{4141E985-2E30-C7D2-68AC-DC82D3EB4B07}"/>
              </a:ext>
            </a:extLst>
          </p:cNvPr>
          <p:cNvGrpSpPr/>
          <p:nvPr/>
        </p:nvGrpSpPr>
        <p:grpSpPr>
          <a:xfrm>
            <a:off x="969643" y="1592850"/>
            <a:ext cx="4870800" cy="4482898"/>
            <a:chOff x="969643" y="1592850"/>
            <a:chExt cx="4870800" cy="4482898"/>
          </a:xfrm>
        </p:grpSpPr>
        <p:pic>
          <p:nvPicPr>
            <p:cNvPr id="47" name="図 46">
              <a:extLst>
                <a:ext uri="{FF2B5EF4-FFF2-40B4-BE49-F238E27FC236}">
                  <a16:creationId xmlns:a16="http://schemas.microsoft.com/office/drawing/2014/main" id="{1FA7702D-D19F-C352-945E-1EACC55CA86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9643" y="1592850"/>
              <a:ext cx="4870800" cy="2763192"/>
            </a:xfrm>
            <a:prstGeom prst="rect">
              <a:avLst/>
            </a:prstGeom>
          </p:spPr>
        </p:pic>
        <p:pic>
          <p:nvPicPr>
            <p:cNvPr id="48" name="図 47">
              <a:extLst>
                <a:ext uri="{FF2B5EF4-FFF2-40B4-BE49-F238E27FC236}">
                  <a16:creationId xmlns:a16="http://schemas.microsoft.com/office/drawing/2014/main" id="{E8B0EF7E-3BF8-7081-8B44-F2253C527D0F}"/>
                </a:ext>
              </a:extLst>
            </p:cNvPr>
            <p:cNvPicPr>
              <a:picLocks noChangeAspect="1"/>
            </p:cNvPicPr>
            <p:nvPr/>
          </p:nvPicPr>
          <p:blipFill>
            <a:blip r:embed="rId3">
              <a:alphaModFix/>
              <a:extLst>
                <a:ext uri="{28A0092B-C50C-407E-A947-70E740481C1C}">
                  <a14:useLocalDpi xmlns:a14="http://schemas.microsoft.com/office/drawing/2010/main" val="0"/>
                </a:ext>
              </a:extLst>
            </a:blip>
            <a:srcRect l="25959" b="11823"/>
            <a:stretch>
              <a:fillRect/>
            </a:stretch>
          </p:blipFill>
          <p:spPr>
            <a:xfrm>
              <a:off x="2233394" y="3639234"/>
              <a:ext cx="3604486" cy="2436514"/>
            </a:xfrm>
            <a:prstGeom prst="rect">
              <a:avLst/>
            </a:prstGeom>
          </p:spPr>
        </p:pic>
        <p:sp>
          <p:nvSpPr>
            <p:cNvPr id="49" name="四角形: 角を丸くする 48">
              <a:extLst>
                <a:ext uri="{FF2B5EF4-FFF2-40B4-BE49-F238E27FC236}">
                  <a16:creationId xmlns:a16="http://schemas.microsoft.com/office/drawing/2014/main" id="{39B7445C-6066-EDCD-391F-59658A55A2AA}"/>
                </a:ext>
              </a:extLst>
            </p:cNvPr>
            <p:cNvSpPr/>
            <p:nvPr/>
          </p:nvSpPr>
          <p:spPr>
            <a:xfrm>
              <a:off x="969643" y="1592850"/>
              <a:ext cx="4869963" cy="4482898"/>
            </a:xfrm>
            <a:prstGeom prst="roundRect">
              <a:avLst>
                <a:gd name="adj" fmla="val 943"/>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 name="正方形/長方形 49">
            <a:extLst>
              <a:ext uri="{FF2B5EF4-FFF2-40B4-BE49-F238E27FC236}">
                <a16:creationId xmlns:a16="http://schemas.microsoft.com/office/drawing/2014/main" id="{B00AC141-11E6-9373-6D0E-BEC9D941E6A4}"/>
              </a:ext>
            </a:extLst>
          </p:cNvPr>
          <p:cNvSpPr/>
          <p:nvPr/>
        </p:nvSpPr>
        <p:spPr>
          <a:xfrm>
            <a:off x="1000234" y="2567127"/>
            <a:ext cx="1254810" cy="183355"/>
          </a:xfrm>
          <a:prstGeom prst="rect">
            <a:avLst/>
          </a:prstGeom>
          <a:noFill/>
          <a:ln w="38100">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グラフィックス 52" descr="カーソル 単色塗りつぶし">
            <a:extLst>
              <a:ext uri="{FF2B5EF4-FFF2-40B4-BE49-F238E27FC236}">
                <a16:creationId xmlns:a16="http://schemas.microsoft.com/office/drawing/2014/main" id="{E2FC1237-5968-4A40-843C-76CAD26DC82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389093">
            <a:off x="1904423" y="2612388"/>
            <a:ext cx="303223" cy="303223"/>
          </a:xfrm>
          <a:prstGeom prst="rect">
            <a:avLst/>
          </a:prstGeom>
          <a:effectLst>
            <a:outerShdw blurRad="63500" sx="102000" sy="102000" algn="ctr" rotWithShape="0">
              <a:prstClr val="black">
                <a:alpha val="40000"/>
              </a:prstClr>
            </a:outerShdw>
          </a:effectLst>
        </p:spPr>
      </p:pic>
      <p:grpSp>
        <p:nvGrpSpPr>
          <p:cNvPr id="56" name="グループ化 55">
            <a:extLst>
              <a:ext uri="{FF2B5EF4-FFF2-40B4-BE49-F238E27FC236}">
                <a16:creationId xmlns:a16="http://schemas.microsoft.com/office/drawing/2014/main" id="{DF102218-9D30-5B61-954B-EA81BFAA75DB}"/>
              </a:ext>
            </a:extLst>
          </p:cNvPr>
          <p:cNvGrpSpPr/>
          <p:nvPr/>
        </p:nvGrpSpPr>
        <p:grpSpPr>
          <a:xfrm>
            <a:off x="6543152" y="1382676"/>
            <a:ext cx="4015800" cy="2278381"/>
            <a:chOff x="6351559" y="1534219"/>
            <a:chExt cx="4270435" cy="2422849"/>
          </a:xfrm>
        </p:grpSpPr>
        <p:pic>
          <p:nvPicPr>
            <p:cNvPr id="61" name="図 60">
              <a:extLst>
                <a:ext uri="{FF2B5EF4-FFF2-40B4-BE49-F238E27FC236}">
                  <a16:creationId xmlns:a16="http://schemas.microsoft.com/office/drawing/2014/main" id="{DFA4415E-FA96-5A8D-E6F7-402B5C7B54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51559" y="1534219"/>
              <a:ext cx="4268336" cy="2401217"/>
            </a:xfrm>
            <a:prstGeom prst="rect">
              <a:avLst/>
            </a:prstGeom>
          </p:spPr>
        </p:pic>
        <p:sp>
          <p:nvSpPr>
            <p:cNvPr id="62" name="四角形: 角を丸くする 61">
              <a:extLst>
                <a:ext uri="{FF2B5EF4-FFF2-40B4-BE49-F238E27FC236}">
                  <a16:creationId xmlns:a16="http://schemas.microsoft.com/office/drawing/2014/main" id="{1AC58B9E-60DE-C7DB-6181-19181EFDE428}"/>
                </a:ext>
              </a:extLst>
            </p:cNvPr>
            <p:cNvSpPr/>
            <p:nvPr/>
          </p:nvSpPr>
          <p:spPr>
            <a:xfrm>
              <a:off x="6354391" y="1535652"/>
              <a:ext cx="4267603" cy="2421416"/>
            </a:xfrm>
            <a:prstGeom prst="roundRect">
              <a:avLst>
                <a:gd name="adj" fmla="val 943"/>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8" name="グループ化 57">
            <a:extLst>
              <a:ext uri="{FF2B5EF4-FFF2-40B4-BE49-F238E27FC236}">
                <a16:creationId xmlns:a16="http://schemas.microsoft.com/office/drawing/2014/main" id="{C7C3B773-4E78-DDA3-8147-F08A4B8A464D}"/>
              </a:ext>
            </a:extLst>
          </p:cNvPr>
          <p:cNvGrpSpPr/>
          <p:nvPr/>
        </p:nvGrpSpPr>
        <p:grpSpPr>
          <a:xfrm>
            <a:off x="6543891" y="3797367"/>
            <a:ext cx="4013137" cy="2278381"/>
            <a:chOff x="6352345" y="4190922"/>
            <a:chExt cx="4267603" cy="2422849"/>
          </a:xfrm>
        </p:grpSpPr>
        <p:pic>
          <p:nvPicPr>
            <p:cNvPr id="59" name="図 58">
              <a:extLst>
                <a:ext uri="{FF2B5EF4-FFF2-40B4-BE49-F238E27FC236}">
                  <a16:creationId xmlns:a16="http://schemas.microsoft.com/office/drawing/2014/main" id="{6FB3B407-3817-8C8C-7C3A-81F77D23DC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65354" y="4190922"/>
              <a:ext cx="4236655" cy="2401217"/>
            </a:xfrm>
            <a:prstGeom prst="rect">
              <a:avLst/>
            </a:prstGeom>
          </p:spPr>
        </p:pic>
        <p:sp>
          <p:nvSpPr>
            <p:cNvPr id="60" name="四角形: 角を丸くする 59">
              <a:extLst>
                <a:ext uri="{FF2B5EF4-FFF2-40B4-BE49-F238E27FC236}">
                  <a16:creationId xmlns:a16="http://schemas.microsoft.com/office/drawing/2014/main" id="{35C33CB0-2E1B-A0F5-068B-5377CFEA1A9B}"/>
                </a:ext>
              </a:extLst>
            </p:cNvPr>
            <p:cNvSpPr/>
            <p:nvPr/>
          </p:nvSpPr>
          <p:spPr>
            <a:xfrm>
              <a:off x="6352345" y="4192355"/>
              <a:ext cx="4267603" cy="2421416"/>
            </a:xfrm>
            <a:prstGeom prst="roundRect">
              <a:avLst>
                <a:gd name="adj" fmla="val 943"/>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3" name="楕円 62">
            <a:extLst>
              <a:ext uri="{FF2B5EF4-FFF2-40B4-BE49-F238E27FC236}">
                <a16:creationId xmlns:a16="http://schemas.microsoft.com/office/drawing/2014/main" id="{3100BB77-FA52-C174-487F-751E847A7813}"/>
              </a:ext>
            </a:extLst>
          </p:cNvPr>
          <p:cNvSpPr/>
          <p:nvPr/>
        </p:nvSpPr>
        <p:spPr>
          <a:xfrm>
            <a:off x="8200559" y="1447890"/>
            <a:ext cx="629731" cy="648966"/>
          </a:xfrm>
          <a:prstGeom prst="ellipse">
            <a:avLst/>
          </a:prstGeom>
          <a:noFill/>
          <a:ln w="19050" cap="rnd">
            <a:solidFill>
              <a:srgbClr val="DE5C5C"/>
            </a:solidFill>
            <a:prstDash val="solid"/>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4" name="図 63">
            <a:extLst>
              <a:ext uri="{FF2B5EF4-FFF2-40B4-BE49-F238E27FC236}">
                <a16:creationId xmlns:a16="http://schemas.microsoft.com/office/drawing/2014/main" id="{3A2FBD71-9763-4A17-B487-1A621FC412CE}"/>
              </a:ext>
            </a:extLst>
          </p:cNvPr>
          <p:cNvPicPr>
            <a:picLocks noChangeAspect="1"/>
          </p:cNvPicPr>
          <p:nvPr/>
        </p:nvPicPr>
        <p:blipFill rotWithShape="1">
          <a:blip r:embed="rId5">
            <a:extLst>
              <a:ext uri="{28A0092B-C50C-407E-A947-70E740481C1C}">
                <a14:useLocalDpi xmlns:a14="http://schemas.microsoft.com/office/drawing/2010/main" val="0"/>
              </a:ext>
            </a:extLst>
          </a:blip>
          <a:srcRect l="40641" t="3861" r="44412" b="69568"/>
          <a:stretch>
            <a:fillRect/>
          </a:stretch>
        </p:blipFill>
        <p:spPr>
          <a:xfrm>
            <a:off x="9346821" y="1495120"/>
            <a:ext cx="1612092" cy="1612092"/>
          </a:xfrm>
          <a:prstGeom prst="ellipse">
            <a:avLst/>
          </a:prstGeom>
          <a:ln w="38100">
            <a:solidFill>
              <a:srgbClr val="DE5C5C"/>
            </a:solidFill>
          </a:ln>
          <a:effectLst>
            <a:outerShdw blurRad="63500" sx="102000" sy="102000" algn="ctr" rotWithShape="0">
              <a:prstClr val="black">
                <a:alpha val="40000"/>
              </a:prstClr>
            </a:outerShdw>
          </a:effectLst>
        </p:spPr>
      </p:pic>
      <p:sp>
        <p:nvSpPr>
          <p:cNvPr id="65" name="正方形/長方形 64">
            <a:extLst>
              <a:ext uri="{FF2B5EF4-FFF2-40B4-BE49-F238E27FC236}">
                <a16:creationId xmlns:a16="http://schemas.microsoft.com/office/drawing/2014/main" id="{8A65297B-8148-8AB9-2DFA-C280CA503DF1}"/>
              </a:ext>
            </a:extLst>
          </p:cNvPr>
          <p:cNvSpPr/>
          <p:nvPr/>
        </p:nvSpPr>
        <p:spPr>
          <a:xfrm>
            <a:off x="9837103" y="2113957"/>
            <a:ext cx="740849" cy="173114"/>
          </a:xfrm>
          <a:prstGeom prst="rect">
            <a:avLst/>
          </a:prstGeom>
          <a:noFill/>
          <a:ln w="38100">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6" name="グラフィックス 65" descr="カーソル 単色塗りつぶし">
            <a:extLst>
              <a:ext uri="{FF2B5EF4-FFF2-40B4-BE49-F238E27FC236}">
                <a16:creationId xmlns:a16="http://schemas.microsoft.com/office/drawing/2014/main" id="{2C0FF61D-0156-4B98-903B-6EF3D28F805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389093">
            <a:off x="10341926" y="2161199"/>
            <a:ext cx="303223" cy="303223"/>
          </a:xfrm>
          <a:prstGeom prst="rect">
            <a:avLst/>
          </a:prstGeom>
          <a:effectLst>
            <a:outerShdw blurRad="63500" sx="102000" sy="102000" algn="ctr" rotWithShape="0">
              <a:prstClr val="black">
                <a:alpha val="40000"/>
              </a:prstClr>
            </a:outerShdw>
          </a:effectLst>
        </p:spPr>
      </p:pic>
      <p:cxnSp>
        <p:nvCxnSpPr>
          <p:cNvPr id="67" name="直線コネクタ 66">
            <a:extLst>
              <a:ext uri="{FF2B5EF4-FFF2-40B4-BE49-F238E27FC236}">
                <a16:creationId xmlns:a16="http://schemas.microsoft.com/office/drawing/2014/main" id="{42332770-E624-8824-032D-1447BC9C65D1}"/>
              </a:ext>
            </a:extLst>
          </p:cNvPr>
          <p:cNvCxnSpPr>
            <a:cxnSpLocks/>
            <a:stCxn id="63" idx="7"/>
          </p:cNvCxnSpPr>
          <p:nvPr/>
        </p:nvCxnSpPr>
        <p:spPr>
          <a:xfrm>
            <a:off x="8738068" y="1542929"/>
            <a:ext cx="1005273" cy="40773"/>
          </a:xfrm>
          <a:prstGeom prst="line">
            <a:avLst/>
          </a:prstGeom>
          <a:ln w="25400" cap="rnd">
            <a:solidFill>
              <a:srgbClr val="DE5C5C"/>
            </a:solidFill>
            <a:prstDash val="sysDot"/>
            <a:round/>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ACE230C3-DE95-960B-6643-3A68ABAE7AED}"/>
              </a:ext>
            </a:extLst>
          </p:cNvPr>
          <p:cNvCxnSpPr>
            <a:cxnSpLocks/>
            <a:stCxn id="63" idx="4"/>
            <a:endCxn id="64" idx="3"/>
          </p:cNvCxnSpPr>
          <p:nvPr/>
        </p:nvCxnSpPr>
        <p:spPr>
          <a:xfrm>
            <a:off x="8515425" y="2096856"/>
            <a:ext cx="1067481" cy="774271"/>
          </a:xfrm>
          <a:prstGeom prst="line">
            <a:avLst/>
          </a:prstGeom>
          <a:ln w="25400" cap="rnd">
            <a:solidFill>
              <a:srgbClr val="DE5C5C"/>
            </a:solidFill>
            <a:prstDash val="sysDot"/>
            <a:round/>
          </a:ln>
        </p:spPr>
        <p:style>
          <a:lnRef idx="1">
            <a:schemeClr val="accent1"/>
          </a:lnRef>
          <a:fillRef idx="0">
            <a:schemeClr val="accent1"/>
          </a:fillRef>
          <a:effectRef idx="0">
            <a:schemeClr val="accent1"/>
          </a:effectRef>
          <a:fontRef idx="minor">
            <a:schemeClr val="tx1"/>
          </a:fontRef>
        </p:style>
      </p:cxnSp>
      <p:sp>
        <p:nvSpPr>
          <p:cNvPr id="34" name="四角形: 角を丸くする 33">
            <a:extLst>
              <a:ext uri="{FF2B5EF4-FFF2-40B4-BE49-F238E27FC236}">
                <a16:creationId xmlns:a16="http://schemas.microsoft.com/office/drawing/2014/main" id="{C9B3089A-5211-5935-47D2-4526B1AA3968}"/>
              </a:ext>
            </a:extLst>
          </p:cNvPr>
          <p:cNvSpPr/>
          <p:nvPr/>
        </p:nvSpPr>
        <p:spPr>
          <a:xfrm>
            <a:off x="426000" y="868654"/>
            <a:ext cx="5907394" cy="548061"/>
          </a:xfrm>
          <a:prstGeom prst="roundRect">
            <a:avLst>
              <a:gd name="adj" fmla="val 10465"/>
            </a:avLst>
          </a:prstGeom>
          <a:solidFill>
            <a:srgbClr val="96D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hlinkClick r:id="rId7"/>
            <a:extLst>
              <a:ext uri="{FF2B5EF4-FFF2-40B4-BE49-F238E27FC236}">
                <a16:creationId xmlns:a16="http://schemas.microsoft.com/office/drawing/2014/main" id="{19095DAA-6E98-AA03-6B3B-AB6DCE68CFF2}"/>
              </a:ext>
            </a:extLst>
          </p:cNvPr>
          <p:cNvSpPr txBox="1"/>
          <p:nvPr/>
        </p:nvSpPr>
        <p:spPr>
          <a:xfrm>
            <a:off x="3190604" y="988796"/>
            <a:ext cx="3158557" cy="307777"/>
          </a:xfrm>
          <a:prstGeom prst="rect">
            <a:avLst/>
          </a:prstGeom>
          <a:noFill/>
        </p:spPr>
        <p:txBody>
          <a:bodyPr wrap="none" rtlCol="0">
            <a:spAutoFit/>
          </a:bodyPr>
          <a:lstStyle/>
          <a:p>
            <a:r>
              <a:rPr lang="en-US" altLang="ja-JP" sz="1400" b="1" dirty="0">
                <a:latin typeface="メイリオ" panose="020B0604030504040204" pitchFamily="50" charset="-128"/>
                <a:ea typeface="メイリオ" panose="020B0604030504040204" pitchFamily="50" charset="-128"/>
              </a:rPr>
              <a:t>https://www.pref.nagasaki.jp/</a:t>
            </a:r>
          </a:p>
        </p:txBody>
      </p:sp>
      <p:sp>
        <p:nvSpPr>
          <p:cNvPr id="4" name="四角形: 角を丸くする 3">
            <a:extLst>
              <a:ext uri="{FF2B5EF4-FFF2-40B4-BE49-F238E27FC236}">
                <a16:creationId xmlns:a16="http://schemas.microsoft.com/office/drawing/2014/main" id="{28F56FCC-10DD-5E52-B063-032422223562}"/>
              </a:ext>
            </a:extLst>
          </p:cNvPr>
          <p:cNvSpPr/>
          <p:nvPr/>
        </p:nvSpPr>
        <p:spPr>
          <a:xfrm>
            <a:off x="563022" y="934719"/>
            <a:ext cx="2630243" cy="415930"/>
          </a:xfrm>
          <a:prstGeom prst="roundRect">
            <a:avLst>
              <a:gd name="adj" fmla="val 10465"/>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9BFAAFDE-D2D1-EF87-D110-F2DDE67C8D97}"/>
              </a:ext>
            </a:extLst>
          </p:cNvPr>
          <p:cNvSpPr txBox="1"/>
          <p:nvPr/>
        </p:nvSpPr>
        <p:spPr>
          <a:xfrm>
            <a:off x="631648" y="962725"/>
            <a:ext cx="2492990" cy="400110"/>
          </a:xfrm>
          <a:prstGeom prst="rect">
            <a:avLst/>
          </a:prstGeom>
          <a:noFill/>
        </p:spPr>
        <p:txBody>
          <a:bodyPr wrap="none" rtlCol="0">
            <a:spAutoFit/>
          </a:bodyPr>
          <a:lstStyle/>
          <a:p>
            <a:pPr algn="ctr"/>
            <a:r>
              <a:rPr lang="ja-JP" altLang="en-US" sz="2000" b="1" dirty="0">
                <a:solidFill>
                  <a:schemeClr val="bg1"/>
                </a:solidFill>
                <a:latin typeface="UD デジタル 教科書体 NP-R" panose="02020400000000000000" pitchFamily="18" charset="-128"/>
                <a:ea typeface="UD デジタル 教科書体 NP-R" panose="02020400000000000000" pitchFamily="18" charset="-128"/>
              </a:rPr>
              <a:t>長崎県ホームページ</a:t>
            </a:r>
            <a:endParaRPr kumimoji="1" lang="ja-JP" altLang="en-US" sz="2000" b="1" dirty="0">
              <a:solidFill>
                <a:schemeClr val="bg1"/>
              </a:solidFill>
              <a:latin typeface="UD デジタル 教科書体 NP-R" panose="02020400000000000000" pitchFamily="18" charset="-128"/>
              <a:ea typeface="UD デジタル 教科書体 NP-R" panose="02020400000000000000" pitchFamily="18" charset="-128"/>
            </a:endParaRPr>
          </a:p>
        </p:txBody>
      </p:sp>
      <p:pic>
        <p:nvPicPr>
          <p:cNvPr id="57" name="図 56">
            <a:extLst>
              <a:ext uri="{FF2B5EF4-FFF2-40B4-BE49-F238E27FC236}">
                <a16:creationId xmlns:a16="http://schemas.microsoft.com/office/drawing/2014/main" id="{BE27AE9F-9864-5D43-8183-EFB75B38E848}"/>
              </a:ext>
            </a:extLst>
          </p:cNvPr>
          <p:cNvPicPr>
            <a:picLocks noChangeAspect="1"/>
          </p:cNvPicPr>
          <p:nvPr/>
        </p:nvPicPr>
        <p:blipFill>
          <a:blip r:embed="rId8"/>
          <a:stretch>
            <a:fillRect/>
          </a:stretch>
        </p:blipFill>
        <p:spPr>
          <a:xfrm>
            <a:off x="6352394" y="819568"/>
            <a:ext cx="4869963" cy="562327"/>
          </a:xfrm>
          <a:prstGeom prst="rect">
            <a:avLst/>
          </a:prstGeom>
        </p:spPr>
      </p:pic>
      <p:sp>
        <p:nvSpPr>
          <p:cNvPr id="6" name="四角形: 角を丸くする 5">
            <a:extLst>
              <a:ext uri="{FF2B5EF4-FFF2-40B4-BE49-F238E27FC236}">
                <a16:creationId xmlns:a16="http://schemas.microsoft.com/office/drawing/2014/main" id="{20D9E76F-0E27-FCE6-DEE9-6E148C026DCB}"/>
              </a:ext>
            </a:extLst>
          </p:cNvPr>
          <p:cNvSpPr/>
          <p:nvPr/>
        </p:nvSpPr>
        <p:spPr>
          <a:xfrm>
            <a:off x="969643" y="6235804"/>
            <a:ext cx="10252714" cy="548061"/>
          </a:xfrm>
          <a:prstGeom prst="roundRect">
            <a:avLst>
              <a:gd name="adj" fmla="val 10465"/>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solidFill>
            </a:endParaRPr>
          </a:p>
        </p:txBody>
      </p:sp>
      <p:sp>
        <p:nvSpPr>
          <p:cNvPr id="26" name="四角形: 角を丸くする 25">
            <a:extLst>
              <a:ext uri="{FF2B5EF4-FFF2-40B4-BE49-F238E27FC236}">
                <a16:creationId xmlns:a16="http://schemas.microsoft.com/office/drawing/2014/main" id="{6304E722-9584-850E-D0B6-800E207E5FCE}"/>
              </a:ext>
            </a:extLst>
          </p:cNvPr>
          <p:cNvSpPr/>
          <p:nvPr/>
        </p:nvSpPr>
        <p:spPr>
          <a:xfrm>
            <a:off x="1037478" y="6284711"/>
            <a:ext cx="1042892" cy="450246"/>
          </a:xfrm>
          <a:prstGeom prst="roundRect">
            <a:avLst/>
          </a:prstGeom>
          <a:solidFill>
            <a:srgbClr val="FFF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063E4751-BEB1-53DB-0DB4-6A6DB68B5B4A}"/>
              </a:ext>
            </a:extLst>
          </p:cNvPr>
          <p:cNvSpPr txBox="1"/>
          <p:nvPr/>
        </p:nvSpPr>
        <p:spPr>
          <a:xfrm>
            <a:off x="1048951" y="6340557"/>
            <a:ext cx="1019947" cy="338554"/>
          </a:xfrm>
          <a:prstGeom prst="rect">
            <a:avLst/>
          </a:prstGeom>
          <a:noFill/>
        </p:spPr>
        <p:txBody>
          <a:bodyPr wrap="square" rtlCol="0">
            <a:spAutoFit/>
          </a:bodyPr>
          <a:lstStyle/>
          <a:p>
            <a:pPr algn="ctr"/>
            <a:r>
              <a:rPr kumimoji="1" lang="ja-JP" altLang="en-US" sz="1600" b="1" dirty="0">
                <a:solidFill>
                  <a:srgbClr val="0F9ED5"/>
                </a:solidFill>
                <a:latin typeface="UD デジタル 教科書体 NP-R" panose="02020400000000000000" pitchFamily="18" charset="-128"/>
                <a:ea typeface="UD デジタル 教科書体 NP-R" panose="02020400000000000000" pitchFamily="18" charset="-128"/>
              </a:rPr>
              <a:t>主な内容</a:t>
            </a:r>
          </a:p>
        </p:txBody>
      </p:sp>
      <p:grpSp>
        <p:nvGrpSpPr>
          <p:cNvPr id="38" name="グループ化 37">
            <a:extLst>
              <a:ext uri="{FF2B5EF4-FFF2-40B4-BE49-F238E27FC236}">
                <a16:creationId xmlns:a16="http://schemas.microsoft.com/office/drawing/2014/main" id="{FCC2BC2E-84B6-A509-FCDB-9543FA07CB08}"/>
              </a:ext>
            </a:extLst>
          </p:cNvPr>
          <p:cNvGrpSpPr/>
          <p:nvPr/>
        </p:nvGrpSpPr>
        <p:grpSpPr>
          <a:xfrm>
            <a:off x="2245265" y="6375564"/>
            <a:ext cx="1463540" cy="307777"/>
            <a:chOff x="2245265" y="6255466"/>
            <a:chExt cx="1463540" cy="307777"/>
          </a:xfrm>
        </p:grpSpPr>
        <p:sp>
          <p:nvSpPr>
            <p:cNvPr id="10" name="テキスト ボックス 9">
              <a:extLst>
                <a:ext uri="{FF2B5EF4-FFF2-40B4-BE49-F238E27FC236}">
                  <a16:creationId xmlns:a16="http://schemas.microsoft.com/office/drawing/2014/main" id="{616305D6-2AB2-F364-7086-306068201182}"/>
                </a:ext>
              </a:extLst>
            </p:cNvPr>
            <p:cNvSpPr txBox="1"/>
            <p:nvPr/>
          </p:nvSpPr>
          <p:spPr>
            <a:xfrm>
              <a:off x="2315605" y="6255466"/>
              <a:ext cx="1393200" cy="307777"/>
            </a:xfrm>
            <a:prstGeom prst="rect">
              <a:avLst/>
            </a:prstGeom>
            <a:noFill/>
          </p:spPr>
          <p:txBody>
            <a:bodyPr wrap="square" rtlCol="0">
              <a:spAutoFit/>
            </a:bodyPr>
            <a:lstStyle/>
            <a:p>
              <a:pPr>
                <a:buSzPct val="50000"/>
              </a:pPr>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rPr>
                <a:t>税金の種類</a:t>
              </a:r>
              <a:endParaRPr kumimoji="1" lang="en-US" altLang="ja-JP" sz="1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7" name="楕円 26">
              <a:extLst>
                <a:ext uri="{FF2B5EF4-FFF2-40B4-BE49-F238E27FC236}">
                  <a16:creationId xmlns:a16="http://schemas.microsoft.com/office/drawing/2014/main" id="{E18DD274-FAAC-DDB7-EFA4-2092EC7A8298}"/>
                </a:ext>
              </a:extLst>
            </p:cNvPr>
            <p:cNvSpPr/>
            <p:nvPr/>
          </p:nvSpPr>
          <p:spPr>
            <a:xfrm>
              <a:off x="2245265" y="6361782"/>
              <a:ext cx="95145" cy="9514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 name="グループ化 38">
            <a:extLst>
              <a:ext uri="{FF2B5EF4-FFF2-40B4-BE49-F238E27FC236}">
                <a16:creationId xmlns:a16="http://schemas.microsoft.com/office/drawing/2014/main" id="{6016E5C2-C199-097D-105E-DAED6A526392}"/>
              </a:ext>
            </a:extLst>
          </p:cNvPr>
          <p:cNvGrpSpPr/>
          <p:nvPr/>
        </p:nvGrpSpPr>
        <p:grpSpPr>
          <a:xfrm>
            <a:off x="3544817" y="6375564"/>
            <a:ext cx="1463541" cy="307777"/>
            <a:chOff x="4522770" y="6255466"/>
            <a:chExt cx="1463541" cy="307777"/>
          </a:xfrm>
        </p:grpSpPr>
        <p:sp>
          <p:nvSpPr>
            <p:cNvPr id="18" name="テキスト ボックス 17">
              <a:extLst>
                <a:ext uri="{FF2B5EF4-FFF2-40B4-BE49-F238E27FC236}">
                  <a16:creationId xmlns:a16="http://schemas.microsoft.com/office/drawing/2014/main" id="{8DCA17F1-9EAD-DBA3-521B-9E9CF058F020}"/>
                </a:ext>
              </a:extLst>
            </p:cNvPr>
            <p:cNvSpPr txBox="1"/>
            <p:nvPr/>
          </p:nvSpPr>
          <p:spPr>
            <a:xfrm>
              <a:off x="4593111" y="6255466"/>
              <a:ext cx="1393200" cy="307777"/>
            </a:xfrm>
            <a:prstGeom prst="rect">
              <a:avLst/>
            </a:prstGeom>
            <a:noFill/>
          </p:spPr>
          <p:txBody>
            <a:bodyPr wrap="square">
              <a:spAutoFit/>
            </a:bodyPr>
            <a:lstStyle/>
            <a:p>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rPr>
                <a:t>用語解説</a:t>
              </a:r>
              <a:endParaRPr lang="en-US" altLang="ja-JP" sz="1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8" name="楕円 27">
              <a:extLst>
                <a:ext uri="{FF2B5EF4-FFF2-40B4-BE49-F238E27FC236}">
                  <a16:creationId xmlns:a16="http://schemas.microsoft.com/office/drawing/2014/main" id="{E1429A21-B9B0-3019-9BD5-37E2FD67A06C}"/>
                </a:ext>
              </a:extLst>
            </p:cNvPr>
            <p:cNvSpPr/>
            <p:nvPr/>
          </p:nvSpPr>
          <p:spPr>
            <a:xfrm>
              <a:off x="4522770" y="6361782"/>
              <a:ext cx="95145" cy="9514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a:extLst>
              <a:ext uri="{FF2B5EF4-FFF2-40B4-BE49-F238E27FC236}">
                <a16:creationId xmlns:a16="http://schemas.microsoft.com/office/drawing/2014/main" id="{78ED3617-6A77-43E4-0329-1AFED938A5B6}"/>
              </a:ext>
            </a:extLst>
          </p:cNvPr>
          <p:cNvGrpSpPr/>
          <p:nvPr/>
        </p:nvGrpSpPr>
        <p:grpSpPr>
          <a:xfrm>
            <a:off x="4743891" y="6375564"/>
            <a:ext cx="1462244" cy="307777"/>
            <a:chOff x="7068277" y="6375086"/>
            <a:chExt cx="1462244" cy="307777"/>
          </a:xfrm>
        </p:grpSpPr>
        <p:sp>
          <p:nvSpPr>
            <p:cNvPr id="35" name="テキスト ボックス 34">
              <a:extLst>
                <a:ext uri="{FF2B5EF4-FFF2-40B4-BE49-F238E27FC236}">
                  <a16:creationId xmlns:a16="http://schemas.microsoft.com/office/drawing/2014/main" id="{E506184E-34FE-574F-42B4-2E71330E1C24}"/>
                </a:ext>
              </a:extLst>
            </p:cNvPr>
            <p:cNvSpPr txBox="1"/>
            <p:nvPr/>
          </p:nvSpPr>
          <p:spPr>
            <a:xfrm>
              <a:off x="7138618" y="6375086"/>
              <a:ext cx="1391903" cy="307777"/>
            </a:xfrm>
            <a:prstGeom prst="rect">
              <a:avLst/>
            </a:prstGeom>
            <a:noFill/>
          </p:spPr>
          <p:txBody>
            <a:bodyPr wrap="square">
              <a:spAutoFit/>
            </a:bodyPr>
            <a:lstStyle/>
            <a:p>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rPr>
                <a:t>窓口のご案内</a:t>
              </a:r>
              <a:endParaRPr lang="en-US" altLang="ja-JP" sz="1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6" name="楕円 35">
              <a:extLst>
                <a:ext uri="{FF2B5EF4-FFF2-40B4-BE49-F238E27FC236}">
                  <a16:creationId xmlns:a16="http://schemas.microsoft.com/office/drawing/2014/main" id="{84E0F00D-B6BE-B653-6AAE-2961A94E3672}"/>
                </a:ext>
              </a:extLst>
            </p:cNvPr>
            <p:cNvSpPr/>
            <p:nvPr/>
          </p:nvSpPr>
          <p:spPr>
            <a:xfrm>
              <a:off x="7068277" y="6481402"/>
              <a:ext cx="95145" cy="9514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 name="直線コネクタ 4">
            <a:extLst>
              <a:ext uri="{FF2B5EF4-FFF2-40B4-BE49-F238E27FC236}">
                <a16:creationId xmlns:a16="http://schemas.microsoft.com/office/drawing/2014/main" id="{0BA38794-042A-0AD1-37A1-54C510EC510A}"/>
              </a:ext>
            </a:extLst>
          </p:cNvPr>
          <p:cNvCxnSpPr>
            <a:cxnSpLocks/>
          </p:cNvCxnSpPr>
          <p:nvPr/>
        </p:nvCxnSpPr>
        <p:spPr>
          <a:xfrm>
            <a:off x="426000" y="756126"/>
            <a:ext cx="11340000" cy="0"/>
          </a:xfrm>
          <a:prstGeom prst="line">
            <a:avLst/>
          </a:prstGeom>
          <a:ln w="44450" cmpd="dbl">
            <a:solidFill>
              <a:srgbClr val="933E87"/>
            </a:solidFill>
          </a:ln>
        </p:spPr>
        <p:style>
          <a:lnRef idx="1">
            <a:schemeClr val="accent1"/>
          </a:lnRef>
          <a:fillRef idx="0">
            <a:schemeClr val="accent1"/>
          </a:fillRef>
          <a:effectRef idx="0">
            <a:schemeClr val="accent1"/>
          </a:effectRef>
          <a:fontRef idx="minor">
            <a:schemeClr val="tx1"/>
          </a:fontRef>
        </p:style>
      </p:cxnSp>
      <p:sp>
        <p:nvSpPr>
          <p:cNvPr id="8" name="Google Shape;111;p1">
            <a:extLst>
              <a:ext uri="{FF2B5EF4-FFF2-40B4-BE49-F238E27FC236}">
                <a16:creationId xmlns:a16="http://schemas.microsoft.com/office/drawing/2014/main" id="{56FDF315-4F0E-A1FB-96B4-99B4B8331076}"/>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933E87"/>
                </a:solidFill>
                <a:latin typeface="UD デジタル 教科書体 NP-R" panose="02020400000000000000" pitchFamily="18" charset="-128"/>
                <a:ea typeface="UD デジタル 教科書体 NP-R" panose="02020400000000000000" pitchFamily="18" charset="-128"/>
                <a:cs typeface="Arial"/>
                <a:sym typeface="Arial"/>
              </a:rPr>
              <a:t>7.</a:t>
            </a:r>
            <a:r>
              <a:rPr lang="ja-JP" altLang="en-US" sz="2800" b="1" dirty="0">
                <a:solidFill>
                  <a:srgbClr val="933E87"/>
                </a:solidFill>
                <a:latin typeface="UD デジタル 教科書体 NP-R" panose="02020400000000000000" pitchFamily="18" charset="-128"/>
                <a:ea typeface="UD デジタル 教科書体 NP-R" panose="02020400000000000000" pitchFamily="18" charset="-128"/>
                <a:cs typeface="Arial"/>
                <a:sym typeface="Arial"/>
              </a:rPr>
              <a:t>これからの社会と税</a:t>
            </a:r>
          </a:p>
        </p:txBody>
      </p:sp>
    </p:spTree>
    <p:extLst>
      <p:ext uri="{BB962C8B-B14F-4D97-AF65-F5344CB8AC3E}">
        <p14:creationId xmlns:p14="http://schemas.microsoft.com/office/powerpoint/2010/main" val="1128440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par>
                                <p:cTn id="27" presetID="10"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500"/>
                                        <p:tgtEl>
                                          <p:spTgt spid="63"/>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500"/>
                                        <p:tgtEl>
                                          <p:spTgt spid="67"/>
                                        </p:tgtEl>
                                      </p:cBhvr>
                                    </p:animEffect>
                                  </p:childTnLst>
                                </p:cTn>
                              </p:par>
                              <p:par>
                                <p:cTn id="43" presetID="10"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500"/>
                                        <p:tgtEl>
                                          <p:spTgt spid="68"/>
                                        </p:tgtEl>
                                      </p:cBhvr>
                                    </p:animEffect>
                                  </p:childTnLst>
                                </p:cTn>
                              </p:par>
                              <p:par>
                                <p:cTn id="46" presetID="10" presetClass="entr" presetSubtype="0" fill="hold" nodeType="with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fade">
                                      <p:cBhvr>
                                        <p:cTn id="48" dur="500"/>
                                        <p:tgtEl>
                                          <p:spTgt spid="64"/>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500"/>
                                        <p:tgtEl>
                                          <p:spTgt spid="65"/>
                                        </p:tgtEl>
                                      </p:cBhvr>
                                    </p:animEffect>
                                  </p:childTnLst>
                                </p:cTn>
                              </p:par>
                              <p:par>
                                <p:cTn id="53" presetID="10" presetClass="entr" presetSubtype="0"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fade">
                                      <p:cBhvr>
                                        <p:cTn id="55" dur="500"/>
                                        <p:tgtEl>
                                          <p:spTgt spid="6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3" grpId="0" animBg="1"/>
      <p:bldP spid="65" grpId="0" animBg="1"/>
      <p:bldP spid="34" grpId="0" animBg="1"/>
      <p:bldP spid="25" grpId="0"/>
      <p:bldP spid="4" grpId="0" animBg="1"/>
      <p:bldP spid="24" grpId="0"/>
      <p:bldP spid="6" grpId="0" animBg="1"/>
      <p:bldP spid="26"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5199D-8C01-D52A-F6D1-923626047655}"/>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B4DDD896-955E-8C7F-406D-421C15E49AE5}"/>
              </a:ext>
            </a:extLst>
          </p:cNvPr>
          <p:cNvSpPr/>
          <p:nvPr/>
        </p:nvSpPr>
        <p:spPr>
          <a:xfrm>
            <a:off x="142410" y="1032936"/>
            <a:ext cx="3937465" cy="366692"/>
          </a:xfrm>
          <a:prstGeom prst="rect">
            <a:avLst/>
          </a:prstGeom>
          <a:solidFill>
            <a:srgbClr val="FFF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17A6D2A-1148-0F73-15B1-DA964BBDF65B}"/>
              </a:ext>
            </a:extLst>
          </p:cNvPr>
          <p:cNvSpPr txBox="1"/>
          <p:nvPr/>
        </p:nvSpPr>
        <p:spPr>
          <a:xfrm>
            <a:off x="183935" y="1045107"/>
            <a:ext cx="3316371" cy="369332"/>
          </a:xfrm>
          <a:prstGeom prst="rect">
            <a:avLst/>
          </a:prstGeom>
          <a:noFill/>
        </p:spPr>
        <p:txBody>
          <a:bodyPr wrap="square" rtlCol="0">
            <a:spAutoFit/>
          </a:bodyPr>
          <a:lstStyle/>
          <a:p>
            <a:r>
              <a:rPr lang="ja-JP" altLang="en-US" b="1" spc="100" dirty="0">
                <a:latin typeface="UD デジタル 教科書体 NP-R" panose="02020400000000000000" pitchFamily="18" charset="-128"/>
                <a:ea typeface="UD デジタル 教科書体 NP-R" panose="02020400000000000000" pitchFamily="18" charset="-128"/>
              </a:rPr>
              <a:t>もっと詳しく調べてみよう</a:t>
            </a:r>
            <a:endParaRPr kumimoji="1" lang="ja-JP" altLang="en-US" sz="1600" b="1" spc="100" dirty="0">
              <a:latin typeface="UD デジタル 教科書体 NP-R" panose="02020400000000000000" pitchFamily="18" charset="-128"/>
              <a:ea typeface="UD デジタル 教科書体 NP-R" panose="02020400000000000000" pitchFamily="18" charset="-128"/>
            </a:endParaRPr>
          </a:p>
        </p:txBody>
      </p:sp>
      <p:sp>
        <p:nvSpPr>
          <p:cNvPr id="100" name="正方形/長方形 99">
            <a:extLst>
              <a:ext uri="{FF2B5EF4-FFF2-40B4-BE49-F238E27FC236}">
                <a16:creationId xmlns:a16="http://schemas.microsoft.com/office/drawing/2014/main" id="{13A32EC6-9E64-6071-1DAC-E087D7659548}"/>
              </a:ext>
            </a:extLst>
          </p:cNvPr>
          <p:cNvSpPr/>
          <p:nvPr/>
        </p:nvSpPr>
        <p:spPr>
          <a:xfrm>
            <a:off x="3219866" y="1654136"/>
            <a:ext cx="2808000" cy="2340000"/>
          </a:xfrm>
          <a:prstGeom prst="rect">
            <a:avLst/>
          </a:prstGeom>
          <a:solidFill>
            <a:schemeClr val="bg1"/>
          </a:solidFill>
          <a:ln w="25400">
            <a:solidFill>
              <a:srgbClr val="933E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C42C9F18-4EC7-7D8D-1A79-AF9C20BB3FEC}"/>
              </a:ext>
            </a:extLst>
          </p:cNvPr>
          <p:cNvSpPr/>
          <p:nvPr/>
        </p:nvSpPr>
        <p:spPr>
          <a:xfrm>
            <a:off x="6164134" y="1654136"/>
            <a:ext cx="2808000" cy="2340000"/>
          </a:xfrm>
          <a:prstGeom prst="rect">
            <a:avLst/>
          </a:prstGeom>
          <a:solidFill>
            <a:schemeClr val="bg1"/>
          </a:solidFill>
          <a:ln w="25400">
            <a:solidFill>
              <a:srgbClr val="933E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8B505B88-7AE2-E07B-193D-F203C02DBCF4}"/>
              </a:ext>
            </a:extLst>
          </p:cNvPr>
          <p:cNvSpPr/>
          <p:nvPr/>
        </p:nvSpPr>
        <p:spPr>
          <a:xfrm>
            <a:off x="9108402" y="1654136"/>
            <a:ext cx="2808000" cy="2340000"/>
          </a:xfrm>
          <a:prstGeom prst="rect">
            <a:avLst/>
          </a:prstGeom>
          <a:solidFill>
            <a:schemeClr val="bg1"/>
          </a:solidFill>
          <a:ln w="25400">
            <a:solidFill>
              <a:srgbClr val="933E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a:extLst>
              <a:ext uri="{FF2B5EF4-FFF2-40B4-BE49-F238E27FC236}">
                <a16:creationId xmlns:a16="http://schemas.microsoft.com/office/drawing/2014/main" id="{9315B8ED-787A-F4FE-0527-8F80039D8FFB}"/>
              </a:ext>
            </a:extLst>
          </p:cNvPr>
          <p:cNvSpPr/>
          <p:nvPr/>
        </p:nvSpPr>
        <p:spPr>
          <a:xfrm>
            <a:off x="3321160" y="3096085"/>
            <a:ext cx="2605413" cy="814191"/>
          </a:xfrm>
          <a:prstGeom prst="rect">
            <a:avLst/>
          </a:prstGeom>
          <a:solidFill>
            <a:srgbClr val="FFF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extLst>
              <a:ext uri="{FF2B5EF4-FFF2-40B4-BE49-F238E27FC236}">
                <a16:creationId xmlns:a16="http://schemas.microsoft.com/office/drawing/2014/main" id="{549AF455-D3CA-BCF6-8EB6-C98175510BB9}"/>
              </a:ext>
            </a:extLst>
          </p:cNvPr>
          <p:cNvSpPr/>
          <p:nvPr/>
        </p:nvSpPr>
        <p:spPr>
          <a:xfrm>
            <a:off x="6265428" y="3096085"/>
            <a:ext cx="2605413" cy="814191"/>
          </a:xfrm>
          <a:prstGeom prst="rect">
            <a:avLst/>
          </a:prstGeom>
          <a:solidFill>
            <a:srgbClr val="FFF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3025E5FB-ACAA-9DD8-A22D-D4F30D4A1939}"/>
              </a:ext>
            </a:extLst>
          </p:cNvPr>
          <p:cNvSpPr/>
          <p:nvPr/>
        </p:nvSpPr>
        <p:spPr>
          <a:xfrm>
            <a:off x="9209696" y="3096085"/>
            <a:ext cx="2605413" cy="814191"/>
          </a:xfrm>
          <a:prstGeom prst="rect">
            <a:avLst/>
          </a:prstGeom>
          <a:solidFill>
            <a:srgbClr val="FFF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7" name="図 116">
            <a:extLst>
              <a:ext uri="{FF2B5EF4-FFF2-40B4-BE49-F238E27FC236}">
                <a16:creationId xmlns:a16="http://schemas.microsoft.com/office/drawing/2014/main" id="{8CC57A54-13D5-ED7F-754F-2BA444F0321E}"/>
              </a:ext>
            </a:extLst>
          </p:cNvPr>
          <p:cNvPicPr>
            <a:picLocks noChangeAspect="1"/>
          </p:cNvPicPr>
          <p:nvPr/>
        </p:nvPicPr>
        <p:blipFill>
          <a:blip r:embed="rId2"/>
          <a:stretch>
            <a:fillRect/>
          </a:stretch>
        </p:blipFill>
        <p:spPr>
          <a:xfrm>
            <a:off x="6936826" y="2038530"/>
            <a:ext cx="1262616" cy="968414"/>
          </a:xfrm>
          <a:prstGeom prst="rect">
            <a:avLst/>
          </a:prstGeom>
        </p:spPr>
      </p:pic>
      <p:pic>
        <p:nvPicPr>
          <p:cNvPr id="118" name="図 117">
            <a:extLst>
              <a:ext uri="{FF2B5EF4-FFF2-40B4-BE49-F238E27FC236}">
                <a16:creationId xmlns:a16="http://schemas.microsoft.com/office/drawing/2014/main" id="{34EA78C0-2C56-61D2-32B0-D3BD21DCE725}"/>
              </a:ext>
            </a:extLst>
          </p:cNvPr>
          <p:cNvPicPr>
            <a:picLocks noChangeAspect="1"/>
          </p:cNvPicPr>
          <p:nvPr/>
        </p:nvPicPr>
        <p:blipFill>
          <a:blip r:embed="rId3"/>
          <a:stretch>
            <a:fillRect/>
          </a:stretch>
        </p:blipFill>
        <p:spPr>
          <a:xfrm>
            <a:off x="3649034" y="2038530"/>
            <a:ext cx="1949665" cy="1025083"/>
          </a:xfrm>
          <a:prstGeom prst="rect">
            <a:avLst/>
          </a:prstGeom>
        </p:spPr>
      </p:pic>
      <p:pic>
        <p:nvPicPr>
          <p:cNvPr id="121" name="図 120">
            <a:extLst>
              <a:ext uri="{FF2B5EF4-FFF2-40B4-BE49-F238E27FC236}">
                <a16:creationId xmlns:a16="http://schemas.microsoft.com/office/drawing/2014/main" id="{F1F7FDE6-35A6-70F9-A3C9-070374256A6F}"/>
              </a:ext>
            </a:extLst>
          </p:cNvPr>
          <p:cNvPicPr>
            <a:picLocks noChangeAspect="1"/>
          </p:cNvPicPr>
          <p:nvPr/>
        </p:nvPicPr>
        <p:blipFill>
          <a:blip r:embed="rId4"/>
          <a:stretch>
            <a:fillRect/>
          </a:stretch>
        </p:blipFill>
        <p:spPr>
          <a:xfrm>
            <a:off x="10150145" y="2038530"/>
            <a:ext cx="724515" cy="1019977"/>
          </a:xfrm>
          <a:prstGeom prst="rect">
            <a:avLst/>
          </a:prstGeom>
        </p:spPr>
      </p:pic>
      <p:sp>
        <p:nvSpPr>
          <p:cNvPr id="125" name="テキスト ボックス 124">
            <a:extLst>
              <a:ext uri="{FF2B5EF4-FFF2-40B4-BE49-F238E27FC236}">
                <a16:creationId xmlns:a16="http://schemas.microsoft.com/office/drawing/2014/main" id="{A5A17706-D49F-6DCD-37EC-8028E8FE70E5}"/>
              </a:ext>
            </a:extLst>
          </p:cNvPr>
          <p:cNvSpPr txBox="1"/>
          <p:nvPr/>
        </p:nvSpPr>
        <p:spPr>
          <a:xfrm>
            <a:off x="3520108" y="1691714"/>
            <a:ext cx="2207517" cy="276999"/>
          </a:xfrm>
          <a:prstGeom prst="rect">
            <a:avLst/>
          </a:prstGeom>
          <a:noFill/>
        </p:spPr>
        <p:txBody>
          <a:bodyPr wrap="square">
            <a:spAutoFit/>
          </a:bodyPr>
          <a:lstStyle/>
          <a:p>
            <a:pPr algn="ctr"/>
            <a:r>
              <a:rPr lang="ja-JP" altLang="en-US" sz="1200" dirty="0">
                <a:latin typeface="UD デジタル 教科書体 NP-R" panose="02020400000000000000" pitchFamily="18" charset="-128"/>
                <a:ea typeface="UD デジタル 教科書体 NP-R" panose="02020400000000000000" pitchFamily="18" charset="-128"/>
              </a:rPr>
              <a:t>はじめての首相官邸</a:t>
            </a:r>
          </a:p>
        </p:txBody>
      </p:sp>
      <p:sp>
        <p:nvSpPr>
          <p:cNvPr id="126" name="テキスト ボックス 125">
            <a:extLst>
              <a:ext uri="{FF2B5EF4-FFF2-40B4-BE49-F238E27FC236}">
                <a16:creationId xmlns:a16="http://schemas.microsoft.com/office/drawing/2014/main" id="{BC1DED39-7D89-0467-929E-004E5BCCEC66}"/>
              </a:ext>
            </a:extLst>
          </p:cNvPr>
          <p:cNvSpPr txBox="1"/>
          <p:nvPr/>
        </p:nvSpPr>
        <p:spPr>
          <a:xfrm>
            <a:off x="6464376" y="1691714"/>
            <a:ext cx="2207517" cy="276999"/>
          </a:xfrm>
          <a:prstGeom prst="rect">
            <a:avLst/>
          </a:prstGeom>
          <a:noFill/>
        </p:spPr>
        <p:txBody>
          <a:bodyPr wrap="square">
            <a:spAutoFit/>
          </a:bodyPr>
          <a:lstStyle/>
          <a:p>
            <a:pPr algn="ctr"/>
            <a:r>
              <a:rPr lang="ja-JP" altLang="en-US" sz="1200" dirty="0">
                <a:latin typeface="UD デジタル 教科書体 NP-R" panose="02020400000000000000" pitchFamily="18" charset="-128"/>
                <a:ea typeface="UD デジタル 教科書体 NP-R" panose="02020400000000000000" pitchFamily="18" charset="-128"/>
              </a:rPr>
              <a:t>参議院キッズページ</a:t>
            </a:r>
          </a:p>
        </p:txBody>
      </p:sp>
      <p:sp>
        <p:nvSpPr>
          <p:cNvPr id="127" name="テキスト ボックス 126">
            <a:extLst>
              <a:ext uri="{FF2B5EF4-FFF2-40B4-BE49-F238E27FC236}">
                <a16:creationId xmlns:a16="http://schemas.microsoft.com/office/drawing/2014/main" id="{28D3D180-4BBB-C4ED-D40A-E953EDB8FE3D}"/>
              </a:ext>
            </a:extLst>
          </p:cNvPr>
          <p:cNvSpPr txBox="1"/>
          <p:nvPr/>
        </p:nvSpPr>
        <p:spPr>
          <a:xfrm>
            <a:off x="9408644" y="1691714"/>
            <a:ext cx="2207517" cy="276999"/>
          </a:xfrm>
          <a:prstGeom prst="rect">
            <a:avLst/>
          </a:prstGeom>
          <a:noFill/>
        </p:spPr>
        <p:txBody>
          <a:bodyPr wrap="square">
            <a:spAutoFit/>
          </a:bodyPr>
          <a:lstStyle/>
          <a:p>
            <a:pPr algn="ctr"/>
            <a:r>
              <a:rPr lang="ja-JP" altLang="en-US" sz="1200" dirty="0">
                <a:latin typeface="UD デジタル 教科書体 NP-R" panose="02020400000000000000" pitchFamily="18" charset="-128"/>
                <a:ea typeface="UD デジタル 教科書体 NP-R" panose="02020400000000000000" pitchFamily="18" charset="-128"/>
              </a:rPr>
              <a:t>もっと知りたい税のこと</a:t>
            </a:r>
          </a:p>
        </p:txBody>
      </p:sp>
      <p:sp>
        <p:nvSpPr>
          <p:cNvPr id="136" name="テキスト ボックス 135">
            <a:extLst>
              <a:ext uri="{FF2B5EF4-FFF2-40B4-BE49-F238E27FC236}">
                <a16:creationId xmlns:a16="http://schemas.microsoft.com/office/drawing/2014/main" id="{7D98D352-E991-578C-9022-A2DABFC2A10D}"/>
              </a:ext>
            </a:extLst>
          </p:cNvPr>
          <p:cNvSpPr txBox="1"/>
          <p:nvPr/>
        </p:nvSpPr>
        <p:spPr>
          <a:xfrm>
            <a:off x="3374559" y="3241570"/>
            <a:ext cx="2498615" cy="523220"/>
          </a:xfrm>
          <a:prstGeom prst="rect">
            <a:avLst/>
          </a:prstGeom>
          <a:noFill/>
        </p:spPr>
        <p:txBody>
          <a:bodyPr wrap="square">
            <a:spAutoFit/>
          </a:bodyPr>
          <a:lstStyle/>
          <a:p>
            <a:r>
              <a:rPr lang="ja-JP" altLang="en-US" sz="1400" b="1" dirty="0">
                <a:latin typeface="UD デジタル 教科書体 NP-R" panose="02020400000000000000" pitchFamily="18" charset="-128"/>
                <a:ea typeface="UD デジタル 教科書体 NP-R" panose="02020400000000000000" pitchFamily="18" charset="-128"/>
              </a:rPr>
              <a:t>国の「しごと」や「役割り」などについて調べてみよう</a:t>
            </a:r>
          </a:p>
        </p:txBody>
      </p:sp>
      <p:sp>
        <p:nvSpPr>
          <p:cNvPr id="137" name="テキスト ボックス 136">
            <a:extLst>
              <a:ext uri="{FF2B5EF4-FFF2-40B4-BE49-F238E27FC236}">
                <a16:creationId xmlns:a16="http://schemas.microsoft.com/office/drawing/2014/main" id="{AA48F5E7-CDC9-691B-8711-E29BD6BE5D2E}"/>
              </a:ext>
            </a:extLst>
          </p:cNvPr>
          <p:cNvSpPr txBox="1"/>
          <p:nvPr/>
        </p:nvSpPr>
        <p:spPr>
          <a:xfrm>
            <a:off x="6441298" y="3241570"/>
            <a:ext cx="2253673" cy="523220"/>
          </a:xfrm>
          <a:prstGeom prst="rect">
            <a:avLst/>
          </a:prstGeom>
          <a:noFill/>
        </p:spPr>
        <p:txBody>
          <a:bodyPr wrap="square">
            <a:spAutoFit/>
          </a:bodyPr>
          <a:lstStyle/>
          <a:p>
            <a:r>
              <a:rPr lang="ja-JP" altLang="en-US" sz="1400" b="1" dirty="0">
                <a:latin typeface="UD デジタル 教科書体 NP-R" panose="02020400000000000000" pitchFamily="18" charset="-128"/>
                <a:ea typeface="UD デジタル 教科書体 NP-R" panose="02020400000000000000" pitchFamily="18" charset="-128"/>
              </a:rPr>
              <a:t>国会の「しくみ」などを調べてみよう</a:t>
            </a:r>
          </a:p>
        </p:txBody>
      </p:sp>
      <p:sp>
        <p:nvSpPr>
          <p:cNvPr id="138" name="テキスト ボックス 137">
            <a:extLst>
              <a:ext uri="{FF2B5EF4-FFF2-40B4-BE49-F238E27FC236}">
                <a16:creationId xmlns:a16="http://schemas.microsoft.com/office/drawing/2014/main" id="{A0C6DF6F-4905-FFBE-B23C-F5D6EBDB3ECD}"/>
              </a:ext>
            </a:extLst>
          </p:cNvPr>
          <p:cNvSpPr txBox="1"/>
          <p:nvPr/>
        </p:nvSpPr>
        <p:spPr>
          <a:xfrm>
            <a:off x="9348788" y="3268161"/>
            <a:ext cx="2327229" cy="492443"/>
          </a:xfrm>
          <a:prstGeom prst="rect">
            <a:avLst/>
          </a:prstGeom>
          <a:noFill/>
        </p:spPr>
        <p:txBody>
          <a:bodyPr wrap="square">
            <a:spAutoFit/>
          </a:bodyPr>
          <a:lstStyle/>
          <a:p>
            <a:r>
              <a:rPr lang="ja-JP" altLang="en-US" sz="1400" b="1" dirty="0">
                <a:latin typeface="UD デジタル 教科書体 NP-R" panose="02020400000000000000" pitchFamily="18" charset="-128"/>
                <a:ea typeface="UD デジタル 教科書体 NP-R" panose="02020400000000000000" pitchFamily="18" charset="-128"/>
              </a:rPr>
              <a:t>国税のことを調べてみよう</a:t>
            </a:r>
            <a:endParaRPr lang="en-US" altLang="ja-JP" sz="1400" b="1" dirty="0">
              <a:latin typeface="UD デジタル 教科書体 NP-R" panose="02020400000000000000" pitchFamily="18" charset="-128"/>
              <a:ea typeface="UD デジタル 教科書体 NP-R" panose="02020400000000000000" pitchFamily="18" charset="-128"/>
            </a:endParaRPr>
          </a:p>
          <a:p>
            <a:r>
              <a:rPr lang="en-US" altLang="ja-JP" sz="1100" b="1" dirty="0">
                <a:latin typeface="UD デジタル 教科書体 NP-R" panose="02020400000000000000" pitchFamily="18" charset="-128"/>
                <a:ea typeface="UD デジタル 教科書体 NP-R" panose="02020400000000000000" pitchFamily="18" charset="-128"/>
              </a:rPr>
              <a:t>(</a:t>
            </a:r>
            <a:r>
              <a:rPr lang="ja-JP" altLang="en-US" sz="1100" b="1" dirty="0">
                <a:latin typeface="UD デジタル 教科書体 NP-R" panose="02020400000000000000" pitchFamily="18" charset="-128"/>
                <a:ea typeface="UD デジタル 教科書体 NP-R" panose="02020400000000000000" pitchFamily="18" charset="-128"/>
              </a:rPr>
              <a:t>財務省ホームページより）</a:t>
            </a:r>
          </a:p>
        </p:txBody>
      </p:sp>
      <p:sp>
        <p:nvSpPr>
          <p:cNvPr id="103" name="正方形/長方形 102">
            <a:extLst>
              <a:ext uri="{FF2B5EF4-FFF2-40B4-BE49-F238E27FC236}">
                <a16:creationId xmlns:a16="http://schemas.microsoft.com/office/drawing/2014/main" id="{685A9AD2-6F3F-D6E1-1A1E-E942E9DE91CB}"/>
              </a:ext>
            </a:extLst>
          </p:cNvPr>
          <p:cNvSpPr/>
          <p:nvPr/>
        </p:nvSpPr>
        <p:spPr>
          <a:xfrm>
            <a:off x="3219866" y="4327622"/>
            <a:ext cx="2808000" cy="2340000"/>
          </a:xfrm>
          <a:prstGeom prst="rect">
            <a:avLst/>
          </a:prstGeom>
          <a:solidFill>
            <a:schemeClr val="bg1"/>
          </a:solidFill>
          <a:ln w="25400">
            <a:solidFill>
              <a:srgbClr val="933E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9B7EB5AE-D533-DDA5-4036-E0BFE8597E9D}"/>
              </a:ext>
            </a:extLst>
          </p:cNvPr>
          <p:cNvSpPr/>
          <p:nvPr/>
        </p:nvSpPr>
        <p:spPr>
          <a:xfrm>
            <a:off x="6164134" y="4327622"/>
            <a:ext cx="2808000" cy="2340000"/>
          </a:xfrm>
          <a:prstGeom prst="rect">
            <a:avLst/>
          </a:prstGeom>
          <a:solidFill>
            <a:schemeClr val="bg1"/>
          </a:solidFill>
          <a:ln w="25400">
            <a:solidFill>
              <a:srgbClr val="933E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E045757A-8BE4-A313-6F97-1BE596370077}"/>
              </a:ext>
            </a:extLst>
          </p:cNvPr>
          <p:cNvSpPr/>
          <p:nvPr/>
        </p:nvSpPr>
        <p:spPr>
          <a:xfrm>
            <a:off x="9108402" y="4327622"/>
            <a:ext cx="2808000" cy="2340000"/>
          </a:xfrm>
          <a:prstGeom prst="rect">
            <a:avLst/>
          </a:prstGeom>
          <a:solidFill>
            <a:schemeClr val="bg1"/>
          </a:solidFill>
          <a:ln w="25400">
            <a:solidFill>
              <a:srgbClr val="933E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a:extLst>
              <a:ext uri="{FF2B5EF4-FFF2-40B4-BE49-F238E27FC236}">
                <a16:creationId xmlns:a16="http://schemas.microsoft.com/office/drawing/2014/main" id="{C2AA45B2-B381-E558-339B-15075859F934}"/>
              </a:ext>
            </a:extLst>
          </p:cNvPr>
          <p:cNvSpPr/>
          <p:nvPr/>
        </p:nvSpPr>
        <p:spPr>
          <a:xfrm>
            <a:off x="275598" y="4327622"/>
            <a:ext cx="2808000" cy="2340000"/>
          </a:xfrm>
          <a:prstGeom prst="rect">
            <a:avLst/>
          </a:prstGeom>
          <a:solidFill>
            <a:schemeClr val="bg1"/>
          </a:solidFill>
          <a:ln w="25400">
            <a:solidFill>
              <a:srgbClr val="933E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a:extLst>
              <a:ext uri="{FF2B5EF4-FFF2-40B4-BE49-F238E27FC236}">
                <a16:creationId xmlns:a16="http://schemas.microsoft.com/office/drawing/2014/main" id="{BF5DC6C2-3C2E-1E15-144B-14CCCA8D078C}"/>
              </a:ext>
            </a:extLst>
          </p:cNvPr>
          <p:cNvSpPr/>
          <p:nvPr/>
        </p:nvSpPr>
        <p:spPr>
          <a:xfrm>
            <a:off x="3321160" y="5769571"/>
            <a:ext cx="2605413" cy="814191"/>
          </a:xfrm>
          <a:prstGeom prst="rect">
            <a:avLst/>
          </a:prstGeom>
          <a:solidFill>
            <a:srgbClr val="FFF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a:extLst>
              <a:ext uri="{FF2B5EF4-FFF2-40B4-BE49-F238E27FC236}">
                <a16:creationId xmlns:a16="http://schemas.microsoft.com/office/drawing/2014/main" id="{4F6FDB39-DFD2-2A3C-4EA8-DC641CB43141}"/>
              </a:ext>
            </a:extLst>
          </p:cNvPr>
          <p:cNvSpPr/>
          <p:nvPr/>
        </p:nvSpPr>
        <p:spPr>
          <a:xfrm>
            <a:off x="6265428" y="5769571"/>
            <a:ext cx="2605413" cy="814191"/>
          </a:xfrm>
          <a:prstGeom prst="rect">
            <a:avLst/>
          </a:prstGeom>
          <a:solidFill>
            <a:srgbClr val="FFF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9DE4CA5A-63C7-882B-86C1-F69BC9CD2A17}"/>
              </a:ext>
            </a:extLst>
          </p:cNvPr>
          <p:cNvSpPr/>
          <p:nvPr/>
        </p:nvSpPr>
        <p:spPr>
          <a:xfrm>
            <a:off x="9209696" y="5769571"/>
            <a:ext cx="2605413" cy="814191"/>
          </a:xfrm>
          <a:prstGeom prst="rect">
            <a:avLst/>
          </a:prstGeom>
          <a:solidFill>
            <a:srgbClr val="FFF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a:extLst>
              <a:ext uri="{FF2B5EF4-FFF2-40B4-BE49-F238E27FC236}">
                <a16:creationId xmlns:a16="http://schemas.microsoft.com/office/drawing/2014/main" id="{F2ABE436-B461-ABFF-47E1-6227126231BA}"/>
              </a:ext>
            </a:extLst>
          </p:cNvPr>
          <p:cNvSpPr/>
          <p:nvPr/>
        </p:nvSpPr>
        <p:spPr>
          <a:xfrm>
            <a:off x="376892" y="5769571"/>
            <a:ext cx="2605413" cy="814191"/>
          </a:xfrm>
          <a:prstGeom prst="rect">
            <a:avLst/>
          </a:prstGeom>
          <a:solidFill>
            <a:srgbClr val="FFF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9" name="図 118">
            <a:extLst>
              <a:ext uri="{FF2B5EF4-FFF2-40B4-BE49-F238E27FC236}">
                <a16:creationId xmlns:a16="http://schemas.microsoft.com/office/drawing/2014/main" id="{BFFF8AD3-7549-1307-9B62-6A37F847A84F}"/>
              </a:ext>
            </a:extLst>
          </p:cNvPr>
          <p:cNvPicPr>
            <a:picLocks noChangeAspect="1"/>
          </p:cNvPicPr>
          <p:nvPr/>
        </p:nvPicPr>
        <p:blipFill>
          <a:blip r:embed="rId5"/>
          <a:stretch>
            <a:fillRect/>
          </a:stretch>
        </p:blipFill>
        <p:spPr>
          <a:xfrm>
            <a:off x="4003489" y="4720474"/>
            <a:ext cx="1240755" cy="979939"/>
          </a:xfrm>
          <a:prstGeom prst="rect">
            <a:avLst/>
          </a:prstGeom>
        </p:spPr>
      </p:pic>
      <p:pic>
        <p:nvPicPr>
          <p:cNvPr id="120" name="図 119">
            <a:extLst>
              <a:ext uri="{FF2B5EF4-FFF2-40B4-BE49-F238E27FC236}">
                <a16:creationId xmlns:a16="http://schemas.microsoft.com/office/drawing/2014/main" id="{9809C82B-E1DA-1928-6D9B-247D7E18FDBB}"/>
              </a:ext>
            </a:extLst>
          </p:cNvPr>
          <p:cNvPicPr>
            <a:picLocks noChangeAspect="1"/>
          </p:cNvPicPr>
          <p:nvPr/>
        </p:nvPicPr>
        <p:blipFill>
          <a:blip r:embed="rId6"/>
          <a:stretch>
            <a:fillRect/>
          </a:stretch>
        </p:blipFill>
        <p:spPr>
          <a:xfrm>
            <a:off x="804307" y="4720474"/>
            <a:ext cx="1750583" cy="760187"/>
          </a:xfrm>
          <a:prstGeom prst="rect">
            <a:avLst/>
          </a:prstGeom>
        </p:spPr>
      </p:pic>
      <p:pic>
        <p:nvPicPr>
          <p:cNvPr id="122" name="図 121">
            <a:extLst>
              <a:ext uri="{FF2B5EF4-FFF2-40B4-BE49-F238E27FC236}">
                <a16:creationId xmlns:a16="http://schemas.microsoft.com/office/drawing/2014/main" id="{68AEE9CA-3154-8D35-5441-B52A07F058A0}"/>
              </a:ext>
            </a:extLst>
          </p:cNvPr>
          <p:cNvPicPr>
            <a:picLocks noChangeAspect="1"/>
          </p:cNvPicPr>
          <p:nvPr/>
        </p:nvPicPr>
        <p:blipFill>
          <a:blip r:embed="rId7"/>
          <a:stretch>
            <a:fillRect/>
          </a:stretch>
        </p:blipFill>
        <p:spPr>
          <a:xfrm>
            <a:off x="6777655" y="4720474"/>
            <a:ext cx="1580959" cy="760693"/>
          </a:xfrm>
          <a:prstGeom prst="rect">
            <a:avLst/>
          </a:prstGeom>
        </p:spPr>
      </p:pic>
      <p:pic>
        <p:nvPicPr>
          <p:cNvPr id="123" name="図 122">
            <a:extLst>
              <a:ext uri="{FF2B5EF4-FFF2-40B4-BE49-F238E27FC236}">
                <a16:creationId xmlns:a16="http://schemas.microsoft.com/office/drawing/2014/main" id="{8DB96C48-D0B8-7D7D-AAB2-B9063D53A589}"/>
              </a:ext>
            </a:extLst>
          </p:cNvPr>
          <p:cNvPicPr>
            <a:picLocks noChangeAspect="1"/>
          </p:cNvPicPr>
          <p:nvPr/>
        </p:nvPicPr>
        <p:blipFill>
          <a:blip r:embed="rId8"/>
          <a:stretch>
            <a:fillRect/>
          </a:stretch>
        </p:blipFill>
        <p:spPr>
          <a:xfrm>
            <a:off x="9858406" y="4720474"/>
            <a:ext cx="1307992" cy="931387"/>
          </a:xfrm>
          <a:prstGeom prst="rect">
            <a:avLst/>
          </a:prstGeom>
        </p:spPr>
      </p:pic>
      <p:sp>
        <p:nvSpPr>
          <p:cNvPr id="128" name="テキスト ボックス 127">
            <a:extLst>
              <a:ext uri="{FF2B5EF4-FFF2-40B4-BE49-F238E27FC236}">
                <a16:creationId xmlns:a16="http://schemas.microsoft.com/office/drawing/2014/main" id="{A20487FD-6B59-D95F-3D2F-579DDC2E67A8}"/>
              </a:ext>
            </a:extLst>
          </p:cNvPr>
          <p:cNvSpPr txBox="1"/>
          <p:nvPr/>
        </p:nvSpPr>
        <p:spPr>
          <a:xfrm>
            <a:off x="3520108" y="4365200"/>
            <a:ext cx="2207517" cy="276999"/>
          </a:xfrm>
          <a:prstGeom prst="rect">
            <a:avLst/>
          </a:prstGeom>
          <a:noFill/>
        </p:spPr>
        <p:txBody>
          <a:bodyPr wrap="square">
            <a:spAutoFit/>
          </a:bodyPr>
          <a:lstStyle/>
          <a:p>
            <a:pPr algn="ctr"/>
            <a:r>
              <a:rPr lang="ja-JP" altLang="en-US" sz="1200" dirty="0">
                <a:latin typeface="UD デジタル 教科書体 NP-R" panose="02020400000000000000" pitchFamily="18" charset="-128"/>
                <a:ea typeface="UD デジタル 教科書体 NP-R" panose="02020400000000000000" pitchFamily="18" charset="-128"/>
              </a:rPr>
              <a:t>長崎県議会こどものページ</a:t>
            </a:r>
          </a:p>
        </p:txBody>
      </p:sp>
      <p:sp>
        <p:nvSpPr>
          <p:cNvPr id="129" name="テキスト ボックス 128">
            <a:extLst>
              <a:ext uri="{FF2B5EF4-FFF2-40B4-BE49-F238E27FC236}">
                <a16:creationId xmlns:a16="http://schemas.microsoft.com/office/drawing/2014/main" id="{6E336F01-5F16-544A-E2BA-1A4F20B34A4F}"/>
              </a:ext>
            </a:extLst>
          </p:cNvPr>
          <p:cNvSpPr txBox="1"/>
          <p:nvPr/>
        </p:nvSpPr>
        <p:spPr>
          <a:xfrm>
            <a:off x="6464376" y="4365200"/>
            <a:ext cx="2207517" cy="276999"/>
          </a:xfrm>
          <a:prstGeom prst="rect">
            <a:avLst/>
          </a:prstGeom>
          <a:noFill/>
        </p:spPr>
        <p:txBody>
          <a:bodyPr wrap="square">
            <a:spAutoFit/>
          </a:bodyPr>
          <a:lstStyle/>
          <a:p>
            <a:pPr algn="ctr"/>
            <a:r>
              <a:rPr lang="ja-JP" altLang="en-US" sz="1200" dirty="0">
                <a:latin typeface="UD デジタル 教科書体 NP-R" panose="02020400000000000000" pitchFamily="18" charset="-128"/>
                <a:ea typeface="UD デジタル 教科書体 NP-R" panose="02020400000000000000" pitchFamily="18" charset="-128"/>
              </a:rPr>
              <a:t>県税のしおり</a:t>
            </a:r>
          </a:p>
        </p:txBody>
      </p:sp>
      <p:sp>
        <p:nvSpPr>
          <p:cNvPr id="130" name="テキスト ボックス 129">
            <a:extLst>
              <a:ext uri="{FF2B5EF4-FFF2-40B4-BE49-F238E27FC236}">
                <a16:creationId xmlns:a16="http://schemas.microsoft.com/office/drawing/2014/main" id="{29BD7F26-130A-F77F-BA9D-E858E4F49B4C}"/>
              </a:ext>
            </a:extLst>
          </p:cNvPr>
          <p:cNvSpPr txBox="1"/>
          <p:nvPr/>
        </p:nvSpPr>
        <p:spPr>
          <a:xfrm>
            <a:off x="9408644" y="4365200"/>
            <a:ext cx="2207517" cy="276999"/>
          </a:xfrm>
          <a:prstGeom prst="rect">
            <a:avLst/>
          </a:prstGeom>
          <a:noFill/>
        </p:spPr>
        <p:txBody>
          <a:bodyPr wrap="square">
            <a:spAutoFit/>
          </a:bodyPr>
          <a:lstStyle/>
          <a:p>
            <a:pPr algn="ctr"/>
            <a:r>
              <a:rPr lang="ja-JP" altLang="en-US" sz="1200" dirty="0">
                <a:latin typeface="UD デジタル 教科書体 NP-R" panose="02020400000000000000" pitchFamily="18" charset="-128"/>
                <a:ea typeface="UD デジタル 教科書体 NP-R" panose="02020400000000000000" pitchFamily="18" charset="-128"/>
              </a:rPr>
              <a:t>ふるさと長崎県</a:t>
            </a:r>
          </a:p>
        </p:txBody>
      </p:sp>
      <p:sp>
        <p:nvSpPr>
          <p:cNvPr id="134" name="テキスト ボックス 133">
            <a:extLst>
              <a:ext uri="{FF2B5EF4-FFF2-40B4-BE49-F238E27FC236}">
                <a16:creationId xmlns:a16="http://schemas.microsoft.com/office/drawing/2014/main" id="{0B1F615A-42E6-19C2-5083-2056886EFBDE}"/>
              </a:ext>
            </a:extLst>
          </p:cNvPr>
          <p:cNvSpPr txBox="1"/>
          <p:nvPr/>
        </p:nvSpPr>
        <p:spPr>
          <a:xfrm>
            <a:off x="575840" y="4365200"/>
            <a:ext cx="2207517" cy="276999"/>
          </a:xfrm>
          <a:prstGeom prst="rect">
            <a:avLst/>
          </a:prstGeom>
          <a:noFill/>
        </p:spPr>
        <p:txBody>
          <a:bodyPr wrap="square">
            <a:spAutoFit/>
          </a:bodyPr>
          <a:lstStyle/>
          <a:p>
            <a:pPr algn="ctr"/>
            <a:r>
              <a:rPr lang="ja-JP" altLang="en-US" sz="1200" dirty="0">
                <a:latin typeface="UD デジタル 教科書体 NP-R" panose="02020400000000000000" pitchFamily="18" charset="-128"/>
                <a:ea typeface="UD デジタル 教科書体 NP-R" panose="02020400000000000000" pitchFamily="18" charset="-128"/>
              </a:rPr>
              <a:t>ながさきけんキッズルーム</a:t>
            </a:r>
          </a:p>
        </p:txBody>
      </p:sp>
      <p:sp>
        <p:nvSpPr>
          <p:cNvPr id="139" name="テキスト ボックス 138">
            <a:extLst>
              <a:ext uri="{FF2B5EF4-FFF2-40B4-BE49-F238E27FC236}">
                <a16:creationId xmlns:a16="http://schemas.microsoft.com/office/drawing/2014/main" id="{65633306-A19D-177A-A18E-4C4D4F0F1EB5}"/>
              </a:ext>
            </a:extLst>
          </p:cNvPr>
          <p:cNvSpPr txBox="1"/>
          <p:nvPr/>
        </p:nvSpPr>
        <p:spPr>
          <a:xfrm>
            <a:off x="603598" y="5807334"/>
            <a:ext cx="2152000" cy="738664"/>
          </a:xfrm>
          <a:prstGeom prst="rect">
            <a:avLst/>
          </a:prstGeom>
          <a:noFill/>
        </p:spPr>
        <p:txBody>
          <a:bodyPr wrap="square">
            <a:spAutoFit/>
          </a:bodyPr>
          <a:lstStyle/>
          <a:p>
            <a:r>
              <a:rPr lang="ja-JP" altLang="en-US" sz="1400" b="1" dirty="0">
                <a:latin typeface="UD デジタル 教科書体 NP-R" panose="02020400000000000000" pitchFamily="18" charset="-128"/>
                <a:ea typeface="UD デジタル 教科書体 NP-R" panose="02020400000000000000" pitchFamily="18" charset="-128"/>
              </a:rPr>
              <a:t>長崎県の「しごと」や「役割り」などについて調べてみよう</a:t>
            </a:r>
          </a:p>
        </p:txBody>
      </p:sp>
      <p:sp>
        <p:nvSpPr>
          <p:cNvPr id="140" name="テキスト ボックス 139">
            <a:extLst>
              <a:ext uri="{FF2B5EF4-FFF2-40B4-BE49-F238E27FC236}">
                <a16:creationId xmlns:a16="http://schemas.microsoft.com/office/drawing/2014/main" id="{4AA8EA2E-1C4F-5532-E50F-F96D9D6783EA}"/>
              </a:ext>
            </a:extLst>
          </p:cNvPr>
          <p:cNvSpPr txBox="1"/>
          <p:nvPr/>
        </p:nvSpPr>
        <p:spPr>
          <a:xfrm>
            <a:off x="3374559" y="5915056"/>
            <a:ext cx="2498615" cy="523220"/>
          </a:xfrm>
          <a:prstGeom prst="rect">
            <a:avLst/>
          </a:prstGeom>
          <a:noFill/>
        </p:spPr>
        <p:txBody>
          <a:bodyPr wrap="square">
            <a:spAutoFit/>
          </a:bodyPr>
          <a:lstStyle/>
          <a:p>
            <a:r>
              <a:rPr lang="ja-JP" altLang="en-US" sz="1400" b="1" dirty="0">
                <a:latin typeface="UD デジタル 教科書体 NP-R" panose="02020400000000000000" pitchFamily="18" charset="-128"/>
                <a:ea typeface="UD デジタル 教科書体 NP-R" panose="02020400000000000000" pitchFamily="18" charset="-128"/>
              </a:rPr>
              <a:t>長崎県議会の「しくみ」などを調べてみよう</a:t>
            </a:r>
          </a:p>
        </p:txBody>
      </p:sp>
      <p:sp>
        <p:nvSpPr>
          <p:cNvPr id="141" name="テキスト ボックス 140">
            <a:extLst>
              <a:ext uri="{FF2B5EF4-FFF2-40B4-BE49-F238E27FC236}">
                <a16:creationId xmlns:a16="http://schemas.microsoft.com/office/drawing/2014/main" id="{6D7188E2-212D-3FAB-F988-DED94F8F93F8}"/>
              </a:ext>
            </a:extLst>
          </p:cNvPr>
          <p:cNvSpPr txBox="1"/>
          <p:nvPr/>
        </p:nvSpPr>
        <p:spPr>
          <a:xfrm>
            <a:off x="6391601" y="6022778"/>
            <a:ext cx="2353067" cy="307777"/>
          </a:xfrm>
          <a:prstGeom prst="rect">
            <a:avLst/>
          </a:prstGeom>
          <a:noFill/>
        </p:spPr>
        <p:txBody>
          <a:bodyPr wrap="square">
            <a:spAutoFit/>
          </a:bodyPr>
          <a:lstStyle/>
          <a:p>
            <a:pPr algn="ctr"/>
            <a:r>
              <a:rPr lang="ja-JP" altLang="en-US" sz="1400" b="1" dirty="0">
                <a:latin typeface="UD デジタル 教科書体 NP-R" panose="02020400000000000000" pitchFamily="18" charset="-128"/>
                <a:ea typeface="UD デジタル 教科書体 NP-R" panose="02020400000000000000" pitchFamily="18" charset="-128"/>
              </a:rPr>
              <a:t>県税のことを調べてみよう</a:t>
            </a:r>
          </a:p>
        </p:txBody>
      </p:sp>
      <p:sp>
        <p:nvSpPr>
          <p:cNvPr id="142" name="テキスト ボックス 141">
            <a:extLst>
              <a:ext uri="{FF2B5EF4-FFF2-40B4-BE49-F238E27FC236}">
                <a16:creationId xmlns:a16="http://schemas.microsoft.com/office/drawing/2014/main" id="{136A11B3-092E-3681-F417-38E317A70B2F}"/>
              </a:ext>
            </a:extLst>
          </p:cNvPr>
          <p:cNvSpPr txBox="1"/>
          <p:nvPr/>
        </p:nvSpPr>
        <p:spPr>
          <a:xfrm>
            <a:off x="9253034" y="5915056"/>
            <a:ext cx="2518737" cy="523220"/>
          </a:xfrm>
          <a:prstGeom prst="rect">
            <a:avLst/>
          </a:prstGeom>
          <a:noFill/>
        </p:spPr>
        <p:txBody>
          <a:bodyPr wrap="square">
            <a:spAutoFit/>
          </a:bodyPr>
          <a:lstStyle/>
          <a:p>
            <a:r>
              <a:rPr lang="ja-JP" altLang="en-US" sz="1400" b="1" dirty="0">
                <a:latin typeface="UD デジタル 教科書体 NP-R" panose="02020400000000000000" pitchFamily="18" charset="-128"/>
                <a:ea typeface="UD デジタル 教科書体 NP-R" panose="02020400000000000000" pitchFamily="18" charset="-128"/>
              </a:rPr>
              <a:t>長崎県のことをもっと詳しく調べてみよう</a:t>
            </a:r>
          </a:p>
        </p:txBody>
      </p:sp>
      <p:sp>
        <p:nvSpPr>
          <p:cNvPr id="144" name="テキスト ボックス 143">
            <a:extLst>
              <a:ext uri="{FF2B5EF4-FFF2-40B4-BE49-F238E27FC236}">
                <a16:creationId xmlns:a16="http://schemas.microsoft.com/office/drawing/2014/main" id="{0EAC2E13-0242-090C-CB49-6CBBF5F26C4E}"/>
              </a:ext>
            </a:extLst>
          </p:cNvPr>
          <p:cNvSpPr txBox="1"/>
          <p:nvPr/>
        </p:nvSpPr>
        <p:spPr>
          <a:xfrm>
            <a:off x="275599" y="1740110"/>
            <a:ext cx="2808000" cy="1072730"/>
          </a:xfrm>
          <a:prstGeom prst="rect">
            <a:avLst/>
          </a:prstGeom>
          <a:noFill/>
        </p:spPr>
        <p:txBody>
          <a:bodyPr wrap="square">
            <a:spAutoFit/>
          </a:bodyPr>
          <a:lstStyle/>
          <a:p>
            <a:pPr>
              <a:lnSpc>
                <a:spcPct val="120000"/>
              </a:lnSpc>
            </a:pPr>
            <a:r>
              <a:rPr lang="ja-JP" altLang="en-US" dirty="0">
                <a:latin typeface="UD デジタル 教科書体 NP-R" panose="02020400000000000000" pitchFamily="18" charset="-128"/>
                <a:ea typeface="UD デジタル 教科書体 NP-R" panose="02020400000000000000" pitchFamily="18" charset="-128"/>
              </a:rPr>
              <a:t>国や長崎県の関連リンクをまとめた、学びのためのリンク集です。</a:t>
            </a:r>
          </a:p>
        </p:txBody>
      </p:sp>
      <p:sp>
        <p:nvSpPr>
          <p:cNvPr id="148" name="正方形/長方形 147">
            <a:hlinkClick r:id="rId9"/>
            <a:extLst>
              <a:ext uri="{FF2B5EF4-FFF2-40B4-BE49-F238E27FC236}">
                <a16:creationId xmlns:a16="http://schemas.microsoft.com/office/drawing/2014/main" id="{295DF335-78CF-7EEE-3994-C836A1864CDE}"/>
              </a:ext>
            </a:extLst>
          </p:cNvPr>
          <p:cNvSpPr/>
          <p:nvPr/>
        </p:nvSpPr>
        <p:spPr>
          <a:xfrm>
            <a:off x="3219866" y="1654136"/>
            <a:ext cx="2808000" cy="23400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hlinkClick r:id="rId10"/>
            <a:extLst>
              <a:ext uri="{FF2B5EF4-FFF2-40B4-BE49-F238E27FC236}">
                <a16:creationId xmlns:a16="http://schemas.microsoft.com/office/drawing/2014/main" id="{93807DEA-CFF6-8A51-9EBE-86E7CF53A996}"/>
              </a:ext>
            </a:extLst>
          </p:cNvPr>
          <p:cNvSpPr/>
          <p:nvPr/>
        </p:nvSpPr>
        <p:spPr>
          <a:xfrm>
            <a:off x="6164134" y="1654136"/>
            <a:ext cx="2808000" cy="23400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正方形/長方形 149">
            <a:hlinkClick r:id="rId11"/>
            <a:extLst>
              <a:ext uri="{FF2B5EF4-FFF2-40B4-BE49-F238E27FC236}">
                <a16:creationId xmlns:a16="http://schemas.microsoft.com/office/drawing/2014/main" id="{4248E29A-7570-B758-2756-A1417FCC44E6}"/>
              </a:ext>
            </a:extLst>
          </p:cNvPr>
          <p:cNvSpPr/>
          <p:nvPr/>
        </p:nvSpPr>
        <p:spPr>
          <a:xfrm>
            <a:off x="9108402" y="1654136"/>
            <a:ext cx="2808000" cy="23400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hlinkClick r:id="rId12"/>
            <a:extLst>
              <a:ext uri="{FF2B5EF4-FFF2-40B4-BE49-F238E27FC236}">
                <a16:creationId xmlns:a16="http://schemas.microsoft.com/office/drawing/2014/main" id="{ED648FB8-698B-496B-B00F-90488319A510}"/>
              </a:ext>
            </a:extLst>
          </p:cNvPr>
          <p:cNvSpPr/>
          <p:nvPr/>
        </p:nvSpPr>
        <p:spPr>
          <a:xfrm>
            <a:off x="3219866" y="4327622"/>
            <a:ext cx="2808000" cy="23400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正方形/長方形 151">
            <a:hlinkClick r:id="rId13"/>
            <a:extLst>
              <a:ext uri="{FF2B5EF4-FFF2-40B4-BE49-F238E27FC236}">
                <a16:creationId xmlns:a16="http://schemas.microsoft.com/office/drawing/2014/main" id="{993F5DDC-69C1-FF19-B4F8-CC2A5B3AE63B}"/>
              </a:ext>
            </a:extLst>
          </p:cNvPr>
          <p:cNvSpPr/>
          <p:nvPr/>
        </p:nvSpPr>
        <p:spPr>
          <a:xfrm>
            <a:off x="6164134" y="4327622"/>
            <a:ext cx="2808000" cy="23400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hlinkClick r:id="rId14"/>
            <a:extLst>
              <a:ext uri="{FF2B5EF4-FFF2-40B4-BE49-F238E27FC236}">
                <a16:creationId xmlns:a16="http://schemas.microsoft.com/office/drawing/2014/main" id="{A5C42305-5417-99B5-A524-C091A5FFBCE6}"/>
              </a:ext>
            </a:extLst>
          </p:cNvPr>
          <p:cNvSpPr/>
          <p:nvPr/>
        </p:nvSpPr>
        <p:spPr>
          <a:xfrm>
            <a:off x="9108402" y="4327622"/>
            <a:ext cx="2808000" cy="23400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正方形/長方形 154">
            <a:hlinkClick r:id="rId15"/>
            <a:extLst>
              <a:ext uri="{FF2B5EF4-FFF2-40B4-BE49-F238E27FC236}">
                <a16:creationId xmlns:a16="http://schemas.microsoft.com/office/drawing/2014/main" id="{3A4589E7-F737-4F76-3E22-D22B52ACAF9E}"/>
              </a:ext>
            </a:extLst>
          </p:cNvPr>
          <p:cNvSpPr/>
          <p:nvPr/>
        </p:nvSpPr>
        <p:spPr>
          <a:xfrm>
            <a:off x="275598" y="4327622"/>
            <a:ext cx="2808000" cy="23400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6E97BBCF-8855-5B95-4F9E-E3EF3D4F7F6B}"/>
              </a:ext>
            </a:extLst>
          </p:cNvPr>
          <p:cNvCxnSpPr>
            <a:cxnSpLocks/>
          </p:cNvCxnSpPr>
          <p:nvPr/>
        </p:nvCxnSpPr>
        <p:spPr>
          <a:xfrm>
            <a:off x="426000" y="756126"/>
            <a:ext cx="11340000" cy="0"/>
          </a:xfrm>
          <a:prstGeom prst="line">
            <a:avLst/>
          </a:prstGeom>
          <a:ln w="44450" cmpd="dbl">
            <a:solidFill>
              <a:srgbClr val="933E87"/>
            </a:solidFill>
          </a:ln>
        </p:spPr>
        <p:style>
          <a:lnRef idx="1">
            <a:schemeClr val="accent1"/>
          </a:lnRef>
          <a:fillRef idx="0">
            <a:schemeClr val="accent1"/>
          </a:fillRef>
          <a:effectRef idx="0">
            <a:schemeClr val="accent1"/>
          </a:effectRef>
          <a:fontRef idx="minor">
            <a:schemeClr val="tx1"/>
          </a:fontRef>
        </p:style>
      </p:cxnSp>
      <p:sp>
        <p:nvSpPr>
          <p:cNvPr id="6" name="Google Shape;111;p1">
            <a:extLst>
              <a:ext uri="{FF2B5EF4-FFF2-40B4-BE49-F238E27FC236}">
                <a16:creationId xmlns:a16="http://schemas.microsoft.com/office/drawing/2014/main" id="{56037465-9041-D88D-78D9-3114E77036DE}"/>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933E87"/>
                </a:solidFill>
                <a:latin typeface="UD デジタル 教科書体 NP-R" panose="02020400000000000000" pitchFamily="18" charset="-128"/>
                <a:ea typeface="UD デジタル 教科書体 NP-R" panose="02020400000000000000" pitchFamily="18" charset="-128"/>
                <a:cs typeface="Arial"/>
                <a:sym typeface="Arial"/>
              </a:rPr>
              <a:t>7.</a:t>
            </a:r>
            <a:r>
              <a:rPr lang="ja-JP" altLang="en-US" sz="2800" b="1" dirty="0">
                <a:solidFill>
                  <a:srgbClr val="933E87"/>
                </a:solidFill>
                <a:latin typeface="UD デジタル 教科書体 NP-R" panose="02020400000000000000" pitchFamily="18" charset="-128"/>
                <a:ea typeface="UD デジタル 教科書体 NP-R" panose="02020400000000000000" pitchFamily="18" charset="-128"/>
                <a:cs typeface="Arial"/>
                <a:sym typeface="Arial"/>
              </a:rPr>
              <a:t>これからの社会と税</a:t>
            </a:r>
          </a:p>
        </p:txBody>
      </p:sp>
    </p:spTree>
    <p:extLst>
      <p:ext uri="{BB962C8B-B14F-4D97-AF65-F5344CB8AC3E}">
        <p14:creationId xmlns:p14="http://schemas.microsoft.com/office/powerpoint/2010/main" val="246559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500"/>
                                        <p:tgtEl>
                                          <p:spTgt spid="10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500"/>
                                        <p:tgtEl>
                                          <p:spTgt spid="10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
                                        </p:tgtEl>
                                        <p:attrNameLst>
                                          <p:attrName>style.visibility</p:attrName>
                                        </p:attrNameLst>
                                      </p:cBhvr>
                                      <p:to>
                                        <p:strVal val="visible"/>
                                      </p:to>
                                    </p:set>
                                    <p:animEffect transition="in" filter="fade">
                                      <p:cBhvr>
                                        <p:cTn id="20" dur="500"/>
                                        <p:tgtEl>
                                          <p:spTgt spid="10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fade">
                                      <p:cBhvr>
                                        <p:cTn id="23" dur="500"/>
                                        <p:tgtEl>
                                          <p:spTgt spid="10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8"/>
                                        </p:tgtEl>
                                        <p:attrNameLst>
                                          <p:attrName>style.visibility</p:attrName>
                                        </p:attrNameLst>
                                      </p:cBhvr>
                                      <p:to>
                                        <p:strVal val="visible"/>
                                      </p:to>
                                    </p:set>
                                    <p:animEffect transition="in" filter="fade">
                                      <p:cBhvr>
                                        <p:cTn id="26" dur="500"/>
                                        <p:tgtEl>
                                          <p:spTgt spid="10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9"/>
                                        </p:tgtEl>
                                        <p:attrNameLst>
                                          <p:attrName>style.visibility</p:attrName>
                                        </p:attrNameLst>
                                      </p:cBhvr>
                                      <p:to>
                                        <p:strVal val="visible"/>
                                      </p:to>
                                    </p:set>
                                    <p:animEffect transition="in" filter="fade">
                                      <p:cBhvr>
                                        <p:cTn id="29" dur="500"/>
                                        <p:tgtEl>
                                          <p:spTgt spid="109"/>
                                        </p:tgtEl>
                                      </p:cBhvr>
                                    </p:animEffect>
                                  </p:childTnLst>
                                </p:cTn>
                              </p:par>
                              <p:par>
                                <p:cTn id="30" presetID="10" presetClass="entr" presetSubtype="0" fill="hold" nodeType="with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500"/>
                                        <p:tgtEl>
                                          <p:spTgt spid="117"/>
                                        </p:tgtEl>
                                      </p:cBhvr>
                                    </p:animEffect>
                                  </p:childTnLst>
                                </p:cTn>
                              </p:par>
                              <p:par>
                                <p:cTn id="33" presetID="10" presetClass="entr" presetSubtype="0" fill="hold" nodeType="withEffect">
                                  <p:stCondLst>
                                    <p:cond delay="0"/>
                                  </p:stCondLst>
                                  <p:childTnLst>
                                    <p:set>
                                      <p:cBhvr>
                                        <p:cTn id="34" dur="1" fill="hold">
                                          <p:stCondLst>
                                            <p:cond delay="0"/>
                                          </p:stCondLst>
                                        </p:cTn>
                                        <p:tgtEl>
                                          <p:spTgt spid="118"/>
                                        </p:tgtEl>
                                        <p:attrNameLst>
                                          <p:attrName>style.visibility</p:attrName>
                                        </p:attrNameLst>
                                      </p:cBhvr>
                                      <p:to>
                                        <p:strVal val="visible"/>
                                      </p:to>
                                    </p:set>
                                    <p:animEffect transition="in" filter="fade">
                                      <p:cBhvr>
                                        <p:cTn id="35" dur="500"/>
                                        <p:tgtEl>
                                          <p:spTgt spid="118"/>
                                        </p:tgtEl>
                                      </p:cBhvr>
                                    </p:animEffect>
                                  </p:childTnLst>
                                </p:cTn>
                              </p:par>
                              <p:par>
                                <p:cTn id="36" presetID="10" presetClass="entr" presetSubtype="0" fill="hold" nodeType="withEffect">
                                  <p:stCondLst>
                                    <p:cond delay="0"/>
                                  </p:stCondLst>
                                  <p:childTnLst>
                                    <p:set>
                                      <p:cBhvr>
                                        <p:cTn id="37" dur="1" fill="hold">
                                          <p:stCondLst>
                                            <p:cond delay="0"/>
                                          </p:stCondLst>
                                        </p:cTn>
                                        <p:tgtEl>
                                          <p:spTgt spid="121"/>
                                        </p:tgtEl>
                                        <p:attrNameLst>
                                          <p:attrName>style.visibility</p:attrName>
                                        </p:attrNameLst>
                                      </p:cBhvr>
                                      <p:to>
                                        <p:strVal val="visible"/>
                                      </p:to>
                                    </p:set>
                                    <p:animEffect transition="in" filter="fade">
                                      <p:cBhvr>
                                        <p:cTn id="38" dur="500"/>
                                        <p:tgtEl>
                                          <p:spTgt spid="1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5"/>
                                        </p:tgtEl>
                                        <p:attrNameLst>
                                          <p:attrName>style.visibility</p:attrName>
                                        </p:attrNameLst>
                                      </p:cBhvr>
                                      <p:to>
                                        <p:strVal val="visible"/>
                                      </p:to>
                                    </p:set>
                                    <p:animEffect transition="in" filter="fade">
                                      <p:cBhvr>
                                        <p:cTn id="41" dur="500"/>
                                        <p:tgtEl>
                                          <p:spTgt spid="1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6"/>
                                        </p:tgtEl>
                                        <p:attrNameLst>
                                          <p:attrName>style.visibility</p:attrName>
                                        </p:attrNameLst>
                                      </p:cBhvr>
                                      <p:to>
                                        <p:strVal val="visible"/>
                                      </p:to>
                                    </p:set>
                                    <p:animEffect transition="in" filter="fade">
                                      <p:cBhvr>
                                        <p:cTn id="44" dur="500"/>
                                        <p:tgtEl>
                                          <p:spTgt spid="1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7"/>
                                        </p:tgtEl>
                                        <p:attrNameLst>
                                          <p:attrName>style.visibility</p:attrName>
                                        </p:attrNameLst>
                                      </p:cBhvr>
                                      <p:to>
                                        <p:strVal val="visible"/>
                                      </p:to>
                                    </p:set>
                                    <p:animEffect transition="in" filter="fade">
                                      <p:cBhvr>
                                        <p:cTn id="47" dur="500"/>
                                        <p:tgtEl>
                                          <p:spTgt spid="1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6"/>
                                        </p:tgtEl>
                                        <p:attrNameLst>
                                          <p:attrName>style.visibility</p:attrName>
                                        </p:attrNameLst>
                                      </p:cBhvr>
                                      <p:to>
                                        <p:strVal val="visible"/>
                                      </p:to>
                                    </p:set>
                                    <p:animEffect transition="in" filter="fade">
                                      <p:cBhvr>
                                        <p:cTn id="50" dur="500"/>
                                        <p:tgtEl>
                                          <p:spTgt spid="13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7"/>
                                        </p:tgtEl>
                                        <p:attrNameLst>
                                          <p:attrName>style.visibility</p:attrName>
                                        </p:attrNameLst>
                                      </p:cBhvr>
                                      <p:to>
                                        <p:strVal val="visible"/>
                                      </p:to>
                                    </p:set>
                                    <p:animEffect transition="in" filter="fade">
                                      <p:cBhvr>
                                        <p:cTn id="53" dur="500"/>
                                        <p:tgtEl>
                                          <p:spTgt spid="13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8"/>
                                        </p:tgtEl>
                                        <p:attrNameLst>
                                          <p:attrName>style.visibility</p:attrName>
                                        </p:attrNameLst>
                                      </p:cBhvr>
                                      <p:to>
                                        <p:strVal val="visible"/>
                                      </p:to>
                                    </p:set>
                                    <p:animEffect transition="in" filter="fade">
                                      <p:cBhvr>
                                        <p:cTn id="56" dur="500"/>
                                        <p:tgtEl>
                                          <p:spTgt spid="13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3"/>
                                        </p:tgtEl>
                                        <p:attrNameLst>
                                          <p:attrName>style.visibility</p:attrName>
                                        </p:attrNameLst>
                                      </p:cBhvr>
                                      <p:to>
                                        <p:strVal val="visible"/>
                                      </p:to>
                                    </p:set>
                                    <p:animEffect transition="in" filter="fade">
                                      <p:cBhvr>
                                        <p:cTn id="59" dur="500"/>
                                        <p:tgtEl>
                                          <p:spTgt spid="10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4"/>
                                        </p:tgtEl>
                                        <p:attrNameLst>
                                          <p:attrName>style.visibility</p:attrName>
                                        </p:attrNameLst>
                                      </p:cBhvr>
                                      <p:to>
                                        <p:strVal val="visible"/>
                                      </p:to>
                                    </p:set>
                                    <p:animEffect transition="in" filter="fade">
                                      <p:cBhvr>
                                        <p:cTn id="62" dur="500"/>
                                        <p:tgtEl>
                                          <p:spTgt spid="10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5"/>
                                        </p:tgtEl>
                                        <p:attrNameLst>
                                          <p:attrName>style.visibility</p:attrName>
                                        </p:attrNameLst>
                                      </p:cBhvr>
                                      <p:to>
                                        <p:strVal val="visible"/>
                                      </p:to>
                                    </p:set>
                                    <p:animEffect transition="in" filter="fade">
                                      <p:cBhvr>
                                        <p:cTn id="65" dur="500"/>
                                        <p:tgtEl>
                                          <p:spTgt spid="10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fade">
                                      <p:cBhvr>
                                        <p:cTn id="68" dur="500"/>
                                        <p:tgtEl>
                                          <p:spTgt spid="10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1"/>
                                        </p:tgtEl>
                                        <p:attrNameLst>
                                          <p:attrName>style.visibility</p:attrName>
                                        </p:attrNameLst>
                                      </p:cBhvr>
                                      <p:to>
                                        <p:strVal val="visible"/>
                                      </p:to>
                                    </p:set>
                                    <p:animEffect transition="in" filter="fade">
                                      <p:cBhvr>
                                        <p:cTn id="71" dur="500"/>
                                        <p:tgtEl>
                                          <p:spTgt spid="11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2"/>
                                        </p:tgtEl>
                                        <p:attrNameLst>
                                          <p:attrName>style.visibility</p:attrName>
                                        </p:attrNameLst>
                                      </p:cBhvr>
                                      <p:to>
                                        <p:strVal val="visible"/>
                                      </p:to>
                                    </p:set>
                                    <p:animEffect transition="in" filter="fade">
                                      <p:cBhvr>
                                        <p:cTn id="74" dur="500"/>
                                        <p:tgtEl>
                                          <p:spTgt spid="11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13"/>
                                        </p:tgtEl>
                                        <p:attrNameLst>
                                          <p:attrName>style.visibility</p:attrName>
                                        </p:attrNameLst>
                                      </p:cBhvr>
                                      <p:to>
                                        <p:strVal val="visible"/>
                                      </p:to>
                                    </p:set>
                                    <p:animEffect transition="in" filter="fade">
                                      <p:cBhvr>
                                        <p:cTn id="77" dur="500"/>
                                        <p:tgtEl>
                                          <p:spTgt spid="11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16"/>
                                        </p:tgtEl>
                                        <p:attrNameLst>
                                          <p:attrName>style.visibility</p:attrName>
                                        </p:attrNameLst>
                                      </p:cBhvr>
                                      <p:to>
                                        <p:strVal val="visible"/>
                                      </p:to>
                                    </p:set>
                                    <p:animEffect transition="in" filter="fade">
                                      <p:cBhvr>
                                        <p:cTn id="80" dur="500"/>
                                        <p:tgtEl>
                                          <p:spTgt spid="116"/>
                                        </p:tgtEl>
                                      </p:cBhvr>
                                    </p:animEffect>
                                  </p:childTnLst>
                                </p:cTn>
                              </p:par>
                              <p:par>
                                <p:cTn id="81" presetID="10" presetClass="entr" presetSubtype="0" fill="hold" nodeType="withEffect">
                                  <p:stCondLst>
                                    <p:cond delay="0"/>
                                  </p:stCondLst>
                                  <p:childTnLst>
                                    <p:set>
                                      <p:cBhvr>
                                        <p:cTn id="82" dur="1" fill="hold">
                                          <p:stCondLst>
                                            <p:cond delay="0"/>
                                          </p:stCondLst>
                                        </p:cTn>
                                        <p:tgtEl>
                                          <p:spTgt spid="119"/>
                                        </p:tgtEl>
                                        <p:attrNameLst>
                                          <p:attrName>style.visibility</p:attrName>
                                        </p:attrNameLst>
                                      </p:cBhvr>
                                      <p:to>
                                        <p:strVal val="visible"/>
                                      </p:to>
                                    </p:set>
                                    <p:animEffect transition="in" filter="fade">
                                      <p:cBhvr>
                                        <p:cTn id="83" dur="500"/>
                                        <p:tgtEl>
                                          <p:spTgt spid="119"/>
                                        </p:tgtEl>
                                      </p:cBhvr>
                                    </p:animEffect>
                                  </p:childTnLst>
                                </p:cTn>
                              </p:par>
                              <p:par>
                                <p:cTn id="84" presetID="10" presetClass="entr" presetSubtype="0" fill="hold" nodeType="withEffect">
                                  <p:stCondLst>
                                    <p:cond delay="0"/>
                                  </p:stCondLst>
                                  <p:childTnLst>
                                    <p:set>
                                      <p:cBhvr>
                                        <p:cTn id="85" dur="1" fill="hold">
                                          <p:stCondLst>
                                            <p:cond delay="0"/>
                                          </p:stCondLst>
                                        </p:cTn>
                                        <p:tgtEl>
                                          <p:spTgt spid="120"/>
                                        </p:tgtEl>
                                        <p:attrNameLst>
                                          <p:attrName>style.visibility</p:attrName>
                                        </p:attrNameLst>
                                      </p:cBhvr>
                                      <p:to>
                                        <p:strVal val="visible"/>
                                      </p:to>
                                    </p:set>
                                    <p:animEffect transition="in" filter="fade">
                                      <p:cBhvr>
                                        <p:cTn id="86" dur="500"/>
                                        <p:tgtEl>
                                          <p:spTgt spid="120"/>
                                        </p:tgtEl>
                                      </p:cBhvr>
                                    </p:animEffect>
                                  </p:childTnLst>
                                </p:cTn>
                              </p:par>
                              <p:par>
                                <p:cTn id="87" presetID="10" presetClass="entr" presetSubtype="0" fill="hold" nodeType="withEffect">
                                  <p:stCondLst>
                                    <p:cond delay="0"/>
                                  </p:stCondLst>
                                  <p:childTnLst>
                                    <p:set>
                                      <p:cBhvr>
                                        <p:cTn id="88" dur="1" fill="hold">
                                          <p:stCondLst>
                                            <p:cond delay="0"/>
                                          </p:stCondLst>
                                        </p:cTn>
                                        <p:tgtEl>
                                          <p:spTgt spid="122"/>
                                        </p:tgtEl>
                                        <p:attrNameLst>
                                          <p:attrName>style.visibility</p:attrName>
                                        </p:attrNameLst>
                                      </p:cBhvr>
                                      <p:to>
                                        <p:strVal val="visible"/>
                                      </p:to>
                                    </p:set>
                                    <p:animEffect transition="in" filter="fade">
                                      <p:cBhvr>
                                        <p:cTn id="89" dur="500"/>
                                        <p:tgtEl>
                                          <p:spTgt spid="122"/>
                                        </p:tgtEl>
                                      </p:cBhvr>
                                    </p:animEffect>
                                  </p:childTnLst>
                                </p:cTn>
                              </p:par>
                              <p:par>
                                <p:cTn id="90" presetID="10" presetClass="entr" presetSubtype="0" fill="hold" nodeType="withEffect">
                                  <p:stCondLst>
                                    <p:cond delay="0"/>
                                  </p:stCondLst>
                                  <p:childTnLst>
                                    <p:set>
                                      <p:cBhvr>
                                        <p:cTn id="91" dur="1" fill="hold">
                                          <p:stCondLst>
                                            <p:cond delay="0"/>
                                          </p:stCondLst>
                                        </p:cTn>
                                        <p:tgtEl>
                                          <p:spTgt spid="123"/>
                                        </p:tgtEl>
                                        <p:attrNameLst>
                                          <p:attrName>style.visibility</p:attrName>
                                        </p:attrNameLst>
                                      </p:cBhvr>
                                      <p:to>
                                        <p:strVal val="visible"/>
                                      </p:to>
                                    </p:set>
                                    <p:animEffect transition="in" filter="fade">
                                      <p:cBhvr>
                                        <p:cTn id="92" dur="500"/>
                                        <p:tgtEl>
                                          <p:spTgt spid="12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28"/>
                                        </p:tgtEl>
                                        <p:attrNameLst>
                                          <p:attrName>style.visibility</p:attrName>
                                        </p:attrNameLst>
                                      </p:cBhvr>
                                      <p:to>
                                        <p:strVal val="visible"/>
                                      </p:to>
                                    </p:set>
                                    <p:animEffect transition="in" filter="fade">
                                      <p:cBhvr>
                                        <p:cTn id="95" dur="500"/>
                                        <p:tgtEl>
                                          <p:spTgt spid="12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29"/>
                                        </p:tgtEl>
                                        <p:attrNameLst>
                                          <p:attrName>style.visibility</p:attrName>
                                        </p:attrNameLst>
                                      </p:cBhvr>
                                      <p:to>
                                        <p:strVal val="visible"/>
                                      </p:to>
                                    </p:set>
                                    <p:animEffect transition="in" filter="fade">
                                      <p:cBhvr>
                                        <p:cTn id="98" dur="500"/>
                                        <p:tgtEl>
                                          <p:spTgt spid="12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30"/>
                                        </p:tgtEl>
                                        <p:attrNameLst>
                                          <p:attrName>style.visibility</p:attrName>
                                        </p:attrNameLst>
                                      </p:cBhvr>
                                      <p:to>
                                        <p:strVal val="visible"/>
                                      </p:to>
                                    </p:set>
                                    <p:animEffect transition="in" filter="fade">
                                      <p:cBhvr>
                                        <p:cTn id="101" dur="500"/>
                                        <p:tgtEl>
                                          <p:spTgt spid="130"/>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34"/>
                                        </p:tgtEl>
                                        <p:attrNameLst>
                                          <p:attrName>style.visibility</p:attrName>
                                        </p:attrNameLst>
                                      </p:cBhvr>
                                      <p:to>
                                        <p:strVal val="visible"/>
                                      </p:to>
                                    </p:set>
                                    <p:animEffect transition="in" filter="fade">
                                      <p:cBhvr>
                                        <p:cTn id="104" dur="500"/>
                                        <p:tgtEl>
                                          <p:spTgt spid="13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39"/>
                                        </p:tgtEl>
                                        <p:attrNameLst>
                                          <p:attrName>style.visibility</p:attrName>
                                        </p:attrNameLst>
                                      </p:cBhvr>
                                      <p:to>
                                        <p:strVal val="visible"/>
                                      </p:to>
                                    </p:set>
                                    <p:animEffect transition="in" filter="fade">
                                      <p:cBhvr>
                                        <p:cTn id="107" dur="500"/>
                                        <p:tgtEl>
                                          <p:spTgt spid="139"/>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40"/>
                                        </p:tgtEl>
                                        <p:attrNameLst>
                                          <p:attrName>style.visibility</p:attrName>
                                        </p:attrNameLst>
                                      </p:cBhvr>
                                      <p:to>
                                        <p:strVal val="visible"/>
                                      </p:to>
                                    </p:set>
                                    <p:animEffect transition="in" filter="fade">
                                      <p:cBhvr>
                                        <p:cTn id="110" dur="500"/>
                                        <p:tgtEl>
                                          <p:spTgt spid="140"/>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41"/>
                                        </p:tgtEl>
                                        <p:attrNameLst>
                                          <p:attrName>style.visibility</p:attrName>
                                        </p:attrNameLst>
                                      </p:cBhvr>
                                      <p:to>
                                        <p:strVal val="visible"/>
                                      </p:to>
                                    </p:set>
                                    <p:animEffect transition="in" filter="fade">
                                      <p:cBhvr>
                                        <p:cTn id="113" dur="500"/>
                                        <p:tgtEl>
                                          <p:spTgt spid="14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42"/>
                                        </p:tgtEl>
                                        <p:attrNameLst>
                                          <p:attrName>style.visibility</p:attrName>
                                        </p:attrNameLst>
                                      </p:cBhvr>
                                      <p:to>
                                        <p:strVal val="visible"/>
                                      </p:to>
                                    </p:set>
                                    <p:animEffect transition="in" filter="fade">
                                      <p:cBhvr>
                                        <p:cTn id="116" dur="500"/>
                                        <p:tgtEl>
                                          <p:spTgt spid="14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44"/>
                                        </p:tgtEl>
                                        <p:attrNameLst>
                                          <p:attrName>style.visibility</p:attrName>
                                        </p:attrNameLst>
                                      </p:cBhvr>
                                      <p:to>
                                        <p:strVal val="visible"/>
                                      </p:to>
                                    </p:set>
                                    <p:animEffect transition="in" filter="fade">
                                      <p:cBhvr>
                                        <p:cTn id="119" dur="500"/>
                                        <p:tgtEl>
                                          <p:spTgt spid="144"/>
                                        </p:tgtEl>
                                      </p:cBhvr>
                                    </p:animEffect>
                                  </p:childTnLst>
                                </p:cTn>
                              </p:par>
                            </p:childTnLst>
                          </p:cTn>
                        </p:par>
                        <p:par>
                          <p:cTn id="120" fill="hold">
                            <p:stCondLst>
                              <p:cond delay="1000"/>
                            </p:stCondLst>
                            <p:childTnLst>
                              <p:par>
                                <p:cTn id="121" presetID="1" presetClass="entr" presetSubtype="0" fill="hold" grpId="0" nodeType="afterEffect">
                                  <p:stCondLst>
                                    <p:cond delay="0"/>
                                  </p:stCondLst>
                                  <p:childTnLst>
                                    <p:set>
                                      <p:cBhvr>
                                        <p:cTn id="122" dur="1" fill="hold">
                                          <p:stCondLst>
                                            <p:cond delay="0"/>
                                          </p:stCondLst>
                                        </p:cTn>
                                        <p:tgtEl>
                                          <p:spTgt spid="14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49"/>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50"/>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5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51"/>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5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0" grpId="0" animBg="1"/>
      <p:bldP spid="101" grpId="0" animBg="1"/>
      <p:bldP spid="102" grpId="0" animBg="1"/>
      <p:bldP spid="107" grpId="0" animBg="1"/>
      <p:bldP spid="108" grpId="0" animBg="1"/>
      <p:bldP spid="109" grpId="0" animBg="1"/>
      <p:bldP spid="125" grpId="0"/>
      <p:bldP spid="126" grpId="0"/>
      <p:bldP spid="127" grpId="0"/>
      <p:bldP spid="136" grpId="0"/>
      <p:bldP spid="137" grpId="0"/>
      <p:bldP spid="138" grpId="0"/>
      <p:bldP spid="103" grpId="0" animBg="1"/>
      <p:bldP spid="104" grpId="0" animBg="1"/>
      <p:bldP spid="105" grpId="0" animBg="1"/>
      <p:bldP spid="106" grpId="0" animBg="1"/>
      <p:bldP spid="111" grpId="0" animBg="1"/>
      <p:bldP spid="112" grpId="0" animBg="1"/>
      <p:bldP spid="113" grpId="0" animBg="1"/>
      <p:bldP spid="116" grpId="0" animBg="1"/>
      <p:bldP spid="128" grpId="0"/>
      <p:bldP spid="129" grpId="0"/>
      <p:bldP spid="130" grpId="0"/>
      <p:bldP spid="134" grpId="0"/>
      <p:bldP spid="139" grpId="0"/>
      <p:bldP spid="140" grpId="0"/>
      <p:bldP spid="141" grpId="0"/>
      <p:bldP spid="142" grpId="0"/>
      <p:bldP spid="144" grpId="0"/>
      <p:bldP spid="148" grpId="0" animBg="1"/>
      <p:bldP spid="149" grpId="0" animBg="1"/>
      <p:bldP spid="150" grpId="0" animBg="1"/>
      <p:bldP spid="151" grpId="0" animBg="1"/>
      <p:bldP spid="152" grpId="0" animBg="1"/>
      <p:bldP spid="153" grpId="0" animBg="1"/>
      <p:bldP spid="15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グラフィックス 3">
            <a:extLst>
              <a:ext uri="{FF2B5EF4-FFF2-40B4-BE49-F238E27FC236}">
                <a16:creationId xmlns:a16="http://schemas.microsoft.com/office/drawing/2014/main" id="{062A980E-E28A-9503-EECC-FD43ED5222C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32504" y="1645168"/>
            <a:ext cx="1930645" cy="1260000"/>
          </a:xfrm>
          <a:prstGeom prst="rect">
            <a:avLst/>
          </a:prstGeom>
        </p:spPr>
      </p:pic>
      <p:sp>
        <p:nvSpPr>
          <p:cNvPr id="25" name="四角形: 角を丸くする 24">
            <a:extLst>
              <a:ext uri="{FF2B5EF4-FFF2-40B4-BE49-F238E27FC236}">
                <a16:creationId xmlns:a16="http://schemas.microsoft.com/office/drawing/2014/main" id="{7375690F-BD09-14BB-6FDD-D877617DDF80}"/>
              </a:ext>
            </a:extLst>
          </p:cNvPr>
          <p:cNvSpPr/>
          <p:nvPr/>
        </p:nvSpPr>
        <p:spPr>
          <a:xfrm>
            <a:off x="3859999" y="4597310"/>
            <a:ext cx="4483901" cy="1268232"/>
          </a:xfrm>
          <a:prstGeom prst="roundRect">
            <a:avLst>
              <a:gd name="adj" fmla="val 10701"/>
            </a:avLst>
          </a:prstGeom>
          <a:solidFill>
            <a:schemeClr val="bg1"/>
          </a:solidFill>
          <a:ln w="31750">
            <a:solidFill>
              <a:srgbClr val="73B0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64AA9951-6EE9-6012-37E5-A7CCCA980EBD}"/>
              </a:ext>
            </a:extLst>
          </p:cNvPr>
          <p:cNvSpPr txBox="1"/>
          <p:nvPr/>
        </p:nvSpPr>
        <p:spPr>
          <a:xfrm>
            <a:off x="5285522" y="4424308"/>
            <a:ext cx="1620957" cy="400110"/>
          </a:xfrm>
          <a:prstGeom prst="rect">
            <a:avLst/>
          </a:prstGeom>
          <a:solidFill>
            <a:schemeClr val="bg1"/>
          </a:solidFill>
        </p:spPr>
        <p:txBody>
          <a:bodyPr wrap="none" rtlCol="0">
            <a:spAutoFit/>
          </a:bodyPr>
          <a:lstStyle/>
          <a:p>
            <a:pPr algn="ctr"/>
            <a:r>
              <a:rPr kumimoji="1" lang="ja-JP" altLang="en-US" sz="2000" spc="100" dirty="0">
                <a:latin typeface="UD デジタル 教科書体 NP-R" panose="02020400000000000000" pitchFamily="18" charset="-128"/>
                <a:ea typeface="UD デジタル 教科書体 NP-R" panose="02020400000000000000" pitchFamily="18" charset="-128"/>
              </a:rPr>
              <a:t> 編集・発行</a:t>
            </a:r>
          </a:p>
        </p:txBody>
      </p:sp>
      <p:pic>
        <p:nvPicPr>
          <p:cNvPr id="3" name="グラフィックス 2">
            <a:extLst>
              <a:ext uri="{FF2B5EF4-FFF2-40B4-BE49-F238E27FC236}">
                <a16:creationId xmlns:a16="http://schemas.microsoft.com/office/drawing/2014/main" id="{9C1AAE58-EC04-B19A-9D77-97F07B4D8538}"/>
              </a:ext>
            </a:extLst>
          </p:cNvPr>
          <p:cNvPicPr>
            <a:picLocks noChangeAspect="1"/>
          </p:cNvPicPr>
          <p:nvPr/>
        </p:nvPicPr>
        <p:blipFill>
          <a:blip>
            <a:extLst>
              <a:ext uri="{96DAC541-7B7A-43D3-8B79-37D633B846F1}">
                <asvg:svgBlip xmlns:asvg="http://schemas.microsoft.com/office/drawing/2016/SVG/main" r:embed="rId3"/>
              </a:ext>
            </a:extLst>
          </a:blip>
          <a:srcRect t="81911"/>
          <a:stretch>
            <a:fillRect/>
          </a:stretch>
        </p:blipFill>
        <p:spPr>
          <a:xfrm>
            <a:off x="1437394" y="3146228"/>
            <a:ext cx="2211557" cy="332433"/>
          </a:xfrm>
          <a:prstGeom prst="rect">
            <a:avLst/>
          </a:prstGeom>
        </p:spPr>
      </p:pic>
      <p:pic>
        <p:nvPicPr>
          <p:cNvPr id="5" name="グラフィックス 4">
            <a:extLst>
              <a:ext uri="{FF2B5EF4-FFF2-40B4-BE49-F238E27FC236}">
                <a16:creationId xmlns:a16="http://schemas.microsoft.com/office/drawing/2014/main" id="{B0EFB703-F52A-28B0-031C-6297912BE82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100265" y="1640890"/>
            <a:ext cx="1993516" cy="1837773"/>
          </a:xfrm>
          <a:prstGeom prst="rect">
            <a:avLst/>
          </a:prstGeom>
        </p:spPr>
      </p:pic>
      <p:pic>
        <p:nvPicPr>
          <p:cNvPr id="7" name="グラフィックス 6">
            <a:extLst>
              <a:ext uri="{FF2B5EF4-FFF2-40B4-BE49-F238E27FC236}">
                <a16:creationId xmlns:a16="http://schemas.microsoft.com/office/drawing/2014/main" id="{ACBA3BA2-0CB0-1E0A-6BD1-93DB840FCAD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45095" y="1344977"/>
            <a:ext cx="2336152" cy="2429598"/>
          </a:xfrm>
          <a:prstGeom prst="rect">
            <a:avLst/>
          </a:prstGeom>
        </p:spPr>
      </p:pic>
      <p:sp>
        <p:nvSpPr>
          <p:cNvPr id="15" name="テキスト ボックス 14">
            <a:extLst>
              <a:ext uri="{FF2B5EF4-FFF2-40B4-BE49-F238E27FC236}">
                <a16:creationId xmlns:a16="http://schemas.microsoft.com/office/drawing/2014/main" id="{C4A07875-1248-3731-FEFD-539447D8601F}"/>
              </a:ext>
            </a:extLst>
          </p:cNvPr>
          <p:cNvSpPr txBox="1"/>
          <p:nvPr/>
        </p:nvSpPr>
        <p:spPr>
          <a:xfrm>
            <a:off x="4027942" y="4931633"/>
            <a:ext cx="4136115" cy="461665"/>
          </a:xfrm>
          <a:prstGeom prst="rect">
            <a:avLst/>
          </a:prstGeom>
          <a:noFill/>
        </p:spPr>
        <p:txBody>
          <a:bodyPr wrap="square" rtlCol="0">
            <a:spAutoFit/>
          </a:bodyPr>
          <a:lstStyle/>
          <a:p>
            <a:pPr algn="ctr"/>
            <a:r>
              <a:rPr lang="ja-JP" altLang="en-US" sz="2400" b="1" dirty="0">
                <a:latin typeface="UD デジタル 教科書体 NP-R" panose="02020400000000000000" pitchFamily="18" charset="-128"/>
                <a:ea typeface="UD デジタル 教科書体 NP-R" panose="02020400000000000000" pitchFamily="18" charset="-128"/>
              </a:rPr>
              <a:t>長崎</a:t>
            </a:r>
            <a:r>
              <a:rPr kumimoji="1" lang="ja-JP" altLang="en-US" sz="2400" b="1" dirty="0">
                <a:latin typeface="UD デジタル 教科書体 NP-R" panose="02020400000000000000" pitchFamily="18" charset="-128"/>
                <a:ea typeface="UD デジタル 教科書体 NP-R" panose="02020400000000000000" pitchFamily="18" charset="-128"/>
              </a:rPr>
              <a:t>県租税教育推進協議会</a:t>
            </a:r>
          </a:p>
        </p:txBody>
      </p:sp>
      <p:sp>
        <p:nvSpPr>
          <p:cNvPr id="17" name="テキスト ボックス 16">
            <a:extLst>
              <a:ext uri="{FF2B5EF4-FFF2-40B4-BE49-F238E27FC236}">
                <a16:creationId xmlns:a16="http://schemas.microsoft.com/office/drawing/2014/main" id="{6B06855D-973F-01A2-5F4D-1FFDF67B4AB0}"/>
              </a:ext>
            </a:extLst>
          </p:cNvPr>
          <p:cNvSpPr txBox="1"/>
          <p:nvPr/>
        </p:nvSpPr>
        <p:spPr>
          <a:xfrm>
            <a:off x="3947873" y="5372278"/>
            <a:ext cx="4296253" cy="338554"/>
          </a:xfrm>
          <a:prstGeom prst="rect">
            <a:avLst/>
          </a:prstGeom>
          <a:noFill/>
        </p:spPr>
        <p:txBody>
          <a:bodyPr wrap="square" rtlCol="0">
            <a:spAutoFit/>
          </a:bodyPr>
          <a:lstStyle/>
          <a:p>
            <a:pPr algn="ctr"/>
            <a:r>
              <a:rPr lang="en-US" altLang="ja-JP" sz="1600" b="1" dirty="0">
                <a:latin typeface="UD デジタル 教科書体 NP-R" panose="02020400000000000000" pitchFamily="18" charset="-128"/>
                <a:ea typeface="UD デジタル 教科書体 NP-R" panose="02020400000000000000" pitchFamily="18" charset="-128"/>
              </a:rPr>
              <a:t>【</a:t>
            </a:r>
            <a:r>
              <a:rPr lang="ja-JP" altLang="en-US" sz="1600" b="1" dirty="0">
                <a:latin typeface="UD デジタル 教科書体 NP-R" panose="02020400000000000000" pitchFamily="18" charset="-128"/>
                <a:ea typeface="UD デジタル 教科書体 NP-R" panose="02020400000000000000" pitchFamily="18" charset="-128"/>
              </a:rPr>
              <a:t>事務局</a:t>
            </a:r>
            <a:r>
              <a:rPr lang="en-US" altLang="ja-JP" sz="1600" b="1" dirty="0">
                <a:latin typeface="UD デジタル 教科書体 NP-R" panose="02020400000000000000" pitchFamily="18" charset="-128"/>
                <a:ea typeface="UD デジタル 教科書体 NP-R" panose="02020400000000000000" pitchFamily="18" charset="-128"/>
              </a:rPr>
              <a:t>】</a:t>
            </a:r>
            <a:r>
              <a:rPr lang="ja-JP" altLang="en-US" sz="1600" b="1" dirty="0">
                <a:latin typeface="UD デジタル 教科書体 NP-R" panose="02020400000000000000" pitchFamily="18" charset="-128"/>
                <a:ea typeface="UD デジタル 教科書体 NP-R" panose="02020400000000000000" pitchFamily="18" charset="-128"/>
              </a:rPr>
              <a:t>長崎税務署（税務広報広聴官）</a:t>
            </a: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2" name="Google Shape;105;p1">
            <a:extLst>
              <a:ext uri="{FF2B5EF4-FFF2-40B4-BE49-F238E27FC236}">
                <a16:creationId xmlns:a16="http://schemas.microsoft.com/office/drawing/2014/main" id="{DDACFB88-EBA7-04A8-99B5-A0149F9D8F79}"/>
              </a:ext>
            </a:extLst>
          </p:cNvPr>
          <p:cNvSpPr/>
          <p:nvPr/>
        </p:nvSpPr>
        <p:spPr>
          <a:xfrm>
            <a:off x="10813775" y="251189"/>
            <a:ext cx="1084631" cy="358231"/>
          </a:xfrm>
          <a:prstGeom prst="rect">
            <a:avLst/>
          </a:prstGeom>
          <a:solidFill>
            <a:srgbClr val="C80000">
              <a:alpha val="1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 name="Google Shape;107;p1">
            <a:extLst>
              <a:ext uri="{FF2B5EF4-FFF2-40B4-BE49-F238E27FC236}">
                <a16:creationId xmlns:a16="http://schemas.microsoft.com/office/drawing/2014/main" id="{40AE31BF-2D22-518C-6218-B3FB7FD8F9B5}"/>
              </a:ext>
            </a:extLst>
          </p:cNvPr>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UD デジタル 教科書体 NP-R" panose="02020400000000000000" pitchFamily="18" charset="-128"/>
                <a:ea typeface="UD デジタル 教科書体 NP-R" panose="02020400000000000000" pitchFamily="18" charset="-128"/>
                <a:cs typeface="Arial"/>
                <a:sym typeface="Arial"/>
              </a:rPr>
              <a:t>目次へ</a:t>
            </a:r>
            <a:endParaRPr dirty="0">
              <a:latin typeface="UD デジタル 教科書体 NP-R" panose="02020400000000000000" pitchFamily="18" charset="-128"/>
              <a:ea typeface="UD デジタル 教科書体 NP-R" panose="02020400000000000000" pitchFamily="18" charset="-128"/>
            </a:endParaRPr>
          </a:p>
        </p:txBody>
      </p:sp>
      <p:sp>
        <p:nvSpPr>
          <p:cNvPr id="9" name="Google Shape;108;p1">
            <a:extLst>
              <a:ext uri="{FF2B5EF4-FFF2-40B4-BE49-F238E27FC236}">
                <a16:creationId xmlns:a16="http://schemas.microsoft.com/office/drawing/2014/main" id="{BA71F90D-A7CB-E8D4-DD38-406CFEDF3BCA}"/>
              </a:ext>
            </a:extLst>
          </p:cNvPr>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 name="Google Shape;105;p1">
            <a:hlinkClick r:id="rId6" action="ppaction://hlinksldjump"/>
            <a:extLst>
              <a:ext uri="{FF2B5EF4-FFF2-40B4-BE49-F238E27FC236}">
                <a16:creationId xmlns:a16="http://schemas.microsoft.com/office/drawing/2014/main" id="{DB9260D9-080A-4B81-B1B7-474C2528EF45}"/>
              </a:ext>
            </a:extLst>
          </p:cNvPr>
          <p:cNvSpPr/>
          <p:nvPr/>
        </p:nvSpPr>
        <p:spPr>
          <a:xfrm>
            <a:off x="10813775" y="251189"/>
            <a:ext cx="1084631" cy="358231"/>
          </a:xfrm>
          <a:prstGeom prst="rect">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522910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15" grpId="0"/>
      <p:bldP spid="17" grpId="0"/>
      <p:bldP spid="2" grpId="0" animBg="1"/>
      <p:bldP spid="6" grpId="0"/>
      <p:bldP spid="9"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74FF2-18EE-60CA-D6BA-E081383EAE7C}"/>
            </a:ext>
          </a:extLst>
        </p:cNvPr>
        <p:cNvGrpSpPr/>
        <p:nvPr/>
      </p:nvGrpSpPr>
      <p:grpSpPr>
        <a:xfrm>
          <a:off x="0" y="0"/>
          <a:ext cx="0" cy="0"/>
          <a:chOff x="0" y="0"/>
          <a:chExt cx="0" cy="0"/>
        </a:xfrm>
      </p:grpSpPr>
      <p:sp>
        <p:nvSpPr>
          <p:cNvPr id="2" name="Google Shape;111;p1">
            <a:extLst>
              <a:ext uri="{FF2B5EF4-FFF2-40B4-BE49-F238E27FC236}">
                <a16:creationId xmlns:a16="http://schemas.microsoft.com/office/drawing/2014/main" id="{0B3D3F67-F611-D8A4-E43E-7843800D5EA9}"/>
              </a:ext>
            </a:extLst>
          </p:cNvPr>
          <p:cNvSpPr txBox="1"/>
          <p:nvPr/>
        </p:nvSpPr>
        <p:spPr>
          <a:xfrm>
            <a:off x="311426" y="255248"/>
            <a:ext cx="5523233"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D72D5C"/>
                </a:solidFill>
                <a:latin typeface="UD デジタル 教科書体 NP-R" panose="02020400000000000000" pitchFamily="18" charset="-128"/>
                <a:ea typeface="UD デジタル 教科書体 NP-R" panose="02020400000000000000" pitchFamily="18" charset="-128"/>
                <a:cs typeface="Arial"/>
                <a:sym typeface="Arial"/>
              </a:rPr>
              <a:t>1.</a:t>
            </a:r>
            <a:r>
              <a:rPr lang="ja-JP" altLang="en-US" sz="2800" b="1" i="0" u="none" strike="noStrike" cap="none" dirty="0">
                <a:solidFill>
                  <a:srgbClr val="D72D5C"/>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800" b="1" dirty="0">
                <a:solidFill>
                  <a:srgbClr val="D72D5C"/>
                </a:solidFill>
                <a:latin typeface="UD デジタル 教科書体 NP-R" panose="02020400000000000000" pitchFamily="18" charset="-128"/>
                <a:ea typeface="UD デジタル 教科書体 NP-R" panose="02020400000000000000" pitchFamily="18" charset="-128"/>
                <a:cs typeface="Arial"/>
                <a:sym typeface="Arial"/>
              </a:rPr>
              <a:t>公共のサービスと税金</a:t>
            </a:r>
          </a:p>
        </p:txBody>
      </p:sp>
      <p:cxnSp>
        <p:nvCxnSpPr>
          <p:cNvPr id="5" name="直線コネクタ 4">
            <a:extLst>
              <a:ext uri="{FF2B5EF4-FFF2-40B4-BE49-F238E27FC236}">
                <a16:creationId xmlns:a16="http://schemas.microsoft.com/office/drawing/2014/main" id="{CD48A472-F758-EBC8-4AA6-ED534675549A}"/>
              </a:ext>
            </a:extLst>
          </p:cNvPr>
          <p:cNvCxnSpPr>
            <a:cxnSpLocks/>
          </p:cNvCxnSpPr>
          <p:nvPr/>
        </p:nvCxnSpPr>
        <p:spPr>
          <a:xfrm>
            <a:off x="426000" y="756126"/>
            <a:ext cx="11340000" cy="0"/>
          </a:xfrm>
          <a:prstGeom prst="line">
            <a:avLst/>
          </a:prstGeom>
          <a:ln w="44450" cmpd="dbl">
            <a:solidFill>
              <a:srgbClr val="D72D5C"/>
            </a:solidFill>
          </a:ln>
        </p:spPr>
        <p:style>
          <a:lnRef idx="1">
            <a:schemeClr val="accent1"/>
          </a:lnRef>
          <a:fillRef idx="0">
            <a:schemeClr val="accent1"/>
          </a:fillRef>
          <a:effectRef idx="0">
            <a:schemeClr val="accent1"/>
          </a:effectRef>
          <a:fontRef idx="minor">
            <a:schemeClr val="tx1"/>
          </a:fontRef>
        </p:style>
      </p:cxnSp>
      <p:sp>
        <p:nvSpPr>
          <p:cNvPr id="15" name="Google Shape;105;p1">
            <a:extLst>
              <a:ext uri="{FF2B5EF4-FFF2-40B4-BE49-F238E27FC236}">
                <a16:creationId xmlns:a16="http://schemas.microsoft.com/office/drawing/2014/main" id="{6F14C4BE-E9DA-4A68-63B5-950F5AF1614C}"/>
              </a:ext>
            </a:extLst>
          </p:cNvPr>
          <p:cNvSpPr/>
          <p:nvPr/>
        </p:nvSpPr>
        <p:spPr>
          <a:xfrm>
            <a:off x="10813775" y="251189"/>
            <a:ext cx="1084631" cy="358231"/>
          </a:xfrm>
          <a:prstGeom prst="rect">
            <a:avLst/>
          </a:prstGeom>
          <a:solidFill>
            <a:srgbClr val="C80000">
              <a:alpha val="1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6" name="Google Shape;107;p1">
            <a:extLst>
              <a:ext uri="{FF2B5EF4-FFF2-40B4-BE49-F238E27FC236}">
                <a16:creationId xmlns:a16="http://schemas.microsoft.com/office/drawing/2014/main" id="{3CAC9441-98E7-849E-5534-5B33DD3A22A9}"/>
              </a:ext>
            </a:extLst>
          </p:cNvPr>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UD デジタル 教科書体 NP-R" panose="02020400000000000000" pitchFamily="18" charset="-128"/>
                <a:ea typeface="UD デジタル 教科書体 NP-R" panose="02020400000000000000" pitchFamily="18" charset="-128"/>
                <a:cs typeface="Arial"/>
                <a:sym typeface="Arial"/>
              </a:rPr>
              <a:t>目次へ</a:t>
            </a:r>
            <a:endParaRPr dirty="0">
              <a:latin typeface="UD デジタル 教科書体 NP-R" panose="02020400000000000000" pitchFamily="18" charset="-128"/>
              <a:ea typeface="UD デジタル 教科書体 NP-R" panose="02020400000000000000" pitchFamily="18" charset="-128"/>
            </a:endParaRPr>
          </a:p>
        </p:txBody>
      </p:sp>
      <p:sp>
        <p:nvSpPr>
          <p:cNvPr id="19" name="Google Shape;108;p1">
            <a:extLst>
              <a:ext uri="{FF2B5EF4-FFF2-40B4-BE49-F238E27FC236}">
                <a16:creationId xmlns:a16="http://schemas.microsoft.com/office/drawing/2014/main" id="{42E6D6CB-C2DF-A1D9-FB9D-FAA8F5E58E39}"/>
              </a:ext>
            </a:extLst>
          </p:cNvPr>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105;p1">
            <a:hlinkClick r:id="rId2" action="ppaction://hlinksldjump"/>
            <a:extLst>
              <a:ext uri="{FF2B5EF4-FFF2-40B4-BE49-F238E27FC236}">
                <a16:creationId xmlns:a16="http://schemas.microsoft.com/office/drawing/2014/main" id="{1158BAEC-A267-DBB5-92F4-2EF6E668F2B7}"/>
              </a:ext>
            </a:extLst>
          </p:cNvPr>
          <p:cNvSpPr/>
          <p:nvPr/>
        </p:nvSpPr>
        <p:spPr>
          <a:xfrm>
            <a:off x="10813775" y="251189"/>
            <a:ext cx="1084631" cy="358231"/>
          </a:xfrm>
          <a:prstGeom prst="rect">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 name="テキスト ボックス 7">
            <a:extLst>
              <a:ext uri="{FF2B5EF4-FFF2-40B4-BE49-F238E27FC236}">
                <a16:creationId xmlns:a16="http://schemas.microsoft.com/office/drawing/2014/main" id="{89F5CA7A-1FEE-338A-EC3F-56EFC1564A1C}"/>
              </a:ext>
            </a:extLst>
          </p:cNvPr>
          <p:cNvSpPr txBox="1"/>
          <p:nvPr/>
        </p:nvSpPr>
        <p:spPr>
          <a:xfrm>
            <a:off x="384136" y="947001"/>
            <a:ext cx="2770382" cy="369332"/>
          </a:xfrm>
          <a:prstGeom prst="rect">
            <a:avLst/>
          </a:prstGeom>
          <a:noFill/>
        </p:spPr>
        <p:txBody>
          <a:bodyPr wrap="square" rtlCol="0">
            <a:spAutoFit/>
          </a:bodyPr>
          <a:lstStyle/>
          <a:p>
            <a:r>
              <a:rPr lang="ja-JP" altLang="en-US" b="1" dirty="0">
                <a:latin typeface="UD デジタル 教科書体 NP-R" panose="02020400000000000000" pitchFamily="18" charset="-128"/>
                <a:ea typeface="UD デジタル 教科書体 NP-R" panose="02020400000000000000" pitchFamily="18" charset="-128"/>
              </a:rPr>
              <a:t>◆ </a:t>
            </a:r>
            <a:r>
              <a:rPr lang="en-US" altLang="ja-JP" b="1" dirty="0">
                <a:latin typeface="UD デジタル 教科書体 NP-R" panose="02020400000000000000" pitchFamily="18" charset="-128"/>
                <a:ea typeface="UD デジタル 教科書体 NP-R" panose="02020400000000000000" pitchFamily="18" charset="-128"/>
              </a:rPr>
              <a:t>｢</a:t>
            </a:r>
            <a:r>
              <a:rPr lang="ja-JP" altLang="en-US" b="1" dirty="0">
                <a:latin typeface="UD デジタル 教科書体 NP-R" panose="02020400000000000000" pitchFamily="18" charset="-128"/>
                <a:ea typeface="UD デジタル 教科書体 NP-R" panose="02020400000000000000" pitchFamily="18" charset="-128"/>
              </a:rPr>
              <a:t>税金</a:t>
            </a:r>
            <a:r>
              <a:rPr lang="en-US" altLang="ja-JP" b="1" dirty="0">
                <a:latin typeface="UD デジタル 教科書体 NP-R" panose="02020400000000000000" pitchFamily="18" charset="-128"/>
                <a:ea typeface="UD デジタル 教科書体 NP-R" panose="02020400000000000000" pitchFamily="18" charset="-128"/>
              </a:rPr>
              <a:t>｣</a:t>
            </a:r>
            <a:r>
              <a:rPr lang="ja-JP" altLang="en-US" b="1" dirty="0">
                <a:latin typeface="UD デジタル 教科書体 NP-R" panose="02020400000000000000" pitchFamily="18" charset="-128"/>
                <a:ea typeface="UD デジタル 教科書体 NP-R" panose="02020400000000000000" pitchFamily="18" charset="-128"/>
              </a:rPr>
              <a:t>の役割</a:t>
            </a:r>
          </a:p>
        </p:txBody>
      </p:sp>
      <p:sp>
        <p:nvSpPr>
          <p:cNvPr id="12" name="四角形: 角を丸くする 11">
            <a:extLst>
              <a:ext uri="{FF2B5EF4-FFF2-40B4-BE49-F238E27FC236}">
                <a16:creationId xmlns:a16="http://schemas.microsoft.com/office/drawing/2014/main" id="{64219869-4A1F-8217-2C7A-FD0842C37498}"/>
              </a:ext>
            </a:extLst>
          </p:cNvPr>
          <p:cNvSpPr/>
          <p:nvPr/>
        </p:nvSpPr>
        <p:spPr>
          <a:xfrm>
            <a:off x="426000" y="1637965"/>
            <a:ext cx="11340000" cy="1302848"/>
          </a:xfrm>
          <a:prstGeom prst="roundRect">
            <a:avLst>
              <a:gd name="adj" fmla="val 7269"/>
            </a:avLst>
          </a:prstGeom>
          <a:solidFill>
            <a:srgbClr val="FFFDE4"/>
          </a:solidFill>
          <a:ln>
            <a:solidFill>
              <a:srgbClr val="D7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endParaRPr>
          </a:p>
        </p:txBody>
      </p:sp>
      <p:sp>
        <p:nvSpPr>
          <p:cNvPr id="23" name="Google Shape;111;p1">
            <a:extLst>
              <a:ext uri="{FF2B5EF4-FFF2-40B4-BE49-F238E27FC236}">
                <a16:creationId xmlns:a16="http://schemas.microsoft.com/office/drawing/2014/main" id="{01785BC4-8D4C-4F0C-6AFD-F5DE2B32C06E}"/>
              </a:ext>
            </a:extLst>
          </p:cNvPr>
          <p:cNvSpPr txBox="1"/>
          <p:nvPr/>
        </p:nvSpPr>
        <p:spPr>
          <a:xfrm>
            <a:off x="568553" y="1928671"/>
            <a:ext cx="11197447" cy="978689"/>
          </a:xfrm>
          <a:prstGeom prst="rect">
            <a:avLst/>
          </a:prstGeom>
          <a:noFill/>
          <a:ln>
            <a:noFill/>
          </a:ln>
        </p:spPr>
        <p:txBody>
          <a:bodyPr spcFirstLastPara="1" wrap="square" lIns="91425" tIns="45700" rIns="91425" bIns="45700" anchor="t" anchorCtr="0">
            <a:spAutoFit/>
          </a:bodyPr>
          <a:lstStyle/>
          <a:p>
            <a:pPr lvl="0">
              <a:lnSpc>
                <a:spcPct val="120000"/>
              </a:lnSpc>
              <a:defRPr/>
            </a:pP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財政とは、国や地方公共団体の経済活動のことで、そのために必要なお金は</a:t>
            </a:r>
            <a:r>
              <a:rPr lang="en-US" altLang="ja-JP" sz="1600" dirty="0">
                <a:latin typeface="UD デジタル 教科書体 NP-R" panose="02020400000000000000" pitchFamily="18" charset="-128"/>
                <a:ea typeface="UD デジタル 教科書体 NP-R" panose="02020400000000000000" pitchFamily="18" charset="-128"/>
                <a:cs typeface="Arial"/>
                <a:sym typeface="Arial"/>
              </a:rPr>
              <a:t>｢</a:t>
            </a: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税金</a:t>
            </a:r>
            <a:r>
              <a:rPr lang="en-US" altLang="ja-JP" sz="1600" dirty="0">
                <a:latin typeface="UD デジタル 教科書体 NP-R" panose="02020400000000000000" pitchFamily="18" charset="-128"/>
                <a:ea typeface="UD デジタル 教科書体 NP-R" panose="02020400000000000000" pitchFamily="18" charset="-128"/>
                <a:cs typeface="Arial"/>
                <a:sym typeface="Arial"/>
              </a:rPr>
              <a:t>｣</a:t>
            </a: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として集められています。</a:t>
            </a:r>
          </a:p>
          <a:p>
            <a:pPr lvl="0">
              <a:lnSpc>
                <a:spcPct val="120000"/>
              </a:lnSpc>
              <a:defRPr/>
            </a:pP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私たちが納める税金は財源となり、公共サービスや公共施設に形を変えて私たちの生活を支えるなど、重要な役割があります。</a:t>
            </a:r>
          </a:p>
        </p:txBody>
      </p:sp>
      <p:sp>
        <p:nvSpPr>
          <p:cNvPr id="51" name="四角形: 角を丸くする 50">
            <a:extLst>
              <a:ext uri="{FF2B5EF4-FFF2-40B4-BE49-F238E27FC236}">
                <a16:creationId xmlns:a16="http://schemas.microsoft.com/office/drawing/2014/main" id="{A190B8C0-8637-54DC-C37C-6A45CB89DFDA}"/>
              </a:ext>
            </a:extLst>
          </p:cNvPr>
          <p:cNvSpPr/>
          <p:nvPr/>
        </p:nvSpPr>
        <p:spPr>
          <a:xfrm>
            <a:off x="605503" y="1487097"/>
            <a:ext cx="1891750" cy="410473"/>
          </a:xfrm>
          <a:prstGeom prst="roundRect">
            <a:avLst/>
          </a:prstGeom>
          <a:solidFill>
            <a:srgbClr val="D7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3648755D-9443-A4DD-7728-E24A7E0689E7}"/>
              </a:ext>
            </a:extLst>
          </p:cNvPr>
          <p:cNvSpPr txBox="1"/>
          <p:nvPr/>
        </p:nvSpPr>
        <p:spPr>
          <a:xfrm>
            <a:off x="864567" y="1521514"/>
            <a:ext cx="1373622" cy="369332"/>
          </a:xfrm>
          <a:prstGeom prst="rect">
            <a:avLst/>
          </a:prstGeom>
          <a:noFill/>
        </p:spPr>
        <p:txBody>
          <a:bodyPr wrap="square">
            <a:spAutoFit/>
          </a:bodyPr>
          <a:lstStyle/>
          <a:p>
            <a:pPr algn="ct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財源調達</a:t>
            </a:r>
          </a:p>
        </p:txBody>
      </p:sp>
      <p:sp>
        <p:nvSpPr>
          <p:cNvPr id="56" name="四角形: 角を丸くする 55">
            <a:extLst>
              <a:ext uri="{FF2B5EF4-FFF2-40B4-BE49-F238E27FC236}">
                <a16:creationId xmlns:a16="http://schemas.microsoft.com/office/drawing/2014/main" id="{D7E0CA61-3280-E55C-2CFC-6C93C3482E1F}"/>
              </a:ext>
            </a:extLst>
          </p:cNvPr>
          <p:cNvSpPr/>
          <p:nvPr/>
        </p:nvSpPr>
        <p:spPr>
          <a:xfrm>
            <a:off x="426000" y="3322095"/>
            <a:ext cx="11340000" cy="1302848"/>
          </a:xfrm>
          <a:prstGeom prst="roundRect">
            <a:avLst>
              <a:gd name="adj" fmla="val 7269"/>
            </a:avLst>
          </a:prstGeom>
          <a:solidFill>
            <a:srgbClr val="FFFDE4"/>
          </a:solidFill>
          <a:ln>
            <a:solidFill>
              <a:srgbClr val="D7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endParaRPr>
          </a:p>
        </p:txBody>
      </p:sp>
      <p:sp>
        <p:nvSpPr>
          <p:cNvPr id="57" name="Google Shape;111;p1">
            <a:extLst>
              <a:ext uri="{FF2B5EF4-FFF2-40B4-BE49-F238E27FC236}">
                <a16:creationId xmlns:a16="http://schemas.microsoft.com/office/drawing/2014/main" id="{12CF8EB8-02EE-3125-5405-20144DA26956}"/>
              </a:ext>
            </a:extLst>
          </p:cNvPr>
          <p:cNvSpPr txBox="1"/>
          <p:nvPr/>
        </p:nvSpPr>
        <p:spPr>
          <a:xfrm>
            <a:off x="568553" y="3612801"/>
            <a:ext cx="11197447" cy="978689"/>
          </a:xfrm>
          <a:prstGeom prst="rect">
            <a:avLst/>
          </a:prstGeom>
          <a:noFill/>
          <a:ln>
            <a:noFill/>
          </a:ln>
        </p:spPr>
        <p:txBody>
          <a:bodyPr spcFirstLastPara="1" wrap="square" lIns="91425" tIns="45700" rIns="91425" bIns="45700" anchor="t" anchorCtr="0">
            <a:spAutoFit/>
          </a:bodyPr>
          <a:lstStyle/>
          <a:p>
            <a:pPr lvl="0">
              <a:lnSpc>
                <a:spcPct val="120000"/>
              </a:lnSpc>
              <a:defRPr/>
            </a:pP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所得税や相続税には、経済力のある人により大きな負担を求める累進課税制度が採られています。</a:t>
            </a:r>
            <a:endParaRPr lang="en-US" altLang="ja-JP" sz="1600" dirty="0">
              <a:latin typeface="UD デジタル 教科書体 NP-R" panose="02020400000000000000" pitchFamily="18" charset="-128"/>
              <a:ea typeface="UD デジタル 教科書体 NP-R" panose="02020400000000000000" pitchFamily="18" charset="-128"/>
              <a:cs typeface="Arial"/>
              <a:sym typeface="Arial"/>
            </a:endParaRPr>
          </a:p>
          <a:p>
            <a:pPr lvl="0">
              <a:lnSpc>
                <a:spcPct val="120000"/>
              </a:lnSpc>
              <a:defRPr/>
            </a:pP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また、社会保障給付等の歳出を通じて、所得の少ない人の生活を助けています。</a:t>
            </a:r>
          </a:p>
          <a:p>
            <a:pPr lvl="0">
              <a:lnSpc>
                <a:spcPct val="120000"/>
              </a:lnSpc>
              <a:defRPr/>
            </a:pP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このように、税金には国民間の所得や資産の差を縮める役割があります。</a:t>
            </a:r>
          </a:p>
        </p:txBody>
      </p:sp>
      <p:sp>
        <p:nvSpPr>
          <p:cNvPr id="58" name="四角形: 角を丸くする 57">
            <a:extLst>
              <a:ext uri="{FF2B5EF4-FFF2-40B4-BE49-F238E27FC236}">
                <a16:creationId xmlns:a16="http://schemas.microsoft.com/office/drawing/2014/main" id="{D37DC6A3-4FC5-DFED-EF99-BD4A1D5376BB}"/>
              </a:ext>
            </a:extLst>
          </p:cNvPr>
          <p:cNvSpPr/>
          <p:nvPr/>
        </p:nvSpPr>
        <p:spPr>
          <a:xfrm>
            <a:off x="605503" y="3171227"/>
            <a:ext cx="1891750" cy="410473"/>
          </a:xfrm>
          <a:prstGeom prst="roundRect">
            <a:avLst/>
          </a:prstGeom>
          <a:solidFill>
            <a:srgbClr val="D7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EA9C247C-2E85-D00D-7653-34FC393BAC2C}"/>
              </a:ext>
            </a:extLst>
          </p:cNvPr>
          <p:cNvSpPr txBox="1"/>
          <p:nvPr/>
        </p:nvSpPr>
        <p:spPr>
          <a:xfrm>
            <a:off x="747952" y="3205644"/>
            <a:ext cx="1606853" cy="369332"/>
          </a:xfrm>
          <a:prstGeom prst="rect">
            <a:avLst/>
          </a:prstGeom>
          <a:noFill/>
        </p:spPr>
        <p:txBody>
          <a:bodyPr wrap="square">
            <a:spAutoFit/>
          </a:bodyPr>
          <a:lstStyle/>
          <a:p>
            <a:pPr algn="ct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所得の再分配</a:t>
            </a:r>
          </a:p>
        </p:txBody>
      </p:sp>
      <p:sp>
        <p:nvSpPr>
          <p:cNvPr id="61" name="四角形: 角を丸くする 60">
            <a:extLst>
              <a:ext uri="{FF2B5EF4-FFF2-40B4-BE49-F238E27FC236}">
                <a16:creationId xmlns:a16="http://schemas.microsoft.com/office/drawing/2014/main" id="{B03B5F41-06B4-528A-C648-A4EEBB743215}"/>
              </a:ext>
            </a:extLst>
          </p:cNvPr>
          <p:cNvSpPr/>
          <p:nvPr/>
        </p:nvSpPr>
        <p:spPr>
          <a:xfrm>
            <a:off x="426000" y="5006225"/>
            <a:ext cx="11340000" cy="1302848"/>
          </a:xfrm>
          <a:prstGeom prst="roundRect">
            <a:avLst>
              <a:gd name="adj" fmla="val 7269"/>
            </a:avLst>
          </a:prstGeom>
          <a:solidFill>
            <a:srgbClr val="FFFDE4"/>
          </a:solidFill>
          <a:ln>
            <a:solidFill>
              <a:srgbClr val="D7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endParaRPr>
          </a:p>
        </p:txBody>
      </p:sp>
      <p:sp>
        <p:nvSpPr>
          <p:cNvPr id="62" name="Google Shape;111;p1">
            <a:extLst>
              <a:ext uri="{FF2B5EF4-FFF2-40B4-BE49-F238E27FC236}">
                <a16:creationId xmlns:a16="http://schemas.microsoft.com/office/drawing/2014/main" id="{3A507B26-84AD-A949-4744-9E05C98481F4}"/>
              </a:ext>
            </a:extLst>
          </p:cNvPr>
          <p:cNvSpPr txBox="1"/>
          <p:nvPr/>
        </p:nvSpPr>
        <p:spPr>
          <a:xfrm>
            <a:off x="568553" y="5296931"/>
            <a:ext cx="11197447" cy="978689"/>
          </a:xfrm>
          <a:prstGeom prst="rect">
            <a:avLst/>
          </a:prstGeom>
          <a:noFill/>
          <a:ln>
            <a:noFill/>
          </a:ln>
        </p:spPr>
        <p:txBody>
          <a:bodyPr spcFirstLastPara="1" wrap="square" lIns="91425" tIns="45700" rIns="91425" bIns="45700" anchor="t" anchorCtr="0">
            <a:spAutoFit/>
          </a:bodyPr>
          <a:lstStyle/>
          <a:p>
            <a:pPr lvl="0">
              <a:lnSpc>
                <a:spcPct val="120000"/>
              </a:lnSpc>
              <a:defRPr/>
            </a:pP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個人や会社の所得が増える好景気のときには、税負担が増えて、景気を抑制します。</a:t>
            </a:r>
          </a:p>
          <a:p>
            <a:pPr lvl="0">
              <a:lnSpc>
                <a:spcPct val="120000"/>
              </a:lnSpc>
              <a:defRPr/>
            </a:pP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不景気のときには、税負担が減って、景気を刺激します。また、歳出を通じて経済活動を活発にすることもできます。</a:t>
            </a:r>
          </a:p>
          <a:p>
            <a:pPr lvl="0">
              <a:lnSpc>
                <a:spcPct val="120000"/>
              </a:lnSpc>
              <a:defRPr/>
            </a:pP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このように、景気変動に作用して経済を安定化する役割があります。</a:t>
            </a:r>
          </a:p>
        </p:txBody>
      </p:sp>
      <p:sp>
        <p:nvSpPr>
          <p:cNvPr id="63" name="四角形: 角を丸くする 62">
            <a:extLst>
              <a:ext uri="{FF2B5EF4-FFF2-40B4-BE49-F238E27FC236}">
                <a16:creationId xmlns:a16="http://schemas.microsoft.com/office/drawing/2014/main" id="{4279FF7C-18E1-143D-FEB3-A23BCBEEE12B}"/>
              </a:ext>
            </a:extLst>
          </p:cNvPr>
          <p:cNvSpPr/>
          <p:nvPr/>
        </p:nvSpPr>
        <p:spPr>
          <a:xfrm>
            <a:off x="605503" y="4855357"/>
            <a:ext cx="1891750" cy="410473"/>
          </a:xfrm>
          <a:prstGeom prst="roundRect">
            <a:avLst/>
          </a:prstGeom>
          <a:solidFill>
            <a:srgbClr val="D7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テキスト ボックス 127">
            <a:extLst>
              <a:ext uri="{FF2B5EF4-FFF2-40B4-BE49-F238E27FC236}">
                <a16:creationId xmlns:a16="http://schemas.microsoft.com/office/drawing/2014/main" id="{27F73124-F07A-70A7-10C3-098D14C9943B}"/>
              </a:ext>
            </a:extLst>
          </p:cNvPr>
          <p:cNvSpPr txBox="1"/>
          <p:nvPr/>
        </p:nvSpPr>
        <p:spPr>
          <a:xfrm>
            <a:off x="747952" y="4889774"/>
            <a:ext cx="1606853" cy="369332"/>
          </a:xfrm>
          <a:prstGeom prst="rect">
            <a:avLst/>
          </a:prstGeom>
          <a:noFill/>
        </p:spPr>
        <p:txBody>
          <a:bodyPr wrap="square">
            <a:spAutoFit/>
          </a:bodyPr>
          <a:lstStyle/>
          <a:p>
            <a:pPr algn="ct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経済の安定化</a:t>
            </a:r>
          </a:p>
        </p:txBody>
      </p:sp>
    </p:spTree>
    <p:extLst>
      <p:ext uri="{BB962C8B-B14F-4D97-AF65-F5344CB8AC3E}">
        <p14:creationId xmlns:p14="http://schemas.microsoft.com/office/powerpoint/2010/main" val="1963703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500"/>
                                        <p:tgtEl>
                                          <p:spTgt spid="6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8"/>
                                        </p:tgtEl>
                                        <p:attrNameLst>
                                          <p:attrName>style.visibility</p:attrName>
                                        </p:attrNameLst>
                                      </p:cBhvr>
                                      <p:to>
                                        <p:strVal val="visible"/>
                                      </p:to>
                                    </p:set>
                                    <p:animEffect transition="in" filter="fade">
                                      <p:cBhvr>
                                        <p:cTn id="49" dur="500"/>
                                        <p:tgtEl>
                                          <p:spTgt spid="128"/>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animBg="1"/>
      <p:bldP spid="20" grpId="0" animBg="1"/>
      <p:bldP spid="8" grpId="0"/>
      <p:bldP spid="12" grpId="0" animBg="1"/>
      <p:bldP spid="23" grpId="0"/>
      <p:bldP spid="51" grpId="0" animBg="1"/>
      <p:bldP spid="34" grpId="0"/>
      <p:bldP spid="56" grpId="0" animBg="1"/>
      <p:bldP spid="57" grpId="0"/>
      <p:bldP spid="58" grpId="0" animBg="1"/>
      <p:bldP spid="59" grpId="0"/>
      <p:bldP spid="61" grpId="0" animBg="1"/>
      <p:bldP spid="62" grpId="0"/>
      <p:bldP spid="63" grpId="0" animBg="1"/>
      <p:bldP spid="1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1E674-0C47-E323-E127-889057ADF34D}"/>
            </a:ext>
          </a:extLst>
        </p:cNvPr>
        <p:cNvGrpSpPr/>
        <p:nvPr/>
      </p:nvGrpSpPr>
      <p:grpSpPr>
        <a:xfrm>
          <a:off x="0" y="0"/>
          <a:ext cx="0" cy="0"/>
          <a:chOff x="0" y="0"/>
          <a:chExt cx="0" cy="0"/>
        </a:xfrm>
      </p:grpSpPr>
      <p:sp>
        <p:nvSpPr>
          <p:cNvPr id="2" name="Google Shape;111;p1">
            <a:extLst>
              <a:ext uri="{FF2B5EF4-FFF2-40B4-BE49-F238E27FC236}">
                <a16:creationId xmlns:a16="http://schemas.microsoft.com/office/drawing/2014/main" id="{F2EDC85D-AB0F-4AF7-61C9-DF650C97B32D}"/>
              </a:ext>
            </a:extLst>
          </p:cNvPr>
          <p:cNvSpPr txBox="1"/>
          <p:nvPr/>
        </p:nvSpPr>
        <p:spPr>
          <a:xfrm>
            <a:off x="311426" y="255248"/>
            <a:ext cx="5523233"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439B84"/>
                </a:solidFill>
                <a:latin typeface="UD デジタル 教科書体 NP-R" panose="02020400000000000000" pitchFamily="18" charset="-128"/>
                <a:ea typeface="UD デジタル 教科書体 NP-R" panose="02020400000000000000" pitchFamily="18" charset="-128"/>
                <a:cs typeface="Arial"/>
                <a:sym typeface="Arial"/>
              </a:rPr>
              <a:t>2.</a:t>
            </a:r>
            <a:r>
              <a:rPr lang="ja-JP" altLang="en-US" sz="2800" b="1" i="0" u="none" strike="noStrike" cap="none" dirty="0">
                <a:solidFill>
                  <a:srgbClr val="439B84"/>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800" b="1" dirty="0">
                <a:solidFill>
                  <a:srgbClr val="439B84"/>
                </a:solidFill>
                <a:latin typeface="UD デジタル 教科書体 NP-R" panose="02020400000000000000" pitchFamily="18" charset="-128"/>
                <a:ea typeface="UD デジタル 教科書体 NP-R" panose="02020400000000000000" pitchFamily="18" charset="-128"/>
                <a:cs typeface="Arial"/>
                <a:sym typeface="Arial"/>
              </a:rPr>
              <a:t>納税の義務</a:t>
            </a:r>
          </a:p>
        </p:txBody>
      </p:sp>
      <p:cxnSp>
        <p:nvCxnSpPr>
          <p:cNvPr id="5" name="直線コネクタ 4">
            <a:extLst>
              <a:ext uri="{FF2B5EF4-FFF2-40B4-BE49-F238E27FC236}">
                <a16:creationId xmlns:a16="http://schemas.microsoft.com/office/drawing/2014/main" id="{B98E6ACD-69E5-9756-D2F0-F550A3F7A6CE}"/>
              </a:ext>
            </a:extLst>
          </p:cNvPr>
          <p:cNvCxnSpPr>
            <a:cxnSpLocks/>
          </p:cNvCxnSpPr>
          <p:nvPr/>
        </p:nvCxnSpPr>
        <p:spPr>
          <a:xfrm>
            <a:off x="426000" y="756126"/>
            <a:ext cx="11340000" cy="0"/>
          </a:xfrm>
          <a:prstGeom prst="line">
            <a:avLst/>
          </a:prstGeom>
          <a:ln w="44450" cmpd="dbl">
            <a:solidFill>
              <a:srgbClr val="439B84"/>
            </a:solidFill>
          </a:ln>
        </p:spPr>
        <p:style>
          <a:lnRef idx="1">
            <a:schemeClr val="accent1"/>
          </a:lnRef>
          <a:fillRef idx="0">
            <a:schemeClr val="accent1"/>
          </a:fillRef>
          <a:effectRef idx="0">
            <a:schemeClr val="accent1"/>
          </a:effectRef>
          <a:fontRef idx="minor">
            <a:schemeClr val="tx1"/>
          </a:fontRef>
        </p:style>
      </p:cxnSp>
      <p:sp>
        <p:nvSpPr>
          <p:cNvPr id="6" name="Google Shape;111;p1">
            <a:extLst>
              <a:ext uri="{FF2B5EF4-FFF2-40B4-BE49-F238E27FC236}">
                <a16:creationId xmlns:a16="http://schemas.microsoft.com/office/drawing/2014/main" id="{6D236462-5E05-D4A6-04D2-C1B2D87A0B0B}"/>
              </a:ext>
            </a:extLst>
          </p:cNvPr>
          <p:cNvSpPr txBox="1"/>
          <p:nvPr/>
        </p:nvSpPr>
        <p:spPr>
          <a:xfrm>
            <a:off x="1021152" y="3429000"/>
            <a:ext cx="10149696" cy="2548350"/>
          </a:xfrm>
          <a:prstGeom prst="rect">
            <a:avLst/>
          </a:prstGeom>
          <a:noFill/>
          <a:ln>
            <a:noFill/>
          </a:ln>
        </p:spPr>
        <p:txBody>
          <a:bodyPr spcFirstLastPara="1" wrap="square" lIns="91425" tIns="45700" rIns="91425" bIns="45700" anchor="t" anchorCtr="0">
            <a:spAutoFit/>
          </a:bodyPr>
          <a:lstStyle/>
          <a:p>
            <a:pPr lvl="0">
              <a:lnSpc>
                <a:spcPct val="120000"/>
              </a:lnSpc>
              <a:spcBef>
                <a:spcPts val="1200"/>
              </a:spcBef>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税は国を維持し、発展させていくために欠かせないものですから、憲法でも税金を納めることを国民の義務と定めています。この納税の義務は、勤労の義務や普通教育を受けさせる義務と並んで国民の三大義務の一つとされています。</a:t>
            </a:r>
            <a:endParaRPr lang="en-US" altLang="ja-JP" dirty="0">
              <a:latin typeface="UD デジタル 教科書体 NP-R" panose="02020400000000000000" pitchFamily="18" charset="-128"/>
              <a:ea typeface="UD デジタル 教科書体 NP-R" panose="02020400000000000000" pitchFamily="18" charset="-128"/>
              <a:cs typeface="Arial"/>
              <a:sym typeface="Arial"/>
            </a:endParaRPr>
          </a:p>
          <a:p>
            <a:pPr lvl="0">
              <a:lnSpc>
                <a:spcPct val="120000"/>
              </a:lnSpc>
              <a:spcBef>
                <a:spcPts val="1200"/>
              </a:spcBef>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民主主義国家であるわが国では、納税に関する法律は国民の代表者からなる国会で決められており、この法律によってのみ集めることができるのです。</a:t>
            </a:r>
            <a:endParaRPr lang="en-US" altLang="ja-JP" dirty="0">
              <a:latin typeface="UD デジタル 教科書体 NP-R" panose="02020400000000000000" pitchFamily="18" charset="-128"/>
              <a:ea typeface="UD デジタル 教科書体 NP-R" panose="02020400000000000000" pitchFamily="18" charset="-128"/>
              <a:cs typeface="Arial"/>
              <a:sym typeface="Arial"/>
            </a:endParaRPr>
          </a:p>
          <a:p>
            <a:pPr lvl="0">
              <a:lnSpc>
                <a:spcPct val="120000"/>
              </a:lnSpc>
              <a:spcBef>
                <a:spcPts val="1200"/>
              </a:spcBef>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地方公共団体の税金についても同様に、地方公共団体の議会が定める条例で決められています。</a:t>
            </a:r>
          </a:p>
        </p:txBody>
      </p:sp>
      <p:sp>
        <p:nvSpPr>
          <p:cNvPr id="4" name="四角形: 角を丸くする 3">
            <a:extLst>
              <a:ext uri="{FF2B5EF4-FFF2-40B4-BE49-F238E27FC236}">
                <a16:creationId xmlns:a16="http://schemas.microsoft.com/office/drawing/2014/main" id="{50D7B410-2877-5A6E-097F-E129BB949653}"/>
              </a:ext>
            </a:extLst>
          </p:cNvPr>
          <p:cNvSpPr/>
          <p:nvPr/>
        </p:nvSpPr>
        <p:spPr>
          <a:xfrm>
            <a:off x="1358445" y="1401458"/>
            <a:ext cx="9475111" cy="1562832"/>
          </a:xfrm>
          <a:prstGeom prst="roundRect">
            <a:avLst>
              <a:gd name="adj" fmla="val 8744"/>
            </a:avLst>
          </a:prstGeom>
          <a:solidFill>
            <a:srgbClr val="FFFDE4"/>
          </a:solidFill>
          <a:ln w="19050">
            <a:solidFill>
              <a:srgbClr val="439B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Google Shape;111;p1">
            <a:extLst>
              <a:ext uri="{FF2B5EF4-FFF2-40B4-BE49-F238E27FC236}">
                <a16:creationId xmlns:a16="http://schemas.microsoft.com/office/drawing/2014/main" id="{C9D871DC-BEBE-855C-EE1C-69034EC96B6A}"/>
              </a:ext>
            </a:extLst>
          </p:cNvPr>
          <p:cNvSpPr txBox="1"/>
          <p:nvPr/>
        </p:nvSpPr>
        <p:spPr>
          <a:xfrm>
            <a:off x="2177915" y="1654203"/>
            <a:ext cx="4431561" cy="535491"/>
          </a:xfrm>
          <a:prstGeom prst="rect">
            <a:avLst/>
          </a:prstGeom>
          <a:noFill/>
          <a:ln>
            <a:noFill/>
          </a:ln>
        </p:spPr>
        <p:txBody>
          <a:bodyPr spcFirstLastPara="1" wrap="square" lIns="91425" tIns="45700" rIns="91425" bIns="45700" anchor="t" anchorCtr="0">
            <a:spAutoFit/>
          </a:bodyPr>
          <a:lstStyle/>
          <a:p>
            <a:pPr lvl="0">
              <a:lnSpc>
                <a:spcPct val="120000"/>
              </a:lnSpc>
              <a:defRPr/>
            </a:pPr>
            <a:r>
              <a:rPr lang="ja-JP" altLang="en-US" sz="2400" b="1" dirty="0">
                <a:solidFill>
                  <a:srgbClr val="439B84"/>
                </a:solidFill>
                <a:latin typeface="UD デジタル 教科書体 NP-R" panose="02020400000000000000" pitchFamily="18" charset="-128"/>
                <a:ea typeface="UD デジタル 教科書体 NP-R" panose="02020400000000000000" pitchFamily="18" charset="-128"/>
                <a:cs typeface="Arial"/>
                <a:sym typeface="Arial"/>
              </a:rPr>
              <a:t>日本国憲法　第</a:t>
            </a:r>
            <a:r>
              <a:rPr lang="en-US" altLang="ja-JP" sz="2400" b="1" dirty="0">
                <a:solidFill>
                  <a:srgbClr val="439B84"/>
                </a:solidFill>
                <a:latin typeface="UD デジタル 教科書体 NP-R" panose="02020400000000000000" pitchFamily="18" charset="-128"/>
                <a:ea typeface="UD デジタル 教科書体 NP-R" panose="02020400000000000000" pitchFamily="18" charset="-128"/>
                <a:cs typeface="Arial"/>
                <a:sym typeface="Arial"/>
              </a:rPr>
              <a:t>30</a:t>
            </a:r>
            <a:r>
              <a:rPr lang="ja-JP" altLang="en-US" sz="2400" b="1" dirty="0">
                <a:solidFill>
                  <a:srgbClr val="439B84"/>
                </a:solidFill>
                <a:latin typeface="UD デジタル 教科書体 NP-R" panose="02020400000000000000" pitchFamily="18" charset="-128"/>
                <a:ea typeface="UD デジタル 教科書体 NP-R" panose="02020400000000000000" pitchFamily="18" charset="-128"/>
                <a:cs typeface="Arial"/>
                <a:sym typeface="Arial"/>
              </a:rPr>
              <a:t>条</a:t>
            </a:r>
          </a:p>
        </p:txBody>
      </p:sp>
      <p:sp>
        <p:nvSpPr>
          <p:cNvPr id="8" name="Google Shape;111;p1">
            <a:extLst>
              <a:ext uri="{FF2B5EF4-FFF2-40B4-BE49-F238E27FC236}">
                <a16:creationId xmlns:a16="http://schemas.microsoft.com/office/drawing/2014/main" id="{81D33639-2F57-0271-D002-F020D3209DA4}"/>
              </a:ext>
            </a:extLst>
          </p:cNvPr>
          <p:cNvSpPr txBox="1"/>
          <p:nvPr/>
        </p:nvSpPr>
        <p:spPr>
          <a:xfrm>
            <a:off x="1814358" y="2211626"/>
            <a:ext cx="8563285" cy="535491"/>
          </a:xfrm>
          <a:prstGeom prst="rect">
            <a:avLst/>
          </a:prstGeom>
          <a:noFill/>
          <a:ln>
            <a:noFill/>
          </a:ln>
        </p:spPr>
        <p:txBody>
          <a:bodyPr spcFirstLastPara="1" wrap="square" lIns="91425" tIns="45700" rIns="91425" bIns="45700" anchor="t" anchorCtr="0">
            <a:spAutoFit/>
          </a:bodyPr>
          <a:lstStyle/>
          <a:p>
            <a:pPr lvl="0" algn="ctr">
              <a:lnSpc>
                <a:spcPct val="120000"/>
              </a:lnSpc>
              <a:defRPr/>
            </a:pPr>
            <a:r>
              <a:rPr lang="ja-JP" altLang="en-US" sz="2400" b="1" dirty="0">
                <a:latin typeface="UD デジタル 教科書体 NP-R" panose="02020400000000000000" pitchFamily="18" charset="-128"/>
                <a:ea typeface="UD デジタル 教科書体 NP-R" panose="02020400000000000000" pitchFamily="18" charset="-128"/>
                <a:cs typeface="Arial"/>
                <a:sym typeface="Arial"/>
              </a:rPr>
              <a:t>「国民は、法律の定めるところにより納税の義務を負ふ」</a:t>
            </a:r>
          </a:p>
        </p:txBody>
      </p:sp>
      <p:sp>
        <p:nvSpPr>
          <p:cNvPr id="3" name="Google Shape;105;p1">
            <a:extLst>
              <a:ext uri="{FF2B5EF4-FFF2-40B4-BE49-F238E27FC236}">
                <a16:creationId xmlns:a16="http://schemas.microsoft.com/office/drawing/2014/main" id="{863B4890-8E45-2579-265E-2907D7A8C6A9}"/>
              </a:ext>
            </a:extLst>
          </p:cNvPr>
          <p:cNvSpPr/>
          <p:nvPr/>
        </p:nvSpPr>
        <p:spPr>
          <a:xfrm>
            <a:off x="10813775" y="251189"/>
            <a:ext cx="1084631" cy="358231"/>
          </a:xfrm>
          <a:prstGeom prst="rect">
            <a:avLst/>
          </a:prstGeom>
          <a:solidFill>
            <a:srgbClr val="C80000">
              <a:alpha val="1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0" name="Google Shape;107;p1">
            <a:extLst>
              <a:ext uri="{FF2B5EF4-FFF2-40B4-BE49-F238E27FC236}">
                <a16:creationId xmlns:a16="http://schemas.microsoft.com/office/drawing/2014/main" id="{4D6C231F-1042-14CF-A73A-E7218D4FB3DB}"/>
              </a:ext>
            </a:extLst>
          </p:cNvPr>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UD デジタル 教科書体 NP-R" panose="02020400000000000000" pitchFamily="18" charset="-128"/>
                <a:ea typeface="UD デジタル 教科書体 NP-R" panose="02020400000000000000" pitchFamily="18" charset="-128"/>
                <a:cs typeface="Arial"/>
                <a:sym typeface="Arial"/>
              </a:rPr>
              <a:t>目次へ</a:t>
            </a:r>
            <a:endParaRPr dirty="0">
              <a:latin typeface="UD デジタル 教科書体 NP-R" panose="02020400000000000000" pitchFamily="18" charset="-128"/>
              <a:ea typeface="UD デジタル 教科書体 NP-R" panose="02020400000000000000" pitchFamily="18" charset="-128"/>
            </a:endParaRPr>
          </a:p>
        </p:txBody>
      </p:sp>
      <p:sp>
        <p:nvSpPr>
          <p:cNvPr id="11" name="Google Shape;108;p1">
            <a:extLst>
              <a:ext uri="{FF2B5EF4-FFF2-40B4-BE49-F238E27FC236}">
                <a16:creationId xmlns:a16="http://schemas.microsoft.com/office/drawing/2014/main" id="{219A7256-C931-3127-6066-EAD0F3429B3E}"/>
              </a:ext>
            </a:extLst>
          </p:cNvPr>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05;p1">
            <a:hlinkClick r:id="rId2" action="ppaction://hlinksldjump"/>
            <a:extLst>
              <a:ext uri="{FF2B5EF4-FFF2-40B4-BE49-F238E27FC236}">
                <a16:creationId xmlns:a16="http://schemas.microsoft.com/office/drawing/2014/main" id="{6FDA6D7B-A7BF-4655-B940-AC3E7B516E79}"/>
              </a:ext>
            </a:extLst>
          </p:cNvPr>
          <p:cNvSpPr/>
          <p:nvPr/>
        </p:nvSpPr>
        <p:spPr>
          <a:xfrm>
            <a:off x="10813775" y="251189"/>
            <a:ext cx="1084631" cy="358231"/>
          </a:xfrm>
          <a:prstGeom prst="rect">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82848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animBg="1"/>
      <p:bldP spid="7" grpId="0"/>
      <p:bldP spid="8" grpId="0"/>
      <p:bldP spid="3" grpId="0" animBg="1"/>
      <p:bldP spid="10" grpId="0"/>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208D6-A006-12DA-5040-2B01315C6531}"/>
            </a:ext>
          </a:extLst>
        </p:cNvPr>
        <p:cNvGrpSpPr/>
        <p:nvPr/>
      </p:nvGrpSpPr>
      <p:grpSpPr>
        <a:xfrm>
          <a:off x="0" y="0"/>
          <a:ext cx="0" cy="0"/>
          <a:chOff x="0" y="0"/>
          <a:chExt cx="0" cy="0"/>
        </a:xfrm>
      </p:grpSpPr>
      <p:sp>
        <p:nvSpPr>
          <p:cNvPr id="2" name="Google Shape;111;p1">
            <a:extLst>
              <a:ext uri="{FF2B5EF4-FFF2-40B4-BE49-F238E27FC236}">
                <a16:creationId xmlns:a16="http://schemas.microsoft.com/office/drawing/2014/main" id="{B16DFABD-1F71-3C1C-14C5-C25BAAFA6761}"/>
              </a:ext>
            </a:extLst>
          </p:cNvPr>
          <p:cNvSpPr txBox="1"/>
          <p:nvPr/>
        </p:nvSpPr>
        <p:spPr>
          <a:xfrm>
            <a:off x="311426" y="255248"/>
            <a:ext cx="5523233"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EB924F"/>
                </a:solidFill>
                <a:latin typeface="UD デジタル 教科書体 NP-R" panose="02020400000000000000" pitchFamily="18" charset="-128"/>
                <a:ea typeface="UD デジタル 教科書体 NP-R" panose="02020400000000000000" pitchFamily="18" charset="-128"/>
                <a:cs typeface="Arial"/>
                <a:sym typeface="Arial"/>
              </a:rPr>
              <a:t>3.</a:t>
            </a:r>
            <a:r>
              <a:rPr lang="ja-JP" altLang="en-US" sz="2800" b="1" i="0" u="none" strike="noStrike" cap="none" dirty="0">
                <a:solidFill>
                  <a:srgbClr val="EB924F"/>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800" b="1" dirty="0">
                <a:solidFill>
                  <a:srgbClr val="EB924F"/>
                </a:solidFill>
                <a:latin typeface="UD デジタル 教科書体 NP-R" panose="02020400000000000000" pitchFamily="18" charset="-128"/>
                <a:ea typeface="UD デジタル 教科書体 NP-R" panose="02020400000000000000" pitchFamily="18" charset="-128"/>
                <a:cs typeface="Arial"/>
                <a:sym typeface="Arial"/>
              </a:rPr>
              <a:t>税の種類</a:t>
            </a:r>
          </a:p>
        </p:txBody>
      </p:sp>
      <p:cxnSp>
        <p:nvCxnSpPr>
          <p:cNvPr id="5" name="直線コネクタ 4">
            <a:extLst>
              <a:ext uri="{FF2B5EF4-FFF2-40B4-BE49-F238E27FC236}">
                <a16:creationId xmlns:a16="http://schemas.microsoft.com/office/drawing/2014/main" id="{D02FEDED-0F33-D583-73B3-9FD9A1557834}"/>
              </a:ext>
            </a:extLst>
          </p:cNvPr>
          <p:cNvCxnSpPr>
            <a:cxnSpLocks/>
          </p:cNvCxnSpPr>
          <p:nvPr/>
        </p:nvCxnSpPr>
        <p:spPr>
          <a:xfrm>
            <a:off x="426000" y="756126"/>
            <a:ext cx="11340000" cy="0"/>
          </a:xfrm>
          <a:prstGeom prst="line">
            <a:avLst/>
          </a:prstGeom>
          <a:ln w="44450" cmpd="dbl">
            <a:solidFill>
              <a:srgbClr val="EB924F"/>
            </a:solidFill>
          </a:ln>
        </p:spPr>
        <p:style>
          <a:lnRef idx="1">
            <a:schemeClr val="accent1"/>
          </a:lnRef>
          <a:fillRef idx="0">
            <a:schemeClr val="accent1"/>
          </a:fillRef>
          <a:effectRef idx="0">
            <a:schemeClr val="accent1"/>
          </a:effectRef>
          <a:fontRef idx="minor">
            <a:schemeClr val="tx1"/>
          </a:fontRef>
        </p:style>
      </p:cxnSp>
      <p:sp>
        <p:nvSpPr>
          <p:cNvPr id="3" name="Google Shape;111;p1">
            <a:extLst>
              <a:ext uri="{FF2B5EF4-FFF2-40B4-BE49-F238E27FC236}">
                <a16:creationId xmlns:a16="http://schemas.microsoft.com/office/drawing/2014/main" id="{7BBC6E1F-4352-7458-FB43-0E50A40F5CF5}"/>
              </a:ext>
            </a:extLst>
          </p:cNvPr>
          <p:cNvSpPr txBox="1"/>
          <p:nvPr/>
        </p:nvSpPr>
        <p:spPr>
          <a:xfrm>
            <a:off x="961716" y="1041091"/>
            <a:ext cx="10419455" cy="1397265"/>
          </a:xfrm>
          <a:prstGeom prst="rect">
            <a:avLst/>
          </a:prstGeom>
          <a:noFill/>
          <a:ln>
            <a:noFill/>
          </a:ln>
        </p:spPr>
        <p:txBody>
          <a:bodyPr spcFirstLastPara="1" wrap="square" lIns="91425" tIns="45700" rIns="91425" bIns="45700" anchor="t" anchorCtr="0">
            <a:spAutoFit/>
          </a:bodyPr>
          <a:lstStyle/>
          <a:p>
            <a:pPr lvl="0">
              <a:lnSpc>
                <a:spcPct val="120000"/>
              </a:lnSpc>
              <a:spcBef>
                <a:spcPts val="1200"/>
              </a:spcBef>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現在、国税と地方税をあわせて約</a:t>
            </a:r>
            <a:r>
              <a:rPr lang="en-US" altLang="ja-JP" dirty="0">
                <a:latin typeface="UD デジタル 教科書体 NP-R" panose="02020400000000000000" pitchFamily="18" charset="-128"/>
                <a:ea typeface="UD デジタル 教科書体 NP-R" panose="02020400000000000000" pitchFamily="18" charset="-128"/>
                <a:cs typeface="Arial"/>
                <a:sym typeface="Arial"/>
              </a:rPr>
              <a:t>50</a:t>
            </a:r>
            <a:r>
              <a:rPr lang="ja-JP" altLang="en-US" dirty="0">
                <a:latin typeface="UD デジタル 教科書体 NP-R" panose="02020400000000000000" pitchFamily="18" charset="-128"/>
                <a:ea typeface="UD デジタル 教科書体 NP-R" panose="02020400000000000000" pitchFamily="18" charset="-128"/>
                <a:cs typeface="Arial"/>
                <a:sym typeface="Arial"/>
              </a:rPr>
              <a:t>種類の税金があります。</a:t>
            </a:r>
          </a:p>
          <a:p>
            <a:pPr lvl="0">
              <a:lnSpc>
                <a:spcPct val="120000"/>
              </a:lnSpc>
              <a:spcBef>
                <a:spcPts val="1200"/>
              </a:spcBef>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税にはさまざまな種類があり、どこに納めるか、誰が納めるか、などによっていくつかの視点から分類することができます。</a:t>
            </a:r>
          </a:p>
        </p:txBody>
      </p:sp>
      <p:sp>
        <p:nvSpPr>
          <p:cNvPr id="6" name="テキスト ボックス 5">
            <a:extLst>
              <a:ext uri="{FF2B5EF4-FFF2-40B4-BE49-F238E27FC236}">
                <a16:creationId xmlns:a16="http://schemas.microsoft.com/office/drawing/2014/main" id="{20B25B02-974A-2835-9D1B-ED6954732E6E}"/>
              </a:ext>
            </a:extLst>
          </p:cNvPr>
          <p:cNvSpPr txBox="1"/>
          <p:nvPr/>
        </p:nvSpPr>
        <p:spPr>
          <a:xfrm>
            <a:off x="881818" y="2701020"/>
            <a:ext cx="2647406" cy="400110"/>
          </a:xfrm>
          <a:prstGeom prst="rect">
            <a:avLst/>
          </a:prstGeom>
          <a:noFill/>
        </p:spPr>
        <p:txBody>
          <a:bodyPr wrap="square">
            <a:spAutoFit/>
          </a:bodyPr>
          <a:lstStyle/>
          <a:p>
            <a:r>
              <a:rPr lang="ja-JP" altLang="en-US" sz="2000" b="1" dirty="0">
                <a:latin typeface="UD デジタル 教科書体 NP-R" panose="02020400000000000000" pitchFamily="18" charset="-128"/>
                <a:ea typeface="UD デジタル 教科書体 NP-R" panose="02020400000000000000" pitchFamily="18" charset="-128"/>
              </a:rPr>
              <a:t>１　国税と地方税</a:t>
            </a:r>
          </a:p>
        </p:txBody>
      </p:sp>
      <p:sp>
        <p:nvSpPr>
          <p:cNvPr id="7" name="四角形: 角を丸くする 6">
            <a:extLst>
              <a:ext uri="{FF2B5EF4-FFF2-40B4-BE49-F238E27FC236}">
                <a16:creationId xmlns:a16="http://schemas.microsoft.com/office/drawing/2014/main" id="{CF901CEB-A217-4C0B-135A-41D84967C358}"/>
              </a:ext>
            </a:extLst>
          </p:cNvPr>
          <p:cNvSpPr/>
          <p:nvPr/>
        </p:nvSpPr>
        <p:spPr>
          <a:xfrm>
            <a:off x="1119052" y="3153463"/>
            <a:ext cx="9953897" cy="1063336"/>
          </a:xfrm>
          <a:prstGeom prst="roundRect">
            <a:avLst>
              <a:gd name="adj" fmla="val 8744"/>
            </a:avLst>
          </a:prstGeom>
          <a:solidFill>
            <a:srgbClr val="FFFDE4"/>
          </a:solidFill>
          <a:ln w="19050">
            <a:solidFill>
              <a:srgbClr val="EB92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Google Shape;111;p1">
            <a:extLst>
              <a:ext uri="{FF2B5EF4-FFF2-40B4-BE49-F238E27FC236}">
                <a16:creationId xmlns:a16="http://schemas.microsoft.com/office/drawing/2014/main" id="{C4207A90-0963-D3D7-FDAB-215233BA6E71}"/>
              </a:ext>
            </a:extLst>
          </p:cNvPr>
          <p:cNvSpPr txBox="1"/>
          <p:nvPr/>
        </p:nvSpPr>
        <p:spPr>
          <a:xfrm>
            <a:off x="1405712" y="3250696"/>
            <a:ext cx="8627946" cy="834034"/>
          </a:xfrm>
          <a:prstGeom prst="rect">
            <a:avLst/>
          </a:prstGeom>
          <a:noFill/>
          <a:ln>
            <a:noFill/>
          </a:ln>
        </p:spPr>
        <p:txBody>
          <a:bodyPr spcFirstLastPara="1" wrap="square" lIns="91425" tIns="45700" rIns="91425" bIns="45700" anchor="t" anchorCtr="0">
            <a:spAutoFit/>
          </a:bodyPr>
          <a:lstStyle/>
          <a:p>
            <a:pPr lvl="0">
              <a:lnSpc>
                <a:spcPct val="120000"/>
              </a:lnSpc>
              <a:spcBef>
                <a:spcPts val="600"/>
              </a:spcBef>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国に納める税金を「国税」、地方公共団体に納める税金を「地方税」といいます。地方税はさらに「県税」と「市町村税」に分けられます。</a:t>
            </a:r>
          </a:p>
        </p:txBody>
      </p:sp>
      <p:sp>
        <p:nvSpPr>
          <p:cNvPr id="11" name="テキスト ボックス 10">
            <a:extLst>
              <a:ext uri="{FF2B5EF4-FFF2-40B4-BE49-F238E27FC236}">
                <a16:creationId xmlns:a16="http://schemas.microsoft.com/office/drawing/2014/main" id="{C5E4F152-9369-90C4-B99C-136B4C7CB732}"/>
              </a:ext>
            </a:extLst>
          </p:cNvPr>
          <p:cNvSpPr txBox="1"/>
          <p:nvPr/>
        </p:nvSpPr>
        <p:spPr>
          <a:xfrm>
            <a:off x="881818" y="4670641"/>
            <a:ext cx="2647406" cy="400110"/>
          </a:xfrm>
          <a:prstGeom prst="rect">
            <a:avLst/>
          </a:prstGeom>
          <a:noFill/>
        </p:spPr>
        <p:txBody>
          <a:bodyPr wrap="square">
            <a:spAutoFit/>
          </a:bodyPr>
          <a:lstStyle/>
          <a:p>
            <a:r>
              <a:rPr lang="ja-JP" altLang="en-US" sz="2000" b="1" dirty="0">
                <a:latin typeface="UD デジタル 教科書体 NP-R" panose="02020400000000000000" pitchFamily="18" charset="-128"/>
                <a:ea typeface="UD デジタル 教科書体 NP-R" panose="02020400000000000000" pitchFamily="18" charset="-128"/>
              </a:rPr>
              <a:t>２　直接税と間接税</a:t>
            </a:r>
          </a:p>
        </p:txBody>
      </p:sp>
      <p:sp>
        <p:nvSpPr>
          <p:cNvPr id="12" name="四角形: 角を丸くする 11">
            <a:extLst>
              <a:ext uri="{FF2B5EF4-FFF2-40B4-BE49-F238E27FC236}">
                <a16:creationId xmlns:a16="http://schemas.microsoft.com/office/drawing/2014/main" id="{ABA6D8BD-E277-96FC-C659-DD2366F2B0CB}"/>
              </a:ext>
            </a:extLst>
          </p:cNvPr>
          <p:cNvSpPr/>
          <p:nvPr/>
        </p:nvSpPr>
        <p:spPr>
          <a:xfrm>
            <a:off x="1119052" y="5123084"/>
            <a:ext cx="9953897" cy="1063336"/>
          </a:xfrm>
          <a:prstGeom prst="roundRect">
            <a:avLst>
              <a:gd name="adj" fmla="val 8744"/>
            </a:avLst>
          </a:prstGeom>
          <a:solidFill>
            <a:srgbClr val="FFFDE4"/>
          </a:solidFill>
          <a:ln w="19050">
            <a:solidFill>
              <a:srgbClr val="EB92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111;p1">
            <a:extLst>
              <a:ext uri="{FF2B5EF4-FFF2-40B4-BE49-F238E27FC236}">
                <a16:creationId xmlns:a16="http://schemas.microsoft.com/office/drawing/2014/main" id="{6BCDA8F4-505B-2539-8211-F1C354D6209B}"/>
              </a:ext>
            </a:extLst>
          </p:cNvPr>
          <p:cNvSpPr txBox="1"/>
          <p:nvPr/>
        </p:nvSpPr>
        <p:spPr>
          <a:xfrm>
            <a:off x="1405712" y="5220317"/>
            <a:ext cx="9502503" cy="834034"/>
          </a:xfrm>
          <a:prstGeom prst="rect">
            <a:avLst/>
          </a:prstGeom>
          <a:noFill/>
          <a:ln>
            <a:noFill/>
          </a:ln>
        </p:spPr>
        <p:txBody>
          <a:bodyPr spcFirstLastPara="1" wrap="square" lIns="91425" tIns="45700" rIns="91425" bIns="45700" anchor="t" anchorCtr="0">
            <a:spAutoFit/>
          </a:bodyPr>
          <a:lstStyle/>
          <a:p>
            <a:pPr lvl="0">
              <a:lnSpc>
                <a:spcPct val="120000"/>
              </a:lnSpc>
              <a:spcBef>
                <a:spcPts val="600"/>
              </a:spcBef>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納税者（税金を国や地方公共団体へ納付する人）と負担者（税金を負担する人）が同じ人である税を「直接税」といい、納税者と負担者が違う人である税を「間接税」といいます。</a:t>
            </a:r>
          </a:p>
        </p:txBody>
      </p:sp>
    </p:spTree>
    <p:extLst>
      <p:ext uri="{BB962C8B-B14F-4D97-AF65-F5344CB8AC3E}">
        <p14:creationId xmlns:p14="http://schemas.microsoft.com/office/powerpoint/2010/main" val="120471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animBg="1"/>
      <p:bldP spid="10" grpId="0"/>
      <p:bldP spid="11"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48BC4-DB5D-67A3-0F86-FDD5F1FF1DDA}"/>
            </a:ext>
          </a:extLst>
        </p:cNvPr>
        <p:cNvGrpSpPr/>
        <p:nvPr/>
      </p:nvGrpSpPr>
      <p:grpSpPr>
        <a:xfrm>
          <a:off x="0" y="0"/>
          <a:ext cx="0" cy="0"/>
          <a:chOff x="0" y="0"/>
          <a:chExt cx="0" cy="0"/>
        </a:xfrm>
      </p:grpSpPr>
      <p:sp>
        <p:nvSpPr>
          <p:cNvPr id="2" name="Google Shape;111;p1">
            <a:extLst>
              <a:ext uri="{FF2B5EF4-FFF2-40B4-BE49-F238E27FC236}">
                <a16:creationId xmlns:a16="http://schemas.microsoft.com/office/drawing/2014/main" id="{2D18D3CB-E4B7-AC8A-1877-10A245A60906}"/>
              </a:ext>
            </a:extLst>
          </p:cNvPr>
          <p:cNvSpPr txBox="1"/>
          <p:nvPr/>
        </p:nvSpPr>
        <p:spPr>
          <a:xfrm>
            <a:off x="311426" y="255248"/>
            <a:ext cx="5523233"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EB924F"/>
                </a:solidFill>
                <a:latin typeface="UD デジタル 教科書体 NP-R" panose="02020400000000000000" pitchFamily="18" charset="-128"/>
                <a:ea typeface="UD デジタル 教科書体 NP-R" panose="02020400000000000000" pitchFamily="18" charset="-128"/>
                <a:cs typeface="Arial"/>
                <a:sym typeface="Arial"/>
              </a:rPr>
              <a:t>3.</a:t>
            </a:r>
            <a:r>
              <a:rPr lang="ja-JP" altLang="en-US" sz="2800" b="1" i="0" u="none" strike="noStrike" cap="none" dirty="0">
                <a:solidFill>
                  <a:srgbClr val="EB924F"/>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800" b="1" dirty="0">
                <a:solidFill>
                  <a:srgbClr val="EB924F"/>
                </a:solidFill>
                <a:latin typeface="UD デジタル 教科書体 NP-R" panose="02020400000000000000" pitchFamily="18" charset="-128"/>
                <a:ea typeface="UD デジタル 教科書体 NP-R" panose="02020400000000000000" pitchFamily="18" charset="-128"/>
                <a:cs typeface="Arial"/>
                <a:sym typeface="Arial"/>
              </a:rPr>
              <a:t>税の種類</a:t>
            </a:r>
          </a:p>
        </p:txBody>
      </p:sp>
      <p:cxnSp>
        <p:nvCxnSpPr>
          <p:cNvPr id="5" name="直線コネクタ 4">
            <a:extLst>
              <a:ext uri="{FF2B5EF4-FFF2-40B4-BE49-F238E27FC236}">
                <a16:creationId xmlns:a16="http://schemas.microsoft.com/office/drawing/2014/main" id="{403D8BA9-7164-4943-1136-D0D89C241EA3}"/>
              </a:ext>
            </a:extLst>
          </p:cNvPr>
          <p:cNvCxnSpPr>
            <a:cxnSpLocks/>
          </p:cNvCxnSpPr>
          <p:nvPr/>
        </p:nvCxnSpPr>
        <p:spPr>
          <a:xfrm>
            <a:off x="426000" y="756126"/>
            <a:ext cx="11340000" cy="0"/>
          </a:xfrm>
          <a:prstGeom prst="line">
            <a:avLst/>
          </a:prstGeom>
          <a:ln w="44450" cmpd="dbl">
            <a:solidFill>
              <a:srgbClr val="EB924F"/>
            </a:solidFill>
          </a:ln>
        </p:spPr>
        <p:style>
          <a:lnRef idx="1">
            <a:schemeClr val="accent1"/>
          </a:lnRef>
          <a:fillRef idx="0">
            <a:schemeClr val="accent1"/>
          </a:fillRef>
          <a:effectRef idx="0">
            <a:schemeClr val="accent1"/>
          </a:effectRef>
          <a:fontRef idx="minor">
            <a:schemeClr val="tx1"/>
          </a:fontRef>
        </p:style>
      </p:cxnSp>
      <p:graphicFrame>
        <p:nvGraphicFramePr>
          <p:cNvPr id="4" name="表 3">
            <a:extLst>
              <a:ext uri="{FF2B5EF4-FFF2-40B4-BE49-F238E27FC236}">
                <a16:creationId xmlns:a16="http://schemas.microsoft.com/office/drawing/2014/main" id="{92B7AABC-7946-1E2E-FEDF-8994E5ED7FFB}"/>
              </a:ext>
            </a:extLst>
          </p:cNvPr>
          <p:cNvGraphicFramePr>
            <a:graphicFrameLocks noGrp="1"/>
          </p:cNvGraphicFramePr>
          <p:nvPr>
            <p:extLst>
              <p:ext uri="{D42A27DB-BD31-4B8C-83A1-F6EECF244321}">
                <p14:modId xmlns:p14="http://schemas.microsoft.com/office/powerpoint/2010/main" val="3439048516"/>
              </p:ext>
            </p:extLst>
          </p:nvPr>
        </p:nvGraphicFramePr>
        <p:xfrm>
          <a:off x="558291" y="1399800"/>
          <a:ext cx="11083984" cy="1980000"/>
        </p:xfrm>
        <a:graphic>
          <a:graphicData uri="http://schemas.openxmlformats.org/drawingml/2006/table">
            <a:tbl>
              <a:tblPr firstRow="1" bandRow="1">
                <a:tableStyleId>{5C22544A-7EE6-4342-B048-85BDC9FD1C3A}</a:tableStyleId>
              </a:tblPr>
              <a:tblGrid>
                <a:gridCol w="622809">
                  <a:extLst>
                    <a:ext uri="{9D8B030D-6E8A-4147-A177-3AD203B41FA5}">
                      <a16:colId xmlns:a16="http://schemas.microsoft.com/office/drawing/2014/main" val="1014344259"/>
                    </a:ext>
                  </a:extLst>
                </a:gridCol>
                <a:gridCol w="1609200">
                  <a:extLst>
                    <a:ext uri="{9D8B030D-6E8A-4147-A177-3AD203B41FA5}">
                      <a16:colId xmlns:a16="http://schemas.microsoft.com/office/drawing/2014/main" val="2317857864"/>
                    </a:ext>
                  </a:extLst>
                </a:gridCol>
                <a:gridCol w="8851975">
                  <a:extLst>
                    <a:ext uri="{9D8B030D-6E8A-4147-A177-3AD203B41FA5}">
                      <a16:colId xmlns:a16="http://schemas.microsoft.com/office/drawing/2014/main" val="4270410046"/>
                    </a:ext>
                  </a:extLst>
                </a:gridCol>
              </a:tblGrid>
              <a:tr h="396000">
                <a:tc rowSpan="5">
                  <a:txBody>
                    <a:bodyPr/>
                    <a:lstStyle/>
                    <a:p>
                      <a:pPr algn="ctr"/>
                      <a:r>
                        <a:rPr kumimoji="1" lang="ja-JP" altLang="en-US" sz="1800" spc="200" baseline="0" dirty="0">
                          <a:solidFill>
                            <a:schemeClr val="bg1"/>
                          </a:solidFill>
                          <a:latin typeface="UD デジタル 教科書体 NP-R" panose="02020400000000000000" pitchFamily="18" charset="-128"/>
                          <a:ea typeface="UD デジタル 教科書体 NP-R" panose="02020400000000000000" pitchFamily="18" charset="-128"/>
                        </a:rPr>
                        <a:t>直接税</a:t>
                      </a:r>
                    </a:p>
                  </a:txBody>
                  <a:tcPr vert="eaVert"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19A6B1"/>
                    </a:solid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所得税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個人の所得（利益）に対してかかる税金で、確定申告（会社員は源泉徴収）して納税します。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0871145"/>
                  </a:ext>
                </a:extLst>
              </a:tr>
              <a:tr h="396000">
                <a:tc vMerge="1">
                  <a:txBody>
                    <a:bodyPr/>
                    <a:lstStyle/>
                    <a:p>
                      <a:endParaRPr kumimoji="1" lang="ja-JP" altLang="en-US" dirty="0"/>
                    </a:p>
                  </a:txBody>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復興特別所得税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東日本大震災からの復興施策などに充てるための税金で、所得税と併せて納税します。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1366391"/>
                  </a:ext>
                </a:extLst>
              </a:tr>
              <a:tr h="396000">
                <a:tc vMerge="1">
                  <a:txBody>
                    <a:bodyPr/>
                    <a:lstStyle/>
                    <a:p>
                      <a:endParaRPr kumimoji="1" lang="ja-JP" altLang="en-US" dirty="0"/>
                    </a:p>
                  </a:txBody>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法人税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株式会社や有限会社などの法人の所得（利益）にかかる税金で、決算期ごとに確定申告して納税します。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9077892"/>
                  </a:ext>
                </a:extLst>
              </a:tr>
              <a:tr h="396000">
                <a:tc vMerge="1">
                  <a:txBody>
                    <a:bodyPr/>
                    <a:lstStyle/>
                    <a:p>
                      <a:endParaRPr kumimoji="1" lang="ja-JP" altLang="en-US" dirty="0"/>
                    </a:p>
                  </a:txBody>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相続税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相続などにより財産を取得した人にかかる税金で、一定金額以上の財産を相続した人が納税します。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5482391"/>
                  </a:ext>
                </a:extLst>
              </a:tr>
              <a:tr h="396000">
                <a:tc vMerge="1">
                  <a:txBody>
                    <a:bodyPr/>
                    <a:lstStyle/>
                    <a:p>
                      <a:endParaRPr kumimoji="1" lang="ja-JP" altLang="en-US" dirty="0"/>
                    </a:p>
                  </a:txBody>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贈与税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贈与により財産をもらった人にかかる税金で、一定金額以上の財産をもらった人が納税します。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0309332"/>
                  </a:ext>
                </a:extLst>
              </a:tr>
            </a:tbl>
          </a:graphicData>
        </a:graphic>
      </p:graphicFrame>
      <p:graphicFrame>
        <p:nvGraphicFramePr>
          <p:cNvPr id="7" name="表 6">
            <a:extLst>
              <a:ext uri="{FF2B5EF4-FFF2-40B4-BE49-F238E27FC236}">
                <a16:creationId xmlns:a16="http://schemas.microsoft.com/office/drawing/2014/main" id="{5C037BFA-7020-2C1F-286D-7E412EA39A94}"/>
              </a:ext>
            </a:extLst>
          </p:cNvPr>
          <p:cNvGraphicFramePr>
            <a:graphicFrameLocks noGrp="1"/>
          </p:cNvGraphicFramePr>
          <p:nvPr>
            <p:extLst>
              <p:ext uri="{D42A27DB-BD31-4B8C-83A1-F6EECF244321}">
                <p14:modId xmlns:p14="http://schemas.microsoft.com/office/powerpoint/2010/main" val="2164310262"/>
              </p:ext>
            </p:extLst>
          </p:nvPr>
        </p:nvGraphicFramePr>
        <p:xfrm>
          <a:off x="558291" y="3513371"/>
          <a:ext cx="11084657" cy="3132000"/>
        </p:xfrm>
        <a:graphic>
          <a:graphicData uri="http://schemas.openxmlformats.org/drawingml/2006/table">
            <a:tbl>
              <a:tblPr firstRow="1" bandRow="1">
                <a:tableStyleId>{5C22544A-7EE6-4342-B048-85BDC9FD1C3A}</a:tableStyleId>
              </a:tblPr>
              <a:tblGrid>
                <a:gridCol w="622800">
                  <a:extLst>
                    <a:ext uri="{9D8B030D-6E8A-4147-A177-3AD203B41FA5}">
                      <a16:colId xmlns:a16="http://schemas.microsoft.com/office/drawing/2014/main" val="1014344259"/>
                    </a:ext>
                  </a:extLst>
                </a:gridCol>
                <a:gridCol w="1609457">
                  <a:extLst>
                    <a:ext uri="{9D8B030D-6E8A-4147-A177-3AD203B41FA5}">
                      <a16:colId xmlns:a16="http://schemas.microsoft.com/office/drawing/2014/main" val="2317857864"/>
                    </a:ext>
                  </a:extLst>
                </a:gridCol>
                <a:gridCol w="8852400">
                  <a:extLst>
                    <a:ext uri="{9D8B030D-6E8A-4147-A177-3AD203B41FA5}">
                      <a16:colId xmlns:a16="http://schemas.microsoft.com/office/drawing/2014/main" val="4270410046"/>
                    </a:ext>
                  </a:extLst>
                </a:gridCol>
              </a:tblGrid>
              <a:tr h="576000">
                <a:tc rowSpan="7">
                  <a:txBody>
                    <a:bodyPr/>
                    <a:lstStyle/>
                    <a:p>
                      <a:pPr algn="ctr"/>
                      <a:r>
                        <a:rPr kumimoji="1" lang="ja-JP" altLang="en-US" sz="1800" spc="200" baseline="0" dirty="0">
                          <a:solidFill>
                            <a:schemeClr val="bg1"/>
                          </a:solidFill>
                          <a:latin typeface="UD デジタル 教科書体 NP-R" panose="02020400000000000000" pitchFamily="18" charset="-128"/>
                          <a:ea typeface="UD デジタル 教科書体 NP-R" panose="02020400000000000000" pitchFamily="18" charset="-128"/>
                        </a:rPr>
                        <a:t>間接税</a:t>
                      </a:r>
                    </a:p>
                  </a:txBody>
                  <a:tcPr vert="eaVert"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38396"/>
                    </a:solidFill>
                  </a:tcPr>
                </a:tc>
                <a:tc>
                  <a:txBody>
                    <a:bodyPr/>
                    <a:lstStyle/>
                    <a:p>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消費税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国内での商品の販売やサービスの提供にかかる税金で、消費者が負担します。</a:t>
                      </a:r>
                      <a:endParaRPr kumimoji="1" lang="en-US" altLang="ja-JP" sz="1400" b="0" dirty="0">
                        <a:solidFill>
                          <a:schemeClr val="tx1"/>
                        </a:solidFill>
                        <a:latin typeface="UD デジタル 教科書体 NP-R" panose="02020400000000000000" pitchFamily="18" charset="-128"/>
                        <a:ea typeface="UD デジタル 教科書体 NP-R" panose="02020400000000000000" pitchFamily="18" charset="-128"/>
                      </a:endParaRPr>
                    </a:p>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（消費税</a:t>
                      </a:r>
                      <a:r>
                        <a:rPr kumimoji="1" lang="en-US" altLang="ja-JP" sz="1400" b="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％のうち国税は</a:t>
                      </a:r>
                      <a:r>
                        <a:rPr kumimoji="1" lang="en-US" altLang="ja-JP" sz="1400" b="0" dirty="0">
                          <a:solidFill>
                            <a:schemeClr val="tx1"/>
                          </a:solidFill>
                          <a:latin typeface="UD デジタル 教科書体 NP-R" panose="02020400000000000000" pitchFamily="18" charset="-128"/>
                          <a:ea typeface="UD デジタル 教科書体 NP-R" panose="02020400000000000000" pitchFamily="18" charset="-128"/>
                        </a:rPr>
                        <a:t>7.8</a:t>
                      </a:r>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0871145"/>
                  </a:ext>
                </a:extLst>
              </a:tr>
              <a:tr h="396000">
                <a:tc vMerge="1">
                  <a:txBody>
                    <a:bodyPr/>
                    <a:lstStyle/>
                    <a:p>
                      <a:endParaRPr kumimoji="1" lang="ja-JP" altLang="en-US" dirty="0"/>
                    </a:p>
                  </a:txBody>
                  <a:tcPr/>
                </a:tc>
                <a:tc>
                  <a:txBody>
                    <a:bodyPr/>
                    <a:lstStyle/>
                    <a:p>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酒税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お酒を製造場から出荷したとき、又は輸出したときにかかる税金で、お酒の販売価格に含まれています。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1366391"/>
                  </a:ext>
                </a:extLst>
              </a:tr>
              <a:tr h="396000">
                <a:tc vMerge="1">
                  <a:txBody>
                    <a:bodyPr/>
                    <a:lstStyle/>
                    <a:p>
                      <a:endParaRPr kumimoji="1" lang="ja-JP" altLang="en-US" dirty="0"/>
                    </a:p>
                  </a:txBody>
                  <a:tcPr>
                    <a:lnT w="12700" cap="flat" cmpd="sng" algn="ctr">
                      <a:solidFill>
                        <a:schemeClr val="bg1">
                          <a:lumMod val="50000"/>
                        </a:schemeClr>
                      </a:solidFill>
                      <a:prstDash val="solid"/>
                      <a:round/>
                      <a:headEnd type="none" w="med" len="med"/>
                      <a:tailEnd type="none" w="med" len="med"/>
                    </a:lnT>
                  </a:tcPr>
                </a:tc>
                <a:tc>
                  <a:txBody>
                    <a:bodyPr/>
                    <a:lstStyle/>
                    <a:p>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揮発油税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ガソリンを製造場から出荷したときにかかる税金で、ガソリンの販売価格に含まれています。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5482391"/>
                  </a:ext>
                </a:extLst>
              </a:tr>
              <a:tr h="396000">
                <a:tc vMerge="1">
                  <a:txBody>
                    <a:bodyPr/>
                    <a:lstStyle/>
                    <a:p>
                      <a:pPr algn="ctr"/>
                      <a:endParaRPr kumimoji="1" lang="ja-JP" altLang="en-US" sz="1800" dirty="0">
                        <a:latin typeface="UD デジタル 教科書体 NP-R" panose="02020400000000000000" pitchFamily="18" charset="-128"/>
                        <a:ea typeface="UD デジタル 教科書体 NP-R" panose="02020400000000000000" pitchFamily="18" charset="-128"/>
                      </a:endParaRPr>
                    </a:p>
                  </a:txBody>
                  <a:tcPr vert="eaVert"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自動車重量税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車検を受ける自動車や車両番号の指定を受ける軽自動車にかかる税金です。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0792210"/>
                  </a:ext>
                </a:extLst>
              </a:tr>
              <a:tr h="396000">
                <a:tc vMerge="1">
                  <a:txBody>
                    <a:bodyPr/>
                    <a:lstStyle/>
                    <a:p>
                      <a:pPr algn="ctr"/>
                      <a:endParaRPr kumimoji="1" lang="ja-JP" altLang="en-US" sz="1800" dirty="0">
                        <a:latin typeface="UD デジタル 教科書体 NP-R" panose="02020400000000000000" pitchFamily="18" charset="-128"/>
                        <a:ea typeface="UD デジタル 教科書体 NP-R" panose="02020400000000000000" pitchFamily="18" charset="-128"/>
                      </a:endParaRPr>
                    </a:p>
                  </a:txBody>
                  <a:tcPr vert="eaVert"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印紙税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契約書や領収書など印紙税法に定められた文書を作成したときに収入印紙を貼って納税します。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6023720"/>
                  </a:ext>
                </a:extLst>
              </a:tr>
              <a:tr h="396000">
                <a:tc vMerge="1">
                  <a:txBody>
                    <a:bodyPr/>
                    <a:lstStyle/>
                    <a:p>
                      <a:pPr algn="ctr"/>
                      <a:endParaRPr kumimoji="1" lang="ja-JP" altLang="en-US" sz="1800" dirty="0">
                        <a:latin typeface="UD デジタル 教科書体 NP-R" panose="02020400000000000000" pitchFamily="18" charset="-128"/>
                        <a:ea typeface="UD デジタル 教科書体 NP-R" panose="02020400000000000000" pitchFamily="18" charset="-128"/>
                      </a:endParaRPr>
                    </a:p>
                  </a:txBody>
                  <a:tcPr vert="eaVert"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とん税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外国の貿易船が日本に入港したときにかかる税金で、その船の重さを基準に納税します。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1344048"/>
                  </a:ext>
                </a:extLst>
              </a:tr>
              <a:tr h="576000">
                <a:tc vMerge="1">
                  <a:txBody>
                    <a:bodyPr/>
                    <a:lstStyle/>
                    <a:p>
                      <a:pPr algn="ctr"/>
                      <a:endParaRPr kumimoji="1" lang="ja-JP" altLang="en-US" sz="1800" dirty="0">
                        <a:latin typeface="UD デジタル 教科書体 NP-R" panose="02020400000000000000" pitchFamily="18" charset="-128"/>
                        <a:ea typeface="UD デジタル 教科書体 NP-R" panose="02020400000000000000" pitchFamily="18" charset="-128"/>
                      </a:endParaRPr>
                    </a:p>
                  </a:txBody>
                  <a:tcPr vert="eaVert" anchor="ctr">
                    <a:lnT w="12700" cap="flat" cmpd="sng" algn="ctr">
                      <a:solidFill>
                        <a:schemeClr val="tx1"/>
                      </a:solidFill>
                      <a:prstDash val="solid"/>
                      <a:round/>
                      <a:headEnd type="none" w="med" len="med"/>
                      <a:tailEnd type="none" w="med" len="med"/>
                    </a:lnT>
                  </a:tcPr>
                </a:tc>
                <a:tc>
                  <a:txBody>
                    <a:bodyPr/>
                    <a:lstStyle/>
                    <a:p>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国際観光旅客税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日本から海外へ出国する人が負担する税金で、出国１回につき</a:t>
                      </a:r>
                      <a:r>
                        <a:rPr kumimoji="1" lang="en-US" altLang="ja-JP" sz="1400" b="0" dirty="0">
                          <a:solidFill>
                            <a:schemeClr val="tx1"/>
                          </a:solidFill>
                          <a:latin typeface="UD デジタル 教科書体 NP-R" panose="02020400000000000000" pitchFamily="18" charset="-128"/>
                          <a:ea typeface="UD デジタル 教科書体 NP-R" panose="02020400000000000000" pitchFamily="18" charset="-128"/>
                        </a:rPr>
                        <a:t>3,000</a:t>
                      </a:r>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円を船舶または航空券のチケット代金に上乗せして納税します。（令和</a:t>
                      </a:r>
                      <a:r>
                        <a:rPr kumimoji="1" lang="en-US" altLang="ja-JP" sz="1400" b="0" dirty="0">
                          <a:solidFill>
                            <a:schemeClr val="tx1"/>
                          </a:solidFill>
                          <a:latin typeface="UD デジタル 教科書体 NP-R" panose="02020400000000000000" pitchFamily="18" charset="-128"/>
                          <a:ea typeface="UD デジタル 教科書体 NP-R" panose="02020400000000000000" pitchFamily="18" charset="-128"/>
                        </a:rPr>
                        <a:t>8</a:t>
                      </a:r>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年</a:t>
                      </a:r>
                      <a:r>
                        <a:rPr kumimoji="1" lang="en-US" altLang="ja-JP" sz="1400" b="0" dirty="0">
                          <a:solidFill>
                            <a:schemeClr val="tx1"/>
                          </a:solidFill>
                          <a:latin typeface="UD デジタル 教科書体 NP-R" panose="02020400000000000000" pitchFamily="18" charset="-128"/>
                          <a:ea typeface="UD デジタル 教科書体 NP-R" panose="02020400000000000000" pitchFamily="18" charset="-128"/>
                        </a:rPr>
                        <a:t>6</a:t>
                      </a:r>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月までは</a:t>
                      </a:r>
                      <a:r>
                        <a:rPr kumimoji="1" lang="en-US" altLang="ja-JP" sz="1400" b="0" dirty="0">
                          <a:solidFill>
                            <a:schemeClr val="tx1"/>
                          </a:solidFill>
                          <a:latin typeface="UD デジタル 教科書体 NP-R" panose="02020400000000000000" pitchFamily="18" charset="-128"/>
                          <a:ea typeface="UD デジタル 教科書体 NP-R" panose="02020400000000000000" pitchFamily="18" charset="-128"/>
                        </a:rPr>
                        <a:t>1,000</a:t>
                      </a:r>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円）</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0309332"/>
                  </a:ext>
                </a:extLst>
              </a:tr>
            </a:tbl>
          </a:graphicData>
        </a:graphic>
      </p:graphicFrame>
      <p:sp>
        <p:nvSpPr>
          <p:cNvPr id="8" name="テキスト ボックス 7">
            <a:extLst>
              <a:ext uri="{FF2B5EF4-FFF2-40B4-BE49-F238E27FC236}">
                <a16:creationId xmlns:a16="http://schemas.microsoft.com/office/drawing/2014/main" id="{548B71AD-E4D9-A69C-4FF8-DEF79DBF26FB}"/>
              </a:ext>
            </a:extLst>
          </p:cNvPr>
          <p:cNvSpPr txBox="1"/>
          <p:nvPr/>
        </p:nvSpPr>
        <p:spPr>
          <a:xfrm>
            <a:off x="384136" y="947001"/>
            <a:ext cx="2770382" cy="369332"/>
          </a:xfrm>
          <a:prstGeom prst="rect">
            <a:avLst/>
          </a:prstGeom>
          <a:noFill/>
        </p:spPr>
        <p:txBody>
          <a:bodyPr wrap="square" rtlCol="0">
            <a:spAutoFit/>
          </a:bodyPr>
          <a:lstStyle/>
          <a:p>
            <a:r>
              <a:rPr lang="ja-JP" altLang="en-US" b="1" dirty="0">
                <a:latin typeface="UD デジタル 教科書体 NP-R" panose="02020400000000000000" pitchFamily="18" charset="-128"/>
                <a:ea typeface="UD デジタル 教科書体 NP-R" panose="02020400000000000000" pitchFamily="18" charset="-128"/>
              </a:rPr>
              <a:t>◆ 主な国税</a:t>
            </a:r>
          </a:p>
        </p:txBody>
      </p:sp>
    </p:spTree>
    <p:extLst>
      <p:ext uri="{BB962C8B-B14F-4D97-AF65-F5344CB8AC3E}">
        <p14:creationId xmlns:p14="http://schemas.microsoft.com/office/powerpoint/2010/main" val="193611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269E-C9FD-D0BB-D683-5C8A27A83A25}"/>
            </a:ext>
          </a:extLst>
        </p:cNvPr>
        <p:cNvGrpSpPr/>
        <p:nvPr/>
      </p:nvGrpSpPr>
      <p:grpSpPr>
        <a:xfrm>
          <a:off x="0" y="0"/>
          <a:ext cx="0" cy="0"/>
          <a:chOff x="0" y="0"/>
          <a:chExt cx="0" cy="0"/>
        </a:xfrm>
      </p:grpSpPr>
      <p:sp>
        <p:nvSpPr>
          <p:cNvPr id="2" name="Google Shape;111;p1">
            <a:extLst>
              <a:ext uri="{FF2B5EF4-FFF2-40B4-BE49-F238E27FC236}">
                <a16:creationId xmlns:a16="http://schemas.microsoft.com/office/drawing/2014/main" id="{68DCD5F3-FEDD-0A93-4541-5C538BCB44ED}"/>
              </a:ext>
            </a:extLst>
          </p:cNvPr>
          <p:cNvSpPr txBox="1"/>
          <p:nvPr/>
        </p:nvSpPr>
        <p:spPr>
          <a:xfrm>
            <a:off x="311426" y="255248"/>
            <a:ext cx="5523233" cy="523180"/>
          </a:xfrm>
          <a:prstGeom prst="rect">
            <a:avLst/>
          </a:prstGeom>
          <a:noFill/>
          <a:ln>
            <a:noFill/>
          </a:ln>
        </p:spPr>
        <p:txBody>
          <a:bodyPr spcFirstLastPara="1" wrap="square" lIns="91425" tIns="45700" rIns="91425" bIns="45700" anchor="t" anchorCtr="0">
            <a:spAutoFit/>
          </a:bodyPr>
          <a:lstStyle/>
          <a:p>
            <a:pPr lvl="0"/>
            <a:r>
              <a:rPr lang="en-US" altLang="ja-JP" sz="2800" b="1" i="0" u="none" strike="noStrike" cap="none" dirty="0">
                <a:solidFill>
                  <a:srgbClr val="EB924F"/>
                </a:solidFill>
                <a:latin typeface="UD デジタル 教科書体 NP-R" panose="02020400000000000000" pitchFamily="18" charset="-128"/>
                <a:ea typeface="UD デジタル 教科書体 NP-R" panose="02020400000000000000" pitchFamily="18" charset="-128"/>
                <a:cs typeface="Arial"/>
                <a:sym typeface="Arial"/>
              </a:rPr>
              <a:t>3.</a:t>
            </a:r>
            <a:r>
              <a:rPr lang="ja-JP" altLang="en-US" sz="2800" b="1" i="0" u="none" strike="noStrike" cap="none" dirty="0">
                <a:solidFill>
                  <a:srgbClr val="EB924F"/>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800" b="1" dirty="0">
                <a:solidFill>
                  <a:srgbClr val="EB924F"/>
                </a:solidFill>
                <a:latin typeface="UD デジタル 教科書体 NP-R" panose="02020400000000000000" pitchFamily="18" charset="-128"/>
                <a:ea typeface="UD デジタル 教科書体 NP-R" panose="02020400000000000000" pitchFamily="18" charset="-128"/>
                <a:cs typeface="Arial"/>
                <a:sym typeface="Arial"/>
              </a:rPr>
              <a:t>税の種類</a:t>
            </a:r>
          </a:p>
        </p:txBody>
      </p:sp>
      <p:cxnSp>
        <p:nvCxnSpPr>
          <p:cNvPr id="5" name="直線コネクタ 4">
            <a:extLst>
              <a:ext uri="{FF2B5EF4-FFF2-40B4-BE49-F238E27FC236}">
                <a16:creationId xmlns:a16="http://schemas.microsoft.com/office/drawing/2014/main" id="{4CF3F212-C001-592C-8EC9-8BAD15852329}"/>
              </a:ext>
            </a:extLst>
          </p:cNvPr>
          <p:cNvCxnSpPr>
            <a:cxnSpLocks/>
          </p:cNvCxnSpPr>
          <p:nvPr/>
        </p:nvCxnSpPr>
        <p:spPr>
          <a:xfrm>
            <a:off x="426000" y="756126"/>
            <a:ext cx="11340000" cy="0"/>
          </a:xfrm>
          <a:prstGeom prst="line">
            <a:avLst/>
          </a:prstGeom>
          <a:ln w="44450" cmpd="dbl">
            <a:solidFill>
              <a:srgbClr val="EB924F"/>
            </a:solidFill>
          </a:ln>
        </p:spPr>
        <p:style>
          <a:lnRef idx="1">
            <a:schemeClr val="accent1"/>
          </a:lnRef>
          <a:fillRef idx="0">
            <a:schemeClr val="accent1"/>
          </a:fillRef>
          <a:effectRef idx="0">
            <a:schemeClr val="accent1"/>
          </a:effectRef>
          <a:fontRef idx="minor">
            <a:schemeClr val="tx1"/>
          </a:fontRef>
        </p:style>
      </p:cxnSp>
      <p:sp>
        <p:nvSpPr>
          <p:cNvPr id="3" name="Google Shape;105;p1">
            <a:extLst>
              <a:ext uri="{FF2B5EF4-FFF2-40B4-BE49-F238E27FC236}">
                <a16:creationId xmlns:a16="http://schemas.microsoft.com/office/drawing/2014/main" id="{A90A50D2-EB31-BCDE-BF47-447955FE586E}"/>
              </a:ext>
            </a:extLst>
          </p:cNvPr>
          <p:cNvSpPr/>
          <p:nvPr/>
        </p:nvSpPr>
        <p:spPr>
          <a:xfrm>
            <a:off x="10813775" y="251189"/>
            <a:ext cx="1084631" cy="358231"/>
          </a:xfrm>
          <a:prstGeom prst="rect">
            <a:avLst/>
          </a:prstGeom>
          <a:solidFill>
            <a:srgbClr val="C80000">
              <a:alpha val="1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 name="Google Shape;107;p1">
            <a:extLst>
              <a:ext uri="{FF2B5EF4-FFF2-40B4-BE49-F238E27FC236}">
                <a16:creationId xmlns:a16="http://schemas.microsoft.com/office/drawing/2014/main" id="{9A703DDB-805A-FB39-C2A7-62B48131BAD9}"/>
              </a:ext>
            </a:extLst>
          </p:cNvPr>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UD デジタル 教科書体 NP-R" panose="02020400000000000000" pitchFamily="18" charset="-128"/>
                <a:ea typeface="UD デジタル 教科書体 NP-R" panose="02020400000000000000" pitchFamily="18" charset="-128"/>
                <a:cs typeface="Arial"/>
                <a:sym typeface="Arial"/>
              </a:rPr>
              <a:t>目次へ</a:t>
            </a:r>
            <a:endParaRPr dirty="0">
              <a:latin typeface="UD デジタル 教科書体 NP-R" panose="02020400000000000000" pitchFamily="18" charset="-128"/>
              <a:ea typeface="UD デジタル 教科書体 NP-R" panose="02020400000000000000" pitchFamily="18" charset="-128"/>
            </a:endParaRPr>
          </a:p>
        </p:txBody>
      </p:sp>
      <p:sp>
        <p:nvSpPr>
          <p:cNvPr id="7" name="Google Shape;108;p1">
            <a:extLst>
              <a:ext uri="{FF2B5EF4-FFF2-40B4-BE49-F238E27FC236}">
                <a16:creationId xmlns:a16="http://schemas.microsoft.com/office/drawing/2014/main" id="{E66EF41A-7958-5418-865F-659972CB1AA7}"/>
              </a:ext>
            </a:extLst>
          </p:cNvPr>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 name="Google Shape;105;p1">
            <a:hlinkClick r:id="rId2" action="ppaction://hlinksldjump"/>
            <a:extLst>
              <a:ext uri="{FF2B5EF4-FFF2-40B4-BE49-F238E27FC236}">
                <a16:creationId xmlns:a16="http://schemas.microsoft.com/office/drawing/2014/main" id="{9E38E946-EB03-50F1-A139-AC26BFDADF8B}"/>
              </a:ext>
            </a:extLst>
          </p:cNvPr>
          <p:cNvSpPr/>
          <p:nvPr/>
        </p:nvSpPr>
        <p:spPr>
          <a:xfrm>
            <a:off x="10813775" y="251189"/>
            <a:ext cx="1084631" cy="358231"/>
          </a:xfrm>
          <a:prstGeom prst="rect">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9" name="テキスト ボックス 8">
            <a:extLst>
              <a:ext uri="{FF2B5EF4-FFF2-40B4-BE49-F238E27FC236}">
                <a16:creationId xmlns:a16="http://schemas.microsoft.com/office/drawing/2014/main" id="{07C5E466-3F8F-A087-4D1F-2A4849CA0B6C}"/>
              </a:ext>
            </a:extLst>
          </p:cNvPr>
          <p:cNvSpPr txBox="1"/>
          <p:nvPr/>
        </p:nvSpPr>
        <p:spPr>
          <a:xfrm>
            <a:off x="384136" y="947001"/>
            <a:ext cx="2770382" cy="369332"/>
          </a:xfrm>
          <a:prstGeom prst="rect">
            <a:avLst/>
          </a:prstGeom>
          <a:noFill/>
        </p:spPr>
        <p:txBody>
          <a:bodyPr wrap="square" rtlCol="0">
            <a:spAutoFit/>
          </a:bodyPr>
          <a:lstStyle/>
          <a:p>
            <a:r>
              <a:rPr lang="ja-JP" altLang="en-US" b="1" dirty="0">
                <a:latin typeface="UD デジタル 教科書体 NP-R" panose="02020400000000000000" pitchFamily="18" charset="-128"/>
                <a:ea typeface="UD デジタル 教科書体 NP-R" panose="02020400000000000000" pitchFamily="18" charset="-128"/>
              </a:rPr>
              <a:t>◆ 主な地方税</a:t>
            </a:r>
          </a:p>
        </p:txBody>
      </p:sp>
      <p:graphicFrame>
        <p:nvGraphicFramePr>
          <p:cNvPr id="4" name="表 3">
            <a:extLst>
              <a:ext uri="{FF2B5EF4-FFF2-40B4-BE49-F238E27FC236}">
                <a16:creationId xmlns:a16="http://schemas.microsoft.com/office/drawing/2014/main" id="{38BA9888-F892-5BFA-924F-AE121659428A}"/>
              </a:ext>
            </a:extLst>
          </p:cNvPr>
          <p:cNvGraphicFramePr>
            <a:graphicFrameLocks noGrp="1"/>
          </p:cNvGraphicFramePr>
          <p:nvPr>
            <p:extLst>
              <p:ext uri="{D42A27DB-BD31-4B8C-83A1-F6EECF244321}">
                <p14:modId xmlns:p14="http://schemas.microsoft.com/office/powerpoint/2010/main" val="1090316551"/>
              </p:ext>
            </p:extLst>
          </p:nvPr>
        </p:nvGraphicFramePr>
        <p:xfrm>
          <a:off x="558291" y="1400400"/>
          <a:ext cx="11075418" cy="2556000"/>
        </p:xfrm>
        <a:graphic>
          <a:graphicData uri="http://schemas.openxmlformats.org/drawingml/2006/table">
            <a:tbl>
              <a:tblPr firstRow="1" bandRow="1">
                <a:tableStyleId>{5C22544A-7EE6-4342-B048-85BDC9FD1C3A}</a:tableStyleId>
              </a:tblPr>
              <a:tblGrid>
                <a:gridCol w="627386">
                  <a:extLst>
                    <a:ext uri="{9D8B030D-6E8A-4147-A177-3AD203B41FA5}">
                      <a16:colId xmlns:a16="http://schemas.microsoft.com/office/drawing/2014/main" val="1014344259"/>
                    </a:ext>
                  </a:extLst>
                </a:gridCol>
                <a:gridCol w="486894">
                  <a:extLst>
                    <a:ext uri="{9D8B030D-6E8A-4147-A177-3AD203B41FA5}">
                      <a16:colId xmlns:a16="http://schemas.microsoft.com/office/drawing/2014/main" val="3387517893"/>
                    </a:ext>
                  </a:extLst>
                </a:gridCol>
                <a:gridCol w="1557696">
                  <a:extLst>
                    <a:ext uri="{9D8B030D-6E8A-4147-A177-3AD203B41FA5}">
                      <a16:colId xmlns:a16="http://schemas.microsoft.com/office/drawing/2014/main" val="2317857864"/>
                    </a:ext>
                  </a:extLst>
                </a:gridCol>
                <a:gridCol w="8403442">
                  <a:extLst>
                    <a:ext uri="{9D8B030D-6E8A-4147-A177-3AD203B41FA5}">
                      <a16:colId xmlns:a16="http://schemas.microsoft.com/office/drawing/2014/main" val="4270410046"/>
                    </a:ext>
                  </a:extLst>
                </a:gridCol>
              </a:tblGrid>
              <a:tr h="396000">
                <a:tc rowSpan="6">
                  <a:txBody>
                    <a:bodyPr/>
                    <a:lstStyle/>
                    <a:p>
                      <a:pPr algn="ctr"/>
                      <a:r>
                        <a:rPr kumimoji="1" lang="ja-JP" altLang="en-US" sz="1800" spc="200" baseline="0" dirty="0">
                          <a:solidFill>
                            <a:sysClr val="windowText" lastClr="000000"/>
                          </a:solidFill>
                          <a:latin typeface="UD デジタル 教科書体 NP-R" panose="02020400000000000000" pitchFamily="18" charset="-128"/>
                          <a:ea typeface="UD デジタル 教科書体 NP-R" panose="02020400000000000000" pitchFamily="18" charset="-128"/>
                        </a:rPr>
                        <a:t>県税</a:t>
                      </a:r>
                    </a:p>
                  </a:txBody>
                  <a:tcPr vert="eaVert"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rowSpan="3">
                  <a:txBody>
                    <a:bodyPr/>
                    <a:lstStyle/>
                    <a:p>
                      <a:pPr algn="ctr"/>
                      <a:r>
                        <a:rPr kumimoji="1" lang="ja-JP" altLang="en-US" sz="1400" b="0" spc="100" baseline="0" dirty="0">
                          <a:solidFill>
                            <a:schemeClr val="bg1"/>
                          </a:solidFill>
                          <a:latin typeface="UD デジタル 教科書体 NP-R" panose="02020400000000000000" pitchFamily="18" charset="-128"/>
                          <a:ea typeface="UD デジタル 教科書体 NP-R" panose="02020400000000000000" pitchFamily="18" charset="-128"/>
                        </a:rPr>
                        <a:t>直接税</a:t>
                      </a:r>
                    </a:p>
                  </a:txBody>
                  <a:tcPr vert="eaVert"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19A6B1"/>
                    </a:solid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県民税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個人や法人に対し、定額でかかる均等割と、所得等にかかる所得割・法人税割があります。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0871145"/>
                  </a:ext>
                </a:extLst>
              </a:tr>
              <a:tr h="396000">
                <a:tc vMerge="1">
                  <a:txBody>
                    <a:bodyPr/>
                    <a:lstStyle/>
                    <a:p>
                      <a:endParaRPr kumimoji="1" lang="ja-JP" altLang="en-US"/>
                    </a:p>
                  </a:txBody>
                  <a:tcPr/>
                </a:tc>
                <a:tc vMerge="1">
                  <a:txBody>
                    <a:bodyPr/>
                    <a:lstStyle/>
                    <a:p>
                      <a:endParaRPr kumimoji="1" lang="ja-JP" altLang="en-US"/>
                    </a:p>
                  </a:txBody>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事業税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事業を営む個人や法人の所得金額や収入金額に対してかかる税金です。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293758"/>
                  </a:ext>
                </a:extLst>
              </a:tr>
              <a:tr h="396000">
                <a:tc vMerge="1">
                  <a:txBody>
                    <a:bodyPr/>
                    <a:lstStyle/>
                    <a:p>
                      <a:endParaRPr kumimoji="1" lang="ja-JP" altLang="en-US" dirty="0"/>
                    </a:p>
                  </a:txBody>
                  <a:tcPr/>
                </a:tc>
                <a:tc vMerge="1">
                  <a:txBody>
                    <a:bodyPr/>
                    <a:lstStyle/>
                    <a:p>
                      <a:endParaRPr kumimoji="1" lang="ja-JP" altLang="en-US"/>
                    </a:p>
                  </a:txBody>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自動車税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自動車を所有している人にかかる税金です。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1366391"/>
                  </a:ext>
                </a:extLst>
              </a:tr>
              <a:tr h="576000">
                <a:tc vMerge="1">
                  <a:txBody>
                    <a:bodyPr/>
                    <a:lstStyle/>
                    <a:p>
                      <a:endParaRPr kumimoji="1" lang="ja-JP" altLang="en-US" dirty="0"/>
                    </a:p>
                  </a:txBody>
                  <a:tcPr>
                    <a:lnT w="12700" cap="flat" cmpd="sng" algn="ctr">
                      <a:solidFill>
                        <a:schemeClr val="bg1">
                          <a:lumMod val="50000"/>
                        </a:schemeClr>
                      </a:solidFill>
                      <a:prstDash val="solid"/>
                      <a:round/>
                      <a:headEnd type="none" w="med" len="med"/>
                      <a:tailEnd type="none" w="med" len="med"/>
                    </a:lnT>
                  </a:tcPr>
                </a:tc>
                <a:tc rowSpan="3">
                  <a:txBody>
                    <a:bodyPr/>
                    <a:lstStyle/>
                    <a:p>
                      <a:pPr algn="ctr"/>
                      <a:r>
                        <a:rPr kumimoji="1" lang="ja-JP" altLang="en-US" sz="1400" b="0" spc="100" baseline="0" dirty="0">
                          <a:solidFill>
                            <a:schemeClr val="bg1"/>
                          </a:solidFill>
                          <a:latin typeface="UD デジタル 教科書体 NP-R" panose="02020400000000000000" pitchFamily="18" charset="-128"/>
                          <a:ea typeface="UD デジタル 教科書体 NP-R" panose="02020400000000000000" pitchFamily="18" charset="-128"/>
                        </a:rPr>
                        <a:t>間接税</a:t>
                      </a:r>
                    </a:p>
                  </a:txBody>
                  <a:tcPr vert="eaVert"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38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地方消費税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国内での商品の販売やサービスの提供にかかる税金で、消費者が負担します。</a:t>
                      </a:r>
                      <a:endParaRPr kumimoji="1" lang="en-US" altLang="ja-JP" sz="1400" b="0" dirty="0">
                        <a:solidFill>
                          <a:schemeClr val="tx1"/>
                        </a:solidFill>
                        <a:latin typeface="UD デジタル 教科書体 NP-R" panose="02020400000000000000" pitchFamily="18" charset="-128"/>
                        <a:ea typeface="UD デジタル 教科書体 NP-R" panose="02020400000000000000" pitchFamily="18" charset="-128"/>
                      </a:endParaRPr>
                    </a:p>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（消費税</a:t>
                      </a:r>
                      <a:r>
                        <a:rPr kumimoji="1" lang="en-US" altLang="ja-JP" sz="1400" b="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％のうち地方税は</a:t>
                      </a:r>
                      <a:r>
                        <a:rPr kumimoji="1" lang="en-US" altLang="ja-JP" sz="1400" b="0" dirty="0">
                          <a:solidFill>
                            <a:schemeClr val="tx1"/>
                          </a:solidFill>
                          <a:latin typeface="UD デジタル 教科書体 NP-R" panose="02020400000000000000" pitchFamily="18" charset="-128"/>
                          <a:ea typeface="UD デジタル 教科書体 NP-R" panose="02020400000000000000" pitchFamily="18" charset="-128"/>
                        </a:rPr>
                        <a:t>2.2</a:t>
                      </a:r>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5482391"/>
                  </a:ext>
                </a:extLst>
              </a:tr>
              <a:tr h="396000">
                <a:tc vMerge="1">
                  <a:txBody>
                    <a:bodyPr/>
                    <a:lstStyle/>
                    <a:p>
                      <a:endParaRPr kumimoji="1" lang="ja-JP" altLang="en-US"/>
                    </a:p>
                  </a:txBody>
                  <a:tcPr/>
                </a:tc>
                <a:tc vMerge="1">
                  <a:txBody>
                    <a:bodyPr/>
                    <a:lstStyle/>
                    <a:p>
                      <a:endParaRPr kumimoji="1" lang="ja-JP" altLang="en-US"/>
                    </a:p>
                  </a:txBody>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軽油取引税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軽油の取引をしたときにかかる税金です。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2616342"/>
                  </a:ext>
                </a:extLst>
              </a:tr>
              <a:tr h="396000">
                <a:tc vMerge="1">
                  <a:txBody>
                    <a:bodyPr/>
                    <a:lstStyle/>
                    <a:p>
                      <a:endParaRPr kumimoji="1" lang="ja-JP" altLang="en-US" dirty="0"/>
                    </a:p>
                  </a:txBody>
                  <a:tcPr/>
                </a:tc>
                <a:tc vMerge="1">
                  <a:txBody>
                    <a:bodyPr/>
                    <a:lstStyle/>
                    <a:p>
                      <a:endParaRPr kumimoji="1" lang="ja-JP" altLang="en-US"/>
                    </a:p>
                  </a:txBody>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ゴルフ場利用税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ゴルフ場でゴルフをした人にかかる税金です。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0309332"/>
                  </a:ext>
                </a:extLst>
              </a:tr>
            </a:tbl>
          </a:graphicData>
        </a:graphic>
      </p:graphicFrame>
      <p:graphicFrame>
        <p:nvGraphicFramePr>
          <p:cNvPr id="10" name="表 9">
            <a:extLst>
              <a:ext uri="{FF2B5EF4-FFF2-40B4-BE49-F238E27FC236}">
                <a16:creationId xmlns:a16="http://schemas.microsoft.com/office/drawing/2014/main" id="{996C03BE-4DC9-2318-FB81-B5DB5392ADFF}"/>
              </a:ext>
            </a:extLst>
          </p:cNvPr>
          <p:cNvGraphicFramePr>
            <a:graphicFrameLocks noGrp="1"/>
          </p:cNvGraphicFramePr>
          <p:nvPr>
            <p:extLst>
              <p:ext uri="{D42A27DB-BD31-4B8C-83A1-F6EECF244321}">
                <p14:modId xmlns:p14="http://schemas.microsoft.com/office/powerpoint/2010/main" val="1876730887"/>
              </p:ext>
            </p:extLst>
          </p:nvPr>
        </p:nvGraphicFramePr>
        <p:xfrm>
          <a:off x="558291" y="4366500"/>
          <a:ext cx="11072666" cy="1947467"/>
        </p:xfrm>
        <a:graphic>
          <a:graphicData uri="http://schemas.openxmlformats.org/drawingml/2006/table">
            <a:tbl>
              <a:tblPr firstRow="1" bandRow="1">
                <a:tableStyleId>{5C22544A-7EE6-4342-B048-85BDC9FD1C3A}</a:tableStyleId>
              </a:tblPr>
              <a:tblGrid>
                <a:gridCol w="626400">
                  <a:extLst>
                    <a:ext uri="{9D8B030D-6E8A-4147-A177-3AD203B41FA5}">
                      <a16:colId xmlns:a16="http://schemas.microsoft.com/office/drawing/2014/main" val="1014344259"/>
                    </a:ext>
                  </a:extLst>
                </a:gridCol>
                <a:gridCol w="486000">
                  <a:extLst>
                    <a:ext uri="{9D8B030D-6E8A-4147-A177-3AD203B41FA5}">
                      <a16:colId xmlns:a16="http://schemas.microsoft.com/office/drawing/2014/main" val="4265777834"/>
                    </a:ext>
                  </a:extLst>
                </a:gridCol>
                <a:gridCol w="1557866">
                  <a:extLst>
                    <a:ext uri="{9D8B030D-6E8A-4147-A177-3AD203B41FA5}">
                      <a16:colId xmlns:a16="http://schemas.microsoft.com/office/drawing/2014/main" val="2317857864"/>
                    </a:ext>
                  </a:extLst>
                </a:gridCol>
                <a:gridCol w="8402400">
                  <a:extLst>
                    <a:ext uri="{9D8B030D-6E8A-4147-A177-3AD203B41FA5}">
                      <a16:colId xmlns:a16="http://schemas.microsoft.com/office/drawing/2014/main" val="4270410046"/>
                    </a:ext>
                  </a:extLst>
                </a:gridCol>
              </a:tblGrid>
              <a:tr h="396000">
                <a:tc rowSpan="5">
                  <a:txBody>
                    <a:bodyPr/>
                    <a:lstStyle/>
                    <a:p>
                      <a:pPr algn="ctr"/>
                      <a:r>
                        <a:rPr kumimoji="1" lang="ja-JP" altLang="en-US" sz="1800" spc="200" baseline="0" dirty="0">
                          <a:solidFill>
                            <a:schemeClr val="tx1"/>
                          </a:solidFill>
                          <a:latin typeface="UD デジタル 教科書体 NP-R" panose="02020400000000000000" pitchFamily="18" charset="-128"/>
                          <a:ea typeface="UD デジタル 教科書体 NP-R" panose="02020400000000000000" pitchFamily="18" charset="-128"/>
                        </a:rPr>
                        <a:t>市町村税</a:t>
                      </a:r>
                    </a:p>
                  </a:txBody>
                  <a:tcPr vert="eaVert"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rowSpan="3">
                  <a:txBody>
                    <a:bodyPr/>
                    <a:lstStyle/>
                    <a:p>
                      <a:pPr algn="ctr"/>
                      <a:r>
                        <a:rPr kumimoji="1" lang="ja-JP" altLang="en-US" sz="1400" b="0" spc="100" baseline="0" dirty="0">
                          <a:solidFill>
                            <a:schemeClr val="bg1"/>
                          </a:solidFill>
                          <a:latin typeface="UD デジタル 教科書体 NP-R" panose="02020400000000000000" pitchFamily="18" charset="-128"/>
                          <a:ea typeface="UD デジタル 教科書体 NP-R" panose="02020400000000000000" pitchFamily="18" charset="-128"/>
                        </a:rPr>
                        <a:t>直接税</a:t>
                      </a:r>
                    </a:p>
                  </a:txBody>
                  <a:tcPr vert="eaVert"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19A6B1"/>
                    </a:solidFill>
                  </a:tcPr>
                </a:tc>
                <a:tc>
                  <a:txBody>
                    <a:bodyPr/>
                    <a:lstStyle/>
                    <a:p>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市町村民税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個人や法人に対し、定額でかかる均等割と、所得等にかかる所得割・法人税割があります。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0871145"/>
                  </a:ext>
                </a:extLst>
              </a:tr>
              <a:tr h="396000">
                <a:tc vMerge="1">
                  <a:txBody>
                    <a:bodyPr/>
                    <a:lstStyle/>
                    <a:p>
                      <a:endParaRPr kumimoji="1" lang="ja-JP" altLang="en-US" dirty="0"/>
                    </a:p>
                  </a:txBody>
                  <a:tcPr/>
                </a:tc>
                <a:tc vMerge="1">
                  <a:txBody>
                    <a:bodyPr/>
                    <a:lstStyle/>
                    <a:p>
                      <a:endParaRPr kumimoji="1" lang="ja-JP" altLang="en-US"/>
                    </a:p>
                  </a:txBody>
                  <a:tcPr/>
                </a:tc>
                <a:tc>
                  <a:txBody>
                    <a:bodyPr/>
                    <a:lstStyle/>
                    <a:p>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固定資産税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土地、建物や事業に使う機械などの償却資産を所有している人にかかる税金です。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1366391"/>
                  </a:ext>
                </a:extLst>
              </a:tr>
              <a:tr h="363467">
                <a:tc vMerge="1">
                  <a:txBody>
                    <a:bodyPr/>
                    <a:lstStyle/>
                    <a:p>
                      <a:pPr algn="ctr"/>
                      <a:endParaRPr kumimoji="1" lang="ja-JP" altLang="en-US" sz="1800" dirty="0">
                        <a:latin typeface="UD デジタル 教科書体 NP-R" panose="02020400000000000000" pitchFamily="18" charset="-128"/>
                        <a:ea typeface="UD デジタル 教科書体 NP-R" panose="02020400000000000000" pitchFamily="18" charset="-128"/>
                      </a:endParaRPr>
                    </a:p>
                  </a:txBody>
                  <a:tcPr vert="eaVert" anchor="ct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軽自動車税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軽自動車やバイクなどを所有している人にかかる税金です。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6023720"/>
                  </a:ext>
                </a:extLst>
              </a:tr>
              <a:tr h="396000">
                <a:tc vMerge="1">
                  <a:txBody>
                    <a:bodyPr/>
                    <a:lstStyle/>
                    <a:p>
                      <a:endParaRPr kumimoji="1" lang="ja-JP" altLang="en-US"/>
                    </a:p>
                  </a:txBody>
                  <a:tcPr/>
                </a:tc>
                <a:tc rowSpan="2">
                  <a:txBody>
                    <a:bodyPr/>
                    <a:lstStyle/>
                    <a:p>
                      <a:pPr algn="ctr"/>
                      <a:r>
                        <a:rPr kumimoji="1" lang="ja-JP" altLang="en-US" sz="1400" b="0" spc="100" baseline="0" dirty="0">
                          <a:solidFill>
                            <a:schemeClr val="bg1"/>
                          </a:solidFill>
                          <a:latin typeface="UD デジタル 教科書体 NP-R" panose="02020400000000000000" pitchFamily="18" charset="-128"/>
                          <a:ea typeface="UD デジタル 教科書体 NP-R" panose="02020400000000000000" pitchFamily="18" charset="-128"/>
                        </a:rPr>
                        <a:t>間接税</a:t>
                      </a:r>
                    </a:p>
                  </a:txBody>
                  <a:tcPr vert="eaVert"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38396"/>
                    </a:solidFill>
                  </a:tcPr>
                </a:tc>
                <a:tc>
                  <a:txBody>
                    <a:bodyPr/>
                    <a:lstStyle/>
                    <a:p>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市町村たばこ税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たばこの製造者などが小売業者に売り渡したたばこの本数に応じてかかる税金です。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4973188"/>
                  </a:ext>
                </a:extLst>
              </a:tr>
              <a:tr h="396000">
                <a:tc vMerge="1">
                  <a:txBody>
                    <a:bodyPr/>
                    <a:lstStyle/>
                    <a:p>
                      <a:pPr algn="ctr"/>
                      <a:endParaRPr kumimoji="1" lang="ja-JP" altLang="en-US" sz="1800" dirty="0">
                        <a:latin typeface="UD デジタル 教科書体 NP-R" panose="02020400000000000000" pitchFamily="18" charset="-128"/>
                        <a:ea typeface="UD デジタル 教科書体 NP-R" panose="02020400000000000000" pitchFamily="18" charset="-128"/>
                      </a:endParaRPr>
                    </a:p>
                  </a:txBody>
                  <a:tcPr vert="eaVert" anchor="ctr">
                    <a:lnT w="12700" cap="flat" cmpd="sng" algn="ctr">
                      <a:solidFill>
                        <a:schemeClr val="bg1">
                          <a:lumMod val="50000"/>
                        </a:schemeClr>
                      </a:solidFill>
                      <a:prstDash val="solid"/>
                      <a:round/>
                      <a:headEnd type="none" w="med" len="med"/>
                      <a:tailEnd type="none" w="med" len="med"/>
                    </a:lnT>
                  </a:tcPr>
                </a:tc>
                <a:tc vMerge="1">
                  <a:txBody>
                    <a:bodyPr/>
                    <a:lstStyle/>
                    <a:p>
                      <a:endParaRPr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0000"/>
                    </a:solidFill>
                  </a:tcPr>
                </a:tc>
                <a:tc>
                  <a:txBody>
                    <a:bodyPr/>
                    <a:lstStyle/>
                    <a:p>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入湯税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a:solidFill>
                            <a:schemeClr val="tx1"/>
                          </a:solidFill>
                          <a:latin typeface="UD デジタル 教科書体 NP-R" panose="02020400000000000000" pitchFamily="18" charset="-128"/>
                          <a:ea typeface="UD デジタル 教科書体 NP-R" panose="02020400000000000000" pitchFamily="18" charset="-128"/>
                        </a:rPr>
                        <a:t>温泉地の温泉に入浴したときにかかる税金です。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0309332"/>
                  </a:ext>
                </a:extLst>
              </a:tr>
            </a:tbl>
          </a:graphicData>
        </a:graphic>
      </p:graphicFrame>
    </p:spTree>
    <p:extLst>
      <p:ext uri="{BB962C8B-B14F-4D97-AF65-F5344CB8AC3E}">
        <p14:creationId xmlns:p14="http://schemas.microsoft.com/office/powerpoint/2010/main" val="728349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animBg="1"/>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6D3CC-5075-C2CF-2868-4E58BA9578A4}"/>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68505480-CB01-7D10-83D5-65C65CDC1CBA}"/>
              </a:ext>
            </a:extLst>
          </p:cNvPr>
          <p:cNvSpPr/>
          <p:nvPr/>
        </p:nvSpPr>
        <p:spPr>
          <a:xfrm>
            <a:off x="426000" y="5202924"/>
            <a:ext cx="3653875" cy="1399828"/>
          </a:xfrm>
          <a:prstGeom prst="rect">
            <a:avLst/>
          </a:prstGeom>
          <a:solidFill>
            <a:srgbClr val="156082">
              <a:alpha val="1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886D3BDC-D508-4F43-8E29-17E3016C16DE}"/>
              </a:ext>
            </a:extLst>
          </p:cNvPr>
          <p:cNvSpPr/>
          <p:nvPr/>
        </p:nvSpPr>
        <p:spPr>
          <a:xfrm>
            <a:off x="4269062" y="5202924"/>
            <a:ext cx="3653875" cy="1399828"/>
          </a:xfrm>
          <a:prstGeom prst="rect">
            <a:avLst/>
          </a:prstGeom>
          <a:solidFill>
            <a:srgbClr val="156082">
              <a:alpha val="1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5AA3F056-0F35-1027-9482-46E0942215C7}"/>
              </a:ext>
            </a:extLst>
          </p:cNvPr>
          <p:cNvSpPr/>
          <p:nvPr/>
        </p:nvSpPr>
        <p:spPr>
          <a:xfrm>
            <a:off x="8112125" y="5202924"/>
            <a:ext cx="3653875" cy="1399828"/>
          </a:xfrm>
          <a:prstGeom prst="rect">
            <a:avLst/>
          </a:prstGeom>
          <a:solidFill>
            <a:srgbClr val="156082">
              <a:alpha val="1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9829EFEF-BB43-16FA-613C-F13790025EE7}"/>
              </a:ext>
            </a:extLst>
          </p:cNvPr>
          <p:cNvSpPr/>
          <p:nvPr/>
        </p:nvSpPr>
        <p:spPr>
          <a:xfrm>
            <a:off x="6285186" y="1646354"/>
            <a:ext cx="4226400" cy="1399828"/>
          </a:xfrm>
          <a:prstGeom prst="rect">
            <a:avLst/>
          </a:prstGeom>
          <a:solidFill>
            <a:srgbClr val="156082">
              <a:alpha val="1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801C422-C12B-D6EE-6182-89C062D7944C}"/>
              </a:ext>
            </a:extLst>
          </p:cNvPr>
          <p:cNvSpPr/>
          <p:nvPr/>
        </p:nvSpPr>
        <p:spPr>
          <a:xfrm>
            <a:off x="1681656" y="1646354"/>
            <a:ext cx="4225158" cy="1399828"/>
          </a:xfrm>
          <a:prstGeom prst="rect">
            <a:avLst/>
          </a:prstGeom>
          <a:solidFill>
            <a:srgbClr val="156082">
              <a:alpha val="1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6F1E381-F6C8-785F-4105-47E5B9C4F1EE}"/>
              </a:ext>
            </a:extLst>
          </p:cNvPr>
          <p:cNvSpPr/>
          <p:nvPr/>
        </p:nvSpPr>
        <p:spPr>
          <a:xfrm>
            <a:off x="426000" y="3375211"/>
            <a:ext cx="11340000" cy="1399828"/>
          </a:xfrm>
          <a:prstGeom prst="rect">
            <a:avLst/>
          </a:prstGeom>
          <a:solidFill>
            <a:srgbClr val="156082">
              <a:alpha val="1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 name="図 13">
            <a:extLst>
              <a:ext uri="{FF2B5EF4-FFF2-40B4-BE49-F238E27FC236}">
                <a16:creationId xmlns:a16="http://schemas.microsoft.com/office/drawing/2014/main" id="{42356E2F-7BB3-80A1-44BA-896B71124E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23740" y="1569795"/>
            <a:ext cx="1381507" cy="1630287"/>
          </a:xfrm>
          <a:prstGeom prst="rect">
            <a:avLst/>
          </a:prstGeom>
        </p:spPr>
      </p:pic>
      <p:grpSp>
        <p:nvGrpSpPr>
          <p:cNvPr id="29" name="グループ化 28">
            <a:extLst>
              <a:ext uri="{FF2B5EF4-FFF2-40B4-BE49-F238E27FC236}">
                <a16:creationId xmlns:a16="http://schemas.microsoft.com/office/drawing/2014/main" id="{5BCEABE3-C925-E0C6-9F1D-1C0843005E68}"/>
              </a:ext>
            </a:extLst>
          </p:cNvPr>
          <p:cNvGrpSpPr/>
          <p:nvPr/>
        </p:nvGrpSpPr>
        <p:grpSpPr>
          <a:xfrm>
            <a:off x="9255986" y="1563149"/>
            <a:ext cx="1875649" cy="1636933"/>
            <a:chOff x="9129861" y="1857937"/>
            <a:chExt cx="1885249" cy="1645311"/>
          </a:xfrm>
        </p:grpSpPr>
        <p:pic>
          <p:nvPicPr>
            <p:cNvPr id="22" name="図 21">
              <a:extLst>
                <a:ext uri="{FF2B5EF4-FFF2-40B4-BE49-F238E27FC236}">
                  <a16:creationId xmlns:a16="http://schemas.microsoft.com/office/drawing/2014/main" id="{046FBF8F-183A-D9B6-8FDC-678C296471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76693" y="1872277"/>
              <a:ext cx="738417" cy="1630971"/>
            </a:xfrm>
            <a:prstGeom prst="rect">
              <a:avLst/>
            </a:prstGeom>
          </p:spPr>
        </p:pic>
        <p:pic>
          <p:nvPicPr>
            <p:cNvPr id="24" name="図 23">
              <a:extLst>
                <a:ext uri="{FF2B5EF4-FFF2-40B4-BE49-F238E27FC236}">
                  <a16:creationId xmlns:a16="http://schemas.microsoft.com/office/drawing/2014/main" id="{DFFF966B-C4C1-0EA1-A361-5F59085E88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86160" y="1872277"/>
              <a:ext cx="738417" cy="1591541"/>
            </a:xfrm>
            <a:prstGeom prst="rect">
              <a:avLst/>
            </a:prstGeom>
          </p:spPr>
        </p:pic>
        <p:pic>
          <p:nvPicPr>
            <p:cNvPr id="26" name="図 25">
              <a:extLst>
                <a:ext uri="{FF2B5EF4-FFF2-40B4-BE49-F238E27FC236}">
                  <a16:creationId xmlns:a16="http://schemas.microsoft.com/office/drawing/2014/main" id="{E437303D-A83C-1264-B65C-7DF6B3150B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29861" y="1857937"/>
              <a:ext cx="752756" cy="1605881"/>
            </a:xfrm>
            <a:prstGeom prst="rect">
              <a:avLst/>
            </a:prstGeom>
          </p:spPr>
        </p:pic>
      </p:grpSp>
      <p:sp>
        <p:nvSpPr>
          <p:cNvPr id="27" name="テキスト ボックス 26">
            <a:extLst>
              <a:ext uri="{FF2B5EF4-FFF2-40B4-BE49-F238E27FC236}">
                <a16:creationId xmlns:a16="http://schemas.microsoft.com/office/drawing/2014/main" id="{D188D395-1186-E509-CD1B-B71F88CFAE35}"/>
              </a:ext>
            </a:extLst>
          </p:cNvPr>
          <p:cNvSpPr txBox="1"/>
          <p:nvPr/>
        </p:nvSpPr>
        <p:spPr>
          <a:xfrm>
            <a:off x="384136" y="947001"/>
            <a:ext cx="2770382" cy="369332"/>
          </a:xfrm>
          <a:prstGeom prst="rect">
            <a:avLst/>
          </a:prstGeom>
          <a:noFill/>
        </p:spPr>
        <p:txBody>
          <a:bodyPr wrap="square" rtlCol="0">
            <a:spAutoFit/>
          </a:bodyPr>
          <a:lstStyle/>
          <a:p>
            <a:r>
              <a:rPr lang="ja-JP" altLang="en-US" b="1" dirty="0">
                <a:latin typeface="UD デジタル 教科書体 NP-R" panose="02020400000000000000" pitchFamily="18" charset="-128"/>
                <a:ea typeface="UD デジタル 教科書体 NP-R" panose="02020400000000000000" pitchFamily="18" charset="-128"/>
              </a:rPr>
              <a:t>◆ 税金の流れと納め方</a:t>
            </a:r>
          </a:p>
        </p:txBody>
      </p:sp>
      <p:sp>
        <p:nvSpPr>
          <p:cNvPr id="28" name="テキスト ボックス 27">
            <a:extLst>
              <a:ext uri="{FF2B5EF4-FFF2-40B4-BE49-F238E27FC236}">
                <a16:creationId xmlns:a16="http://schemas.microsoft.com/office/drawing/2014/main" id="{E8507F2E-36E9-DC04-8C7A-A3554339A4BC}"/>
              </a:ext>
            </a:extLst>
          </p:cNvPr>
          <p:cNvSpPr txBox="1"/>
          <p:nvPr/>
        </p:nvSpPr>
        <p:spPr>
          <a:xfrm>
            <a:off x="3448296" y="863105"/>
            <a:ext cx="5895401" cy="668324"/>
          </a:xfrm>
          <a:prstGeom prst="rect">
            <a:avLst/>
          </a:prstGeom>
          <a:noFill/>
        </p:spPr>
        <p:txBody>
          <a:bodyPr wrap="square" rtlCol="0">
            <a:spAutoFit/>
          </a:bodyPr>
          <a:lstStyle/>
          <a:p>
            <a:pPr>
              <a:lnSpc>
                <a:spcPct val="120000"/>
              </a:lnSpc>
            </a:pPr>
            <a:r>
              <a:rPr lang="ja-JP" altLang="en-US" sz="1600" dirty="0">
                <a:latin typeface="UD デジタル 教科書体 NP-R" panose="02020400000000000000" pitchFamily="18" charset="-128"/>
                <a:ea typeface="UD デジタル 教科書体 NP-R" panose="02020400000000000000" pitchFamily="18" charset="-128"/>
              </a:rPr>
              <a:t>個人が会社などで働いて給料を受け取ったり、</a:t>
            </a:r>
            <a:endParaRPr lang="en-US" altLang="ja-JP" sz="160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600" dirty="0">
                <a:latin typeface="UD デジタル 教科書体 NP-R" panose="02020400000000000000" pitchFamily="18" charset="-128"/>
                <a:ea typeface="UD デジタル 教科書体 NP-R" panose="02020400000000000000" pitchFamily="18" charset="-128"/>
              </a:rPr>
              <a:t>商工業や農業などを営むことによって収入（所得）があると</a:t>
            </a:r>
            <a:r>
              <a:rPr lang="en-US" altLang="ja-JP" sz="1600" dirty="0">
                <a:latin typeface="UD デジタル 教科書体 NP-R" panose="02020400000000000000" pitchFamily="18" charset="-128"/>
                <a:ea typeface="UD デジタル 教科書体 NP-R" panose="02020400000000000000" pitchFamily="18" charset="-128"/>
              </a:rPr>
              <a:t>…</a:t>
            </a:r>
            <a:endParaRPr kumimoji="1" lang="ja-JP" altLang="en-US" sz="1600" dirty="0">
              <a:latin typeface="UD デジタル 教科書体 NP-R" panose="02020400000000000000" pitchFamily="18" charset="-128"/>
              <a:ea typeface="UD デジタル 教科書体 NP-R" panose="02020400000000000000" pitchFamily="18" charset="-128"/>
            </a:endParaRPr>
          </a:p>
        </p:txBody>
      </p:sp>
      <p:sp>
        <p:nvSpPr>
          <p:cNvPr id="31" name="テキスト ボックス 30">
            <a:extLst>
              <a:ext uri="{FF2B5EF4-FFF2-40B4-BE49-F238E27FC236}">
                <a16:creationId xmlns:a16="http://schemas.microsoft.com/office/drawing/2014/main" id="{C0469CA0-8823-EEA4-BD34-4C0EC63729A5}"/>
              </a:ext>
            </a:extLst>
          </p:cNvPr>
          <p:cNvSpPr txBox="1"/>
          <p:nvPr/>
        </p:nvSpPr>
        <p:spPr>
          <a:xfrm>
            <a:off x="2323265" y="2161602"/>
            <a:ext cx="1713186" cy="369332"/>
          </a:xfrm>
          <a:prstGeom prst="rect">
            <a:avLst/>
          </a:prstGeom>
          <a:noFill/>
        </p:spPr>
        <p:txBody>
          <a:bodyPr wrap="square" rtlCol="0">
            <a:spAutoFit/>
          </a:bodyPr>
          <a:lstStyle/>
          <a:p>
            <a:pPr algn="ctr"/>
            <a:r>
              <a:rPr lang="ja-JP" altLang="en-US" b="1" dirty="0">
                <a:latin typeface="UD デジタル 教科書体 NP-R" panose="02020400000000000000" pitchFamily="18" charset="-128"/>
                <a:ea typeface="UD デジタル 教科書体 NP-R" panose="02020400000000000000" pitchFamily="18" charset="-128"/>
              </a:rPr>
              <a:t>サラリーマン</a:t>
            </a:r>
          </a:p>
        </p:txBody>
      </p:sp>
      <p:sp>
        <p:nvSpPr>
          <p:cNvPr id="32" name="テキスト ボックス 31">
            <a:extLst>
              <a:ext uri="{FF2B5EF4-FFF2-40B4-BE49-F238E27FC236}">
                <a16:creationId xmlns:a16="http://schemas.microsoft.com/office/drawing/2014/main" id="{27ABAB9D-3633-2426-2794-6DE362FDB6D8}"/>
              </a:ext>
            </a:extLst>
          </p:cNvPr>
          <p:cNvSpPr txBox="1"/>
          <p:nvPr/>
        </p:nvSpPr>
        <p:spPr>
          <a:xfrm>
            <a:off x="6550701" y="1998968"/>
            <a:ext cx="2661425" cy="740331"/>
          </a:xfrm>
          <a:prstGeom prst="rect">
            <a:avLst/>
          </a:prstGeom>
          <a:noFill/>
        </p:spPr>
        <p:txBody>
          <a:bodyPr wrap="square" rtlCol="0">
            <a:spAutoFit/>
          </a:bodyPr>
          <a:lstStyle/>
          <a:p>
            <a:pPr>
              <a:lnSpc>
                <a:spcPct val="120000"/>
              </a:lnSpc>
            </a:pPr>
            <a:r>
              <a:rPr lang="ja-JP" altLang="en-US" b="1" dirty="0">
                <a:latin typeface="UD デジタル 教科書体 NP-R" panose="02020400000000000000" pitchFamily="18" charset="-128"/>
                <a:ea typeface="UD デジタル 教科書体 NP-R" panose="02020400000000000000" pitchFamily="18" charset="-128"/>
              </a:rPr>
              <a:t>商工業</a:t>
            </a:r>
            <a:r>
              <a:rPr lang="ja-JP" altLang="en-US" sz="1400" b="1" dirty="0">
                <a:latin typeface="UD デジタル 教科書体 NP-R" panose="02020400000000000000" pitchFamily="18" charset="-128"/>
                <a:ea typeface="UD デジタル 教科書体 NP-R" panose="02020400000000000000" pitchFamily="18" charset="-128"/>
              </a:rPr>
              <a:t>（自営業者など）</a:t>
            </a:r>
            <a:r>
              <a:rPr lang="ja-JP" altLang="en-US" b="1" dirty="0">
                <a:latin typeface="UD デジタル 教科書体 NP-R" panose="02020400000000000000" pitchFamily="18" charset="-128"/>
                <a:ea typeface="UD デジタル 教科書体 NP-R" panose="02020400000000000000" pitchFamily="18" charset="-128"/>
              </a:rPr>
              <a:t>や農林水産業など</a:t>
            </a:r>
          </a:p>
        </p:txBody>
      </p:sp>
      <p:pic>
        <p:nvPicPr>
          <p:cNvPr id="38" name="図 37">
            <a:extLst>
              <a:ext uri="{FF2B5EF4-FFF2-40B4-BE49-F238E27FC236}">
                <a16:creationId xmlns:a16="http://schemas.microsoft.com/office/drawing/2014/main" id="{76942CF0-3CC6-8E20-0846-513F0894E515}"/>
              </a:ext>
            </a:extLst>
          </p:cNvPr>
          <p:cNvPicPr>
            <a:picLocks noChangeAspect="1"/>
          </p:cNvPicPr>
          <p:nvPr/>
        </p:nvPicPr>
        <p:blipFill>
          <a:blip r:embed="rId6"/>
          <a:stretch>
            <a:fillRect/>
          </a:stretch>
        </p:blipFill>
        <p:spPr>
          <a:xfrm>
            <a:off x="6350926" y="3205119"/>
            <a:ext cx="1816765" cy="1359526"/>
          </a:xfrm>
          <a:prstGeom prst="rect">
            <a:avLst/>
          </a:prstGeom>
        </p:spPr>
      </p:pic>
      <p:pic>
        <p:nvPicPr>
          <p:cNvPr id="40" name="図 39">
            <a:extLst>
              <a:ext uri="{FF2B5EF4-FFF2-40B4-BE49-F238E27FC236}">
                <a16:creationId xmlns:a16="http://schemas.microsoft.com/office/drawing/2014/main" id="{88F25E42-D4A3-44A6-6363-4159BBFB196E}"/>
              </a:ext>
            </a:extLst>
          </p:cNvPr>
          <p:cNvPicPr>
            <a:picLocks noChangeAspect="1"/>
          </p:cNvPicPr>
          <p:nvPr/>
        </p:nvPicPr>
        <p:blipFill>
          <a:blip r:embed="rId7"/>
          <a:stretch>
            <a:fillRect/>
          </a:stretch>
        </p:blipFill>
        <p:spPr>
          <a:xfrm>
            <a:off x="600229" y="3192558"/>
            <a:ext cx="1621677" cy="1316850"/>
          </a:xfrm>
          <a:prstGeom prst="rect">
            <a:avLst/>
          </a:prstGeom>
        </p:spPr>
      </p:pic>
      <p:sp>
        <p:nvSpPr>
          <p:cNvPr id="41" name="テキスト ボックス 40">
            <a:extLst>
              <a:ext uri="{FF2B5EF4-FFF2-40B4-BE49-F238E27FC236}">
                <a16:creationId xmlns:a16="http://schemas.microsoft.com/office/drawing/2014/main" id="{612E3080-D21E-75AE-1692-68AE6B997793}"/>
              </a:ext>
            </a:extLst>
          </p:cNvPr>
          <p:cNvSpPr txBox="1"/>
          <p:nvPr/>
        </p:nvSpPr>
        <p:spPr>
          <a:xfrm>
            <a:off x="2294937" y="3828365"/>
            <a:ext cx="3546139" cy="854849"/>
          </a:xfrm>
          <a:prstGeom prst="rect">
            <a:avLst/>
          </a:prstGeom>
          <a:noFill/>
        </p:spPr>
        <p:txBody>
          <a:bodyPr wrap="square" rtlCol="0">
            <a:spAutoFit/>
          </a:bodyPr>
          <a:lstStyle/>
          <a:p>
            <a:pPr>
              <a:lnSpc>
                <a:spcPct val="120000"/>
              </a:lnSpc>
            </a:pPr>
            <a:r>
              <a:rPr kumimoji="1" lang="ja-JP" altLang="en-US" sz="1400" dirty="0">
                <a:latin typeface="UD デジタル 教科書体 NP-R" panose="02020400000000000000" pitchFamily="18" charset="-128"/>
                <a:ea typeface="UD デジタル 教科書体 NP-R" panose="02020400000000000000" pitchFamily="18" charset="-128"/>
              </a:rPr>
              <a:t>会社など給与支払者が、支払いの際あらかじめ税金を計算し、これを差し引いて国などに納める制度。</a:t>
            </a:r>
          </a:p>
        </p:txBody>
      </p:sp>
      <p:sp>
        <p:nvSpPr>
          <p:cNvPr id="42" name="テキスト ボックス 41">
            <a:extLst>
              <a:ext uri="{FF2B5EF4-FFF2-40B4-BE49-F238E27FC236}">
                <a16:creationId xmlns:a16="http://schemas.microsoft.com/office/drawing/2014/main" id="{363FA6B3-413B-50AE-FBCC-BB9FF0852E67}"/>
              </a:ext>
            </a:extLst>
          </p:cNvPr>
          <p:cNvSpPr txBox="1"/>
          <p:nvPr/>
        </p:nvSpPr>
        <p:spPr>
          <a:xfrm>
            <a:off x="2156417" y="3510346"/>
            <a:ext cx="2166900" cy="369332"/>
          </a:xfrm>
          <a:prstGeom prst="rect">
            <a:avLst/>
          </a:prstGeom>
          <a:noFill/>
        </p:spPr>
        <p:txBody>
          <a:bodyPr wrap="square" rtlCol="0">
            <a:spAutoFit/>
          </a:bodyPr>
          <a:lstStyle/>
          <a:p>
            <a:r>
              <a:rPr lang="ja-JP" altLang="en-US" b="1" dirty="0">
                <a:latin typeface="UD デジタル 教科書体 NP-R" panose="02020400000000000000" pitchFamily="18" charset="-128"/>
                <a:ea typeface="UD デジタル 教科書体 NP-R" panose="02020400000000000000" pitchFamily="18" charset="-128"/>
              </a:rPr>
              <a:t>（源泉徴収制度）</a:t>
            </a:r>
          </a:p>
        </p:txBody>
      </p:sp>
      <p:sp>
        <p:nvSpPr>
          <p:cNvPr id="44" name="テキスト ボックス 43">
            <a:extLst>
              <a:ext uri="{FF2B5EF4-FFF2-40B4-BE49-F238E27FC236}">
                <a16:creationId xmlns:a16="http://schemas.microsoft.com/office/drawing/2014/main" id="{625727EB-25C7-FE90-F7EB-1314029334E9}"/>
              </a:ext>
            </a:extLst>
          </p:cNvPr>
          <p:cNvSpPr txBox="1"/>
          <p:nvPr/>
        </p:nvSpPr>
        <p:spPr>
          <a:xfrm>
            <a:off x="8181432" y="3828365"/>
            <a:ext cx="3360811" cy="854849"/>
          </a:xfrm>
          <a:prstGeom prst="rect">
            <a:avLst/>
          </a:prstGeom>
          <a:noFill/>
        </p:spPr>
        <p:txBody>
          <a:bodyPr wrap="square" rtlCol="0">
            <a:spAutoFit/>
          </a:bodyPr>
          <a:lstStyle/>
          <a:p>
            <a:pPr>
              <a:lnSpc>
                <a:spcPct val="120000"/>
              </a:lnSpc>
            </a:pPr>
            <a:r>
              <a:rPr kumimoji="1" lang="ja-JP" altLang="en-US" sz="1400" dirty="0">
                <a:latin typeface="UD デジタル 教科書体 NP-R" panose="02020400000000000000" pitchFamily="18" charset="-128"/>
                <a:ea typeface="UD デジタル 教科書体 NP-R" panose="02020400000000000000" pitchFamily="18" charset="-128"/>
              </a:rPr>
              <a:t>所得者が、自分で所得と税額を計算し、税務署に申告して、国に税金を納める制度。</a:t>
            </a:r>
          </a:p>
        </p:txBody>
      </p:sp>
      <p:sp>
        <p:nvSpPr>
          <p:cNvPr id="45" name="テキスト ボックス 44">
            <a:extLst>
              <a:ext uri="{FF2B5EF4-FFF2-40B4-BE49-F238E27FC236}">
                <a16:creationId xmlns:a16="http://schemas.microsoft.com/office/drawing/2014/main" id="{C26D3EC9-1F8A-23AD-F055-F59C0BAC61C2}"/>
              </a:ext>
            </a:extLst>
          </p:cNvPr>
          <p:cNvSpPr txBox="1"/>
          <p:nvPr/>
        </p:nvSpPr>
        <p:spPr>
          <a:xfrm>
            <a:off x="8042912" y="3510346"/>
            <a:ext cx="2166900" cy="369332"/>
          </a:xfrm>
          <a:prstGeom prst="rect">
            <a:avLst/>
          </a:prstGeom>
          <a:noFill/>
        </p:spPr>
        <p:txBody>
          <a:bodyPr wrap="square" rtlCol="0">
            <a:spAutoFit/>
          </a:bodyPr>
          <a:lstStyle/>
          <a:p>
            <a:r>
              <a:rPr lang="ja-JP" altLang="en-US" b="1" dirty="0">
                <a:latin typeface="UD デジタル 教科書体 NP-R" panose="02020400000000000000" pitchFamily="18" charset="-128"/>
                <a:ea typeface="UD デジタル 教科書体 NP-R" panose="02020400000000000000" pitchFamily="18" charset="-128"/>
              </a:rPr>
              <a:t>（申告納税制度）</a:t>
            </a:r>
          </a:p>
        </p:txBody>
      </p:sp>
      <p:sp>
        <p:nvSpPr>
          <p:cNvPr id="46" name="矢印: 上 45">
            <a:extLst>
              <a:ext uri="{FF2B5EF4-FFF2-40B4-BE49-F238E27FC236}">
                <a16:creationId xmlns:a16="http://schemas.microsoft.com/office/drawing/2014/main" id="{58156A51-2E2A-263B-BFCD-0BF3115D4451}"/>
              </a:ext>
            </a:extLst>
          </p:cNvPr>
          <p:cNvSpPr/>
          <p:nvPr/>
        </p:nvSpPr>
        <p:spPr>
          <a:xfrm rot="10800000">
            <a:off x="3588513" y="2916648"/>
            <a:ext cx="411445" cy="417815"/>
          </a:xfrm>
          <a:prstGeom prst="upArrow">
            <a:avLst/>
          </a:prstGeom>
          <a:solidFill>
            <a:srgbClr val="61A8D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47" name="矢印: 上 46">
            <a:extLst>
              <a:ext uri="{FF2B5EF4-FFF2-40B4-BE49-F238E27FC236}">
                <a16:creationId xmlns:a16="http://schemas.microsoft.com/office/drawing/2014/main" id="{5C348ED7-FFF1-1F88-FF49-89DB28E9F9A6}"/>
              </a:ext>
            </a:extLst>
          </p:cNvPr>
          <p:cNvSpPr/>
          <p:nvPr/>
        </p:nvSpPr>
        <p:spPr>
          <a:xfrm rot="10800000">
            <a:off x="8192664" y="2916648"/>
            <a:ext cx="411445" cy="417815"/>
          </a:xfrm>
          <a:prstGeom prst="upArrow">
            <a:avLst/>
          </a:prstGeom>
          <a:solidFill>
            <a:srgbClr val="61A8D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pic>
        <p:nvPicPr>
          <p:cNvPr id="55" name="図 54">
            <a:extLst>
              <a:ext uri="{FF2B5EF4-FFF2-40B4-BE49-F238E27FC236}">
                <a16:creationId xmlns:a16="http://schemas.microsoft.com/office/drawing/2014/main" id="{556D0615-2CBA-5680-2FF9-93EF482685A2}"/>
              </a:ext>
            </a:extLst>
          </p:cNvPr>
          <p:cNvPicPr>
            <a:picLocks noChangeAspect="1"/>
          </p:cNvPicPr>
          <p:nvPr/>
        </p:nvPicPr>
        <p:blipFill>
          <a:blip r:embed="rId8"/>
          <a:stretch>
            <a:fillRect/>
          </a:stretch>
        </p:blipFill>
        <p:spPr>
          <a:xfrm>
            <a:off x="10187519" y="5289794"/>
            <a:ext cx="1508772" cy="936654"/>
          </a:xfrm>
          <a:prstGeom prst="rect">
            <a:avLst/>
          </a:prstGeom>
        </p:spPr>
      </p:pic>
      <p:pic>
        <p:nvPicPr>
          <p:cNvPr id="57" name="図 56">
            <a:extLst>
              <a:ext uri="{FF2B5EF4-FFF2-40B4-BE49-F238E27FC236}">
                <a16:creationId xmlns:a16="http://schemas.microsoft.com/office/drawing/2014/main" id="{F45E0B2C-0EE2-14B6-F26E-D5ECBDD8181F}"/>
              </a:ext>
            </a:extLst>
          </p:cNvPr>
          <p:cNvPicPr>
            <a:picLocks noChangeAspect="1"/>
          </p:cNvPicPr>
          <p:nvPr/>
        </p:nvPicPr>
        <p:blipFill>
          <a:blip r:embed="rId9"/>
          <a:stretch>
            <a:fillRect/>
          </a:stretch>
        </p:blipFill>
        <p:spPr>
          <a:xfrm>
            <a:off x="6449977" y="5191004"/>
            <a:ext cx="1407512" cy="1022725"/>
          </a:xfrm>
          <a:prstGeom prst="rect">
            <a:avLst/>
          </a:prstGeom>
        </p:spPr>
      </p:pic>
      <p:pic>
        <p:nvPicPr>
          <p:cNvPr id="59" name="図 58">
            <a:extLst>
              <a:ext uri="{FF2B5EF4-FFF2-40B4-BE49-F238E27FC236}">
                <a16:creationId xmlns:a16="http://schemas.microsoft.com/office/drawing/2014/main" id="{EC324500-2B14-4FC6-6EDD-45C5EA64726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399157" y="5339224"/>
            <a:ext cx="1664417" cy="837794"/>
          </a:xfrm>
          <a:prstGeom prst="rect">
            <a:avLst/>
          </a:prstGeom>
        </p:spPr>
      </p:pic>
      <p:sp>
        <p:nvSpPr>
          <p:cNvPr id="76" name="テキスト ボックス 75">
            <a:extLst>
              <a:ext uri="{FF2B5EF4-FFF2-40B4-BE49-F238E27FC236}">
                <a16:creationId xmlns:a16="http://schemas.microsoft.com/office/drawing/2014/main" id="{434BD16B-87ED-FF21-10A2-63AE38DE5582}"/>
              </a:ext>
            </a:extLst>
          </p:cNvPr>
          <p:cNvSpPr txBox="1"/>
          <p:nvPr/>
        </p:nvSpPr>
        <p:spPr>
          <a:xfrm>
            <a:off x="6550701" y="6251473"/>
            <a:ext cx="1206064" cy="369332"/>
          </a:xfrm>
          <a:prstGeom prst="rect">
            <a:avLst/>
          </a:prstGeom>
          <a:noFill/>
        </p:spPr>
        <p:txBody>
          <a:bodyPr wrap="square" rtlCol="0">
            <a:spAutoFit/>
          </a:bodyPr>
          <a:lstStyle/>
          <a:p>
            <a:pPr algn="ctr"/>
            <a:r>
              <a:rPr lang="ja-JP" altLang="en-US" b="1" dirty="0">
                <a:latin typeface="UD デジタル 教科書体 NP-R" panose="02020400000000000000" pitchFamily="18" charset="-128"/>
                <a:ea typeface="UD デジタル 教科書体 NP-R" panose="02020400000000000000" pitchFamily="18" charset="-128"/>
              </a:rPr>
              <a:t>振興局</a:t>
            </a:r>
          </a:p>
        </p:txBody>
      </p:sp>
      <p:sp>
        <p:nvSpPr>
          <p:cNvPr id="77" name="テキスト ボックス 76">
            <a:extLst>
              <a:ext uri="{FF2B5EF4-FFF2-40B4-BE49-F238E27FC236}">
                <a16:creationId xmlns:a16="http://schemas.microsoft.com/office/drawing/2014/main" id="{3CEB2258-41FD-BBED-8794-A9650C4F8125}"/>
              </a:ext>
            </a:extLst>
          </p:cNvPr>
          <p:cNvSpPr txBox="1"/>
          <p:nvPr/>
        </p:nvSpPr>
        <p:spPr>
          <a:xfrm>
            <a:off x="2636835" y="6251473"/>
            <a:ext cx="1206064" cy="369332"/>
          </a:xfrm>
          <a:prstGeom prst="rect">
            <a:avLst/>
          </a:prstGeom>
          <a:noFill/>
        </p:spPr>
        <p:txBody>
          <a:bodyPr wrap="square" rtlCol="0">
            <a:spAutoFit/>
          </a:bodyPr>
          <a:lstStyle/>
          <a:p>
            <a:pPr algn="ctr"/>
            <a:r>
              <a:rPr lang="ja-JP" altLang="en-US" b="1" dirty="0">
                <a:latin typeface="UD デジタル 教科書体 NP-R" panose="02020400000000000000" pitchFamily="18" charset="-128"/>
                <a:ea typeface="UD デジタル 教科書体 NP-R" panose="02020400000000000000" pitchFamily="18" charset="-128"/>
              </a:rPr>
              <a:t>税務署</a:t>
            </a:r>
          </a:p>
        </p:txBody>
      </p:sp>
      <p:sp>
        <p:nvSpPr>
          <p:cNvPr id="78" name="テキスト ボックス 77">
            <a:extLst>
              <a:ext uri="{FF2B5EF4-FFF2-40B4-BE49-F238E27FC236}">
                <a16:creationId xmlns:a16="http://schemas.microsoft.com/office/drawing/2014/main" id="{1A198B0B-A872-BC4D-97E3-87BEC5BB256F}"/>
              </a:ext>
            </a:extLst>
          </p:cNvPr>
          <p:cNvSpPr txBox="1"/>
          <p:nvPr/>
        </p:nvSpPr>
        <p:spPr>
          <a:xfrm>
            <a:off x="10002428" y="6251473"/>
            <a:ext cx="1815544" cy="369332"/>
          </a:xfrm>
          <a:prstGeom prst="rect">
            <a:avLst/>
          </a:prstGeom>
          <a:noFill/>
        </p:spPr>
        <p:txBody>
          <a:bodyPr wrap="square" rtlCol="0">
            <a:spAutoFit/>
          </a:bodyPr>
          <a:lstStyle/>
          <a:p>
            <a:pPr algn="ctr"/>
            <a:r>
              <a:rPr lang="ja-JP" altLang="en-US" b="1" dirty="0">
                <a:latin typeface="UD デジタル 教科書体 NP-R" panose="02020400000000000000" pitchFamily="18" charset="-128"/>
                <a:ea typeface="UD デジタル 教科書体 NP-R" panose="02020400000000000000" pitchFamily="18" charset="-128"/>
              </a:rPr>
              <a:t>市役所･町役場</a:t>
            </a:r>
          </a:p>
        </p:txBody>
      </p:sp>
      <p:sp>
        <p:nvSpPr>
          <p:cNvPr id="79" name="四角形: 角を丸くする 78">
            <a:extLst>
              <a:ext uri="{FF2B5EF4-FFF2-40B4-BE49-F238E27FC236}">
                <a16:creationId xmlns:a16="http://schemas.microsoft.com/office/drawing/2014/main" id="{636B6E99-B192-BB09-908C-398B346B7678}"/>
              </a:ext>
            </a:extLst>
          </p:cNvPr>
          <p:cNvSpPr/>
          <p:nvPr/>
        </p:nvSpPr>
        <p:spPr>
          <a:xfrm>
            <a:off x="8282429" y="5484296"/>
            <a:ext cx="1681312" cy="837085"/>
          </a:xfrm>
          <a:prstGeom prst="roundRect">
            <a:avLst>
              <a:gd name="adj" fmla="val 7878"/>
            </a:avLst>
          </a:prstGeom>
          <a:solidFill>
            <a:srgbClr val="007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2693F8DF-125E-B12A-4BE2-211694861F16}"/>
              </a:ext>
            </a:extLst>
          </p:cNvPr>
          <p:cNvSpPr txBox="1"/>
          <p:nvPr/>
        </p:nvSpPr>
        <p:spPr>
          <a:xfrm>
            <a:off x="8225965" y="5532673"/>
            <a:ext cx="1794241" cy="740331"/>
          </a:xfrm>
          <a:prstGeom prst="rect">
            <a:avLst/>
          </a:prstGeom>
          <a:noFill/>
        </p:spPr>
        <p:txBody>
          <a:bodyPr wrap="square" rtlCol="0">
            <a:spAutoFit/>
          </a:bodyPr>
          <a:lstStyle/>
          <a:p>
            <a:pPr algn="ctr">
              <a:lnSpc>
                <a:spcPct val="120000"/>
              </a:lnSpc>
            </a:pP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住民税</a:t>
            </a:r>
            <a:endParaRPr lang="en-US" altLang="ja-JP" b="1" dirty="0">
              <a:solidFill>
                <a:schemeClr val="bg1"/>
              </a:solidFill>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（市町村民税）</a:t>
            </a:r>
          </a:p>
        </p:txBody>
      </p:sp>
      <p:sp>
        <p:nvSpPr>
          <p:cNvPr id="83" name="四角形: 角を丸くする 82">
            <a:extLst>
              <a:ext uri="{FF2B5EF4-FFF2-40B4-BE49-F238E27FC236}">
                <a16:creationId xmlns:a16="http://schemas.microsoft.com/office/drawing/2014/main" id="{C2B8544E-343C-18AB-A454-A2719B8D530E}"/>
              </a:ext>
            </a:extLst>
          </p:cNvPr>
          <p:cNvSpPr/>
          <p:nvPr/>
        </p:nvSpPr>
        <p:spPr>
          <a:xfrm>
            <a:off x="4439587" y="5484296"/>
            <a:ext cx="1681200" cy="837085"/>
          </a:xfrm>
          <a:prstGeom prst="roundRect">
            <a:avLst>
              <a:gd name="adj" fmla="val 7878"/>
            </a:avLst>
          </a:prstGeom>
          <a:solidFill>
            <a:srgbClr val="007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64DE4C06-5A76-1042-BC2A-1EB56E495C34}"/>
              </a:ext>
            </a:extLst>
          </p:cNvPr>
          <p:cNvSpPr txBox="1"/>
          <p:nvPr/>
        </p:nvSpPr>
        <p:spPr>
          <a:xfrm>
            <a:off x="4383067" y="5532673"/>
            <a:ext cx="1794241" cy="740331"/>
          </a:xfrm>
          <a:prstGeom prst="rect">
            <a:avLst/>
          </a:prstGeom>
          <a:noFill/>
        </p:spPr>
        <p:txBody>
          <a:bodyPr wrap="square" rtlCol="0">
            <a:spAutoFit/>
          </a:bodyPr>
          <a:lstStyle/>
          <a:p>
            <a:pPr algn="ctr">
              <a:lnSpc>
                <a:spcPct val="120000"/>
              </a:lnSpc>
            </a:pP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住民税</a:t>
            </a:r>
            <a:endParaRPr lang="en-US" altLang="ja-JP" b="1" dirty="0">
              <a:solidFill>
                <a:schemeClr val="bg1"/>
              </a:solidFill>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（県民税）</a:t>
            </a:r>
          </a:p>
        </p:txBody>
      </p:sp>
      <p:sp>
        <p:nvSpPr>
          <p:cNvPr id="86" name="四角形: 角を丸くする 85">
            <a:extLst>
              <a:ext uri="{FF2B5EF4-FFF2-40B4-BE49-F238E27FC236}">
                <a16:creationId xmlns:a16="http://schemas.microsoft.com/office/drawing/2014/main" id="{B08ECA75-151C-BB0A-2590-47185C892A88}"/>
              </a:ext>
            </a:extLst>
          </p:cNvPr>
          <p:cNvSpPr/>
          <p:nvPr/>
        </p:nvSpPr>
        <p:spPr>
          <a:xfrm>
            <a:off x="566842" y="5484296"/>
            <a:ext cx="1681200" cy="837085"/>
          </a:xfrm>
          <a:prstGeom prst="roundRect">
            <a:avLst>
              <a:gd name="adj" fmla="val 7878"/>
            </a:avLst>
          </a:prstGeom>
          <a:solidFill>
            <a:srgbClr val="007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a:extLst>
              <a:ext uri="{FF2B5EF4-FFF2-40B4-BE49-F238E27FC236}">
                <a16:creationId xmlns:a16="http://schemas.microsoft.com/office/drawing/2014/main" id="{0F159DE9-1C98-E6DB-21E0-49559F527131}"/>
              </a:ext>
            </a:extLst>
          </p:cNvPr>
          <p:cNvSpPr txBox="1"/>
          <p:nvPr/>
        </p:nvSpPr>
        <p:spPr>
          <a:xfrm>
            <a:off x="510322" y="5698872"/>
            <a:ext cx="1794241" cy="407932"/>
          </a:xfrm>
          <a:prstGeom prst="rect">
            <a:avLst/>
          </a:prstGeom>
          <a:noFill/>
        </p:spPr>
        <p:txBody>
          <a:bodyPr wrap="square" rtlCol="0">
            <a:spAutoFit/>
          </a:bodyPr>
          <a:lstStyle/>
          <a:p>
            <a:pPr algn="ctr">
              <a:lnSpc>
                <a:spcPct val="120000"/>
              </a:lnSpc>
            </a:pPr>
            <a:r>
              <a:rPr lang="ja-JP" altLang="en-US" b="1" dirty="0">
                <a:solidFill>
                  <a:schemeClr val="bg1"/>
                </a:solidFill>
                <a:latin typeface="UD デジタル 教科書体 NP-R" panose="02020400000000000000" pitchFamily="18" charset="-128"/>
                <a:ea typeface="UD デジタル 教科書体 NP-R" panose="02020400000000000000" pitchFamily="18" charset="-128"/>
              </a:rPr>
              <a:t>所得税</a:t>
            </a:r>
          </a:p>
        </p:txBody>
      </p:sp>
      <p:sp>
        <p:nvSpPr>
          <p:cNvPr id="108" name="フリーフォーム: 図形 107">
            <a:extLst>
              <a:ext uri="{FF2B5EF4-FFF2-40B4-BE49-F238E27FC236}">
                <a16:creationId xmlns:a16="http://schemas.microsoft.com/office/drawing/2014/main" id="{E39DB36D-DC3F-9EB2-BE1C-2416D81FBAC5}"/>
              </a:ext>
            </a:extLst>
          </p:cNvPr>
          <p:cNvSpPr/>
          <p:nvPr/>
        </p:nvSpPr>
        <p:spPr>
          <a:xfrm rot="10800000">
            <a:off x="2047217" y="4630952"/>
            <a:ext cx="8097569" cy="662940"/>
          </a:xfrm>
          <a:custGeom>
            <a:avLst/>
            <a:gdLst>
              <a:gd name="csX0" fmla="*/ 6077452 w 8097569"/>
              <a:gd name="csY0" fmla="*/ 662940 h 662940"/>
              <a:gd name="csX1" fmla="*/ 5870284 w 8097569"/>
              <a:gd name="csY1" fmla="*/ 662940 h 662940"/>
              <a:gd name="csX2" fmla="*/ 5870284 w 8097569"/>
              <a:gd name="csY2" fmla="*/ 460680 h 662940"/>
              <a:gd name="csX3" fmla="*/ 2232022 w 8097569"/>
              <a:gd name="csY3" fmla="*/ 460680 h 662940"/>
              <a:gd name="csX4" fmla="*/ 2232022 w 8097569"/>
              <a:gd name="csY4" fmla="*/ 662940 h 662940"/>
              <a:gd name="csX5" fmla="*/ 2024854 w 8097569"/>
              <a:gd name="csY5" fmla="*/ 662940 h 662940"/>
              <a:gd name="csX6" fmla="*/ 2024854 w 8097569"/>
              <a:gd name="csY6" fmla="*/ 460680 h 662940"/>
              <a:gd name="csX7" fmla="*/ 102555 w 8097569"/>
              <a:gd name="csY7" fmla="*/ 460680 h 662940"/>
              <a:gd name="csX8" fmla="*/ 102555 w 8097569"/>
              <a:gd name="csY8" fmla="*/ 370404 h 662940"/>
              <a:gd name="csX9" fmla="*/ 102555 w 8097569"/>
              <a:gd name="csY9" fmla="*/ 366161 h 662940"/>
              <a:gd name="csX10" fmla="*/ 102555 w 8097569"/>
              <a:gd name="csY10" fmla="*/ 206296 h 662940"/>
              <a:gd name="csX11" fmla="*/ 0 w 8097569"/>
              <a:gd name="csY11" fmla="*/ 206296 h 662940"/>
              <a:gd name="csX12" fmla="*/ 205723 w 8097569"/>
              <a:gd name="csY12" fmla="*/ 0 h 662940"/>
              <a:gd name="csX13" fmla="*/ 411446 w 8097569"/>
              <a:gd name="csY13" fmla="*/ 206296 h 662940"/>
              <a:gd name="csX14" fmla="*/ 309723 w 8097569"/>
              <a:gd name="csY14" fmla="*/ 206296 h 662940"/>
              <a:gd name="csX15" fmla="*/ 309723 w 8097569"/>
              <a:gd name="csY15" fmla="*/ 366161 h 662940"/>
              <a:gd name="csX16" fmla="*/ 3945924 w 8097569"/>
              <a:gd name="csY16" fmla="*/ 366161 h 662940"/>
              <a:gd name="csX17" fmla="*/ 3945924 w 8097569"/>
              <a:gd name="csY17" fmla="*/ 205723 h 662940"/>
              <a:gd name="csX18" fmla="*/ 3843063 w 8097569"/>
              <a:gd name="csY18" fmla="*/ 205723 h 662940"/>
              <a:gd name="csX19" fmla="*/ 4048786 w 8097569"/>
              <a:gd name="csY19" fmla="*/ 0 h 662940"/>
              <a:gd name="csX20" fmla="*/ 4254508 w 8097569"/>
              <a:gd name="csY20" fmla="*/ 205723 h 662940"/>
              <a:gd name="csX21" fmla="*/ 4151647 w 8097569"/>
              <a:gd name="csY21" fmla="*/ 205723 h 662940"/>
              <a:gd name="csX22" fmla="*/ 4151647 w 8097569"/>
              <a:gd name="csY22" fmla="*/ 366161 h 662940"/>
              <a:gd name="csX23" fmla="*/ 7787846 w 8097569"/>
              <a:gd name="csY23" fmla="*/ 366162 h 662940"/>
              <a:gd name="csX24" fmla="*/ 7787846 w 8097569"/>
              <a:gd name="csY24" fmla="*/ 206296 h 662940"/>
              <a:gd name="csX25" fmla="*/ 7686123 w 8097569"/>
              <a:gd name="csY25" fmla="*/ 206296 h 662940"/>
              <a:gd name="csX26" fmla="*/ 7891846 w 8097569"/>
              <a:gd name="csY26" fmla="*/ 0 h 662940"/>
              <a:gd name="csX27" fmla="*/ 8097569 w 8097569"/>
              <a:gd name="csY27" fmla="*/ 206296 h 662940"/>
              <a:gd name="csX28" fmla="*/ 7995013 w 8097569"/>
              <a:gd name="csY28" fmla="*/ 206296 h 662940"/>
              <a:gd name="csX29" fmla="*/ 7995013 w 8097569"/>
              <a:gd name="csY29" fmla="*/ 370404 h 662940"/>
              <a:gd name="csX30" fmla="*/ 7995013 w 8097569"/>
              <a:gd name="csY30" fmla="*/ 370404 h 662940"/>
              <a:gd name="csX31" fmla="*/ 7995013 w 8097569"/>
              <a:gd name="csY31" fmla="*/ 460681 h 662940"/>
              <a:gd name="csX32" fmla="*/ 6077452 w 8097569"/>
              <a:gd name="csY32" fmla="*/ 460680 h 6629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8097569" h="662940">
                <a:moveTo>
                  <a:pt x="6077452" y="662940"/>
                </a:moveTo>
                <a:lnTo>
                  <a:pt x="5870284" y="662940"/>
                </a:lnTo>
                <a:lnTo>
                  <a:pt x="5870284" y="460680"/>
                </a:lnTo>
                <a:lnTo>
                  <a:pt x="2232022" y="460680"/>
                </a:lnTo>
                <a:lnTo>
                  <a:pt x="2232022" y="662940"/>
                </a:lnTo>
                <a:lnTo>
                  <a:pt x="2024854" y="662940"/>
                </a:lnTo>
                <a:lnTo>
                  <a:pt x="2024854" y="460680"/>
                </a:lnTo>
                <a:lnTo>
                  <a:pt x="102555" y="460680"/>
                </a:lnTo>
                <a:lnTo>
                  <a:pt x="102555" y="370404"/>
                </a:lnTo>
                <a:lnTo>
                  <a:pt x="102555" y="366161"/>
                </a:lnTo>
                <a:lnTo>
                  <a:pt x="102555" y="206296"/>
                </a:lnTo>
                <a:lnTo>
                  <a:pt x="0" y="206296"/>
                </a:lnTo>
                <a:lnTo>
                  <a:pt x="205723" y="0"/>
                </a:lnTo>
                <a:lnTo>
                  <a:pt x="411446" y="206296"/>
                </a:lnTo>
                <a:lnTo>
                  <a:pt x="309723" y="206296"/>
                </a:lnTo>
                <a:lnTo>
                  <a:pt x="309723" y="366161"/>
                </a:lnTo>
                <a:lnTo>
                  <a:pt x="3945924" y="366161"/>
                </a:lnTo>
                <a:lnTo>
                  <a:pt x="3945924" y="205723"/>
                </a:lnTo>
                <a:lnTo>
                  <a:pt x="3843063" y="205723"/>
                </a:lnTo>
                <a:lnTo>
                  <a:pt x="4048786" y="0"/>
                </a:lnTo>
                <a:lnTo>
                  <a:pt x="4254508" y="205723"/>
                </a:lnTo>
                <a:lnTo>
                  <a:pt x="4151647" y="205723"/>
                </a:lnTo>
                <a:lnTo>
                  <a:pt x="4151647" y="366161"/>
                </a:lnTo>
                <a:lnTo>
                  <a:pt x="7787846" y="366162"/>
                </a:lnTo>
                <a:lnTo>
                  <a:pt x="7787846" y="206296"/>
                </a:lnTo>
                <a:lnTo>
                  <a:pt x="7686123" y="206296"/>
                </a:lnTo>
                <a:lnTo>
                  <a:pt x="7891846" y="0"/>
                </a:lnTo>
                <a:lnTo>
                  <a:pt x="8097569" y="206296"/>
                </a:lnTo>
                <a:lnTo>
                  <a:pt x="7995013" y="206296"/>
                </a:lnTo>
                <a:lnTo>
                  <a:pt x="7995013" y="370404"/>
                </a:lnTo>
                <a:lnTo>
                  <a:pt x="7995013" y="370404"/>
                </a:lnTo>
                <a:lnTo>
                  <a:pt x="7995013" y="460681"/>
                </a:lnTo>
                <a:lnTo>
                  <a:pt x="6077452" y="460680"/>
                </a:lnTo>
                <a:close/>
              </a:path>
            </a:pathLst>
          </a:custGeom>
          <a:solidFill>
            <a:srgbClr val="61A8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 name="Google Shape;111;p1">
            <a:extLst>
              <a:ext uri="{FF2B5EF4-FFF2-40B4-BE49-F238E27FC236}">
                <a16:creationId xmlns:a16="http://schemas.microsoft.com/office/drawing/2014/main" id="{89A818D6-C808-3C83-525A-0D43ED3631D3}"/>
              </a:ext>
            </a:extLst>
          </p:cNvPr>
          <p:cNvSpPr txBox="1"/>
          <p:nvPr/>
        </p:nvSpPr>
        <p:spPr>
          <a:xfrm>
            <a:off x="311426" y="255248"/>
            <a:ext cx="6068826" cy="523180"/>
          </a:xfrm>
          <a:prstGeom prst="rect">
            <a:avLst/>
          </a:prstGeom>
          <a:noFill/>
          <a:ln>
            <a:noFill/>
          </a:ln>
        </p:spPr>
        <p:txBody>
          <a:bodyPr spcFirstLastPara="1" wrap="square" lIns="91425" tIns="45700" rIns="91425" bIns="45700" anchor="t" anchorCtr="0">
            <a:spAutoFit/>
          </a:bodyPr>
          <a:lstStyle/>
          <a:p>
            <a:pPr lvl="0"/>
            <a:r>
              <a:rPr lang="en-US" altLang="ja-JP" sz="2800" b="1" dirty="0">
                <a:solidFill>
                  <a:srgbClr val="0072BC"/>
                </a:solidFill>
                <a:latin typeface="UD デジタル 教科書体 NP-R" panose="02020400000000000000" pitchFamily="18" charset="-128"/>
                <a:ea typeface="UD デジタル 教科書体 NP-R" panose="02020400000000000000" pitchFamily="18" charset="-128"/>
                <a:cs typeface="Arial"/>
                <a:sym typeface="Arial"/>
              </a:rPr>
              <a:t>4</a:t>
            </a:r>
            <a:r>
              <a:rPr lang="en-US" altLang="ja-JP" sz="2800" b="1" i="0" u="none" strike="noStrike" cap="none" dirty="0">
                <a:solidFill>
                  <a:srgbClr val="0072BC"/>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800" b="1" dirty="0">
                <a:solidFill>
                  <a:srgbClr val="0072BC"/>
                </a:solidFill>
                <a:latin typeface="UD デジタル 教科書体 NP-R" panose="02020400000000000000" pitchFamily="18" charset="-128"/>
                <a:ea typeface="UD デジタル 教科書体 NP-R" panose="02020400000000000000" pitchFamily="18" charset="-128"/>
                <a:cs typeface="Arial"/>
                <a:sym typeface="Arial"/>
              </a:rPr>
              <a:t>私たちの生活と身近な税金</a:t>
            </a:r>
          </a:p>
        </p:txBody>
      </p:sp>
      <p:cxnSp>
        <p:nvCxnSpPr>
          <p:cNvPr id="4" name="直線コネクタ 3">
            <a:extLst>
              <a:ext uri="{FF2B5EF4-FFF2-40B4-BE49-F238E27FC236}">
                <a16:creationId xmlns:a16="http://schemas.microsoft.com/office/drawing/2014/main" id="{A25297F9-10CD-C80B-0A53-38BDA5D419BC}"/>
              </a:ext>
            </a:extLst>
          </p:cNvPr>
          <p:cNvCxnSpPr>
            <a:cxnSpLocks/>
          </p:cNvCxnSpPr>
          <p:nvPr/>
        </p:nvCxnSpPr>
        <p:spPr>
          <a:xfrm>
            <a:off x="426000" y="756126"/>
            <a:ext cx="11340000" cy="0"/>
          </a:xfrm>
          <a:prstGeom prst="line">
            <a:avLst/>
          </a:prstGeom>
          <a:ln w="44450" cmpd="dbl">
            <a:solidFill>
              <a:srgbClr val="0072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809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up)">
                                      <p:cBhvr>
                                        <p:cTn id="41" dur="500"/>
                                        <p:tgtEl>
                                          <p:spTgt spid="46"/>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up)">
                                      <p:cBhvr>
                                        <p:cTn id="44" dur="500"/>
                                        <p:tgtEl>
                                          <p:spTgt spid="47"/>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108"/>
                                        </p:tgtEl>
                                        <p:attrNameLst>
                                          <p:attrName>style.visibility</p:attrName>
                                        </p:attrNameLst>
                                      </p:cBhvr>
                                      <p:to>
                                        <p:strVal val="visible"/>
                                      </p:to>
                                    </p:set>
                                    <p:animEffect transition="in" filter="wipe(up)">
                                      <p:cBhvr>
                                        <p:cTn id="71" dur="500"/>
                                        <p:tgtEl>
                                          <p:spTgt spid="108"/>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fade">
                                      <p:cBhvr>
                                        <p:cTn id="78" dur="500"/>
                                        <p:tgtEl>
                                          <p:spTgt spid="6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fade">
                                      <p:cBhvr>
                                        <p:cTn id="81" dur="500"/>
                                        <p:tgtEl>
                                          <p:spTgt spid="61"/>
                                        </p:tgtEl>
                                      </p:cBhvr>
                                    </p:animEffect>
                                  </p:childTnLst>
                                </p:cTn>
                              </p:par>
                              <p:par>
                                <p:cTn id="82" presetID="10" presetClass="entr" presetSubtype="0" fill="hold" nodeType="with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fade">
                                      <p:cBhvr>
                                        <p:cTn id="84" dur="500"/>
                                        <p:tgtEl>
                                          <p:spTgt spid="55"/>
                                        </p:tgtEl>
                                      </p:cBhvr>
                                    </p:animEffect>
                                  </p:childTnLst>
                                </p:cTn>
                              </p:par>
                              <p:par>
                                <p:cTn id="85" presetID="10" presetClass="entr" presetSubtype="0" fill="hold" nodeType="with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fade">
                                      <p:cBhvr>
                                        <p:cTn id="87" dur="500"/>
                                        <p:tgtEl>
                                          <p:spTgt spid="57"/>
                                        </p:tgtEl>
                                      </p:cBhvr>
                                    </p:animEffect>
                                  </p:childTnLst>
                                </p:cTn>
                              </p:par>
                              <p:par>
                                <p:cTn id="88" presetID="10" presetClass="entr" presetSubtype="0" fill="hold"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500"/>
                                        <p:tgtEl>
                                          <p:spTgt spid="5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6"/>
                                        </p:tgtEl>
                                        <p:attrNameLst>
                                          <p:attrName>style.visibility</p:attrName>
                                        </p:attrNameLst>
                                      </p:cBhvr>
                                      <p:to>
                                        <p:strVal val="visible"/>
                                      </p:to>
                                    </p:set>
                                    <p:animEffect transition="in" filter="fade">
                                      <p:cBhvr>
                                        <p:cTn id="93" dur="500"/>
                                        <p:tgtEl>
                                          <p:spTgt spid="7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7"/>
                                        </p:tgtEl>
                                        <p:attrNameLst>
                                          <p:attrName>style.visibility</p:attrName>
                                        </p:attrNameLst>
                                      </p:cBhvr>
                                      <p:to>
                                        <p:strVal val="visible"/>
                                      </p:to>
                                    </p:set>
                                    <p:animEffect transition="in" filter="fade">
                                      <p:cBhvr>
                                        <p:cTn id="96" dur="500"/>
                                        <p:tgtEl>
                                          <p:spTgt spid="7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8"/>
                                        </p:tgtEl>
                                        <p:attrNameLst>
                                          <p:attrName>style.visibility</p:attrName>
                                        </p:attrNameLst>
                                      </p:cBhvr>
                                      <p:to>
                                        <p:strVal val="visible"/>
                                      </p:to>
                                    </p:set>
                                    <p:animEffect transition="in" filter="fade">
                                      <p:cBhvr>
                                        <p:cTn id="99" dur="500"/>
                                        <p:tgtEl>
                                          <p:spTgt spid="7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500"/>
                                        <p:tgtEl>
                                          <p:spTgt spid="7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5"/>
                                        </p:tgtEl>
                                        <p:attrNameLst>
                                          <p:attrName>style.visibility</p:attrName>
                                        </p:attrNameLst>
                                      </p:cBhvr>
                                      <p:to>
                                        <p:strVal val="visible"/>
                                      </p:to>
                                    </p:set>
                                    <p:animEffect transition="in" filter="fade">
                                      <p:cBhvr>
                                        <p:cTn id="105" dur="500"/>
                                        <p:tgtEl>
                                          <p:spTgt spid="7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3"/>
                                        </p:tgtEl>
                                        <p:attrNameLst>
                                          <p:attrName>style.visibility</p:attrName>
                                        </p:attrNameLst>
                                      </p:cBhvr>
                                      <p:to>
                                        <p:strVal val="visible"/>
                                      </p:to>
                                    </p:set>
                                    <p:animEffect transition="in" filter="fade">
                                      <p:cBhvr>
                                        <p:cTn id="108" dur="500"/>
                                        <p:tgtEl>
                                          <p:spTgt spid="8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4"/>
                                        </p:tgtEl>
                                        <p:attrNameLst>
                                          <p:attrName>style.visibility</p:attrName>
                                        </p:attrNameLst>
                                      </p:cBhvr>
                                      <p:to>
                                        <p:strVal val="visible"/>
                                      </p:to>
                                    </p:set>
                                    <p:animEffect transition="in" filter="fade">
                                      <p:cBhvr>
                                        <p:cTn id="111" dur="500"/>
                                        <p:tgtEl>
                                          <p:spTgt spid="8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86"/>
                                        </p:tgtEl>
                                        <p:attrNameLst>
                                          <p:attrName>style.visibility</p:attrName>
                                        </p:attrNameLst>
                                      </p:cBhvr>
                                      <p:to>
                                        <p:strVal val="visible"/>
                                      </p:to>
                                    </p:set>
                                    <p:animEffect transition="in" filter="fade">
                                      <p:cBhvr>
                                        <p:cTn id="114" dur="500"/>
                                        <p:tgtEl>
                                          <p:spTgt spid="8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7"/>
                                        </p:tgtEl>
                                        <p:attrNameLst>
                                          <p:attrName>style.visibility</p:attrName>
                                        </p:attrNameLst>
                                      </p:cBhvr>
                                      <p:to>
                                        <p:strVal val="visible"/>
                                      </p:to>
                                    </p:set>
                                    <p:animEffect transition="in" filter="fade">
                                      <p:cBhvr>
                                        <p:cTn id="11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0" grpId="0" animBg="1"/>
      <p:bldP spid="61" grpId="0" animBg="1"/>
      <p:bldP spid="30" grpId="0" animBg="1"/>
      <p:bldP spid="6" grpId="0" animBg="1"/>
      <p:bldP spid="7" grpId="0" animBg="1"/>
      <p:bldP spid="27" grpId="0"/>
      <p:bldP spid="28" grpId="0"/>
      <p:bldP spid="31" grpId="0"/>
      <p:bldP spid="32" grpId="0"/>
      <p:bldP spid="41" grpId="0"/>
      <p:bldP spid="42" grpId="0"/>
      <p:bldP spid="44" grpId="0"/>
      <p:bldP spid="45" grpId="0"/>
      <p:bldP spid="46" grpId="0" animBg="1"/>
      <p:bldP spid="47" grpId="0" animBg="1"/>
      <p:bldP spid="76" grpId="0"/>
      <p:bldP spid="77" grpId="0"/>
      <p:bldP spid="78" grpId="0"/>
      <p:bldP spid="79" grpId="0" animBg="1"/>
      <p:bldP spid="75" grpId="0"/>
      <p:bldP spid="83" grpId="0" animBg="1"/>
      <p:bldP spid="84" grpId="0"/>
      <p:bldP spid="86" grpId="0" animBg="1"/>
      <p:bldP spid="87" grpId="0"/>
      <p:bldP spid="108" grpId="0" animBg="1"/>
      <p:bldP spid="3"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CD1756E52A0A7B44A13B937A3E5FC0E5" ma:contentTypeVersion="12" ma:contentTypeDescription="新しいドキュメントを作成します。" ma:contentTypeScope="" ma:versionID="6173276fb56e81ae9145f196889cf769">
  <xsd:schema xmlns:xsd="http://www.w3.org/2001/XMLSchema" xmlns:xs="http://www.w3.org/2001/XMLSchema" xmlns:p="http://schemas.microsoft.com/office/2006/metadata/properties" xmlns:ns2="6fc98874-018e-4e8d-9476-1422582fb116" xmlns:ns3="5b700ffa-5532-4f68-8b8d-d26857540793" targetNamespace="http://schemas.microsoft.com/office/2006/metadata/properties" ma:root="true" ma:fieldsID="d218f8995dc43e29478ca7a61561b298" ns2:_="" ns3:_="">
    <xsd:import namespace="6fc98874-018e-4e8d-9476-1422582fb116"/>
    <xsd:import namespace="5b700ffa-5532-4f68-8b8d-d2685754079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c98874-018e-4e8d-9476-1422582fb1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700ffa-5532-4f68-8b8d-d2685754079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2d4fb4f-6092-44ed-bcb3-8f5a5e570bbb}" ma:internalName="TaxCatchAll" ma:showField="CatchAllData" ma:web="5b700ffa-5532-4f68-8b8d-d268575407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b700ffa-5532-4f68-8b8d-d26857540793" xsi:nil="true"/>
    <lcf76f155ced4ddcb4097134ff3c332f xmlns="6fc98874-018e-4e8d-9476-1422582fb11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8E74018-2BA5-481D-B578-5B76383BDF8F}"/>
</file>

<file path=customXml/itemProps2.xml><?xml version="1.0" encoding="utf-8"?>
<ds:datastoreItem xmlns:ds="http://schemas.openxmlformats.org/officeDocument/2006/customXml" ds:itemID="{4A59B2C1-37E1-41BF-BBF4-40B4CF7DAF6A}"/>
</file>

<file path=customXml/itemProps3.xml><?xml version="1.0" encoding="utf-8"?>
<ds:datastoreItem xmlns:ds="http://schemas.openxmlformats.org/officeDocument/2006/customXml" ds:itemID="{D1468A62-5327-42F6-874C-9B4ED322FC64}"/>
</file>

<file path=docProps/app.xml><?xml version="1.0" encoding="utf-8"?>
<Properties xmlns="http://schemas.openxmlformats.org/officeDocument/2006/extended-properties" xmlns:vt="http://schemas.openxmlformats.org/officeDocument/2006/docPropsVTypes">
  <TotalTime>4660</TotalTime>
  <Words>6911</Words>
  <Application>Microsoft Office PowerPoint</Application>
  <PresentationFormat>ワイド画面</PresentationFormat>
  <Paragraphs>1082</Paragraphs>
  <Slides>34</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34</vt:i4>
      </vt:variant>
    </vt:vector>
  </HeadingPairs>
  <TitlesOfParts>
    <vt:vector size="40" baseType="lpstr">
      <vt:lpstr>BIZ UDPゴシック</vt:lpstr>
      <vt:lpstr>游ゴシック</vt:lpstr>
      <vt:lpstr>UD デジタル 教科書体 NP-R</vt:lpstr>
      <vt:lpstr>メイリオ</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inotes Production</dc:creator>
  <cp:lastModifiedBy>inotes Production</cp:lastModifiedBy>
  <cp:revision>184</cp:revision>
  <dcterms:created xsi:type="dcterms:W3CDTF">2021-05-20T14:37:37Z</dcterms:created>
  <dcterms:modified xsi:type="dcterms:W3CDTF">2026-06-24T08:53:46Z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0x010100CD1756E52A0A7B44A13B937A3E5FC0E5</vt:lpwstr>
  </property>
</Properties>
</file>