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3" r:id="rId6"/>
    <p:sldMasterId id="214748367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Lst>
  <p:sldSz cy="6858000" cx="9144000"/>
  <p:notesSz cx="6735750" cy="98663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pos="5760">
          <p15:clr>
            <a:srgbClr val="A4A3A4"/>
          </p15:clr>
        </p15:guide>
      </p15:sldGuideLst>
    </p:ext>
    <p:ext uri="GoogleSlidesCustomDataVersion2">
      <go:slidesCustomData xmlns:go="http://customooxmlschemas.google.com/" r:id="rId40" roundtripDataSignature="AMtx7mg4GflZG/CiUyO9JwtAZGvF1jI3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22A9890-84CC-44CC-A5DF-C0D022FD0A3D}">
  <a:tblStyle styleId="{C22A9890-84CC-44CC-A5DF-C0D022FD0A3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576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歳入</c:v>
                </c:pt>
              </c:strCache>
            </c:strRef>
          </c:tx>
          <c:spPr>
            <a:ln>
              <a:solidFill>
                <a:srgbClr val="D63636"/>
              </a:solidFill>
            </a:ln>
          </c:spPr>
          <c:dPt>
            <c:idx val="0"/>
            <c:bubble3D val="0"/>
            <c:spPr>
              <a:solidFill>
                <a:srgbClr val="B7CDDA"/>
              </a:solidFill>
              <a:ln w="6350">
                <a:solidFill>
                  <a:schemeClr val="bg1"/>
                </a:solidFill>
              </a:ln>
              <a:effectLst/>
            </c:spPr>
            <c:extLst>
              <c:ext xmlns:c16="http://schemas.microsoft.com/office/drawing/2014/chart" uri="{C3380CC4-5D6E-409C-BE32-E72D297353CC}">
                <c16:uniqueId val="{00000002-98DC-4E53-811C-2513A90EFCF3}"/>
              </c:ext>
            </c:extLst>
          </c:dPt>
          <c:dPt>
            <c:idx val="1"/>
            <c:bubble3D val="0"/>
            <c:spPr>
              <a:solidFill>
                <a:srgbClr val="DBE7ED"/>
              </a:solidFill>
              <a:ln w="6350">
                <a:solidFill>
                  <a:schemeClr val="bg1"/>
                </a:solidFill>
              </a:ln>
              <a:effectLst/>
            </c:spPr>
            <c:extLst>
              <c:ext xmlns:c16="http://schemas.microsoft.com/office/drawing/2014/chart" uri="{C3380CC4-5D6E-409C-BE32-E72D297353CC}">
                <c16:uniqueId val="{00000004-98DC-4E53-811C-2513A90EFCF3}"/>
              </c:ext>
            </c:extLst>
          </c:dPt>
          <c:dPt>
            <c:idx val="2"/>
            <c:bubble3D val="0"/>
            <c:spPr>
              <a:solidFill>
                <a:srgbClr val="5394E3"/>
              </a:solidFill>
              <a:ln w="6350">
                <a:solidFill>
                  <a:schemeClr val="bg1"/>
                </a:solidFill>
              </a:ln>
              <a:effectLst/>
            </c:spPr>
            <c:extLst>
              <c:ext xmlns:c16="http://schemas.microsoft.com/office/drawing/2014/chart" uri="{C3380CC4-5D6E-409C-BE32-E72D297353CC}">
                <c16:uniqueId val="{00000005-98DC-4E53-811C-2513A90EFCF3}"/>
              </c:ext>
            </c:extLst>
          </c:dPt>
          <c:dPt>
            <c:idx val="3"/>
            <c:bubble3D val="0"/>
            <c:spPr>
              <a:solidFill>
                <a:srgbClr val="DBE7ED"/>
              </a:solidFill>
              <a:ln w="6350">
                <a:solidFill>
                  <a:schemeClr val="bg1"/>
                </a:solidFill>
              </a:ln>
              <a:effectLst/>
            </c:spPr>
            <c:extLst>
              <c:ext xmlns:c16="http://schemas.microsoft.com/office/drawing/2014/chart" uri="{C3380CC4-5D6E-409C-BE32-E72D297353CC}">
                <c16:uniqueId val="{00000006-98DC-4E53-811C-2513A90EFCF3}"/>
              </c:ext>
            </c:extLst>
          </c:dPt>
          <c:dPt>
            <c:idx val="4"/>
            <c:bubble3D val="0"/>
            <c:spPr>
              <a:solidFill>
                <a:srgbClr val="B7CDDA"/>
              </a:solidFill>
              <a:ln w="19050">
                <a:noFill/>
              </a:ln>
              <a:effectLst/>
            </c:spPr>
            <c:extLst>
              <c:ext xmlns:c16="http://schemas.microsoft.com/office/drawing/2014/chart" uri="{C3380CC4-5D6E-409C-BE32-E72D297353CC}">
                <c16:uniqueId val="{00000003-98DC-4E53-811C-2513A90EFCF3}"/>
              </c:ext>
            </c:extLst>
          </c:dPt>
          <c:dPt>
            <c:idx val="5"/>
            <c:bubble3D val="0"/>
            <c:spPr>
              <a:noFill/>
              <a:ln w="28575">
                <a:solidFill>
                  <a:srgbClr val="D63636"/>
                </a:solidFill>
                <a:prstDash val="sysDash"/>
              </a:ln>
              <a:effectLst/>
            </c:spPr>
            <c:extLst>
              <c:ext xmlns:c16="http://schemas.microsoft.com/office/drawing/2014/chart" uri="{C3380CC4-5D6E-409C-BE32-E72D297353CC}">
                <c16:uniqueId val="{00000001-98DC-4E53-811C-2513A90EFCF3}"/>
              </c:ext>
            </c:extLst>
          </c:dPt>
          <c:cat>
            <c:strRef>
              <c:f>Sheet1!$A$2:$A$7</c:f>
              <c:strCache>
                <c:ptCount val="6"/>
                <c:pt idx="0">
                  <c:v>所得税</c:v>
                </c:pt>
                <c:pt idx="1">
                  <c:v>法人税</c:v>
                </c:pt>
                <c:pt idx="2">
                  <c:v>消費税</c:v>
                </c:pt>
                <c:pt idx="3">
                  <c:v>その他税収</c:v>
                </c:pt>
                <c:pt idx="4">
                  <c:v>その他収入</c:v>
                </c:pt>
                <c:pt idx="5">
                  <c:v>公債金</c:v>
                </c:pt>
              </c:strCache>
            </c:strRef>
          </c:cat>
          <c:val>
            <c:numRef>
              <c:f>Sheet1!$B$2:$B$7</c:f>
              <c:numCache>
                <c:formatCode>General</c:formatCode>
                <c:ptCount val="6"/>
                <c:pt idx="0">
                  <c:v>20.7</c:v>
                </c:pt>
                <c:pt idx="1">
                  <c:v>16.899999999999999</c:v>
                </c:pt>
                <c:pt idx="2">
                  <c:v>21.8</c:v>
                </c:pt>
                <c:pt idx="3">
                  <c:v>9</c:v>
                </c:pt>
                <c:pt idx="4">
                  <c:v>7.4</c:v>
                </c:pt>
                <c:pt idx="5">
                  <c:v>24.2</c:v>
                </c:pt>
              </c:numCache>
            </c:numRef>
          </c:val>
          <c:extLst>
            <c:ext xmlns:c16="http://schemas.microsoft.com/office/drawing/2014/chart" uri="{C3380CC4-5D6E-409C-BE32-E72D297353CC}">
              <c16:uniqueId val="{00000000-98DC-4E53-811C-2513A90EFCF3}"/>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歳出</c:v>
                </c:pt>
              </c:strCache>
            </c:strRef>
          </c:tx>
          <c:spPr>
            <a:ln w="6350">
              <a:solidFill>
                <a:schemeClr val="bg1"/>
              </a:solidFill>
            </a:ln>
          </c:spPr>
          <c:dPt>
            <c:idx val="0"/>
            <c:bubble3D val="0"/>
            <c:spPr>
              <a:solidFill>
                <a:srgbClr val="009E47"/>
              </a:solidFill>
              <a:ln w="6350">
                <a:solidFill>
                  <a:schemeClr val="bg1"/>
                </a:solidFill>
              </a:ln>
              <a:effectLst/>
            </c:spPr>
            <c:extLst>
              <c:ext xmlns:c16="http://schemas.microsoft.com/office/drawing/2014/chart" uri="{C3380CC4-5D6E-409C-BE32-E72D297353CC}">
                <c16:uniqueId val="{00000002-98DC-4E53-811C-2513A90EFCF3}"/>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4-98DC-4E53-811C-2513A90EFCF3}"/>
              </c:ext>
            </c:extLst>
          </c:dPt>
          <c:dPt>
            <c:idx val="2"/>
            <c:bubble3D val="0"/>
            <c:spPr>
              <a:solidFill>
                <a:srgbClr val="A6A6A6"/>
              </a:solidFill>
              <a:ln w="6350">
                <a:solidFill>
                  <a:schemeClr val="bg1"/>
                </a:solidFill>
              </a:ln>
              <a:effectLst/>
            </c:spPr>
            <c:extLst>
              <c:ext xmlns:c16="http://schemas.microsoft.com/office/drawing/2014/chart" uri="{C3380CC4-5D6E-409C-BE32-E72D297353CC}">
                <c16:uniqueId val="{00000005-98DC-4E53-811C-2513A90EFCF3}"/>
              </c:ext>
            </c:extLst>
          </c:dPt>
          <c:dPt>
            <c:idx val="3"/>
            <c:bubble3D val="0"/>
            <c:spPr>
              <a:solidFill>
                <a:srgbClr val="B5B5B6"/>
              </a:solidFill>
              <a:ln w="6350">
                <a:solidFill>
                  <a:schemeClr val="bg1"/>
                </a:solidFill>
              </a:ln>
              <a:effectLst/>
            </c:spPr>
            <c:extLst>
              <c:ext xmlns:c16="http://schemas.microsoft.com/office/drawing/2014/chart" uri="{C3380CC4-5D6E-409C-BE32-E72D297353CC}">
                <c16:uniqueId val="{00000006-98DC-4E53-811C-2513A90EFCF3}"/>
              </c:ext>
            </c:extLst>
          </c:dPt>
          <c:dPt>
            <c:idx val="4"/>
            <c:bubble3D val="0"/>
            <c:spPr>
              <a:solidFill>
                <a:srgbClr val="C9CACA"/>
              </a:solidFill>
              <a:ln w="6350">
                <a:solidFill>
                  <a:schemeClr val="bg1"/>
                </a:solidFill>
              </a:ln>
              <a:effectLst/>
            </c:spPr>
            <c:extLst>
              <c:ext xmlns:c16="http://schemas.microsoft.com/office/drawing/2014/chart" uri="{C3380CC4-5D6E-409C-BE32-E72D297353CC}">
                <c16:uniqueId val="{00000003-98DC-4E53-811C-2513A90EFCF3}"/>
              </c:ext>
            </c:extLst>
          </c:dPt>
          <c:dPt>
            <c:idx val="5"/>
            <c:bubble3D val="0"/>
            <c:spPr>
              <a:solidFill>
                <a:srgbClr val="EAEAEA"/>
              </a:solidFill>
              <a:ln w="6350">
                <a:solidFill>
                  <a:schemeClr val="bg1"/>
                </a:solidFill>
              </a:ln>
              <a:effectLst/>
            </c:spPr>
            <c:extLst>
              <c:ext xmlns:c16="http://schemas.microsoft.com/office/drawing/2014/chart" uri="{C3380CC4-5D6E-409C-BE32-E72D297353CC}">
                <c16:uniqueId val="{00000001-98DC-4E53-811C-2513A90EFCF3}"/>
              </c:ext>
            </c:extLst>
          </c:dPt>
          <c:dPt>
            <c:idx val="6"/>
            <c:bubble3D val="0"/>
            <c:spPr>
              <a:solidFill>
                <a:srgbClr val="EE6E6E"/>
              </a:solidFill>
              <a:ln w="6350">
                <a:solidFill>
                  <a:schemeClr val="bg1"/>
                </a:solidFill>
                <a:prstDash val="sysDash"/>
              </a:ln>
              <a:effectLst/>
            </c:spPr>
            <c:extLst>
              <c:ext xmlns:c16="http://schemas.microsoft.com/office/drawing/2014/chart" uri="{C3380CC4-5D6E-409C-BE32-E72D297353CC}">
                <c16:uniqueId val="{0000000D-3FC0-4ECE-B320-88B986DE3DFE}"/>
              </c:ext>
            </c:extLst>
          </c:dPt>
          <c:cat>
            <c:strRef>
              <c:f>Sheet1!$A$2:$A$8</c:f>
              <c:strCache>
                <c:ptCount val="7"/>
                <c:pt idx="0">
                  <c:v>社会保障</c:v>
                </c:pt>
                <c:pt idx="1">
                  <c:v>地方交付税  交付金等</c:v>
                </c:pt>
                <c:pt idx="2">
                  <c:v>防衛</c:v>
                </c:pt>
                <c:pt idx="3">
                  <c:v>公共事業</c:v>
                </c:pt>
                <c:pt idx="4">
                  <c:v>文教及び
科学振興</c:v>
                </c:pt>
                <c:pt idx="5">
                  <c:v>その他</c:v>
                </c:pt>
                <c:pt idx="6">
                  <c:v>国債費</c:v>
                </c:pt>
              </c:strCache>
            </c:strRef>
          </c:cat>
          <c:val>
            <c:numRef>
              <c:f>Sheet1!$B$2:$B$8</c:f>
              <c:numCache>
                <c:formatCode>General</c:formatCode>
                <c:ptCount val="7"/>
                <c:pt idx="0">
                  <c:v>31.9</c:v>
                </c:pt>
                <c:pt idx="1">
                  <c:v>17.100000000000001</c:v>
                </c:pt>
                <c:pt idx="2">
                  <c:v>7.3</c:v>
                </c:pt>
                <c:pt idx="3">
                  <c:v>5</c:v>
                </c:pt>
                <c:pt idx="4">
                  <c:v>4.9000000000000004</c:v>
                </c:pt>
                <c:pt idx="5">
                  <c:v>8.1</c:v>
                </c:pt>
                <c:pt idx="6">
                  <c:v>25.6</c:v>
                </c:pt>
              </c:numCache>
            </c:numRef>
          </c:val>
          <c:extLst>
            <c:ext xmlns:c16="http://schemas.microsoft.com/office/drawing/2014/chart" uri="{C3380CC4-5D6E-409C-BE32-E72D297353CC}">
              <c16:uniqueId val="{00000000-98DC-4E53-811C-2513A90EFCF3}"/>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18831" cy="495029"/>
          </a:xfrm>
          <a:prstGeom prst="rect">
            <a:avLst/>
          </a:prstGeom>
          <a:noFill/>
          <a:ln>
            <a:noFill/>
          </a:ln>
        </p:spPr>
        <p:txBody>
          <a:bodyPr anchorCtr="0" anchor="t" bIns="45675" lIns="91375" spcFirstLastPara="1" rIns="91375" wrap="square" tIns="456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4" y="1"/>
            <a:ext cx="2918831" cy="495029"/>
          </a:xfrm>
          <a:prstGeom prst="rect">
            <a:avLst/>
          </a:prstGeom>
          <a:noFill/>
          <a:ln>
            <a:noFill/>
          </a:ln>
        </p:spPr>
        <p:txBody>
          <a:bodyPr anchorCtr="0" anchor="t" bIns="45675" lIns="91375" spcFirstLastPara="1" rIns="91375" wrap="square" tIns="4567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1287"/>
            <a:ext cx="2918831" cy="495028"/>
          </a:xfrm>
          <a:prstGeom prst="rect">
            <a:avLst/>
          </a:prstGeom>
          <a:noFill/>
          <a:ln>
            <a:noFill/>
          </a:ln>
        </p:spPr>
        <p:txBody>
          <a:bodyPr anchorCtr="0" anchor="b" bIns="45675" lIns="91375" spcFirstLastPara="1" rIns="91375" wrap="square" tIns="456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notes"/>
          <p:cNvSpPr txBox="1"/>
          <p:nvPr>
            <p:ph idx="1" type="body"/>
          </p:nvPr>
        </p:nvSpPr>
        <p:spPr>
          <a:xfrm>
            <a:off x="673577" y="4748166"/>
            <a:ext cx="5388610" cy="3884861"/>
          </a:xfrm>
          <a:prstGeom prst="rect">
            <a:avLst/>
          </a:prstGeom>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548" name="Google Shape;548;p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10: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891" name="Google Shape;891;p10: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2" name="Google Shape;892;p10:notes"/>
          <p:cNvSpPr txBox="1"/>
          <p:nvPr>
            <p:ph idx="12" type="sldNum"/>
          </p:nvPr>
        </p:nvSpPr>
        <p:spPr>
          <a:xfrm>
            <a:off x="3923361" y="10377021"/>
            <a:ext cx="2999637" cy="546714"/>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11:notes"/>
          <p:cNvSpPr txBox="1"/>
          <p:nvPr>
            <p:ph idx="1" type="body"/>
          </p:nvPr>
        </p:nvSpPr>
        <p:spPr>
          <a:xfrm>
            <a:off x="673577" y="4748166"/>
            <a:ext cx="5388610" cy="3884861"/>
          </a:xfrm>
          <a:prstGeom prst="rect">
            <a:avLst/>
          </a:prstGeom>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925" name="Google Shape;925;p1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12:notes"/>
          <p:cNvSpPr txBox="1"/>
          <p:nvPr>
            <p:ph idx="1" type="body"/>
          </p:nvPr>
        </p:nvSpPr>
        <p:spPr>
          <a:xfrm>
            <a:off x="673577" y="4748166"/>
            <a:ext cx="5388610" cy="3884861"/>
          </a:xfrm>
          <a:prstGeom prst="rect">
            <a:avLst/>
          </a:prstGeom>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932" name="Google Shape;932;p1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1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4" name="Google Shape;944;p13: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945" name="Google Shape;945;p13: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14: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998" name="Google Shape;998;p14: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9" name="Google Shape;999;p14:notes"/>
          <p:cNvSpPr txBox="1"/>
          <p:nvPr>
            <p:ph idx="12" type="sldNum"/>
          </p:nvPr>
        </p:nvSpPr>
        <p:spPr>
          <a:xfrm>
            <a:off x="3923361" y="10377021"/>
            <a:ext cx="2999637" cy="546714"/>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1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7" name="Google Shape;1067;p15: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068" name="Google Shape;1068;p15: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p1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2" name="Google Shape;1082;p16: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083" name="Google Shape;1083;p16: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1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5" name="Google Shape;1125;p17: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126" name="Google Shape;1126;p17: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1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7" name="Google Shape;1137;p18: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138" name="Google Shape;1138;p18: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19: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8" name="Google Shape;1148;p19: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149" name="Google Shape;1149;p19: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2: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557" name="Google Shape;557;p2: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2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0" name="Google Shape;1160;p20: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161" name="Google Shape;1161;p20: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2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3" name="Google Shape;1173;p21: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174" name="Google Shape;1174;p21: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2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4" name="Google Shape;1194;p22: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195" name="Google Shape;1195;p22: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p2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6" name="Google Shape;1216;p23: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217" name="Google Shape;1217;p23: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p24:notes"/>
          <p:cNvSpPr txBox="1"/>
          <p:nvPr>
            <p:ph idx="1" type="body"/>
          </p:nvPr>
        </p:nvSpPr>
        <p:spPr>
          <a:xfrm>
            <a:off x="673577" y="4748166"/>
            <a:ext cx="5388610" cy="3884861"/>
          </a:xfrm>
          <a:prstGeom prst="rect">
            <a:avLst/>
          </a:prstGeom>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246" name="Google Shape;1246;p2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25:notes"/>
          <p:cNvSpPr txBox="1"/>
          <p:nvPr>
            <p:ph idx="1" type="body"/>
          </p:nvPr>
        </p:nvSpPr>
        <p:spPr>
          <a:xfrm>
            <a:off x="673577" y="4748166"/>
            <a:ext cx="5388610" cy="3884861"/>
          </a:xfrm>
          <a:prstGeom prst="rect">
            <a:avLst/>
          </a:prstGeom>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265" name="Google Shape;1265;p2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2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1" name="Google Shape;1321;p26: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1322" name="Google Shape;1322;p26: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p2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8" name="Google Shape;1338;p27: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1339" name="Google Shape;1339;p27: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p2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3" name="Google Shape;1353;p28: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354" name="Google Shape;1354;p28: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p29: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5" name="Google Shape;1395;p29: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396" name="Google Shape;1396;p29: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3: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584" name="Google Shape;584;p3: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p3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4" name="Google Shape;1444;p30: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9" name="Shape 1479"/>
        <p:cNvGrpSpPr/>
        <p:nvPr/>
      </p:nvGrpSpPr>
      <p:grpSpPr>
        <a:xfrm>
          <a:off x="0" y="0"/>
          <a:ext cx="0" cy="0"/>
          <a:chOff x="0" y="0"/>
          <a:chExt cx="0" cy="0"/>
        </a:xfrm>
      </p:grpSpPr>
      <p:sp>
        <p:nvSpPr>
          <p:cNvPr id="1480" name="Google Shape;1480;p3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1" name="Google Shape;1481;p31: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1482" name="Google Shape;1482;p31: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4:notes"/>
          <p:cNvSpPr txBox="1"/>
          <p:nvPr>
            <p:ph idx="1" type="body"/>
          </p:nvPr>
        </p:nvSpPr>
        <p:spPr>
          <a:xfrm>
            <a:off x="673577" y="4748166"/>
            <a:ext cx="5388610" cy="3884861"/>
          </a:xfrm>
          <a:prstGeom prst="rect">
            <a:avLst/>
          </a:prstGeom>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626" name="Google Shape;626;p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5: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651" name="Google Shape;651;p5: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6:notes"/>
          <p:cNvSpPr txBox="1"/>
          <p:nvPr>
            <p:ph idx="1" type="body"/>
          </p:nvPr>
        </p:nvSpPr>
        <p:spPr>
          <a:xfrm>
            <a:off x="673577" y="4748166"/>
            <a:ext cx="5388610" cy="3884861"/>
          </a:xfrm>
          <a:prstGeom prst="rect">
            <a:avLst/>
          </a:prstGeom>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731" name="Google Shape;731;p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8" name="Google Shape;788;p7:notes"/>
          <p:cNvSpPr txBox="1"/>
          <p:nvPr>
            <p:ph idx="1" type="body"/>
          </p:nvPr>
        </p:nvSpPr>
        <p:spPr>
          <a:xfrm>
            <a:off x="673577" y="4748166"/>
            <a:ext cx="5388610" cy="3884861"/>
          </a:xfrm>
          <a:prstGeom prst="rect">
            <a:avLst/>
          </a:prstGeom>
          <a:noFill/>
          <a:ln>
            <a:noFill/>
          </a:ln>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789" name="Google Shape;789;p7:notes"/>
          <p:cNvSpPr txBox="1"/>
          <p:nvPr>
            <p:ph idx="12" type="sldNum"/>
          </p:nvPr>
        </p:nvSpPr>
        <p:spPr>
          <a:xfrm>
            <a:off x="3815374" y="9371287"/>
            <a:ext cx="2918831" cy="495028"/>
          </a:xfrm>
          <a:prstGeom prst="rect">
            <a:avLst/>
          </a:prstGeom>
          <a:noFill/>
          <a:ln>
            <a:noFill/>
          </a:ln>
        </p:spPr>
        <p:txBody>
          <a:bodyPr anchorCtr="0" anchor="b" bIns="45675" lIns="91375" spcFirstLastPara="1" rIns="91375" wrap="square" tIns="45675">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8:notes"/>
          <p:cNvSpPr txBox="1"/>
          <p:nvPr>
            <p:ph idx="1" type="body"/>
          </p:nvPr>
        </p:nvSpPr>
        <p:spPr>
          <a:xfrm>
            <a:off x="673577" y="4748166"/>
            <a:ext cx="5388610" cy="3884861"/>
          </a:xfrm>
          <a:prstGeom prst="rect">
            <a:avLst/>
          </a:prstGeom>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832" name="Google Shape;832;p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9:notes"/>
          <p:cNvSpPr txBox="1"/>
          <p:nvPr>
            <p:ph idx="1" type="body"/>
          </p:nvPr>
        </p:nvSpPr>
        <p:spPr>
          <a:xfrm>
            <a:off x="673577" y="4748166"/>
            <a:ext cx="5388610" cy="3884861"/>
          </a:xfrm>
          <a:prstGeom prst="rect">
            <a:avLst/>
          </a:prstGeom>
        </p:spPr>
        <p:txBody>
          <a:bodyPr anchorCtr="0" anchor="t" bIns="45675" lIns="91375" spcFirstLastPara="1" rIns="91375" wrap="square" tIns="45675">
            <a:noAutofit/>
          </a:bodyPr>
          <a:lstStyle/>
          <a:p>
            <a:pPr indent="0" lvl="0" marL="0" rtl="0" algn="l">
              <a:spcBef>
                <a:spcPts val="0"/>
              </a:spcBef>
              <a:spcAft>
                <a:spcPts val="0"/>
              </a:spcAft>
              <a:buNone/>
            </a:pPr>
            <a:r>
              <a:t/>
            </a:r>
            <a:endParaRPr/>
          </a:p>
        </p:txBody>
      </p:sp>
      <p:sp>
        <p:nvSpPr>
          <p:cNvPr id="856" name="Google Shape;856;p9: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localhost/" TargetMode="Externa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localhost/" TargetMode="Externa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hyperlink" Target="http://localhost/"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type="blank">
  <p:cSld name="BLANK">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spTree>
      <p:nvGrpSpPr>
        <p:cNvPr id="203" name="Shape 20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白紙">
  <p:cSld name="6_白紙">
    <p:spTree>
      <p:nvGrpSpPr>
        <p:cNvPr id="204" name="Shape 204"/>
        <p:cNvGrpSpPr/>
        <p:nvPr/>
      </p:nvGrpSpPr>
      <p:grpSpPr>
        <a:xfrm>
          <a:off x="0" y="0"/>
          <a:ext cx="0" cy="0"/>
          <a:chOff x="0" y="0"/>
          <a:chExt cx="0" cy="0"/>
        </a:xfrm>
      </p:grpSpPr>
      <p:sp>
        <p:nvSpPr>
          <p:cNvPr id="205" name="Google Shape;205;p47"/>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06" name="Google Shape;206;p47"/>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7" name="Google Shape;207;p4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08" name="Google Shape;208;p47"/>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09" name="Google Shape;209;p47"/>
          <p:cNvSpPr/>
          <p:nvPr/>
        </p:nvSpPr>
        <p:spPr>
          <a:xfrm>
            <a:off x="323851" y="3614858"/>
            <a:ext cx="1337309"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10" name="Google Shape;210;p47"/>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11" name="Google Shape;211;p47"/>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2" name="Google Shape;212;p47"/>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13" name="Google Shape;213;p47"/>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214" name="Google Shape;214;p47"/>
          <p:cNvGraphicFramePr/>
          <p:nvPr/>
        </p:nvGraphicFramePr>
        <p:xfrm>
          <a:off x="3153508" y="3900331"/>
          <a:ext cx="3000000" cy="3000000"/>
        </p:xfrm>
        <a:graphic>
          <a:graphicData uri="http://schemas.openxmlformats.org/drawingml/2006/table">
            <a:tbl>
              <a:tblPr bandRow="1" firstRow="1">
                <a:noFill/>
                <a:tableStyleId>{C22A9890-84CC-44CC-A5DF-C0D022FD0A3D}</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a:t>所得金額</a:t>
                      </a:r>
                      <a:endParaRPr b="0" sz="1100">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15" name="Google Shape;215;p47"/>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16" name="Google Shape;216;p47"/>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7" name="Google Shape;217;p47"/>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8" name="Google Shape;218;p47"/>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9" name="Google Shape;219;p47"/>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0" name="Google Shape;220;p47"/>
          <p:cNvSpPr/>
          <p:nvPr/>
        </p:nvSpPr>
        <p:spPr>
          <a:xfrm>
            <a:off x="323642" y="4007150"/>
            <a:ext cx="3667513" cy="26788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221" name="Google Shape;221;p47"/>
          <p:cNvGrpSpPr/>
          <p:nvPr/>
        </p:nvGrpSpPr>
        <p:grpSpPr>
          <a:xfrm>
            <a:off x="727310" y="5444694"/>
            <a:ext cx="2220900" cy="1141426"/>
            <a:chOff x="608967" y="5456726"/>
            <a:chExt cx="2220900" cy="1141426"/>
          </a:xfrm>
        </p:grpSpPr>
        <p:pic>
          <p:nvPicPr>
            <p:cNvPr id="222" name="Google Shape;222;p47"/>
            <p:cNvPicPr preferRelativeResize="0"/>
            <p:nvPr/>
          </p:nvPicPr>
          <p:blipFill rotWithShape="1">
            <a:blip r:embed="rId2">
              <a:alphaModFix/>
            </a:blip>
            <a:srcRect b="0" l="0" r="0" t="-298"/>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223" name="Google Shape;223;p47"/>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4" name="Google Shape;224;p47"/>
            <p:cNvSpPr txBox="1"/>
            <p:nvPr/>
          </p:nvSpPr>
          <p:spPr>
            <a:xfrm>
              <a:off x="2144173" y="5977219"/>
              <a:ext cx="6527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225" name="Google Shape;225;p47"/>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226" name="Google Shape;226;p47"/>
          <p:cNvGraphicFramePr/>
          <p:nvPr/>
        </p:nvGraphicFramePr>
        <p:xfrm>
          <a:off x="5772274" y="1541747"/>
          <a:ext cx="3000000" cy="3000000"/>
        </p:xfrm>
        <a:graphic>
          <a:graphicData uri="http://schemas.openxmlformats.org/drawingml/2006/table">
            <a:tbl>
              <a:tblPr bandRow="1" firstRow="1">
                <a:noFill/>
                <a:tableStyleId>{C22A9890-84CC-44CC-A5DF-C0D022FD0A3D}</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a:t>所得金額</a:t>
                      </a:r>
                      <a:endParaRPr b="0" sz="700">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白紙">
  <p:cSld name="7_白紙">
    <p:spTree>
      <p:nvGrpSpPr>
        <p:cNvPr id="227" name="Shape 227"/>
        <p:cNvGrpSpPr/>
        <p:nvPr/>
      </p:nvGrpSpPr>
      <p:grpSpPr>
        <a:xfrm>
          <a:off x="0" y="0"/>
          <a:ext cx="0" cy="0"/>
          <a:chOff x="0" y="0"/>
          <a:chExt cx="0" cy="0"/>
        </a:xfrm>
      </p:grpSpPr>
      <p:sp>
        <p:nvSpPr>
          <p:cNvPr id="228" name="Google Shape;228;p48"/>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29" name="Google Shape;229;p48"/>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30" name="Google Shape;230;p4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31" name="Google Shape;231;p48"/>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32" name="Google Shape;232;p48"/>
          <p:cNvSpPr/>
          <p:nvPr/>
        </p:nvSpPr>
        <p:spPr>
          <a:xfrm>
            <a:off x="323852" y="3614858"/>
            <a:ext cx="2829658"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233" name="Google Shape;233;p48"/>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34" name="Google Shape;234;p48"/>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35" name="Google Shape;235;p48"/>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36" name="Google Shape;236;p48"/>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237" name="Google Shape;237;p48"/>
          <p:cNvGraphicFramePr/>
          <p:nvPr/>
        </p:nvGraphicFramePr>
        <p:xfrm>
          <a:off x="3009451" y="3900331"/>
          <a:ext cx="3000000" cy="3000000"/>
        </p:xfrm>
        <a:graphic>
          <a:graphicData uri="http://schemas.openxmlformats.org/drawingml/2006/table">
            <a:tbl>
              <a:tblPr bandRow="1" firstRow="1">
                <a:noFill/>
                <a:tableStyleId>{C22A9890-84CC-44CC-A5DF-C0D022FD0A3D}</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a:t>所得金額</a:t>
                      </a:r>
                      <a:endParaRPr b="1" sz="900">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38" name="Google Shape;238;p48"/>
          <p:cNvSpPr/>
          <p:nvPr/>
        </p:nvSpPr>
        <p:spPr>
          <a:xfrm>
            <a:off x="323642" y="537692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239" name="Google Shape;239;p48"/>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0" name="Google Shape;240;p48"/>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1" name="Google Shape;241;p48"/>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2" name="Google Shape;242;p48"/>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3" name="Google Shape;243;p48"/>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244" name="Google Shape;244;p48"/>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245" name="Google Shape;245;p48"/>
          <p:cNvSpPr/>
          <p:nvPr/>
        </p:nvSpPr>
        <p:spPr>
          <a:xfrm>
            <a:off x="323642" y="4576465"/>
            <a:ext cx="3455491"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246" name="Google Shape;246;p48"/>
          <p:cNvSpPr/>
          <p:nvPr/>
        </p:nvSpPr>
        <p:spPr>
          <a:xfrm>
            <a:off x="6940632" y="3944289"/>
            <a:ext cx="1879518"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247" name="Google Shape;247;p48"/>
          <p:cNvGrpSpPr/>
          <p:nvPr/>
        </p:nvGrpSpPr>
        <p:grpSpPr>
          <a:xfrm>
            <a:off x="7088512" y="4832765"/>
            <a:ext cx="1529836" cy="1529836"/>
            <a:chOff x="7088512" y="4886555"/>
            <a:chExt cx="1529836" cy="1529836"/>
          </a:xfrm>
        </p:grpSpPr>
        <p:sp>
          <p:nvSpPr>
            <p:cNvPr id="248" name="Google Shape;248;p48"/>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9" name="Google Shape;249;p48"/>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0" name="Google Shape;250;p48"/>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251" name="Google Shape;251;p48"/>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 name="Google Shape;252;p48"/>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253" name="Google Shape;253;p48"/>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254" name="Google Shape;254;p48"/>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255" name="Google Shape;255;p48"/>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 name="Google Shape;256;p48"/>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48"/>
          <p:cNvSpPr/>
          <p:nvPr/>
        </p:nvSpPr>
        <p:spPr>
          <a:xfrm>
            <a:off x="7797217" y="5541470"/>
            <a:ext cx="112426" cy="112426"/>
          </a:xfrm>
          <a:prstGeom prst="ellipse">
            <a:avLst/>
          </a:prstGeom>
          <a:solidFill>
            <a:srgbClr val="005BAD">
              <a:alpha val="7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258" name="Google Shape;258;p48"/>
          <p:cNvGraphicFramePr/>
          <p:nvPr/>
        </p:nvGraphicFramePr>
        <p:xfrm>
          <a:off x="5772274" y="1541747"/>
          <a:ext cx="3000000" cy="3000000"/>
        </p:xfrm>
        <a:graphic>
          <a:graphicData uri="http://schemas.openxmlformats.org/drawingml/2006/table">
            <a:tbl>
              <a:tblPr bandRow="1" firstRow="1">
                <a:noFill/>
                <a:tableStyleId>{C22A9890-84CC-44CC-A5DF-C0D022FD0A3D}</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a:t>所得金額</a:t>
                      </a:r>
                      <a:endParaRPr b="0" sz="700">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ユーザー設定レイアウト">
  <p:cSld name="2_ユーザー設定レイアウト">
    <p:spTree>
      <p:nvGrpSpPr>
        <p:cNvPr id="259" name="Shape 259"/>
        <p:cNvGrpSpPr/>
        <p:nvPr/>
      </p:nvGrpSpPr>
      <p:grpSpPr>
        <a:xfrm>
          <a:off x="0" y="0"/>
          <a:ext cx="0" cy="0"/>
          <a:chOff x="0" y="0"/>
          <a:chExt cx="0" cy="0"/>
        </a:xfrm>
      </p:grpSpPr>
      <p:grpSp>
        <p:nvGrpSpPr>
          <p:cNvPr id="260" name="Google Shape;260;p49"/>
          <p:cNvGrpSpPr/>
          <p:nvPr/>
        </p:nvGrpSpPr>
        <p:grpSpPr>
          <a:xfrm>
            <a:off x="521599" y="5072062"/>
            <a:ext cx="8432250" cy="587133"/>
            <a:chOff x="-1333500" y="3637600"/>
            <a:chExt cx="8437378" cy="514989"/>
          </a:xfrm>
        </p:grpSpPr>
        <p:sp>
          <p:nvSpPr>
            <p:cNvPr id="261" name="Google Shape;261;p49"/>
            <p:cNvSpPr/>
            <p:nvPr/>
          </p:nvSpPr>
          <p:spPr>
            <a:xfrm>
              <a:off x="-1283729" y="3675759"/>
              <a:ext cx="8337698" cy="441494"/>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chemeClr val="dk1"/>
                </a:buClr>
                <a:buSzPts val="1050"/>
                <a:buFont typeface="Arial"/>
                <a:buNone/>
              </a:pPr>
              <a:r>
                <a:rPr b="0" i="0" lang="ja-JP" sz="1050" u="none" cap="none" strike="noStrike">
                  <a:solidFill>
                    <a:schemeClr val="dk1"/>
                  </a:solidFill>
                  <a:latin typeface="Arial"/>
                  <a:ea typeface="Arial"/>
                  <a:cs typeface="Arial"/>
                  <a:sym typeface="Arial"/>
                </a:rPr>
                <a:t>　　穴埋め問題 … ［問１］①納税</a:t>
              </a:r>
              <a:r>
                <a:rPr lang="ja-JP" sz="1050">
                  <a:solidFill>
                    <a:schemeClr val="dk1"/>
                  </a:solidFill>
                  <a:latin typeface="Arial"/>
                  <a:ea typeface="Arial"/>
                  <a:cs typeface="Arial"/>
                  <a:sym typeface="Arial"/>
                </a:rPr>
                <a:t>　［問２］</a:t>
              </a:r>
              <a:r>
                <a:rPr b="0" i="0" lang="ja-JP" sz="1050" u="none" cap="none" strike="noStrike">
                  <a:solidFill>
                    <a:schemeClr val="dk1"/>
                  </a:solidFill>
                  <a:latin typeface="Arial"/>
                  <a:ea typeface="Arial"/>
                  <a:cs typeface="Arial"/>
                  <a:sym typeface="Arial"/>
                </a:rPr>
                <a:t>②水平</a:t>
              </a:r>
              <a:r>
                <a:rPr lang="ja-JP" sz="1050">
                  <a:solidFill>
                    <a:schemeClr val="dk1"/>
                  </a:solidFill>
                  <a:latin typeface="Arial"/>
                  <a:ea typeface="Arial"/>
                  <a:cs typeface="Arial"/>
                  <a:sym typeface="Arial"/>
                </a:rPr>
                <a:t>　</a:t>
              </a:r>
              <a:r>
                <a:rPr b="0" i="0" lang="ja-JP" sz="1050" u="none" cap="none" strike="noStrike">
                  <a:solidFill>
                    <a:schemeClr val="dk1"/>
                  </a:solidFill>
                  <a:latin typeface="Arial"/>
                  <a:ea typeface="Arial"/>
                  <a:cs typeface="Arial"/>
                  <a:sym typeface="Arial"/>
                </a:rPr>
                <a:t>③垂直</a:t>
              </a:r>
              <a:r>
                <a:rPr lang="ja-JP" sz="1050">
                  <a:solidFill>
                    <a:schemeClr val="dk1"/>
                  </a:solidFill>
                  <a:latin typeface="Arial"/>
                  <a:ea typeface="Arial"/>
                  <a:cs typeface="Arial"/>
                  <a:sym typeface="Arial"/>
                </a:rPr>
                <a:t>　［問３］</a:t>
              </a:r>
              <a:r>
                <a:rPr b="0" i="0" lang="ja-JP" sz="1050" u="none" cap="none" strike="noStrike">
                  <a:solidFill>
                    <a:schemeClr val="dk1"/>
                  </a:solidFill>
                  <a:latin typeface="Arial"/>
                  <a:ea typeface="Arial"/>
                  <a:cs typeface="Arial"/>
                  <a:sym typeface="Arial"/>
                </a:rPr>
                <a:t>④国民</a:t>
              </a:r>
              <a:r>
                <a:rPr lang="ja-JP" sz="1050">
                  <a:solidFill>
                    <a:schemeClr val="dk1"/>
                  </a:solidFill>
                  <a:latin typeface="Arial"/>
                  <a:ea typeface="Arial"/>
                  <a:cs typeface="Arial"/>
                  <a:sym typeface="Arial"/>
                </a:rPr>
                <a:t>　</a:t>
              </a:r>
              <a:r>
                <a:rPr b="0" i="0" lang="ja-JP" sz="1050" u="none" cap="none" strike="noStrike">
                  <a:solidFill>
                    <a:schemeClr val="dk1"/>
                  </a:solidFill>
                  <a:latin typeface="Arial"/>
                  <a:ea typeface="Arial"/>
                  <a:cs typeface="Arial"/>
                  <a:sym typeface="Arial"/>
                </a:rPr>
                <a:t>⑤国会議員</a:t>
              </a:r>
              <a:r>
                <a:rPr lang="ja-JP" sz="1050">
                  <a:solidFill>
                    <a:schemeClr val="dk1"/>
                  </a:solidFill>
                  <a:latin typeface="Arial"/>
                  <a:ea typeface="Arial"/>
                  <a:cs typeface="Arial"/>
                  <a:sym typeface="Arial"/>
                </a:rPr>
                <a:t>　［問４］</a:t>
              </a:r>
              <a:r>
                <a:rPr b="0" i="0" lang="ja-JP" sz="1050" u="none" cap="none" strike="noStrike">
                  <a:solidFill>
                    <a:schemeClr val="dk1"/>
                  </a:solidFill>
                  <a:latin typeface="Arial"/>
                  <a:ea typeface="Arial"/>
                  <a:cs typeface="Arial"/>
                  <a:sym typeface="Arial"/>
                </a:rPr>
                <a:t>⑥社会保障関係　⑦国債　⑧税収　⑨公債金（借金）</a:t>
              </a:r>
              <a:r>
                <a:rPr lang="ja-JP" sz="1050">
                  <a:solidFill>
                    <a:schemeClr val="dk1"/>
                  </a:solidFill>
                  <a:latin typeface="Arial"/>
                  <a:ea typeface="Arial"/>
                  <a:cs typeface="Arial"/>
                  <a:sym typeface="Arial"/>
                </a:rPr>
                <a:t>　</a:t>
              </a:r>
              <a:endParaRPr sz="105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50"/>
                <a:buFont typeface="Arial"/>
                <a:buNone/>
              </a:pPr>
              <a:r>
                <a:rPr lang="ja-JP" sz="1050">
                  <a:solidFill>
                    <a:schemeClr val="dk1"/>
                  </a:solidFill>
                  <a:latin typeface="Arial"/>
                  <a:ea typeface="Arial"/>
                  <a:cs typeface="Arial"/>
                  <a:sym typeface="Arial"/>
                </a:rPr>
                <a:t>　　　　　　　　　　　　［問５］</a:t>
              </a:r>
              <a:r>
                <a:rPr b="0" i="0" lang="ja-JP" sz="1050" u="none" cap="none" strike="noStrike">
                  <a:solidFill>
                    <a:schemeClr val="dk1"/>
                  </a:solidFill>
                  <a:latin typeface="Arial"/>
                  <a:ea typeface="Arial"/>
                  <a:cs typeface="Arial"/>
                  <a:sym typeface="Arial"/>
                </a:rPr>
                <a:t>⑩⑪道府県民税、事業税など（Ｐ３参照）</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50"/>
                <a:buFont typeface="Arial"/>
                <a:buNone/>
              </a:pPr>
              <a:r>
                <a:rPr b="0" i="0" lang="ja-JP" sz="1050" u="none" cap="none" strike="noStrike">
                  <a:solidFill>
                    <a:schemeClr val="dk1"/>
                  </a:solidFill>
                  <a:latin typeface="Arial"/>
                  <a:ea typeface="Arial"/>
                  <a:cs typeface="Arial"/>
                  <a:sym typeface="Arial"/>
                </a:rPr>
                <a:t>　　クイズ … ［問１］②約50種類　［問２］③クイズの懸賞金　［問３］②スペードのエース　［問４］③国会　［問５］②かえる税</a:t>
              </a:r>
              <a:endParaRPr/>
            </a:p>
          </p:txBody>
        </p:sp>
        <p:sp>
          <p:nvSpPr>
            <p:cNvPr id="262" name="Google Shape;262;p49"/>
            <p:cNvSpPr/>
            <p:nvPr/>
          </p:nvSpPr>
          <p:spPr>
            <a:xfrm>
              <a:off x="-1333500" y="3637600"/>
              <a:ext cx="8437378" cy="514989"/>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grpSp>
        <p:nvGrpSpPr>
          <p:cNvPr id="263" name="Google Shape;263;p49"/>
          <p:cNvGrpSpPr/>
          <p:nvPr/>
        </p:nvGrpSpPr>
        <p:grpSpPr>
          <a:xfrm>
            <a:off x="190151" y="266710"/>
            <a:ext cx="8763698" cy="971520"/>
            <a:chOff x="322211" y="6432958"/>
            <a:chExt cx="8532000" cy="233001"/>
          </a:xfrm>
        </p:grpSpPr>
        <p:sp>
          <p:nvSpPr>
            <p:cNvPr id="264" name="Google Shape;264;p49"/>
            <p:cNvSpPr/>
            <p:nvPr/>
          </p:nvSpPr>
          <p:spPr>
            <a:xfrm>
              <a:off x="322211" y="6432958"/>
              <a:ext cx="8532000" cy="233001"/>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5" name="Google Shape;265;p49"/>
            <p:cNvSpPr/>
            <p:nvPr/>
          </p:nvSpPr>
          <p:spPr>
            <a:xfrm>
              <a:off x="384373" y="6449705"/>
              <a:ext cx="8389132" cy="199620"/>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266" name="Google Shape;266;p49"/>
          <p:cNvSpPr txBox="1"/>
          <p:nvPr/>
        </p:nvSpPr>
        <p:spPr>
          <a:xfrm>
            <a:off x="5157183" y="765131"/>
            <a:ext cx="2998716" cy="27699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ja-JP" sz="1200" u="sng">
                <a:solidFill>
                  <a:schemeClr val="dk1"/>
                </a:solidFill>
                <a:latin typeface="Arial"/>
                <a:ea typeface="Arial"/>
                <a:cs typeface="Arial"/>
                <a:sym typeface="Arial"/>
                <a:hlinkClick r:id="rId2">
                  <a:extLst>
                    <a:ext uri="{A12FA001-AC4F-418D-AE19-62706E023703}">
                      <ahyp:hlinkClr val="tx"/>
                    </a:ext>
                  </a:extLst>
                </a:hlinkClick>
              </a:rPr>
              <a:t>https://www.nta.go.jp/taxes/kids/index.htm</a:t>
            </a:r>
            <a:endParaRPr sz="1200">
              <a:solidFill>
                <a:schemeClr val="dk1"/>
              </a:solidFill>
              <a:latin typeface="Arial"/>
              <a:ea typeface="Arial"/>
              <a:cs typeface="Arial"/>
              <a:sym typeface="Arial"/>
            </a:endParaRPr>
          </a:p>
        </p:txBody>
      </p:sp>
      <p:sp>
        <p:nvSpPr>
          <p:cNvPr id="267" name="Google Shape;267;p49"/>
          <p:cNvSpPr txBox="1"/>
          <p:nvPr/>
        </p:nvSpPr>
        <p:spPr>
          <a:xfrm>
            <a:off x="312587" y="344089"/>
            <a:ext cx="4844596" cy="72430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税金についてもっと詳しく知りたい人は、</a:t>
            </a:r>
            <a:endParaRPr sz="1700">
              <a:solidFill>
                <a:srgbClr val="005BAD"/>
              </a:solidFill>
              <a:latin typeface="Arial"/>
              <a:ea typeface="Arial"/>
              <a:cs typeface="Arial"/>
              <a:sym typeface="Arial"/>
            </a:endParaRPr>
          </a:p>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　　　国税庁ホームページの「税の学習コーナー」へ</a:t>
            </a:r>
            <a:endParaRPr/>
          </a:p>
        </p:txBody>
      </p:sp>
      <p:pic>
        <p:nvPicPr>
          <p:cNvPr id="268" name="Google Shape;268;p49"/>
          <p:cNvPicPr preferRelativeResize="0"/>
          <p:nvPr/>
        </p:nvPicPr>
        <p:blipFill rotWithShape="1">
          <a:blip r:embed="rId3">
            <a:alphaModFix/>
          </a:blip>
          <a:srcRect b="0" l="0" r="0" t="0"/>
          <a:stretch/>
        </p:blipFill>
        <p:spPr>
          <a:xfrm>
            <a:off x="8163868" y="451435"/>
            <a:ext cx="606279" cy="602069"/>
          </a:xfrm>
          <a:prstGeom prst="rect">
            <a:avLst/>
          </a:prstGeom>
          <a:noFill/>
          <a:ln>
            <a:noFill/>
          </a:ln>
        </p:spPr>
      </p:pic>
      <p:grpSp>
        <p:nvGrpSpPr>
          <p:cNvPr id="269" name="Google Shape;269;p49"/>
          <p:cNvGrpSpPr/>
          <p:nvPr/>
        </p:nvGrpSpPr>
        <p:grpSpPr>
          <a:xfrm>
            <a:off x="1318210" y="1342106"/>
            <a:ext cx="6507580" cy="3673477"/>
            <a:chOff x="408221" y="1492804"/>
            <a:chExt cx="8332652" cy="4703715"/>
          </a:xfrm>
        </p:grpSpPr>
        <p:grpSp>
          <p:nvGrpSpPr>
            <p:cNvPr id="270" name="Google Shape;270;p49"/>
            <p:cNvGrpSpPr/>
            <p:nvPr/>
          </p:nvGrpSpPr>
          <p:grpSpPr>
            <a:xfrm>
              <a:off x="408221" y="4787785"/>
              <a:ext cx="2006355" cy="1408734"/>
              <a:chOff x="276126" y="4999439"/>
              <a:chExt cx="2070467" cy="1453749"/>
            </a:xfrm>
          </p:grpSpPr>
          <p:pic>
            <p:nvPicPr>
              <p:cNvPr descr="コンピュータ が含まれている画像&#10;&#10;自動的に生成された説明" id="271" name="Google Shape;271;p49"/>
              <p:cNvPicPr preferRelativeResize="0"/>
              <p:nvPr/>
            </p:nvPicPr>
            <p:blipFill rotWithShape="1">
              <a:blip r:embed="rId4">
                <a:alphaModFix/>
              </a:blip>
              <a:srcRect b="0" l="0" r="0" t="0"/>
              <a:stretch/>
            </p:blipFill>
            <p:spPr>
              <a:xfrm>
                <a:off x="276126" y="4999439"/>
                <a:ext cx="2070467" cy="1453749"/>
              </a:xfrm>
              <a:prstGeom prst="rect">
                <a:avLst/>
              </a:prstGeom>
              <a:noFill/>
              <a:ln>
                <a:noFill/>
              </a:ln>
            </p:spPr>
          </p:pic>
          <p:pic>
            <p:nvPicPr>
              <p:cNvPr id="272" name="Google Shape;272;p49"/>
              <p:cNvPicPr preferRelativeResize="0"/>
              <p:nvPr/>
            </p:nvPicPr>
            <p:blipFill rotWithShape="1">
              <a:blip r:embed="rId5">
                <a:alphaModFix/>
              </a:blip>
              <a:srcRect b="0" l="0" r="0" t="0"/>
              <a:stretch/>
            </p:blipFill>
            <p:spPr>
              <a:xfrm>
                <a:off x="1217079" y="5450114"/>
                <a:ext cx="548824" cy="413743"/>
              </a:xfrm>
              <a:prstGeom prst="rect">
                <a:avLst/>
              </a:prstGeom>
              <a:noFill/>
              <a:ln>
                <a:noFill/>
              </a:ln>
            </p:spPr>
          </p:pic>
        </p:grpSp>
        <p:grpSp>
          <p:nvGrpSpPr>
            <p:cNvPr id="273" name="Google Shape;273;p49"/>
            <p:cNvGrpSpPr/>
            <p:nvPr/>
          </p:nvGrpSpPr>
          <p:grpSpPr>
            <a:xfrm>
              <a:off x="1332596" y="1492804"/>
              <a:ext cx="7408277" cy="4473133"/>
              <a:chOff x="1222872" y="1553378"/>
              <a:chExt cx="7645002" cy="4616068"/>
            </a:xfrm>
          </p:grpSpPr>
          <p:sp>
            <p:nvSpPr>
              <p:cNvPr id="274" name="Google Shape;274;p49"/>
              <p:cNvSpPr/>
              <p:nvPr/>
            </p:nvSpPr>
            <p:spPr>
              <a:xfrm>
                <a:off x="1222872" y="1553378"/>
                <a:ext cx="1575412" cy="4616068"/>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75" name="Google Shape;275;p49"/>
              <p:cNvPicPr preferRelativeResize="0"/>
              <p:nvPr/>
            </p:nvPicPr>
            <p:blipFill rotWithShape="1">
              <a:blip r:embed="rId5">
                <a:alphaModFix/>
              </a:blip>
              <a:srcRect b="0" l="0" r="0" t="0"/>
              <a:stretch/>
            </p:blipFill>
            <p:spPr>
              <a:xfrm>
                <a:off x="2787267" y="1572532"/>
                <a:ext cx="6080607" cy="4584012"/>
              </a:xfrm>
              <a:prstGeom prst="rect">
                <a:avLst/>
              </a:prstGeom>
              <a:noFill/>
              <a:ln cap="flat" cmpd="sng" w="28575">
                <a:solidFill>
                  <a:schemeClr val="dk1"/>
                </a:solidFill>
                <a:prstDash val="solid"/>
                <a:round/>
                <a:headEnd len="sm" w="sm" type="none"/>
                <a:tailEnd len="sm" w="sm" type="none"/>
              </a:ln>
            </p:spPr>
          </p:pic>
        </p:grpSp>
      </p:grpSp>
      <p:sp>
        <p:nvSpPr>
          <p:cNvPr id="276" name="Google Shape;276;p49"/>
          <p:cNvSpPr txBox="1"/>
          <p:nvPr/>
        </p:nvSpPr>
        <p:spPr>
          <a:xfrm>
            <a:off x="443521" y="5755571"/>
            <a:ext cx="3966554" cy="288147"/>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（編集・発行） 大阪府租税教育推進連絡協議会</a:t>
            </a:r>
            <a:endParaRPr sz="1400">
              <a:solidFill>
                <a:schemeClr val="dk1"/>
              </a:solidFill>
              <a:latin typeface="Arial"/>
              <a:ea typeface="Arial"/>
              <a:cs typeface="Arial"/>
              <a:sym typeface="Arial"/>
            </a:endParaRPr>
          </a:p>
        </p:txBody>
      </p:sp>
      <p:sp>
        <p:nvSpPr>
          <p:cNvPr id="277" name="Google Shape;277;p49"/>
          <p:cNvSpPr txBox="1"/>
          <p:nvPr/>
        </p:nvSpPr>
        <p:spPr>
          <a:xfrm>
            <a:off x="1367446" y="6041585"/>
            <a:ext cx="6433775" cy="257369"/>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　〒５４０－８５５７　大阪市中央区大手前１－５－６３　大阪合同庁舎第３号館　東税務署内</a:t>
            </a:r>
            <a:endParaRPr sz="1200">
              <a:solidFill>
                <a:schemeClr val="dk1"/>
              </a:solidFill>
              <a:latin typeface="Arial"/>
              <a:ea typeface="Arial"/>
              <a:cs typeface="Arial"/>
              <a:sym typeface="Arial"/>
            </a:endParaRPr>
          </a:p>
        </p:txBody>
      </p:sp>
      <p:cxnSp>
        <p:nvCxnSpPr>
          <p:cNvPr id="278" name="Google Shape;278;p49"/>
          <p:cNvCxnSpPr/>
          <p:nvPr/>
        </p:nvCxnSpPr>
        <p:spPr>
          <a:xfrm>
            <a:off x="0" y="5712022"/>
            <a:ext cx="9144000" cy="0"/>
          </a:xfrm>
          <a:prstGeom prst="straightConnector1">
            <a:avLst/>
          </a:prstGeom>
          <a:noFill/>
          <a:ln cap="flat" cmpd="dbl" w="25400">
            <a:solidFill>
              <a:srgbClr val="005BAD"/>
            </a:solidFill>
            <a:prstDash val="solid"/>
            <a:miter lim="8000"/>
            <a:headEnd len="sm" w="sm" type="none"/>
            <a:tailEnd len="sm" w="sm" type="none"/>
          </a:ln>
        </p:spPr>
      </p:cxnSp>
      <p:sp>
        <p:nvSpPr>
          <p:cNvPr id="279" name="Google Shape;279;p49"/>
          <p:cNvSpPr txBox="1"/>
          <p:nvPr/>
        </p:nvSpPr>
        <p:spPr>
          <a:xfrm>
            <a:off x="1601666" y="6395330"/>
            <a:ext cx="5940669" cy="380480"/>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大阪府租税教育推進連絡協議会は、大阪府内の教育委員会や小学校・中学校・高等学校の教育関係者と、国・府・市町村の税務関係者が協力して、租税教育の推進を図るために設けられた組織です。</a:t>
            </a:r>
            <a:endParaRPr sz="1000">
              <a:solidFill>
                <a:schemeClr val="dk1"/>
              </a:solidFill>
              <a:latin typeface="Arial"/>
              <a:ea typeface="Arial"/>
              <a:cs typeface="Arial"/>
              <a:sym typeface="Arial"/>
            </a:endParaRPr>
          </a:p>
        </p:txBody>
      </p:sp>
      <p:grpSp>
        <p:nvGrpSpPr>
          <p:cNvPr id="280" name="Google Shape;280;p49"/>
          <p:cNvGrpSpPr/>
          <p:nvPr/>
        </p:nvGrpSpPr>
        <p:grpSpPr>
          <a:xfrm>
            <a:off x="-32814" y="4950492"/>
            <a:ext cx="832606" cy="749280"/>
            <a:chOff x="-35154" y="5996310"/>
            <a:chExt cx="945432" cy="850815"/>
          </a:xfrm>
        </p:grpSpPr>
        <p:sp>
          <p:nvSpPr>
            <p:cNvPr id="281" name="Google Shape;281;p4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 name="Google Shape;282;p4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 name="Google Shape;283;p49"/>
            <p:cNvSpPr txBox="1"/>
            <p:nvPr/>
          </p:nvSpPr>
          <p:spPr>
            <a:xfrm>
              <a:off x="-35154" y="6181034"/>
              <a:ext cx="825671"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200">
                  <a:solidFill>
                    <a:srgbClr val="005BAD"/>
                  </a:solidFill>
                  <a:latin typeface="MS PGothic"/>
                  <a:ea typeface="MS PGothic"/>
                  <a:cs typeface="MS PGothic"/>
                  <a:sym typeface="MS PGothic"/>
                </a:rPr>
                <a:t>Ｐ27・28の答え</a:t>
              </a:r>
              <a:endParaRPr b="1" i="0" sz="1200">
                <a:solidFill>
                  <a:srgbClr val="005BAD"/>
                </a:solidFill>
                <a:latin typeface="MS PGothic"/>
                <a:ea typeface="MS PGothic"/>
                <a:cs typeface="MS PGothic"/>
                <a:sym typeface="MS PGothic"/>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ユーザー設定レイアウト">
  <p:cSld name="3_ユーザー設定レイアウト">
    <p:spTree>
      <p:nvGrpSpPr>
        <p:cNvPr id="284" name="Shape 284"/>
        <p:cNvGrpSpPr/>
        <p:nvPr/>
      </p:nvGrpSpPr>
      <p:grpSpPr>
        <a:xfrm>
          <a:off x="0" y="0"/>
          <a:ext cx="0" cy="0"/>
          <a:chOff x="0" y="0"/>
          <a:chExt cx="0" cy="0"/>
        </a:xfrm>
      </p:grpSpPr>
      <p:sp>
        <p:nvSpPr>
          <p:cNvPr id="285" name="Google Shape;285;p50"/>
          <p:cNvSpPr/>
          <p:nvPr/>
        </p:nvSpPr>
        <p:spPr>
          <a:xfrm>
            <a:off x="0" y="4996066"/>
            <a:ext cx="9144000" cy="710808"/>
          </a:xfrm>
          <a:prstGeom prst="rect">
            <a:avLst/>
          </a:prstGeom>
          <a:solidFill>
            <a:srgbClr val="F0F9FF"/>
          </a:solid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5BAD"/>
              </a:buClr>
              <a:buSzPts val="1050"/>
              <a:buFont typeface="Arial"/>
              <a:buNone/>
            </a:pPr>
            <a:r>
              <a:rPr b="1" i="0" lang="ja-JP" sz="1050" u="none" cap="none" strike="noStrike">
                <a:solidFill>
                  <a:srgbClr val="005BAD"/>
                </a:solidFill>
                <a:latin typeface="Arial"/>
                <a:ea typeface="Arial"/>
                <a:cs typeface="Arial"/>
                <a:sym typeface="Arial"/>
              </a:rPr>
              <a:t>　［P27・28の答え］</a:t>
            </a:r>
            <a:endParaRPr b="1" i="0" sz="1050" u="none" cap="none" strike="noStrike">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5BAD"/>
              </a:buClr>
              <a:buSzPts val="1050"/>
              <a:buFont typeface="Arial"/>
              <a:buNone/>
            </a:pPr>
            <a:r>
              <a:rPr b="0" i="0" lang="ja-JP" sz="1050" u="none" cap="none" strike="noStrike">
                <a:solidFill>
                  <a:srgbClr val="005BAD"/>
                </a:solidFill>
                <a:latin typeface="Arial"/>
                <a:ea typeface="Arial"/>
                <a:cs typeface="Arial"/>
                <a:sym typeface="Arial"/>
              </a:rPr>
              <a:t>　　</a:t>
            </a:r>
            <a:r>
              <a:rPr b="1" i="0" lang="ja-JP" sz="1050" u="none" cap="none" strike="noStrike">
                <a:solidFill>
                  <a:srgbClr val="005BAD"/>
                </a:solidFill>
                <a:latin typeface="Arial"/>
                <a:ea typeface="Arial"/>
                <a:cs typeface="Arial"/>
                <a:sym typeface="Arial"/>
              </a:rPr>
              <a:t>穴埋め問題 </a:t>
            </a:r>
            <a:r>
              <a:rPr b="0" i="0" lang="ja-JP" sz="1050" u="none" cap="none" strike="noStrike">
                <a:solidFill>
                  <a:srgbClr val="005BAD"/>
                </a:solidFill>
                <a:latin typeface="Arial"/>
                <a:ea typeface="Arial"/>
                <a:cs typeface="Arial"/>
                <a:sym typeface="Arial"/>
              </a:rPr>
              <a:t>… </a:t>
            </a:r>
            <a:r>
              <a:rPr b="1" i="0" lang="ja-JP" sz="1050" u="none" cap="none" strike="noStrike">
                <a:solidFill>
                  <a:srgbClr val="005BAD"/>
                </a:solidFill>
                <a:latin typeface="Arial"/>
                <a:ea typeface="Arial"/>
                <a:cs typeface="Arial"/>
                <a:sym typeface="Arial"/>
              </a:rPr>
              <a:t>［問１］ </a:t>
            </a:r>
            <a:r>
              <a:rPr b="0" i="0" lang="ja-JP" sz="1050" u="none" cap="none" strike="noStrike">
                <a:solidFill>
                  <a:srgbClr val="005BAD"/>
                </a:solidFill>
                <a:latin typeface="Arial"/>
                <a:ea typeface="Arial"/>
                <a:cs typeface="Arial"/>
                <a:sym typeface="Arial"/>
              </a:rPr>
              <a:t>①納税</a:t>
            </a: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［問２］ </a:t>
            </a:r>
            <a:r>
              <a:rPr b="0" i="0" lang="ja-JP" sz="1050" u="none" cap="none" strike="noStrike">
                <a:solidFill>
                  <a:srgbClr val="005BAD"/>
                </a:solidFill>
                <a:latin typeface="Arial"/>
                <a:ea typeface="Arial"/>
                <a:cs typeface="Arial"/>
                <a:sym typeface="Arial"/>
              </a:rPr>
              <a:t>②水平</a:t>
            </a:r>
            <a:r>
              <a:rPr lang="ja-JP" sz="1050">
                <a:solidFill>
                  <a:srgbClr val="005BAD"/>
                </a:solidFill>
                <a:latin typeface="Arial"/>
                <a:ea typeface="Arial"/>
                <a:cs typeface="Arial"/>
                <a:sym typeface="Arial"/>
              </a:rPr>
              <a:t>　</a:t>
            </a:r>
            <a:r>
              <a:rPr b="0" i="0" lang="ja-JP" sz="1050" u="none" cap="none" strike="noStrike">
                <a:solidFill>
                  <a:srgbClr val="005BAD"/>
                </a:solidFill>
                <a:latin typeface="Arial"/>
                <a:ea typeface="Arial"/>
                <a:cs typeface="Arial"/>
                <a:sym typeface="Arial"/>
              </a:rPr>
              <a:t>③垂直</a:t>
            </a: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［問３］ </a:t>
            </a:r>
            <a:r>
              <a:rPr b="0" i="0" lang="ja-JP" sz="1050" u="none" cap="none" strike="noStrike">
                <a:solidFill>
                  <a:srgbClr val="005BAD"/>
                </a:solidFill>
                <a:latin typeface="Arial"/>
                <a:ea typeface="Arial"/>
                <a:cs typeface="Arial"/>
                <a:sym typeface="Arial"/>
              </a:rPr>
              <a:t>④国民</a:t>
            </a:r>
            <a:r>
              <a:rPr lang="ja-JP" sz="1050">
                <a:solidFill>
                  <a:srgbClr val="005BAD"/>
                </a:solidFill>
                <a:latin typeface="Arial"/>
                <a:ea typeface="Arial"/>
                <a:cs typeface="Arial"/>
                <a:sym typeface="Arial"/>
              </a:rPr>
              <a:t>　</a:t>
            </a:r>
            <a:r>
              <a:rPr b="0" i="0" lang="ja-JP" sz="1050" u="none" cap="none" strike="noStrike">
                <a:solidFill>
                  <a:srgbClr val="005BAD"/>
                </a:solidFill>
                <a:latin typeface="Arial"/>
                <a:ea typeface="Arial"/>
                <a:cs typeface="Arial"/>
                <a:sym typeface="Arial"/>
              </a:rPr>
              <a:t>⑤国会議員</a:t>
            </a: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［問４］ </a:t>
            </a:r>
            <a:r>
              <a:rPr b="0" i="0" lang="ja-JP" sz="1050" u="none" cap="none" strike="noStrike">
                <a:solidFill>
                  <a:srgbClr val="005BAD"/>
                </a:solidFill>
                <a:latin typeface="Arial"/>
                <a:ea typeface="Arial"/>
                <a:cs typeface="Arial"/>
                <a:sym typeface="Arial"/>
              </a:rPr>
              <a:t>⑥社会保障関係　⑦国債　⑧税収　⑨公債金（借金）</a:t>
            </a:r>
            <a:r>
              <a:rPr lang="ja-JP" sz="1050">
                <a:solidFill>
                  <a:srgbClr val="005BAD"/>
                </a:solidFill>
                <a:latin typeface="Arial"/>
                <a:ea typeface="Arial"/>
                <a:cs typeface="Arial"/>
                <a:sym typeface="Arial"/>
              </a:rPr>
              <a:t>　</a:t>
            </a:r>
            <a:endParaRPr sz="1050">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5BAD"/>
              </a:buClr>
              <a:buSzPts val="1050"/>
              <a:buFont typeface="Arial"/>
              <a:buNone/>
            </a:pP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［問５］ </a:t>
            </a:r>
            <a:r>
              <a:rPr b="0" i="0" lang="ja-JP" sz="1050" u="none" cap="none" strike="noStrike">
                <a:solidFill>
                  <a:srgbClr val="005BAD"/>
                </a:solidFill>
                <a:latin typeface="Arial"/>
                <a:ea typeface="Arial"/>
                <a:cs typeface="Arial"/>
                <a:sym typeface="Arial"/>
              </a:rPr>
              <a:t>⑩ ⑪道府県民税、事業税など（Ｐ３参照）</a:t>
            </a:r>
            <a:endParaRPr b="0" i="0" sz="1050" u="none" cap="none" strike="noStrike">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5BAD"/>
              </a:buClr>
              <a:buSzPts val="1050"/>
              <a:buFont typeface="Arial"/>
              <a:buNone/>
            </a:pPr>
            <a:r>
              <a:rPr b="0" i="0" lang="ja-JP" sz="1050" u="none" cap="none" strike="noStrike">
                <a:solidFill>
                  <a:srgbClr val="005BAD"/>
                </a:solidFill>
                <a:latin typeface="Arial"/>
                <a:ea typeface="Arial"/>
                <a:cs typeface="Arial"/>
                <a:sym typeface="Arial"/>
              </a:rPr>
              <a:t>　　</a:t>
            </a:r>
            <a:r>
              <a:rPr b="1" i="0" lang="ja-JP" sz="1050" u="none" cap="none" strike="noStrike">
                <a:solidFill>
                  <a:srgbClr val="005BAD"/>
                </a:solidFill>
                <a:latin typeface="Arial"/>
                <a:ea typeface="Arial"/>
                <a:cs typeface="Arial"/>
                <a:sym typeface="Arial"/>
              </a:rPr>
              <a:t>クイズ</a:t>
            </a:r>
            <a:r>
              <a:rPr b="0" i="0" lang="ja-JP" sz="1050" u="none" cap="none" strike="noStrike">
                <a:solidFill>
                  <a:srgbClr val="005BAD"/>
                </a:solidFill>
                <a:latin typeface="Arial"/>
                <a:ea typeface="Arial"/>
                <a:cs typeface="Arial"/>
                <a:sym typeface="Arial"/>
              </a:rPr>
              <a:t> … </a:t>
            </a:r>
            <a:r>
              <a:rPr b="1" i="0" lang="ja-JP" sz="1050" u="none" cap="none" strike="noStrike">
                <a:solidFill>
                  <a:srgbClr val="005BAD"/>
                </a:solidFill>
                <a:latin typeface="Arial"/>
                <a:ea typeface="Arial"/>
                <a:cs typeface="Arial"/>
                <a:sym typeface="Arial"/>
              </a:rPr>
              <a:t>［問１］ </a:t>
            </a:r>
            <a:r>
              <a:rPr b="0" i="0" lang="ja-JP" sz="1050" u="none" cap="none" strike="noStrike">
                <a:solidFill>
                  <a:srgbClr val="005BAD"/>
                </a:solidFill>
                <a:latin typeface="Arial"/>
                <a:ea typeface="Arial"/>
                <a:cs typeface="Arial"/>
                <a:sym typeface="Arial"/>
              </a:rPr>
              <a:t>②約50種類　</a:t>
            </a:r>
            <a:r>
              <a:rPr b="1" i="0" lang="ja-JP" sz="1050" u="none" cap="none" strike="noStrike">
                <a:solidFill>
                  <a:srgbClr val="005BAD"/>
                </a:solidFill>
                <a:latin typeface="Arial"/>
                <a:ea typeface="Arial"/>
                <a:cs typeface="Arial"/>
                <a:sym typeface="Arial"/>
              </a:rPr>
              <a:t>［問２］ </a:t>
            </a:r>
            <a:r>
              <a:rPr b="0" i="0" lang="ja-JP" sz="1050" u="none" cap="none" strike="noStrike">
                <a:solidFill>
                  <a:srgbClr val="005BAD"/>
                </a:solidFill>
                <a:latin typeface="Arial"/>
                <a:ea typeface="Arial"/>
                <a:cs typeface="Arial"/>
                <a:sym typeface="Arial"/>
              </a:rPr>
              <a:t>③クイズの懸賞金　</a:t>
            </a:r>
            <a:r>
              <a:rPr b="1" i="0" lang="ja-JP" sz="1050" u="none" cap="none" strike="noStrike">
                <a:solidFill>
                  <a:srgbClr val="005BAD"/>
                </a:solidFill>
                <a:latin typeface="Arial"/>
                <a:ea typeface="Arial"/>
                <a:cs typeface="Arial"/>
                <a:sym typeface="Arial"/>
              </a:rPr>
              <a:t>［問３］ </a:t>
            </a:r>
            <a:r>
              <a:rPr b="0" i="0" lang="ja-JP" sz="1050" u="none" cap="none" strike="noStrike">
                <a:solidFill>
                  <a:srgbClr val="005BAD"/>
                </a:solidFill>
                <a:latin typeface="Arial"/>
                <a:ea typeface="Arial"/>
                <a:cs typeface="Arial"/>
                <a:sym typeface="Arial"/>
              </a:rPr>
              <a:t>②スペードのエース　</a:t>
            </a:r>
            <a:r>
              <a:rPr b="1" i="0" lang="ja-JP" sz="1050" u="none" cap="none" strike="noStrike">
                <a:solidFill>
                  <a:srgbClr val="005BAD"/>
                </a:solidFill>
                <a:latin typeface="Arial"/>
                <a:ea typeface="Arial"/>
                <a:cs typeface="Arial"/>
                <a:sym typeface="Arial"/>
              </a:rPr>
              <a:t>［問４］ </a:t>
            </a:r>
            <a:r>
              <a:rPr b="0" i="0" lang="ja-JP" sz="1050" u="none" cap="none" strike="noStrike">
                <a:solidFill>
                  <a:srgbClr val="005BAD"/>
                </a:solidFill>
                <a:latin typeface="Arial"/>
                <a:ea typeface="Arial"/>
                <a:cs typeface="Arial"/>
                <a:sym typeface="Arial"/>
              </a:rPr>
              <a:t>③国会　</a:t>
            </a:r>
            <a:r>
              <a:rPr b="1" i="0" lang="ja-JP" sz="1050" u="none" cap="none" strike="noStrike">
                <a:solidFill>
                  <a:srgbClr val="005BAD"/>
                </a:solidFill>
                <a:latin typeface="Arial"/>
                <a:ea typeface="Arial"/>
                <a:cs typeface="Arial"/>
                <a:sym typeface="Arial"/>
              </a:rPr>
              <a:t>［問５］ </a:t>
            </a:r>
            <a:r>
              <a:rPr b="0" i="0" lang="ja-JP" sz="1050" u="none" cap="none" strike="noStrike">
                <a:solidFill>
                  <a:srgbClr val="005BAD"/>
                </a:solidFill>
                <a:latin typeface="Arial"/>
                <a:ea typeface="Arial"/>
                <a:cs typeface="Arial"/>
                <a:sym typeface="Arial"/>
              </a:rPr>
              <a:t>②かえる税</a:t>
            </a:r>
            <a:endParaRPr/>
          </a:p>
        </p:txBody>
      </p:sp>
      <p:grpSp>
        <p:nvGrpSpPr>
          <p:cNvPr id="286" name="Google Shape;286;p50"/>
          <p:cNvGrpSpPr/>
          <p:nvPr/>
        </p:nvGrpSpPr>
        <p:grpSpPr>
          <a:xfrm>
            <a:off x="190151" y="266710"/>
            <a:ext cx="8763698" cy="971520"/>
            <a:chOff x="322211" y="6432958"/>
            <a:chExt cx="8532000" cy="233001"/>
          </a:xfrm>
        </p:grpSpPr>
        <p:sp>
          <p:nvSpPr>
            <p:cNvPr id="287" name="Google Shape;287;p50"/>
            <p:cNvSpPr/>
            <p:nvPr/>
          </p:nvSpPr>
          <p:spPr>
            <a:xfrm>
              <a:off x="322211" y="6432958"/>
              <a:ext cx="8532000" cy="233001"/>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8" name="Google Shape;288;p50"/>
            <p:cNvSpPr/>
            <p:nvPr/>
          </p:nvSpPr>
          <p:spPr>
            <a:xfrm>
              <a:off x="384373" y="6449705"/>
              <a:ext cx="8389132" cy="199620"/>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289" name="Google Shape;289;p50"/>
          <p:cNvSpPr txBox="1"/>
          <p:nvPr/>
        </p:nvSpPr>
        <p:spPr>
          <a:xfrm>
            <a:off x="312587" y="344089"/>
            <a:ext cx="4844596" cy="72430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税金についてもっと詳しく知りたい人は、</a:t>
            </a:r>
            <a:endParaRPr sz="1700">
              <a:solidFill>
                <a:srgbClr val="005BAD"/>
              </a:solidFill>
              <a:latin typeface="Arial"/>
              <a:ea typeface="Arial"/>
              <a:cs typeface="Arial"/>
              <a:sym typeface="Arial"/>
            </a:endParaRPr>
          </a:p>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　　　国税庁ホームページの「税の学習コーナー」へ</a:t>
            </a:r>
            <a:endParaRPr/>
          </a:p>
        </p:txBody>
      </p:sp>
      <p:grpSp>
        <p:nvGrpSpPr>
          <p:cNvPr id="290" name="Google Shape;290;p50"/>
          <p:cNvGrpSpPr/>
          <p:nvPr/>
        </p:nvGrpSpPr>
        <p:grpSpPr>
          <a:xfrm>
            <a:off x="1318210" y="1342107"/>
            <a:ext cx="6483011" cy="3659608"/>
            <a:chOff x="408221" y="1492804"/>
            <a:chExt cx="8332652" cy="4703715"/>
          </a:xfrm>
        </p:grpSpPr>
        <p:grpSp>
          <p:nvGrpSpPr>
            <p:cNvPr id="291" name="Google Shape;291;p50"/>
            <p:cNvGrpSpPr/>
            <p:nvPr/>
          </p:nvGrpSpPr>
          <p:grpSpPr>
            <a:xfrm>
              <a:off x="408221" y="4787785"/>
              <a:ext cx="2006355" cy="1408734"/>
              <a:chOff x="276126" y="4999439"/>
              <a:chExt cx="2070467" cy="1453749"/>
            </a:xfrm>
          </p:grpSpPr>
          <p:pic>
            <p:nvPicPr>
              <p:cNvPr descr="コンピュータ が含まれている画像&#10;&#10;自動的に生成された説明" id="292" name="Google Shape;292;p50"/>
              <p:cNvPicPr preferRelativeResize="0"/>
              <p:nvPr/>
            </p:nvPicPr>
            <p:blipFill rotWithShape="1">
              <a:blip r:embed="rId2">
                <a:alphaModFix/>
              </a:blip>
              <a:srcRect b="0" l="0" r="0" t="0"/>
              <a:stretch/>
            </p:blipFill>
            <p:spPr>
              <a:xfrm>
                <a:off x="276126" y="4999439"/>
                <a:ext cx="2070467" cy="1453749"/>
              </a:xfrm>
              <a:prstGeom prst="rect">
                <a:avLst/>
              </a:prstGeom>
              <a:noFill/>
              <a:ln>
                <a:noFill/>
              </a:ln>
            </p:spPr>
          </p:pic>
          <p:pic>
            <p:nvPicPr>
              <p:cNvPr id="293" name="Google Shape;293;p50"/>
              <p:cNvPicPr preferRelativeResize="0"/>
              <p:nvPr/>
            </p:nvPicPr>
            <p:blipFill rotWithShape="1">
              <a:blip r:embed="rId3">
                <a:alphaModFix/>
              </a:blip>
              <a:srcRect b="0" l="0" r="0" t="0"/>
              <a:stretch/>
            </p:blipFill>
            <p:spPr>
              <a:xfrm>
                <a:off x="1217079" y="5450114"/>
                <a:ext cx="548824" cy="413743"/>
              </a:xfrm>
              <a:prstGeom prst="rect">
                <a:avLst/>
              </a:prstGeom>
              <a:noFill/>
              <a:ln>
                <a:noFill/>
              </a:ln>
            </p:spPr>
          </p:pic>
        </p:grpSp>
        <p:grpSp>
          <p:nvGrpSpPr>
            <p:cNvPr id="294" name="Google Shape;294;p50"/>
            <p:cNvGrpSpPr/>
            <p:nvPr/>
          </p:nvGrpSpPr>
          <p:grpSpPr>
            <a:xfrm>
              <a:off x="1332596" y="1492804"/>
              <a:ext cx="7408277" cy="4473133"/>
              <a:chOff x="1222872" y="1553378"/>
              <a:chExt cx="7645002" cy="4616068"/>
            </a:xfrm>
          </p:grpSpPr>
          <p:sp>
            <p:nvSpPr>
              <p:cNvPr id="295" name="Google Shape;295;p50"/>
              <p:cNvSpPr/>
              <p:nvPr/>
            </p:nvSpPr>
            <p:spPr>
              <a:xfrm>
                <a:off x="1222872" y="1553378"/>
                <a:ext cx="1575412" cy="4616068"/>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96" name="Google Shape;296;p50"/>
              <p:cNvPicPr preferRelativeResize="0"/>
              <p:nvPr/>
            </p:nvPicPr>
            <p:blipFill rotWithShape="1">
              <a:blip r:embed="rId3">
                <a:alphaModFix/>
              </a:blip>
              <a:srcRect b="0" l="0" r="0" t="0"/>
              <a:stretch/>
            </p:blipFill>
            <p:spPr>
              <a:xfrm>
                <a:off x="2787267" y="1572532"/>
                <a:ext cx="6080607" cy="4584012"/>
              </a:xfrm>
              <a:prstGeom prst="rect">
                <a:avLst/>
              </a:prstGeom>
              <a:noFill/>
              <a:ln cap="flat" cmpd="sng" w="28575">
                <a:solidFill>
                  <a:schemeClr val="dk1"/>
                </a:solidFill>
                <a:prstDash val="solid"/>
                <a:round/>
                <a:headEnd len="sm" w="sm" type="none"/>
                <a:tailEnd len="sm" w="sm" type="none"/>
              </a:ln>
            </p:spPr>
          </p:pic>
        </p:grpSp>
      </p:grpSp>
      <p:sp>
        <p:nvSpPr>
          <p:cNvPr id="297" name="Google Shape;297;p50"/>
          <p:cNvSpPr txBox="1"/>
          <p:nvPr/>
        </p:nvSpPr>
        <p:spPr>
          <a:xfrm>
            <a:off x="443521" y="5755571"/>
            <a:ext cx="3966554" cy="288147"/>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（編集・発行） 大阪府租税教育推進連絡協議会</a:t>
            </a:r>
            <a:endParaRPr sz="1400">
              <a:solidFill>
                <a:schemeClr val="dk1"/>
              </a:solidFill>
              <a:latin typeface="Arial"/>
              <a:ea typeface="Arial"/>
              <a:cs typeface="Arial"/>
              <a:sym typeface="Arial"/>
            </a:endParaRPr>
          </a:p>
        </p:txBody>
      </p:sp>
      <p:sp>
        <p:nvSpPr>
          <p:cNvPr id="298" name="Google Shape;298;p50"/>
          <p:cNvSpPr txBox="1"/>
          <p:nvPr/>
        </p:nvSpPr>
        <p:spPr>
          <a:xfrm>
            <a:off x="1466506" y="6018725"/>
            <a:ext cx="6433775" cy="442035"/>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〒５４０－８５５７　大阪市中央区大手前１－５－６３　大阪合同庁舎第３号館　東税務署内</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ja-JP" sz="1200">
                <a:solidFill>
                  <a:schemeClr val="dk1"/>
                </a:solidFill>
                <a:latin typeface="Arial"/>
                <a:ea typeface="Arial"/>
                <a:cs typeface="Arial"/>
                <a:sym typeface="Arial"/>
              </a:rPr>
              <a:t>電話　06-6942-1101（代）</a:t>
            </a:r>
            <a:endParaRPr sz="1200">
              <a:solidFill>
                <a:schemeClr val="dk1"/>
              </a:solidFill>
              <a:latin typeface="Arial"/>
              <a:ea typeface="Arial"/>
              <a:cs typeface="Arial"/>
              <a:sym typeface="Arial"/>
            </a:endParaRPr>
          </a:p>
        </p:txBody>
      </p:sp>
      <p:cxnSp>
        <p:nvCxnSpPr>
          <p:cNvPr id="299" name="Google Shape;299;p50"/>
          <p:cNvCxnSpPr/>
          <p:nvPr/>
        </p:nvCxnSpPr>
        <p:spPr>
          <a:xfrm>
            <a:off x="0" y="5712022"/>
            <a:ext cx="9144000" cy="0"/>
          </a:xfrm>
          <a:prstGeom prst="straightConnector1">
            <a:avLst/>
          </a:prstGeom>
          <a:noFill/>
          <a:ln cap="flat" cmpd="dbl" w="25400">
            <a:solidFill>
              <a:srgbClr val="005BAD"/>
            </a:solidFill>
            <a:prstDash val="solid"/>
            <a:miter lim="8000"/>
            <a:headEnd len="sm" w="sm" type="none"/>
            <a:tailEnd len="sm" w="sm" type="none"/>
          </a:ln>
        </p:spPr>
      </p:cxnSp>
      <p:sp>
        <p:nvSpPr>
          <p:cNvPr id="300" name="Google Shape;300;p50"/>
          <p:cNvSpPr txBox="1"/>
          <p:nvPr/>
        </p:nvSpPr>
        <p:spPr>
          <a:xfrm>
            <a:off x="1601665" y="6432702"/>
            <a:ext cx="5940669" cy="380480"/>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大阪府租税教育推進連絡協議会は、大阪府内の教育委員会や小学校・中学校・高等学校の教育関係者と、国・府・市町村の税務関係者が協力して、租税教育の推進を図るために設けられた組織です。</a:t>
            </a:r>
            <a:endParaRPr sz="10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type="blank">
  <p:cSld name="BLANK">
    <p:spTree>
      <p:nvGrpSpPr>
        <p:cNvPr id="302" name="Shape 302"/>
        <p:cNvGrpSpPr/>
        <p:nvPr/>
      </p:nvGrpSpPr>
      <p:grpSpPr>
        <a:xfrm>
          <a:off x="0" y="0"/>
          <a:ext cx="0" cy="0"/>
          <a:chOff x="0" y="0"/>
          <a:chExt cx="0" cy="0"/>
        </a:xfrm>
      </p:grpSpPr>
      <p:sp>
        <p:nvSpPr>
          <p:cNvPr id="303" name="Google Shape;303;p36"/>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04" name="Google Shape;304;p3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305" name="Shape 30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306" name="Shape 306"/>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p:cSld name="白紙">
    <p:spTree>
      <p:nvGrpSpPr>
        <p:cNvPr id="307" name="Shape 307"/>
        <p:cNvGrpSpPr/>
        <p:nvPr/>
      </p:nvGrpSpPr>
      <p:grpSpPr>
        <a:xfrm>
          <a:off x="0" y="0"/>
          <a:ext cx="0" cy="0"/>
          <a:chOff x="0" y="0"/>
          <a:chExt cx="0" cy="0"/>
        </a:xfrm>
      </p:grpSpPr>
      <p:sp>
        <p:nvSpPr>
          <p:cNvPr id="308" name="Google Shape;308;p53"/>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09" name="Google Shape;309;p5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310" name="Shape 310"/>
        <p:cNvGrpSpPr/>
        <p:nvPr/>
      </p:nvGrpSpPr>
      <p:grpSpPr>
        <a:xfrm>
          <a:off x="0" y="0"/>
          <a:ext cx="0" cy="0"/>
          <a:chOff x="0" y="0"/>
          <a:chExt cx="0" cy="0"/>
        </a:xfrm>
      </p:grpSpPr>
      <p:sp>
        <p:nvSpPr>
          <p:cNvPr id="311" name="Google Shape;311;p54"/>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12" name="Google Shape;312;p54"/>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13" name="Google Shape;313;p5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14" name="Google Shape;314;p54"/>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15" name="Google Shape;315;p54"/>
          <p:cNvSpPr/>
          <p:nvPr/>
        </p:nvSpPr>
        <p:spPr>
          <a:xfrm>
            <a:off x="323851" y="3614858"/>
            <a:ext cx="1337309"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316" name="Google Shape;316;p54"/>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17" name="Google Shape;317;p54"/>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8" name="Google Shape;318;p54"/>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19" name="Google Shape;319;p54"/>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320" name="Google Shape;320;p54"/>
          <p:cNvGraphicFramePr/>
          <p:nvPr/>
        </p:nvGraphicFramePr>
        <p:xfrm>
          <a:off x="3153508" y="3900331"/>
          <a:ext cx="3000000" cy="3000000"/>
        </p:xfrm>
        <a:graphic>
          <a:graphicData uri="http://schemas.openxmlformats.org/drawingml/2006/table">
            <a:tbl>
              <a:tblPr bandRow="1" firstRow="1">
                <a:noFill/>
                <a:tableStyleId>{C22A9890-84CC-44CC-A5DF-C0D022FD0A3D}</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21" name="Google Shape;321;p54"/>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322" name="Google Shape;322;p54"/>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3" name="Google Shape;323;p54"/>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4" name="Google Shape;324;p54"/>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5" name="Google Shape;325;p54"/>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6" name="Google Shape;326;p54"/>
          <p:cNvSpPr/>
          <p:nvPr/>
        </p:nvSpPr>
        <p:spPr>
          <a:xfrm>
            <a:off x="323642" y="4007150"/>
            <a:ext cx="3667513" cy="26788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327" name="Google Shape;327;p54"/>
          <p:cNvGrpSpPr/>
          <p:nvPr/>
        </p:nvGrpSpPr>
        <p:grpSpPr>
          <a:xfrm>
            <a:off x="727310" y="5444694"/>
            <a:ext cx="2220900" cy="1141426"/>
            <a:chOff x="608967" y="5456726"/>
            <a:chExt cx="2220900" cy="1141426"/>
          </a:xfrm>
        </p:grpSpPr>
        <p:pic>
          <p:nvPicPr>
            <p:cNvPr id="328" name="Google Shape;328;p54"/>
            <p:cNvPicPr preferRelativeResize="0"/>
            <p:nvPr/>
          </p:nvPicPr>
          <p:blipFill rotWithShape="1">
            <a:blip r:embed="rId2">
              <a:alphaModFix/>
            </a:blip>
            <a:srcRect b="0" l="0" r="0" t="-298"/>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29" name="Google Shape;329;p54"/>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0" name="Google Shape;330;p54"/>
            <p:cNvSpPr txBox="1"/>
            <p:nvPr/>
          </p:nvSpPr>
          <p:spPr>
            <a:xfrm>
              <a:off x="2144173" y="5977219"/>
              <a:ext cx="6527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331" name="Google Shape;331;p54"/>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332" name="Google Shape;332;p54"/>
          <p:cNvGraphicFramePr/>
          <p:nvPr/>
        </p:nvGraphicFramePr>
        <p:xfrm>
          <a:off x="5772274" y="1541747"/>
          <a:ext cx="3000000" cy="3000000"/>
        </p:xfrm>
        <a:graphic>
          <a:graphicData uri="http://schemas.openxmlformats.org/drawingml/2006/table">
            <a:tbl>
              <a:tblPr bandRow="1" firstRow="1">
                <a:noFill/>
                <a:tableStyleId>{C22A9890-84CC-44CC-A5DF-C0D022FD0A3D}</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p:cSld name="白紙">
    <p:spTree>
      <p:nvGrpSpPr>
        <p:cNvPr id="11" name="Shape 11"/>
        <p:cNvGrpSpPr/>
        <p:nvPr/>
      </p:nvGrpSpPr>
      <p:grpSpPr>
        <a:xfrm>
          <a:off x="0" y="0"/>
          <a:ext cx="0" cy="0"/>
          <a:chOff x="0" y="0"/>
          <a:chExt cx="0" cy="0"/>
        </a:xfrm>
      </p:grpSpPr>
      <p:sp>
        <p:nvSpPr>
          <p:cNvPr id="12" name="Google Shape;12;p34"/>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 name="Google Shape;13;p3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200" u="none" cap="none" strike="noStrike">
                <a:solidFill>
                  <a:schemeClr val="dk1"/>
                </a:solidFill>
                <a:latin typeface="Arial"/>
                <a:ea typeface="Arial"/>
                <a:cs typeface="Arial"/>
                <a:sym typeface="Arial"/>
              </a:defRPr>
            </a:lvl1pPr>
            <a:lvl2pPr indent="0" lvl="1" marL="0" marR="0" rtl="0" algn="ctr">
              <a:spcBef>
                <a:spcPts val="0"/>
              </a:spcBef>
              <a:buNone/>
              <a:defRPr b="1" i="0" sz="1200" u="none" cap="none" strike="noStrike">
                <a:solidFill>
                  <a:schemeClr val="dk1"/>
                </a:solidFill>
                <a:latin typeface="Arial"/>
                <a:ea typeface="Arial"/>
                <a:cs typeface="Arial"/>
                <a:sym typeface="Arial"/>
              </a:defRPr>
            </a:lvl2pPr>
            <a:lvl3pPr indent="0" lvl="2" marL="0" marR="0" rtl="0" algn="ctr">
              <a:spcBef>
                <a:spcPts val="0"/>
              </a:spcBef>
              <a:buNone/>
              <a:defRPr b="1" i="0" sz="1200" u="none" cap="none" strike="noStrike">
                <a:solidFill>
                  <a:schemeClr val="dk1"/>
                </a:solidFill>
                <a:latin typeface="Arial"/>
                <a:ea typeface="Arial"/>
                <a:cs typeface="Arial"/>
                <a:sym typeface="Arial"/>
              </a:defRPr>
            </a:lvl3pPr>
            <a:lvl4pPr indent="0" lvl="3" marL="0" marR="0" rtl="0" algn="ctr">
              <a:spcBef>
                <a:spcPts val="0"/>
              </a:spcBef>
              <a:buNone/>
              <a:defRPr b="1" i="0" sz="1200" u="none" cap="none" strike="noStrike">
                <a:solidFill>
                  <a:schemeClr val="dk1"/>
                </a:solidFill>
                <a:latin typeface="Arial"/>
                <a:ea typeface="Arial"/>
                <a:cs typeface="Arial"/>
                <a:sym typeface="Arial"/>
              </a:defRPr>
            </a:lvl4pPr>
            <a:lvl5pPr indent="0" lvl="4" marL="0" marR="0" rtl="0" algn="ctr">
              <a:spcBef>
                <a:spcPts val="0"/>
              </a:spcBef>
              <a:buNone/>
              <a:defRPr b="1" i="0" sz="1200" u="none" cap="none" strike="noStrike">
                <a:solidFill>
                  <a:schemeClr val="dk1"/>
                </a:solidFill>
                <a:latin typeface="Arial"/>
                <a:ea typeface="Arial"/>
                <a:cs typeface="Arial"/>
                <a:sym typeface="Arial"/>
              </a:defRPr>
            </a:lvl5pPr>
            <a:lvl6pPr indent="0" lvl="5" marL="0" marR="0" rtl="0" algn="ctr">
              <a:spcBef>
                <a:spcPts val="0"/>
              </a:spcBef>
              <a:buNone/>
              <a:defRPr b="1" i="0" sz="1200" u="none" cap="none" strike="noStrike">
                <a:solidFill>
                  <a:schemeClr val="dk1"/>
                </a:solidFill>
                <a:latin typeface="Arial"/>
                <a:ea typeface="Arial"/>
                <a:cs typeface="Arial"/>
                <a:sym typeface="Arial"/>
              </a:defRPr>
            </a:lvl6pPr>
            <a:lvl7pPr indent="0" lvl="6" marL="0" marR="0" rtl="0" algn="ctr">
              <a:spcBef>
                <a:spcPts val="0"/>
              </a:spcBef>
              <a:buNone/>
              <a:defRPr b="1" i="0" sz="1200" u="none" cap="none" strike="noStrike">
                <a:solidFill>
                  <a:schemeClr val="dk1"/>
                </a:solidFill>
                <a:latin typeface="Arial"/>
                <a:ea typeface="Arial"/>
                <a:cs typeface="Arial"/>
                <a:sym typeface="Arial"/>
              </a:defRPr>
            </a:lvl7pPr>
            <a:lvl8pPr indent="0" lvl="7" marL="0" marR="0" rtl="0" algn="ctr">
              <a:spcBef>
                <a:spcPts val="0"/>
              </a:spcBef>
              <a:buNone/>
              <a:defRPr b="1" i="0" sz="1200" u="none" cap="none" strike="noStrike">
                <a:solidFill>
                  <a:schemeClr val="dk1"/>
                </a:solidFill>
                <a:latin typeface="Arial"/>
                <a:ea typeface="Arial"/>
                <a:cs typeface="Arial"/>
                <a:sym typeface="Arial"/>
              </a:defRPr>
            </a:lvl8pPr>
            <a:lvl9pPr indent="0" lvl="8" marL="0" marR="0" rtl="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4" name="Google Shape;14;p34"/>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333" name="Shape 333"/>
        <p:cNvGrpSpPr/>
        <p:nvPr/>
      </p:nvGrpSpPr>
      <p:grpSpPr>
        <a:xfrm>
          <a:off x="0" y="0"/>
          <a:ext cx="0" cy="0"/>
          <a:chOff x="0" y="0"/>
          <a:chExt cx="0" cy="0"/>
        </a:xfrm>
      </p:grpSpPr>
      <p:sp>
        <p:nvSpPr>
          <p:cNvPr id="334" name="Google Shape;334;p55"/>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35" name="Google Shape;335;p55"/>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36" name="Google Shape;336;p5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37" name="Google Shape;337;p55"/>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38" name="Google Shape;338;p55"/>
          <p:cNvSpPr/>
          <p:nvPr/>
        </p:nvSpPr>
        <p:spPr>
          <a:xfrm>
            <a:off x="323852" y="3614858"/>
            <a:ext cx="2829658"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339" name="Google Shape;339;p55"/>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40" name="Google Shape;340;p55"/>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1" name="Google Shape;341;p55"/>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42" name="Google Shape;342;p55"/>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343" name="Google Shape;343;p55"/>
          <p:cNvGraphicFramePr/>
          <p:nvPr/>
        </p:nvGraphicFramePr>
        <p:xfrm>
          <a:off x="3009451" y="3900331"/>
          <a:ext cx="3000000" cy="3000000"/>
        </p:xfrm>
        <a:graphic>
          <a:graphicData uri="http://schemas.openxmlformats.org/drawingml/2006/table">
            <a:tbl>
              <a:tblPr bandRow="1" firstRow="1">
                <a:noFill/>
                <a:tableStyleId>{C22A9890-84CC-44CC-A5DF-C0D022FD0A3D}</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44" name="Google Shape;344;p55"/>
          <p:cNvSpPr/>
          <p:nvPr/>
        </p:nvSpPr>
        <p:spPr>
          <a:xfrm>
            <a:off x="323642" y="537692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345" name="Google Shape;345;p55"/>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6" name="Google Shape;346;p55"/>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7" name="Google Shape;347;p55"/>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8" name="Google Shape;348;p55"/>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9" name="Google Shape;349;p55"/>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350" name="Google Shape;350;p55"/>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351" name="Google Shape;351;p55"/>
          <p:cNvSpPr/>
          <p:nvPr/>
        </p:nvSpPr>
        <p:spPr>
          <a:xfrm>
            <a:off x="323642" y="4576465"/>
            <a:ext cx="3455491"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352" name="Google Shape;352;p55"/>
          <p:cNvSpPr/>
          <p:nvPr/>
        </p:nvSpPr>
        <p:spPr>
          <a:xfrm>
            <a:off x="6940632" y="3944289"/>
            <a:ext cx="1879518"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353" name="Google Shape;353;p55"/>
          <p:cNvGrpSpPr/>
          <p:nvPr/>
        </p:nvGrpSpPr>
        <p:grpSpPr>
          <a:xfrm>
            <a:off x="7088512" y="4832765"/>
            <a:ext cx="1529836" cy="1529836"/>
            <a:chOff x="7088512" y="4886555"/>
            <a:chExt cx="1529836" cy="1529836"/>
          </a:xfrm>
        </p:grpSpPr>
        <p:sp>
          <p:nvSpPr>
            <p:cNvPr id="354" name="Google Shape;354;p55"/>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55" name="Google Shape;355;p55"/>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56" name="Google Shape;356;p55"/>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57" name="Google Shape;357;p55"/>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 name="Google Shape;358;p55"/>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359" name="Google Shape;359;p55"/>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360" name="Google Shape;360;p55"/>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361" name="Google Shape;361;p55"/>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2" name="Google Shape;362;p55"/>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 name="Google Shape;363;p55"/>
          <p:cNvSpPr/>
          <p:nvPr/>
        </p:nvSpPr>
        <p:spPr>
          <a:xfrm>
            <a:off x="7797217" y="5541470"/>
            <a:ext cx="112426" cy="112426"/>
          </a:xfrm>
          <a:prstGeom prst="ellipse">
            <a:avLst/>
          </a:prstGeom>
          <a:solidFill>
            <a:srgbClr val="005BAD">
              <a:alpha val="7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364" name="Google Shape;364;p55"/>
          <p:cNvGraphicFramePr/>
          <p:nvPr/>
        </p:nvGraphicFramePr>
        <p:xfrm>
          <a:off x="5772274" y="1541747"/>
          <a:ext cx="3000000" cy="3000000"/>
        </p:xfrm>
        <a:graphic>
          <a:graphicData uri="http://schemas.openxmlformats.org/drawingml/2006/table">
            <a:tbl>
              <a:tblPr bandRow="1" firstRow="1">
                <a:noFill/>
                <a:tableStyleId>{C22A9890-84CC-44CC-A5DF-C0D022FD0A3D}</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366" name="Shape 366"/>
        <p:cNvGrpSpPr/>
        <p:nvPr/>
      </p:nvGrpSpPr>
      <p:grpSpPr>
        <a:xfrm>
          <a:off x="0" y="0"/>
          <a:ext cx="0" cy="0"/>
          <a:chOff x="0" y="0"/>
          <a:chExt cx="0" cy="0"/>
        </a:xfrm>
      </p:grpSpPr>
      <p:sp>
        <p:nvSpPr>
          <p:cNvPr id="367" name="Google Shape;367;p40"/>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68" name="Google Shape;368;p4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69" name="Google Shape;369;p40"/>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Times"/>
              <a:ea typeface="Times"/>
              <a:cs typeface="Times"/>
              <a:sym typeface="Times"/>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370" name="Shape 37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白紙">
  <p:cSld name="3_白紙">
    <p:bg>
      <p:bgPr>
        <a:blipFill>
          <a:blip r:embed="rId2">
            <a:alphaModFix/>
          </a:blip>
          <a:stretch>
            <a:fillRect/>
          </a:stretch>
        </a:blipFill>
      </p:bgPr>
    </p:bg>
    <p:spTree>
      <p:nvGrpSpPr>
        <p:cNvPr id="371" name="Shape 371"/>
        <p:cNvGrpSpPr/>
        <p:nvPr/>
      </p:nvGrpSpPr>
      <p:grpSpPr>
        <a:xfrm>
          <a:off x="0" y="0"/>
          <a:ext cx="0" cy="0"/>
          <a:chOff x="0" y="0"/>
          <a:chExt cx="0" cy="0"/>
        </a:xfrm>
      </p:grpSpPr>
      <p:sp>
        <p:nvSpPr>
          <p:cNvPr id="372" name="Google Shape;372;p57"/>
          <p:cNvSpPr/>
          <p:nvPr/>
        </p:nvSpPr>
        <p:spPr>
          <a:xfrm>
            <a:off x="0" y="6572250"/>
            <a:ext cx="9144000" cy="28575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373" name="Shape 373"/>
        <p:cNvGrpSpPr/>
        <p:nvPr/>
      </p:nvGrpSpPr>
      <p:grpSpPr>
        <a:xfrm>
          <a:off x="0" y="0"/>
          <a:ext cx="0" cy="0"/>
          <a:chOff x="0" y="0"/>
          <a:chExt cx="0" cy="0"/>
        </a:xfrm>
      </p:grpSpPr>
      <p:sp>
        <p:nvSpPr>
          <p:cNvPr id="374" name="Google Shape;374;p58"/>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75" name="Google Shape;375;p58"/>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76" name="Google Shape;376;p5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77" name="Google Shape;377;p58"/>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78" name="Google Shape;378;p58"/>
          <p:cNvSpPr/>
          <p:nvPr/>
        </p:nvSpPr>
        <p:spPr>
          <a:xfrm>
            <a:off x="323851" y="3614858"/>
            <a:ext cx="1337309"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379" name="Google Shape;379;p58"/>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80" name="Google Shape;380;p58"/>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1" name="Google Shape;381;p58"/>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82" name="Google Shape;382;p58"/>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383" name="Google Shape;383;p58"/>
          <p:cNvGraphicFramePr/>
          <p:nvPr/>
        </p:nvGraphicFramePr>
        <p:xfrm>
          <a:off x="3153508" y="3900331"/>
          <a:ext cx="3000000" cy="3000000"/>
        </p:xfrm>
        <a:graphic>
          <a:graphicData uri="http://schemas.openxmlformats.org/drawingml/2006/table">
            <a:tbl>
              <a:tblPr bandRow="1" firstRow="1">
                <a:noFill/>
                <a:tableStyleId>{C22A9890-84CC-44CC-A5DF-C0D022FD0A3D}</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84" name="Google Shape;384;p58"/>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385" name="Google Shape;385;p58"/>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86" name="Google Shape;386;p58"/>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87" name="Google Shape;387;p58"/>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88" name="Google Shape;388;p58"/>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89" name="Google Shape;389;p58"/>
          <p:cNvSpPr/>
          <p:nvPr/>
        </p:nvSpPr>
        <p:spPr>
          <a:xfrm>
            <a:off x="323642" y="4007150"/>
            <a:ext cx="3667513" cy="26788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390" name="Google Shape;390;p58"/>
          <p:cNvGrpSpPr/>
          <p:nvPr/>
        </p:nvGrpSpPr>
        <p:grpSpPr>
          <a:xfrm>
            <a:off x="727310" y="5444694"/>
            <a:ext cx="2220900" cy="1141426"/>
            <a:chOff x="608967" y="5456726"/>
            <a:chExt cx="2220900" cy="1141426"/>
          </a:xfrm>
        </p:grpSpPr>
        <p:pic>
          <p:nvPicPr>
            <p:cNvPr id="391" name="Google Shape;391;p58"/>
            <p:cNvPicPr preferRelativeResize="0"/>
            <p:nvPr/>
          </p:nvPicPr>
          <p:blipFill rotWithShape="1">
            <a:blip r:embed="rId2">
              <a:alphaModFix/>
            </a:blip>
            <a:srcRect b="0" l="0" r="0" t="-298"/>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92" name="Google Shape;392;p58"/>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3" name="Google Shape;393;p58"/>
            <p:cNvSpPr txBox="1"/>
            <p:nvPr/>
          </p:nvSpPr>
          <p:spPr>
            <a:xfrm>
              <a:off x="2144173" y="5977219"/>
              <a:ext cx="6527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394" name="Google Shape;394;p58"/>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395" name="Google Shape;395;p58"/>
          <p:cNvGraphicFramePr/>
          <p:nvPr/>
        </p:nvGraphicFramePr>
        <p:xfrm>
          <a:off x="5772274" y="1541747"/>
          <a:ext cx="3000000" cy="3000000"/>
        </p:xfrm>
        <a:graphic>
          <a:graphicData uri="http://schemas.openxmlformats.org/drawingml/2006/table">
            <a:tbl>
              <a:tblPr bandRow="1" firstRow="1">
                <a:noFill/>
                <a:tableStyleId>{C22A9890-84CC-44CC-A5DF-C0D022FD0A3D}</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96" name="Google Shape;396;p58"/>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97" name="Google Shape;397;p58"/>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Times"/>
              <a:ea typeface="Times"/>
              <a:cs typeface="Times"/>
              <a:sym typeface="Times"/>
            </a:endParaRPr>
          </a:p>
        </p:txBody>
      </p:sp>
      <p:sp>
        <p:nvSpPr>
          <p:cNvPr id="398" name="Google Shape;398;p58"/>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99" name="Google Shape;399;p58"/>
          <p:cNvSpPr/>
          <p:nvPr/>
        </p:nvSpPr>
        <p:spPr>
          <a:xfrm>
            <a:off x="323851" y="3614858"/>
            <a:ext cx="1337309"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graphicFrame>
        <p:nvGraphicFramePr>
          <p:cNvPr id="400" name="Google Shape;400;p58"/>
          <p:cNvGraphicFramePr/>
          <p:nvPr/>
        </p:nvGraphicFramePr>
        <p:xfrm>
          <a:off x="5920740" y="1541747"/>
          <a:ext cx="3000000" cy="3000000"/>
        </p:xfrm>
        <a:graphic>
          <a:graphicData uri="http://schemas.openxmlformats.org/drawingml/2006/table">
            <a:tbl>
              <a:tblPr bandRow="1" firstRow="1">
                <a:noFill/>
                <a:tableStyleId>{C22A9890-84CC-44CC-A5DF-C0D022FD0A3D}</a:tableStyleId>
              </a:tblPr>
              <a:tblGrid>
                <a:gridCol w="482100"/>
                <a:gridCol w="459175"/>
                <a:gridCol w="622375"/>
                <a:gridCol w="653900"/>
                <a:gridCol w="682050"/>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2065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47825">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47825">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47825">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401" name="Google Shape;401;p58"/>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02" name="Google Shape;402;p58"/>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p:txBody>
      </p:sp>
      <p:sp>
        <p:nvSpPr>
          <p:cNvPr id="403" name="Google Shape;403;p58"/>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04" name="Google Shape;404;p58"/>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405" name="Google Shape;405;p58"/>
          <p:cNvGraphicFramePr/>
          <p:nvPr/>
        </p:nvGraphicFramePr>
        <p:xfrm>
          <a:off x="3153508" y="3900331"/>
          <a:ext cx="3000000" cy="3000000"/>
        </p:xfrm>
        <a:graphic>
          <a:graphicData uri="http://schemas.openxmlformats.org/drawingml/2006/table">
            <a:tbl>
              <a:tblPr bandRow="1" firstRow="1">
                <a:noFill/>
                <a:tableStyleId>{C22A9890-84CC-44CC-A5DF-C0D022FD0A3D}</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0"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06" name="Google Shape;406;p58"/>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407" name="Google Shape;407;p58"/>
          <p:cNvSpPr/>
          <p:nvPr/>
        </p:nvSpPr>
        <p:spPr>
          <a:xfrm>
            <a:off x="323642" y="4007150"/>
            <a:ext cx="3667513" cy="26788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408" name="Google Shape;408;p58"/>
          <p:cNvGrpSpPr/>
          <p:nvPr/>
        </p:nvGrpSpPr>
        <p:grpSpPr>
          <a:xfrm>
            <a:off x="727310" y="5444694"/>
            <a:ext cx="2220900" cy="1141426"/>
            <a:chOff x="608967" y="5456726"/>
            <a:chExt cx="2220900" cy="1141426"/>
          </a:xfrm>
        </p:grpSpPr>
        <p:pic>
          <p:nvPicPr>
            <p:cNvPr id="409" name="Google Shape;409;p58"/>
            <p:cNvPicPr preferRelativeResize="0"/>
            <p:nvPr/>
          </p:nvPicPr>
          <p:blipFill rotWithShape="1">
            <a:blip r:embed="rId3">
              <a:alphaModFix/>
            </a:blip>
            <a:srcRect b="31137" l="4771" r="9962" t="-205"/>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410" name="Google Shape;410;p58"/>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p:txBody>
        </p:sp>
        <p:sp>
          <p:nvSpPr>
            <p:cNvPr id="411" name="Google Shape;411;p58"/>
            <p:cNvSpPr txBox="1"/>
            <p:nvPr/>
          </p:nvSpPr>
          <p:spPr>
            <a:xfrm>
              <a:off x="2144173" y="5977219"/>
              <a:ext cx="6527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412" name="Google Shape;412;p58"/>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13" name="Shape 413"/>
        <p:cNvGrpSpPr/>
        <p:nvPr/>
      </p:nvGrpSpPr>
      <p:grpSpPr>
        <a:xfrm>
          <a:off x="0" y="0"/>
          <a:ext cx="0" cy="0"/>
          <a:chOff x="0" y="0"/>
          <a:chExt cx="0" cy="0"/>
        </a:xfrm>
      </p:grpSpPr>
      <p:sp>
        <p:nvSpPr>
          <p:cNvPr id="414" name="Google Shape;414;p59"/>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15" name="Google Shape;415;p59"/>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16" name="Google Shape;416;p5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17" name="Google Shape;417;p59"/>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18" name="Google Shape;418;p59"/>
          <p:cNvSpPr/>
          <p:nvPr/>
        </p:nvSpPr>
        <p:spPr>
          <a:xfrm>
            <a:off x="323852" y="3614858"/>
            <a:ext cx="2829658"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419" name="Google Shape;419;p59"/>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20" name="Google Shape;420;p59"/>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21" name="Google Shape;421;p59"/>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22" name="Google Shape;422;p59"/>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423" name="Google Shape;423;p59"/>
          <p:cNvGraphicFramePr/>
          <p:nvPr/>
        </p:nvGraphicFramePr>
        <p:xfrm>
          <a:off x="3009451" y="3900331"/>
          <a:ext cx="3000000" cy="3000000"/>
        </p:xfrm>
        <a:graphic>
          <a:graphicData uri="http://schemas.openxmlformats.org/drawingml/2006/table">
            <a:tbl>
              <a:tblPr bandRow="1" firstRow="1">
                <a:noFill/>
                <a:tableStyleId>{C22A9890-84CC-44CC-A5DF-C0D022FD0A3D}</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24" name="Google Shape;424;p59"/>
          <p:cNvSpPr/>
          <p:nvPr/>
        </p:nvSpPr>
        <p:spPr>
          <a:xfrm>
            <a:off x="323642" y="537692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425" name="Google Shape;425;p59"/>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26" name="Google Shape;426;p59"/>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27" name="Google Shape;427;p59"/>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28" name="Google Shape;428;p59"/>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29" name="Google Shape;429;p59"/>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430" name="Google Shape;430;p59"/>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431" name="Google Shape;431;p59"/>
          <p:cNvSpPr/>
          <p:nvPr/>
        </p:nvSpPr>
        <p:spPr>
          <a:xfrm>
            <a:off x="323642" y="4576465"/>
            <a:ext cx="3455491"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432" name="Google Shape;432;p59"/>
          <p:cNvSpPr/>
          <p:nvPr/>
        </p:nvSpPr>
        <p:spPr>
          <a:xfrm>
            <a:off x="6940632" y="3944289"/>
            <a:ext cx="1879518"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433" name="Google Shape;433;p59"/>
          <p:cNvGrpSpPr/>
          <p:nvPr/>
        </p:nvGrpSpPr>
        <p:grpSpPr>
          <a:xfrm>
            <a:off x="7088512" y="4832765"/>
            <a:ext cx="1529836" cy="1529836"/>
            <a:chOff x="7088512" y="4886555"/>
            <a:chExt cx="1529836" cy="1529836"/>
          </a:xfrm>
        </p:grpSpPr>
        <p:sp>
          <p:nvSpPr>
            <p:cNvPr id="434" name="Google Shape;434;p59"/>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5" name="Google Shape;435;p59"/>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6" name="Google Shape;436;p59"/>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37" name="Google Shape;437;p59"/>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8" name="Google Shape;438;p59"/>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439" name="Google Shape;439;p59"/>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440" name="Google Shape;440;p59"/>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441" name="Google Shape;441;p59"/>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2" name="Google Shape;442;p59"/>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3" name="Google Shape;443;p59"/>
          <p:cNvSpPr/>
          <p:nvPr/>
        </p:nvSpPr>
        <p:spPr>
          <a:xfrm>
            <a:off x="7797217" y="5541470"/>
            <a:ext cx="112426" cy="112426"/>
          </a:xfrm>
          <a:prstGeom prst="ellipse">
            <a:avLst/>
          </a:prstGeom>
          <a:solidFill>
            <a:srgbClr val="005BAD">
              <a:alpha val="7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444" name="Google Shape;444;p59"/>
          <p:cNvGraphicFramePr/>
          <p:nvPr/>
        </p:nvGraphicFramePr>
        <p:xfrm>
          <a:off x="5772274" y="1541747"/>
          <a:ext cx="3000000" cy="3000000"/>
        </p:xfrm>
        <a:graphic>
          <a:graphicData uri="http://schemas.openxmlformats.org/drawingml/2006/table">
            <a:tbl>
              <a:tblPr bandRow="1" firstRow="1">
                <a:noFill/>
                <a:tableStyleId>{C22A9890-84CC-44CC-A5DF-C0D022FD0A3D}</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445" name="Google Shape;445;p59"/>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46" name="Google Shape;446;p59"/>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Times"/>
              <a:ea typeface="Times"/>
              <a:cs typeface="Times"/>
              <a:sym typeface="Times"/>
            </a:endParaRPr>
          </a:p>
        </p:txBody>
      </p:sp>
      <p:sp>
        <p:nvSpPr>
          <p:cNvPr id="447" name="Google Shape;447;p59"/>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48" name="Google Shape;448;p59"/>
          <p:cNvSpPr/>
          <p:nvPr/>
        </p:nvSpPr>
        <p:spPr>
          <a:xfrm>
            <a:off x="323852" y="3614858"/>
            <a:ext cx="2829658"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graphicFrame>
        <p:nvGraphicFramePr>
          <p:cNvPr id="449" name="Google Shape;449;p59"/>
          <p:cNvGraphicFramePr/>
          <p:nvPr/>
        </p:nvGraphicFramePr>
        <p:xfrm>
          <a:off x="5920740" y="1541747"/>
          <a:ext cx="3000000" cy="3000000"/>
        </p:xfrm>
        <a:graphic>
          <a:graphicData uri="http://schemas.openxmlformats.org/drawingml/2006/table">
            <a:tbl>
              <a:tblPr bandRow="1" firstRow="1">
                <a:noFill/>
                <a:tableStyleId>{C22A9890-84CC-44CC-A5DF-C0D022FD0A3D}</a:tableStyleId>
              </a:tblPr>
              <a:tblGrid>
                <a:gridCol w="482100"/>
                <a:gridCol w="459175"/>
                <a:gridCol w="622375"/>
                <a:gridCol w="653900"/>
                <a:gridCol w="682050"/>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2065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47825">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47825">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47825">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450" name="Google Shape;450;p59"/>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51" name="Google Shape;451;p59"/>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p:txBody>
      </p:sp>
      <p:sp>
        <p:nvSpPr>
          <p:cNvPr id="452" name="Google Shape;452;p59"/>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53" name="Google Shape;453;p59"/>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454" name="Google Shape;454;p59"/>
          <p:cNvGraphicFramePr/>
          <p:nvPr/>
        </p:nvGraphicFramePr>
        <p:xfrm>
          <a:off x="3009451" y="3900331"/>
          <a:ext cx="3000000" cy="3000000"/>
        </p:xfrm>
        <a:graphic>
          <a:graphicData uri="http://schemas.openxmlformats.org/drawingml/2006/table">
            <a:tbl>
              <a:tblPr bandRow="1" firstRow="1">
                <a:noFill/>
                <a:tableStyleId>{C22A9890-84CC-44CC-A5DF-C0D022FD0A3D}</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0"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050" u="none" cap="none" strike="noStrike"/>
                        <a:t>所得金額</a:t>
                      </a:r>
                      <a:endParaRPr b="0"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05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05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55" name="Google Shape;455;p59"/>
          <p:cNvSpPr/>
          <p:nvPr/>
        </p:nvSpPr>
        <p:spPr>
          <a:xfrm>
            <a:off x="323642" y="537692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456" name="Google Shape;456;p59"/>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457" name="Google Shape;457;p59"/>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458" name="Google Shape;458;p59"/>
          <p:cNvSpPr/>
          <p:nvPr/>
        </p:nvSpPr>
        <p:spPr>
          <a:xfrm>
            <a:off x="323642" y="4576465"/>
            <a:ext cx="3455491"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459" name="Google Shape;459;p59"/>
          <p:cNvSpPr/>
          <p:nvPr/>
        </p:nvSpPr>
        <p:spPr>
          <a:xfrm>
            <a:off x="6940632" y="3944289"/>
            <a:ext cx="1879518"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※グループ意見の考え方</a:t>
            </a:r>
            <a:endParaRPr sz="9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800"/>
              <a:buFont typeface="Noto Sans Symbols"/>
              <a:buNone/>
            </a:pPr>
            <a:r>
              <a:rPr lang="ja-JP" sz="800">
                <a:solidFill>
                  <a:srgbClr val="005BAD"/>
                </a:solidFill>
                <a:latin typeface="Arial"/>
                <a:ea typeface="Arial"/>
                <a:cs typeface="Arial"/>
                <a:sym typeface="Arial"/>
              </a:rPr>
              <a:t>（各要素の考慮度合）</a:t>
            </a:r>
            <a:r>
              <a:rPr lang="ja-JP" sz="900">
                <a:solidFill>
                  <a:srgbClr val="005BAD"/>
                </a:solidFill>
                <a:latin typeface="Arial"/>
                <a:ea typeface="Arial"/>
                <a:cs typeface="Arial"/>
                <a:sym typeface="Arial"/>
              </a:rPr>
              <a:t>は、</a:t>
            </a:r>
            <a:endParaRPr sz="9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下の図のどの辺に位置しますか？</a:t>
            </a:r>
            <a:endParaRPr sz="9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★を動かして示してみましょう！</a:t>
            </a:r>
            <a:endParaRPr/>
          </a:p>
        </p:txBody>
      </p:sp>
      <p:grpSp>
        <p:nvGrpSpPr>
          <p:cNvPr id="460" name="Google Shape;460;p59"/>
          <p:cNvGrpSpPr/>
          <p:nvPr/>
        </p:nvGrpSpPr>
        <p:grpSpPr>
          <a:xfrm>
            <a:off x="7088512" y="4832765"/>
            <a:ext cx="1529836" cy="1529836"/>
            <a:chOff x="7088512" y="4886555"/>
            <a:chExt cx="1529836" cy="1529836"/>
          </a:xfrm>
        </p:grpSpPr>
        <p:sp>
          <p:nvSpPr>
            <p:cNvPr id="461" name="Google Shape;461;p59"/>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p:txBody>
        </p:sp>
        <p:sp>
          <p:nvSpPr>
            <p:cNvPr id="462" name="Google Shape;462;p59"/>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p:txBody>
        </p:sp>
        <p:sp>
          <p:nvSpPr>
            <p:cNvPr id="463" name="Google Shape;463;p59"/>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p:txBody>
        </p:sp>
      </p:grpSp>
      <p:sp>
        <p:nvSpPr>
          <p:cNvPr id="464" name="Google Shape;464;p59"/>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5" name="Google Shape;465;p59"/>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466" name="Google Shape;466;p59"/>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467" name="Google Shape;467;p59"/>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468" name="Google Shape;468;p59"/>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9" name="Google Shape;469;p59"/>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0" name="Google Shape;470;p59"/>
          <p:cNvSpPr/>
          <p:nvPr/>
        </p:nvSpPr>
        <p:spPr>
          <a:xfrm>
            <a:off x="7797217" y="5541470"/>
            <a:ext cx="112426" cy="112426"/>
          </a:xfrm>
          <a:prstGeom prst="ellipse">
            <a:avLst/>
          </a:prstGeom>
          <a:solidFill>
            <a:srgbClr val="005BAD">
              <a:alpha val="7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Times"/>
              <a:ea typeface="Times"/>
              <a:cs typeface="Times"/>
              <a:sym typeface="Times"/>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ユーザー設定レイアウト">
  <p:cSld name="1_ユーザー設定レイアウト">
    <p:spTree>
      <p:nvGrpSpPr>
        <p:cNvPr id="471" name="Shape 471"/>
        <p:cNvGrpSpPr/>
        <p:nvPr/>
      </p:nvGrpSpPr>
      <p:grpSpPr>
        <a:xfrm>
          <a:off x="0" y="0"/>
          <a:ext cx="0" cy="0"/>
          <a:chOff x="0" y="0"/>
          <a:chExt cx="0" cy="0"/>
        </a:xfrm>
      </p:grpSpPr>
      <p:sp>
        <p:nvSpPr>
          <p:cNvPr id="472" name="Google Shape;472;p60"/>
          <p:cNvSpPr/>
          <p:nvPr/>
        </p:nvSpPr>
        <p:spPr>
          <a:xfrm>
            <a:off x="0" y="4996066"/>
            <a:ext cx="9144000" cy="710808"/>
          </a:xfrm>
          <a:prstGeom prst="rect">
            <a:avLst/>
          </a:prstGeom>
          <a:solidFill>
            <a:srgbClr val="F0F9FF"/>
          </a:solid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5BAD"/>
              </a:buClr>
              <a:buSzPts val="1050"/>
              <a:buFont typeface="Arial"/>
              <a:buNone/>
            </a:pPr>
            <a:r>
              <a:rPr b="1" i="0" lang="ja-JP" sz="1050" u="none" cap="none" strike="noStrike">
                <a:solidFill>
                  <a:srgbClr val="005BAD"/>
                </a:solidFill>
                <a:latin typeface="Arial"/>
                <a:ea typeface="Arial"/>
                <a:cs typeface="Arial"/>
                <a:sym typeface="Arial"/>
              </a:rPr>
              <a:t>　［P27・28の答え］</a:t>
            </a:r>
            <a:endParaRPr b="1" i="0" sz="1050" u="none" cap="none" strike="noStrike">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5BAD"/>
              </a:buClr>
              <a:buSzPts val="1050"/>
              <a:buFont typeface="Arial"/>
              <a:buNone/>
            </a:pPr>
            <a:r>
              <a:rPr b="0" i="0" lang="ja-JP" sz="1050" u="none" cap="none" strike="noStrike">
                <a:solidFill>
                  <a:srgbClr val="005BAD"/>
                </a:solidFill>
                <a:latin typeface="Arial"/>
                <a:ea typeface="Arial"/>
                <a:cs typeface="Arial"/>
                <a:sym typeface="Arial"/>
              </a:rPr>
              <a:t>　　</a:t>
            </a:r>
            <a:r>
              <a:rPr b="1" i="0" lang="ja-JP" sz="1050" u="none" cap="none" strike="noStrike">
                <a:solidFill>
                  <a:srgbClr val="005BAD"/>
                </a:solidFill>
                <a:latin typeface="Arial"/>
                <a:ea typeface="Arial"/>
                <a:cs typeface="Arial"/>
                <a:sym typeface="Arial"/>
              </a:rPr>
              <a:t>穴埋め問題 </a:t>
            </a:r>
            <a:r>
              <a:rPr b="0" i="0" lang="ja-JP" sz="1050" u="none" cap="none" strike="noStrike">
                <a:solidFill>
                  <a:srgbClr val="005BAD"/>
                </a:solidFill>
                <a:latin typeface="Arial"/>
                <a:ea typeface="Arial"/>
                <a:cs typeface="Arial"/>
                <a:sym typeface="Arial"/>
              </a:rPr>
              <a:t>… </a:t>
            </a:r>
            <a:r>
              <a:rPr b="1" i="0" lang="ja-JP" sz="1050" u="none" cap="none" strike="noStrike">
                <a:solidFill>
                  <a:srgbClr val="005BAD"/>
                </a:solidFill>
                <a:latin typeface="Arial"/>
                <a:ea typeface="Arial"/>
                <a:cs typeface="Arial"/>
                <a:sym typeface="Arial"/>
              </a:rPr>
              <a:t>［問１］ </a:t>
            </a:r>
            <a:r>
              <a:rPr b="0" i="0" lang="ja-JP" sz="1050" u="none" cap="none" strike="noStrike">
                <a:solidFill>
                  <a:srgbClr val="005BAD"/>
                </a:solidFill>
                <a:latin typeface="Arial"/>
                <a:ea typeface="Arial"/>
                <a:cs typeface="Arial"/>
                <a:sym typeface="Arial"/>
              </a:rPr>
              <a:t>①納税</a:t>
            </a: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［問２］ </a:t>
            </a:r>
            <a:r>
              <a:rPr b="0" i="0" lang="ja-JP" sz="1050" u="none" cap="none" strike="noStrike">
                <a:solidFill>
                  <a:srgbClr val="005BAD"/>
                </a:solidFill>
                <a:latin typeface="Arial"/>
                <a:ea typeface="Arial"/>
                <a:cs typeface="Arial"/>
                <a:sym typeface="Arial"/>
              </a:rPr>
              <a:t>②水平</a:t>
            </a:r>
            <a:r>
              <a:rPr lang="ja-JP" sz="1050">
                <a:solidFill>
                  <a:srgbClr val="005BAD"/>
                </a:solidFill>
                <a:latin typeface="Arial"/>
                <a:ea typeface="Arial"/>
                <a:cs typeface="Arial"/>
                <a:sym typeface="Arial"/>
              </a:rPr>
              <a:t>　</a:t>
            </a:r>
            <a:r>
              <a:rPr b="0" i="0" lang="ja-JP" sz="1050" u="none" cap="none" strike="noStrike">
                <a:solidFill>
                  <a:srgbClr val="005BAD"/>
                </a:solidFill>
                <a:latin typeface="Arial"/>
                <a:ea typeface="Arial"/>
                <a:cs typeface="Arial"/>
                <a:sym typeface="Arial"/>
              </a:rPr>
              <a:t>③垂直</a:t>
            </a: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［問３］ </a:t>
            </a:r>
            <a:r>
              <a:rPr b="0" i="0" lang="ja-JP" sz="1050" u="none" cap="none" strike="noStrike">
                <a:solidFill>
                  <a:srgbClr val="005BAD"/>
                </a:solidFill>
                <a:latin typeface="Arial"/>
                <a:ea typeface="Arial"/>
                <a:cs typeface="Arial"/>
                <a:sym typeface="Arial"/>
              </a:rPr>
              <a:t>④国民</a:t>
            </a:r>
            <a:r>
              <a:rPr lang="ja-JP" sz="1050">
                <a:solidFill>
                  <a:srgbClr val="005BAD"/>
                </a:solidFill>
                <a:latin typeface="Arial"/>
                <a:ea typeface="Arial"/>
                <a:cs typeface="Arial"/>
                <a:sym typeface="Arial"/>
              </a:rPr>
              <a:t>　</a:t>
            </a:r>
            <a:r>
              <a:rPr b="0" i="0" lang="ja-JP" sz="1050" u="none" cap="none" strike="noStrike">
                <a:solidFill>
                  <a:srgbClr val="005BAD"/>
                </a:solidFill>
                <a:latin typeface="Arial"/>
                <a:ea typeface="Arial"/>
                <a:cs typeface="Arial"/>
                <a:sym typeface="Arial"/>
              </a:rPr>
              <a:t>⑤国会議員</a:t>
            </a: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［問４］ </a:t>
            </a:r>
            <a:r>
              <a:rPr b="0" i="0" lang="ja-JP" sz="1050" u="none" cap="none" strike="noStrike">
                <a:solidFill>
                  <a:srgbClr val="005BAD"/>
                </a:solidFill>
                <a:latin typeface="Arial"/>
                <a:ea typeface="Arial"/>
                <a:cs typeface="Arial"/>
                <a:sym typeface="Arial"/>
              </a:rPr>
              <a:t>⑥社会保障関係　⑦国債　⑧税収　⑨公債金（借金）</a:t>
            </a:r>
            <a:r>
              <a:rPr lang="ja-JP" sz="1050">
                <a:solidFill>
                  <a:srgbClr val="005BAD"/>
                </a:solidFill>
                <a:latin typeface="Arial"/>
                <a:ea typeface="Arial"/>
                <a:cs typeface="Arial"/>
                <a:sym typeface="Arial"/>
              </a:rPr>
              <a:t>　</a:t>
            </a:r>
            <a:endParaRPr sz="1050">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5BAD"/>
              </a:buClr>
              <a:buSzPts val="1050"/>
              <a:buFont typeface="Arial"/>
              <a:buNone/>
            </a:pP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［問５］ </a:t>
            </a:r>
            <a:r>
              <a:rPr b="0" i="0" lang="ja-JP" sz="1050" u="none" cap="none" strike="noStrike">
                <a:solidFill>
                  <a:srgbClr val="005BAD"/>
                </a:solidFill>
                <a:latin typeface="Arial"/>
                <a:ea typeface="Arial"/>
                <a:cs typeface="Arial"/>
                <a:sym typeface="Arial"/>
              </a:rPr>
              <a:t>⑩ ⑪道府県民税、事業税など（Ｐ３参照）</a:t>
            </a:r>
            <a:endParaRPr b="0" i="0" sz="1050" u="none" cap="none" strike="noStrike">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5BAD"/>
              </a:buClr>
              <a:buSzPts val="1050"/>
              <a:buFont typeface="Arial"/>
              <a:buNone/>
            </a:pPr>
            <a:r>
              <a:rPr b="0" i="0" lang="ja-JP" sz="1050" u="none" cap="none" strike="noStrike">
                <a:solidFill>
                  <a:srgbClr val="005BAD"/>
                </a:solidFill>
                <a:latin typeface="Arial"/>
                <a:ea typeface="Arial"/>
                <a:cs typeface="Arial"/>
                <a:sym typeface="Arial"/>
              </a:rPr>
              <a:t>　　</a:t>
            </a:r>
            <a:r>
              <a:rPr b="1" i="0" lang="ja-JP" sz="1050" u="none" cap="none" strike="noStrike">
                <a:solidFill>
                  <a:srgbClr val="005BAD"/>
                </a:solidFill>
                <a:latin typeface="Arial"/>
                <a:ea typeface="Arial"/>
                <a:cs typeface="Arial"/>
                <a:sym typeface="Arial"/>
              </a:rPr>
              <a:t>クイズ</a:t>
            </a:r>
            <a:r>
              <a:rPr b="0" i="0" lang="ja-JP" sz="1050" u="none" cap="none" strike="noStrike">
                <a:solidFill>
                  <a:srgbClr val="005BAD"/>
                </a:solidFill>
                <a:latin typeface="Arial"/>
                <a:ea typeface="Arial"/>
                <a:cs typeface="Arial"/>
                <a:sym typeface="Arial"/>
              </a:rPr>
              <a:t> … </a:t>
            </a:r>
            <a:r>
              <a:rPr b="1" i="0" lang="ja-JP" sz="1050" u="none" cap="none" strike="noStrike">
                <a:solidFill>
                  <a:srgbClr val="005BAD"/>
                </a:solidFill>
                <a:latin typeface="Arial"/>
                <a:ea typeface="Arial"/>
                <a:cs typeface="Arial"/>
                <a:sym typeface="Arial"/>
              </a:rPr>
              <a:t>［問１］ </a:t>
            </a:r>
            <a:r>
              <a:rPr b="0" i="0" lang="ja-JP" sz="1050" u="none" cap="none" strike="noStrike">
                <a:solidFill>
                  <a:srgbClr val="005BAD"/>
                </a:solidFill>
                <a:latin typeface="Arial"/>
                <a:ea typeface="Arial"/>
                <a:cs typeface="Arial"/>
                <a:sym typeface="Arial"/>
              </a:rPr>
              <a:t>②約50種類　</a:t>
            </a:r>
            <a:r>
              <a:rPr b="1" i="0" lang="ja-JP" sz="1050" u="none" cap="none" strike="noStrike">
                <a:solidFill>
                  <a:srgbClr val="005BAD"/>
                </a:solidFill>
                <a:latin typeface="Arial"/>
                <a:ea typeface="Arial"/>
                <a:cs typeface="Arial"/>
                <a:sym typeface="Arial"/>
              </a:rPr>
              <a:t>［問２］ </a:t>
            </a:r>
            <a:r>
              <a:rPr b="0" i="0" lang="ja-JP" sz="1050" u="none" cap="none" strike="noStrike">
                <a:solidFill>
                  <a:srgbClr val="005BAD"/>
                </a:solidFill>
                <a:latin typeface="Arial"/>
                <a:ea typeface="Arial"/>
                <a:cs typeface="Arial"/>
                <a:sym typeface="Arial"/>
              </a:rPr>
              <a:t>③クイズの懸賞金　</a:t>
            </a:r>
            <a:r>
              <a:rPr b="1" i="0" lang="ja-JP" sz="1050" u="none" cap="none" strike="noStrike">
                <a:solidFill>
                  <a:srgbClr val="005BAD"/>
                </a:solidFill>
                <a:latin typeface="Arial"/>
                <a:ea typeface="Arial"/>
                <a:cs typeface="Arial"/>
                <a:sym typeface="Arial"/>
              </a:rPr>
              <a:t>［問３］ </a:t>
            </a:r>
            <a:r>
              <a:rPr b="0" i="0" lang="ja-JP" sz="1050" u="none" cap="none" strike="noStrike">
                <a:solidFill>
                  <a:srgbClr val="005BAD"/>
                </a:solidFill>
                <a:latin typeface="Arial"/>
                <a:ea typeface="Arial"/>
                <a:cs typeface="Arial"/>
                <a:sym typeface="Arial"/>
              </a:rPr>
              <a:t>②スペードのエース　</a:t>
            </a:r>
            <a:r>
              <a:rPr b="1" i="0" lang="ja-JP" sz="1050" u="none" cap="none" strike="noStrike">
                <a:solidFill>
                  <a:srgbClr val="005BAD"/>
                </a:solidFill>
                <a:latin typeface="Arial"/>
                <a:ea typeface="Arial"/>
                <a:cs typeface="Arial"/>
                <a:sym typeface="Arial"/>
              </a:rPr>
              <a:t>［問４］ </a:t>
            </a:r>
            <a:r>
              <a:rPr b="0" i="0" lang="ja-JP" sz="1050" u="none" cap="none" strike="noStrike">
                <a:solidFill>
                  <a:srgbClr val="005BAD"/>
                </a:solidFill>
                <a:latin typeface="Arial"/>
                <a:ea typeface="Arial"/>
                <a:cs typeface="Arial"/>
                <a:sym typeface="Arial"/>
              </a:rPr>
              <a:t>③国会　</a:t>
            </a:r>
            <a:r>
              <a:rPr b="1" i="0" lang="ja-JP" sz="1050" u="none" cap="none" strike="noStrike">
                <a:solidFill>
                  <a:srgbClr val="005BAD"/>
                </a:solidFill>
                <a:latin typeface="Arial"/>
                <a:ea typeface="Arial"/>
                <a:cs typeface="Arial"/>
                <a:sym typeface="Arial"/>
              </a:rPr>
              <a:t>［問５］ </a:t>
            </a:r>
            <a:r>
              <a:rPr b="0" i="0" lang="ja-JP" sz="1050" u="none" cap="none" strike="noStrike">
                <a:solidFill>
                  <a:srgbClr val="005BAD"/>
                </a:solidFill>
                <a:latin typeface="Arial"/>
                <a:ea typeface="Arial"/>
                <a:cs typeface="Arial"/>
                <a:sym typeface="Arial"/>
              </a:rPr>
              <a:t>②かえる税</a:t>
            </a:r>
            <a:endParaRPr/>
          </a:p>
        </p:txBody>
      </p:sp>
      <p:grpSp>
        <p:nvGrpSpPr>
          <p:cNvPr id="473" name="Google Shape;473;p60"/>
          <p:cNvGrpSpPr/>
          <p:nvPr/>
        </p:nvGrpSpPr>
        <p:grpSpPr>
          <a:xfrm>
            <a:off x="190151" y="266710"/>
            <a:ext cx="8763698" cy="971520"/>
            <a:chOff x="322211" y="6432958"/>
            <a:chExt cx="8532000" cy="233001"/>
          </a:xfrm>
        </p:grpSpPr>
        <p:sp>
          <p:nvSpPr>
            <p:cNvPr id="474" name="Google Shape;474;p60"/>
            <p:cNvSpPr/>
            <p:nvPr/>
          </p:nvSpPr>
          <p:spPr>
            <a:xfrm>
              <a:off x="322211" y="6432958"/>
              <a:ext cx="8532000" cy="233001"/>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5" name="Google Shape;475;p60"/>
            <p:cNvSpPr/>
            <p:nvPr/>
          </p:nvSpPr>
          <p:spPr>
            <a:xfrm>
              <a:off x="384373" y="6449705"/>
              <a:ext cx="8389132" cy="199620"/>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76" name="Google Shape;476;p60"/>
          <p:cNvSpPr txBox="1"/>
          <p:nvPr/>
        </p:nvSpPr>
        <p:spPr>
          <a:xfrm>
            <a:off x="312587" y="344089"/>
            <a:ext cx="4844596" cy="72430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税金についてもっと詳しく知りたい人は、</a:t>
            </a:r>
            <a:endParaRPr sz="1700">
              <a:solidFill>
                <a:srgbClr val="005BAD"/>
              </a:solidFill>
              <a:latin typeface="Arial"/>
              <a:ea typeface="Arial"/>
              <a:cs typeface="Arial"/>
              <a:sym typeface="Arial"/>
            </a:endParaRPr>
          </a:p>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　　　国税庁ホームページの「税の学習コーナー」へ</a:t>
            </a:r>
            <a:endParaRPr/>
          </a:p>
        </p:txBody>
      </p:sp>
      <p:grpSp>
        <p:nvGrpSpPr>
          <p:cNvPr id="477" name="Google Shape;477;p60"/>
          <p:cNvGrpSpPr/>
          <p:nvPr/>
        </p:nvGrpSpPr>
        <p:grpSpPr>
          <a:xfrm>
            <a:off x="1318210" y="1342107"/>
            <a:ext cx="6483011" cy="3659608"/>
            <a:chOff x="408221" y="1492804"/>
            <a:chExt cx="8332652" cy="4703715"/>
          </a:xfrm>
        </p:grpSpPr>
        <p:grpSp>
          <p:nvGrpSpPr>
            <p:cNvPr id="478" name="Google Shape;478;p60"/>
            <p:cNvGrpSpPr/>
            <p:nvPr/>
          </p:nvGrpSpPr>
          <p:grpSpPr>
            <a:xfrm>
              <a:off x="408221" y="4787785"/>
              <a:ext cx="2006355" cy="1408734"/>
              <a:chOff x="276126" y="4999439"/>
              <a:chExt cx="2070467" cy="1453749"/>
            </a:xfrm>
          </p:grpSpPr>
          <p:pic>
            <p:nvPicPr>
              <p:cNvPr descr="コンピュータ が含まれている画像&#10;&#10;自動的に生成された説明" id="479" name="Google Shape;479;p60"/>
              <p:cNvPicPr preferRelativeResize="0"/>
              <p:nvPr/>
            </p:nvPicPr>
            <p:blipFill rotWithShape="1">
              <a:blip r:embed="rId2">
                <a:alphaModFix/>
              </a:blip>
              <a:srcRect b="0" l="0" r="0" t="0"/>
              <a:stretch/>
            </p:blipFill>
            <p:spPr>
              <a:xfrm>
                <a:off x="276126" y="4999439"/>
                <a:ext cx="2070467" cy="1453749"/>
              </a:xfrm>
              <a:prstGeom prst="rect">
                <a:avLst/>
              </a:prstGeom>
              <a:noFill/>
              <a:ln>
                <a:noFill/>
              </a:ln>
            </p:spPr>
          </p:pic>
          <p:pic>
            <p:nvPicPr>
              <p:cNvPr id="480" name="Google Shape;480;p60"/>
              <p:cNvPicPr preferRelativeResize="0"/>
              <p:nvPr/>
            </p:nvPicPr>
            <p:blipFill rotWithShape="1">
              <a:blip r:embed="rId3">
                <a:alphaModFix/>
              </a:blip>
              <a:srcRect b="0" l="0" r="0" t="0"/>
              <a:stretch/>
            </p:blipFill>
            <p:spPr>
              <a:xfrm>
                <a:off x="1217079" y="5450114"/>
                <a:ext cx="548824" cy="413743"/>
              </a:xfrm>
              <a:prstGeom prst="rect">
                <a:avLst/>
              </a:prstGeom>
              <a:noFill/>
              <a:ln>
                <a:noFill/>
              </a:ln>
            </p:spPr>
          </p:pic>
        </p:grpSp>
        <p:grpSp>
          <p:nvGrpSpPr>
            <p:cNvPr id="481" name="Google Shape;481;p60"/>
            <p:cNvGrpSpPr/>
            <p:nvPr/>
          </p:nvGrpSpPr>
          <p:grpSpPr>
            <a:xfrm>
              <a:off x="1332596" y="1492804"/>
              <a:ext cx="7408277" cy="4473133"/>
              <a:chOff x="1222872" y="1553378"/>
              <a:chExt cx="7645002" cy="4616068"/>
            </a:xfrm>
          </p:grpSpPr>
          <p:sp>
            <p:nvSpPr>
              <p:cNvPr id="482" name="Google Shape;482;p60"/>
              <p:cNvSpPr/>
              <p:nvPr/>
            </p:nvSpPr>
            <p:spPr>
              <a:xfrm>
                <a:off x="1222872" y="1553378"/>
                <a:ext cx="1575412" cy="4616068"/>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483" name="Google Shape;483;p60"/>
              <p:cNvPicPr preferRelativeResize="0"/>
              <p:nvPr/>
            </p:nvPicPr>
            <p:blipFill rotWithShape="1">
              <a:blip r:embed="rId3">
                <a:alphaModFix/>
              </a:blip>
              <a:srcRect b="0" l="0" r="0" t="0"/>
              <a:stretch/>
            </p:blipFill>
            <p:spPr>
              <a:xfrm>
                <a:off x="2787267" y="1572532"/>
                <a:ext cx="6080607" cy="4584012"/>
              </a:xfrm>
              <a:prstGeom prst="rect">
                <a:avLst/>
              </a:prstGeom>
              <a:noFill/>
              <a:ln cap="flat" cmpd="sng" w="28575">
                <a:solidFill>
                  <a:schemeClr val="dk1"/>
                </a:solidFill>
                <a:prstDash val="solid"/>
                <a:round/>
                <a:headEnd len="sm" w="sm" type="none"/>
                <a:tailEnd len="sm" w="sm" type="none"/>
              </a:ln>
            </p:spPr>
          </p:pic>
        </p:grpSp>
      </p:grpSp>
      <p:sp>
        <p:nvSpPr>
          <p:cNvPr id="484" name="Google Shape;484;p60"/>
          <p:cNvSpPr txBox="1"/>
          <p:nvPr/>
        </p:nvSpPr>
        <p:spPr>
          <a:xfrm>
            <a:off x="443521" y="5755571"/>
            <a:ext cx="3966554" cy="288147"/>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（編集・発行） 大阪府租税教育推進連絡協議会</a:t>
            </a:r>
            <a:endParaRPr sz="1400">
              <a:solidFill>
                <a:schemeClr val="dk1"/>
              </a:solidFill>
              <a:latin typeface="Arial"/>
              <a:ea typeface="Arial"/>
              <a:cs typeface="Arial"/>
              <a:sym typeface="Arial"/>
            </a:endParaRPr>
          </a:p>
        </p:txBody>
      </p:sp>
      <p:sp>
        <p:nvSpPr>
          <p:cNvPr id="485" name="Google Shape;485;p60"/>
          <p:cNvSpPr txBox="1"/>
          <p:nvPr/>
        </p:nvSpPr>
        <p:spPr>
          <a:xfrm>
            <a:off x="1466506" y="6018725"/>
            <a:ext cx="6433775" cy="442035"/>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〒５４０－８５５７　大阪市中央区大手前１－５－６３　大阪合同庁舎第３号館　東税務署内</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ja-JP" sz="1200">
                <a:solidFill>
                  <a:schemeClr val="dk1"/>
                </a:solidFill>
                <a:latin typeface="Arial"/>
                <a:ea typeface="Arial"/>
                <a:cs typeface="Arial"/>
                <a:sym typeface="Arial"/>
              </a:rPr>
              <a:t>電話　06-6942-1101（代）</a:t>
            </a:r>
            <a:endParaRPr sz="1200">
              <a:solidFill>
                <a:schemeClr val="dk1"/>
              </a:solidFill>
              <a:latin typeface="Arial"/>
              <a:ea typeface="Arial"/>
              <a:cs typeface="Arial"/>
              <a:sym typeface="Arial"/>
            </a:endParaRPr>
          </a:p>
        </p:txBody>
      </p:sp>
      <p:cxnSp>
        <p:nvCxnSpPr>
          <p:cNvPr id="486" name="Google Shape;486;p60"/>
          <p:cNvCxnSpPr/>
          <p:nvPr/>
        </p:nvCxnSpPr>
        <p:spPr>
          <a:xfrm>
            <a:off x="0" y="5712022"/>
            <a:ext cx="9144000" cy="0"/>
          </a:xfrm>
          <a:prstGeom prst="straightConnector1">
            <a:avLst/>
          </a:prstGeom>
          <a:noFill/>
          <a:ln cap="flat" cmpd="dbl" w="25400">
            <a:solidFill>
              <a:srgbClr val="005BAD"/>
            </a:solidFill>
            <a:prstDash val="solid"/>
            <a:miter lim="8000"/>
            <a:headEnd len="sm" w="sm" type="none"/>
            <a:tailEnd len="sm" w="sm" type="none"/>
          </a:ln>
        </p:spPr>
      </p:cxnSp>
      <p:sp>
        <p:nvSpPr>
          <p:cNvPr id="487" name="Google Shape;487;p60"/>
          <p:cNvSpPr txBox="1"/>
          <p:nvPr/>
        </p:nvSpPr>
        <p:spPr>
          <a:xfrm>
            <a:off x="1601665" y="6432702"/>
            <a:ext cx="5940669" cy="380480"/>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大阪府租税教育推進連絡協議会は、大阪府内の教育委員会や小学校・中学校・高等学校の教育関係者と、国・府・市町村の税務関係者が協力して、租税教育の推進を図るために設けられた組織です。</a:t>
            </a:r>
            <a:endParaRPr sz="1000">
              <a:solidFill>
                <a:schemeClr val="dk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白紙">
  <p:cSld name="6_白紙">
    <p:spTree>
      <p:nvGrpSpPr>
        <p:cNvPr id="488" name="Shape 488"/>
        <p:cNvGrpSpPr/>
        <p:nvPr/>
      </p:nvGrpSpPr>
      <p:grpSpPr>
        <a:xfrm>
          <a:off x="0" y="0"/>
          <a:ext cx="0" cy="0"/>
          <a:chOff x="0" y="0"/>
          <a:chExt cx="0" cy="0"/>
        </a:xfrm>
      </p:grpSpPr>
      <p:sp>
        <p:nvSpPr>
          <p:cNvPr id="489" name="Google Shape;489;p61"/>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0" name="Google Shape;490;p61"/>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Times"/>
              <a:ea typeface="Times"/>
              <a:cs typeface="Times"/>
              <a:sym typeface="Times"/>
            </a:endParaRPr>
          </a:p>
        </p:txBody>
      </p:sp>
      <p:sp>
        <p:nvSpPr>
          <p:cNvPr id="491" name="Google Shape;491;p6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92" name="Google Shape;492;p61"/>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93" name="Google Shape;493;p61"/>
          <p:cNvSpPr/>
          <p:nvPr/>
        </p:nvSpPr>
        <p:spPr>
          <a:xfrm>
            <a:off x="323851" y="3614858"/>
            <a:ext cx="1337309"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494" name="Google Shape;494;p61"/>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95" name="Google Shape;495;p61"/>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p:txBody>
      </p:sp>
      <p:sp>
        <p:nvSpPr>
          <p:cNvPr id="496" name="Google Shape;496;p61"/>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7" name="Google Shape;497;p61"/>
          <p:cNvSpPr/>
          <p:nvPr/>
        </p:nvSpPr>
        <p:spPr>
          <a:xfrm>
            <a:off x="3928374" y="1541748"/>
            <a:ext cx="229970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graphicFrame>
        <p:nvGraphicFramePr>
          <p:cNvPr id="498" name="Google Shape;498;p61"/>
          <p:cNvGraphicFramePr/>
          <p:nvPr/>
        </p:nvGraphicFramePr>
        <p:xfrm>
          <a:off x="3153508" y="3900331"/>
          <a:ext cx="3000000" cy="3000000"/>
        </p:xfrm>
        <a:graphic>
          <a:graphicData uri="http://schemas.openxmlformats.org/drawingml/2006/table">
            <a:tbl>
              <a:tblPr bandRow="1" firstRow="1">
                <a:noFill/>
                <a:tableStyleId>{C22A9890-84CC-44CC-A5DF-C0D022FD0A3D}</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0"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99" name="Google Shape;499;p61"/>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500" name="Google Shape;500;p61"/>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1" name="Google Shape;501;p61"/>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2" name="Google Shape;502;p61"/>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3" name="Google Shape;503;p61"/>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4" name="Google Shape;504;p61"/>
          <p:cNvSpPr/>
          <p:nvPr/>
        </p:nvSpPr>
        <p:spPr>
          <a:xfrm>
            <a:off x="323642" y="4007150"/>
            <a:ext cx="3667513" cy="26788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505" name="Google Shape;505;p61"/>
          <p:cNvGrpSpPr/>
          <p:nvPr/>
        </p:nvGrpSpPr>
        <p:grpSpPr>
          <a:xfrm>
            <a:off x="727310" y="5444694"/>
            <a:ext cx="2220900" cy="1141426"/>
            <a:chOff x="608967" y="5456726"/>
            <a:chExt cx="2220900" cy="1141426"/>
          </a:xfrm>
        </p:grpSpPr>
        <p:pic>
          <p:nvPicPr>
            <p:cNvPr id="506" name="Google Shape;506;p61"/>
            <p:cNvPicPr preferRelativeResize="0"/>
            <p:nvPr/>
          </p:nvPicPr>
          <p:blipFill rotWithShape="1">
            <a:blip r:embed="rId2">
              <a:alphaModFix/>
            </a:blip>
            <a:srcRect b="31137" l="4771" r="9962" t="-205"/>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507" name="Google Shape;507;p61"/>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p:txBody>
        </p:sp>
        <p:sp>
          <p:nvSpPr>
            <p:cNvPr id="508" name="Google Shape;508;p61"/>
            <p:cNvSpPr txBox="1"/>
            <p:nvPr/>
          </p:nvSpPr>
          <p:spPr>
            <a:xfrm>
              <a:off x="2144173" y="5977219"/>
              <a:ext cx="6527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509" name="Google Shape;509;p61"/>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510" name="Google Shape;510;p61"/>
          <p:cNvGraphicFramePr/>
          <p:nvPr/>
        </p:nvGraphicFramePr>
        <p:xfrm>
          <a:off x="5579583" y="1563406"/>
          <a:ext cx="3000000" cy="3000000"/>
        </p:xfrm>
        <a:graphic>
          <a:graphicData uri="http://schemas.openxmlformats.org/drawingml/2006/table">
            <a:tbl>
              <a:tblPr bandRow="1" firstRow="1">
                <a:noFill/>
                <a:tableStyleId>{C22A9890-84CC-44CC-A5DF-C0D022FD0A3D}</a:tableStyleId>
              </a:tblPr>
              <a:tblGrid>
                <a:gridCol w="648000"/>
                <a:gridCol w="648000"/>
                <a:gridCol w="648000"/>
                <a:gridCol w="648000"/>
                <a:gridCol w="648000"/>
              </a:tblGrid>
              <a:tr h="3060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306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6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6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6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60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511" name="Google Shape;511;p61"/>
          <p:cNvSpPr/>
          <p:nvPr/>
        </p:nvSpPr>
        <p:spPr>
          <a:xfrm>
            <a:off x="3928374" y="1541748"/>
            <a:ext cx="1650642"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05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050"/>
              <a:buFont typeface="Arial"/>
              <a:buNone/>
            </a:pPr>
            <a:r>
              <a:t/>
            </a:r>
            <a:endParaRPr sz="105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050"/>
              <a:buFont typeface="Noto Sans Symbols"/>
              <a:buNone/>
            </a:pPr>
            <a:r>
              <a:rPr lang="ja-JP" sz="1050">
                <a:solidFill>
                  <a:schemeClr val="dk1"/>
                </a:solidFill>
                <a:latin typeface="Arial"/>
                <a:ea typeface="Arial"/>
                <a:cs typeface="Arial"/>
                <a:sym typeface="Arial"/>
              </a:rPr>
              <a:t>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050"/>
              <a:buFont typeface="Noto Sans Symbols"/>
              <a:buNone/>
            </a:pPr>
            <a:r>
              <a:rPr lang="ja-JP" sz="1050">
                <a:solidFill>
                  <a:schemeClr val="dk1"/>
                </a:solidFill>
                <a:latin typeface="Arial"/>
                <a:ea typeface="Arial"/>
                <a:cs typeface="Arial"/>
                <a:sym typeface="Arial"/>
              </a:rPr>
              <a:t>公平に負担すると…</a:t>
            </a:r>
            <a:endParaRPr sz="1050">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白紙">
  <p:cSld name="7_白紙">
    <p:spTree>
      <p:nvGrpSpPr>
        <p:cNvPr id="512" name="Shape 512"/>
        <p:cNvGrpSpPr/>
        <p:nvPr/>
      </p:nvGrpSpPr>
      <p:grpSpPr>
        <a:xfrm>
          <a:off x="0" y="0"/>
          <a:ext cx="0" cy="0"/>
          <a:chOff x="0" y="0"/>
          <a:chExt cx="0" cy="0"/>
        </a:xfrm>
      </p:grpSpPr>
      <p:sp>
        <p:nvSpPr>
          <p:cNvPr id="513" name="Google Shape;513;p62"/>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Times"/>
              <a:ea typeface="Times"/>
              <a:cs typeface="Times"/>
              <a:sym typeface="Times"/>
            </a:endParaRPr>
          </a:p>
        </p:txBody>
      </p:sp>
      <p:sp>
        <p:nvSpPr>
          <p:cNvPr id="514" name="Google Shape;514;p6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515" name="Google Shape;515;p62"/>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516" name="Google Shape;516;p62"/>
          <p:cNvSpPr/>
          <p:nvPr/>
        </p:nvSpPr>
        <p:spPr>
          <a:xfrm>
            <a:off x="323852" y="3614858"/>
            <a:ext cx="2829658"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517" name="Google Shape;517;p62"/>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518" name="Google Shape;518;p62"/>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p:txBody>
      </p:sp>
      <p:sp>
        <p:nvSpPr>
          <p:cNvPr id="519" name="Google Shape;519;p62"/>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graphicFrame>
        <p:nvGraphicFramePr>
          <p:cNvPr id="520" name="Google Shape;520;p62"/>
          <p:cNvGraphicFramePr/>
          <p:nvPr/>
        </p:nvGraphicFramePr>
        <p:xfrm>
          <a:off x="3009451" y="3900331"/>
          <a:ext cx="3000000" cy="3000000"/>
        </p:xfrm>
        <a:graphic>
          <a:graphicData uri="http://schemas.openxmlformats.org/drawingml/2006/table">
            <a:tbl>
              <a:tblPr bandRow="1" firstRow="1">
                <a:noFill/>
                <a:tableStyleId>{C22A9890-84CC-44CC-A5DF-C0D022FD0A3D}</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0"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050" u="none" cap="none" strike="noStrike"/>
                        <a:t>所得金額</a:t>
                      </a:r>
                      <a:endParaRPr b="0"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05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05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21" name="Google Shape;521;p62"/>
          <p:cNvSpPr/>
          <p:nvPr/>
        </p:nvSpPr>
        <p:spPr>
          <a:xfrm>
            <a:off x="323642" y="537692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522" name="Google Shape;522;p62"/>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3" name="Google Shape;523;p62"/>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4" name="Google Shape;524;p62"/>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5" name="Google Shape;525;p62"/>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6" name="Google Shape;526;p62"/>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527" name="Google Shape;527;p62"/>
          <p:cNvSpPr/>
          <p:nvPr/>
        </p:nvSpPr>
        <p:spPr>
          <a:xfrm>
            <a:off x="323642" y="4576465"/>
            <a:ext cx="3455491"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528" name="Google Shape;528;p62"/>
          <p:cNvSpPr/>
          <p:nvPr/>
        </p:nvSpPr>
        <p:spPr>
          <a:xfrm>
            <a:off x="6940632" y="3944289"/>
            <a:ext cx="1879518"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※グループ意見の考え方</a:t>
            </a:r>
            <a:endParaRPr sz="9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800"/>
              <a:buFont typeface="Noto Sans Symbols"/>
              <a:buNone/>
            </a:pPr>
            <a:r>
              <a:rPr lang="ja-JP" sz="800">
                <a:solidFill>
                  <a:srgbClr val="005BAD"/>
                </a:solidFill>
                <a:latin typeface="Arial"/>
                <a:ea typeface="Arial"/>
                <a:cs typeface="Arial"/>
                <a:sym typeface="Arial"/>
              </a:rPr>
              <a:t>（各要素の考慮度合）</a:t>
            </a:r>
            <a:r>
              <a:rPr lang="ja-JP" sz="900">
                <a:solidFill>
                  <a:srgbClr val="005BAD"/>
                </a:solidFill>
                <a:latin typeface="Arial"/>
                <a:ea typeface="Arial"/>
                <a:cs typeface="Arial"/>
                <a:sym typeface="Arial"/>
              </a:rPr>
              <a:t>は、</a:t>
            </a:r>
            <a:endParaRPr sz="9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下の図のどの辺に位置しますか？</a:t>
            </a:r>
            <a:endParaRPr sz="9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★を動かして示してみましょう！</a:t>
            </a:r>
            <a:endParaRPr/>
          </a:p>
        </p:txBody>
      </p:sp>
      <p:grpSp>
        <p:nvGrpSpPr>
          <p:cNvPr id="529" name="Google Shape;529;p62"/>
          <p:cNvGrpSpPr/>
          <p:nvPr/>
        </p:nvGrpSpPr>
        <p:grpSpPr>
          <a:xfrm>
            <a:off x="7088512" y="4832765"/>
            <a:ext cx="1529836" cy="1529836"/>
            <a:chOff x="7088512" y="4886555"/>
            <a:chExt cx="1529836" cy="1529836"/>
          </a:xfrm>
        </p:grpSpPr>
        <p:sp>
          <p:nvSpPr>
            <p:cNvPr id="530" name="Google Shape;530;p62"/>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p:txBody>
        </p:sp>
        <p:sp>
          <p:nvSpPr>
            <p:cNvPr id="531" name="Google Shape;531;p62"/>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p:txBody>
        </p:sp>
        <p:sp>
          <p:nvSpPr>
            <p:cNvPr id="532" name="Google Shape;532;p62"/>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p:txBody>
        </p:sp>
      </p:grpSp>
      <p:sp>
        <p:nvSpPr>
          <p:cNvPr id="533" name="Google Shape;533;p62"/>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4" name="Google Shape;534;p62"/>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535" name="Google Shape;535;p62"/>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536" name="Google Shape;536;p62"/>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537" name="Google Shape;537;p62"/>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8" name="Google Shape;538;p62"/>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9" name="Google Shape;539;p62"/>
          <p:cNvSpPr/>
          <p:nvPr/>
        </p:nvSpPr>
        <p:spPr>
          <a:xfrm>
            <a:off x="7797217" y="5541470"/>
            <a:ext cx="112426" cy="112426"/>
          </a:xfrm>
          <a:prstGeom prst="ellipse">
            <a:avLst/>
          </a:prstGeom>
          <a:solidFill>
            <a:srgbClr val="005BAD">
              <a:alpha val="7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Times"/>
              <a:ea typeface="Times"/>
              <a:cs typeface="Times"/>
              <a:sym typeface="Times"/>
            </a:endParaRPr>
          </a:p>
        </p:txBody>
      </p:sp>
      <p:sp>
        <p:nvSpPr>
          <p:cNvPr id="540" name="Google Shape;540;p62"/>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41" name="Google Shape;541;p62"/>
          <p:cNvSpPr/>
          <p:nvPr/>
        </p:nvSpPr>
        <p:spPr>
          <a:xfrm>
            <a:off x="3928374" y="1541748"/>
            <a:ext cx="229970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42" name="Google Shape;542;p62"/>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543" name="Google Shape;543;p62"/>
          <p:cNvGraphicFramePr/>
          <p:nvPr/>
        </p:nvGraphicFramePr>
        <p:xfrm>
          <a:off x="5579583" y="1563406"/>
          <a:ext cx="3000000" cy="3000000"/>
        </p:xfrm>
        <a:graphic>
          <a:graphicData uri="http://schemas.openxmlformats.org/drawingml/2006/table">
            <a:tbl>
              <a:tblPr bandRow="1" firstRow="1">
                <a:noFill/>
                <a:tableStyleId>{C22A9890-84CC-44CC-A5DF-C0D022FD0A3D}</a:tableStyleId>
              </a:tblPr>
              <a:tblGrid>
                <a:gridCol w="648000"/>
                <a:gridCol w="648000"/>
                <a:gridCol w="648000"/>
                <a:gridCol w="648000"/>
                <a:gridCol w="648000"/>
              </a:tblGrid>
              <a:tr h="3060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306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6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6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6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60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544" name="Google Shape;544;p62"/>
          <p:cNvSpPr/>
          <p:nvPr/>
        </p:nvSpPr>
        <p:spPr>
          <a:xfrm>
            <a:off x="3928374" y="1541748"/>
            <a:ext cx="1650642"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05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050"/>
              <a:buFont typeface="Arial"/>
              <a:buNone/>
            </a:pPr>
            <a:r>
              <a:t/>
            </a:r>
            <a:endParaRPr sz="105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050"/>
              <a:buFont typeface="Noto Sans Symbols"/>
              <a:buNone/>
            </a:pPr>
            <a:r>
              <a:rPr lang="ja-JP" sz="1050">
                <a:solidFill>
                  <a:schemeClr val="dk1"/>
                </a:solidFill>
                <a:latin typeface="Arial"/>
                <a:ea typeface="Arial"/>
                <a:cs typeface="Arial"/>
                <a:sym typeface="Arial"/>
              </a:rPr>
              <a:t>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050"/>
              <a:buFont typeface="Noto Sans Symbols"/>
              <a:buNone/>
            </a:pPr>
            <a:r>
              <a:rPr lang="ja-JP" sz="1050">
                <a:solidFill>
                  <a:schemeClr val="dk1"/>
                </a:solidFill>
                <a:latin typeface="Arial"/>
                <a:ea typeface="Arial"/>
                <a:cs typeface="Arial"/>
                <a:sym typeface="Arial"/>
              </a:rPr>
              <a:t>公平に負担すると…</a:t>
            </a:r>
            <a:endParaRPr sz="1050">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spTree>
      <p:nvGrpSpPr>
        <p:cNvPr id="545" name="Shape 54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5" name="Shape 15"/>
        <p:cNvGrpSpPr/>
        <p:nvPr/>
      </p:nvGrpSpPr>
      <p:grpSpPr>
        <a:xfrm>
          <a:off x="0" y="0"/>
          <a:ext cx="0" cy="0"/>
          <a:chOff x="0" y="0"/>
          <a:chExt cx="0" cy="0"/>
        </a:xfrm>
      </p:grpSpPr>
      <p:sp>
        <p:nvSpPr>
          <p:cNvPr id="16" name="Google Shape;16;p37"/>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7" name="Google Shape;17;p37"/>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8" name="Google Shape;18;p3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9" name="Google Shape;19;p37"/>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0" name="Google Shape;20;p37"/>
          <p:cNvSpPr/>
          <p:nvPr/>
        </p:nvSpPr>
        <p:spPr>
          <a:xfrm>
            <a:off x="323851" y="3614858"/>
            <a:ext cx="1337309"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1" name="Google Shape;21;p37"/>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2" name="Google Shape;22;p37"/>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3" name="Google Shape;23;p37"/>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4" name="Google Shape;24;p37"/>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25" name="Google Shape;25;p37"/>
          <p:cNvGraphicFramePr/>
          <p:nvPr/>
        </p:nvGraphicFramePr>
        <p:xfrm>
          <a:off x="3153508" y="3900331"/>
          <a:ext cx="3000000" cy="3000000"/>
        </p:xfrm>
        <a:graphic>
          <a:graphicData uri="http://schemas.openxmlformats.org/drawingml/2006/table">
            <a:tbl>
              <a:tblPr bandRow="1" firstRow="1">
                <a:noFill/>
                <a:tableStyleId>{C22A9890-84CC-44CC-A5DF-C0D022FD0A3D}</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6" name="Google Shape;26;p37"/>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7" name="Google Shape;27;p37"/>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37"/>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 name="Google Shape;29;p37"/>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 name="Google Shape;30;p37"/>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37"/>
          <p:cNvSpPr/>
          <p:nvPr/>
        </p:nvSpPr>
        <p:spPr>
          <a:xfrm>
            <a:off x="323642" y="4007150"/>
            <a:ext cx="3667513" cy="26788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32" name="Google Shape;32;p37"/>
          <p:cNvGrpSpPr/>
          <p:nvPr/>
        </p:nvGrpSpPr>
        <p:grpSpPr>
          <a:xfrm>
            <a:off x="727310" y="5444694"/>
            <a:ext cx="2220900" cy="1141426"/>
            <a:chOff x="608967" y="5456726"/>
            <a:chExt cx="2220900" cy="1141426"/>
          </a:xfrm>
        </p:grpSpPr>
        <p:pic>
          <p:nvPicPr>
            <p:cNvPr id="33" name="Google Shape;33;p37"/>
            <p:cNvPicPr preferRelativeResize="0"/>
            <p:nvPr/>
          </p:nvPicPr>
          <p:blipFill rotWithShape="1">
            <a:blip r:embed="rId2">
              <a:alphaModFix/>
            </a:blip>
            <a:srcRect b="0" l="0" r="0" t="-298"/>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4" name="Google Shape;34;p37"/>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5" name="Google Shape;35;p37"/>
            <p:cNvSpPr txBox="1"/>
            <p:nvPr/>
          </p:nvSpPr>
          <p:spPr>
            <a:xfrm>
              <a:off x="2144173" y="5977219"/>
              <a:ext cx="6527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36" name="Google Shape;36;p37"/>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37" name="Google Shape;37;p37"/>
          <p:cNvGraphicFramePr/>
          <p:nvPr/>
        </p:nvGraphicFramePr>
        <p:xfrm>
          <a:off x="5772274" y="1541747"/>
          <a:ext cx="3000000" cy="3000000"/>
        </p:xfrm>
        <a:graphic>
          <a:graphicData uri="http://schemas.openxmlformats.org/drawingml/2006/table">
            <a:tbl>
              <a:tblPr bandRow="1" firstRow="1">
                <a:noFill/>
                <a:tableStyleId>{C22A9890-84CC-44CC-A5DF-C0D022FD0A3D}</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8" name="Google Shape;38;p37"/>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9" name="Google Shape;39;p37"/>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0" name="Google Shape;40;p37"/>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1" name="Google Shape;41;p37"/>
          <p:cNvSpPr/>
          <p:nvPr/>
        </p:nvSpPr>
        <p:spPr>
          <a:xfrm>
            <a:off x="323851" y="3614858"/>
            <a:ext cx="1337309"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42" name="Google Shape;42;p37"/>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3" name="Google Shape;43;p37"/>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 name="Google Shape;44;p37"/>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5" name="Google Shape;45;p37"/>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46" name="Google Shape;46;p37"/>
          <p:cNvGraphicFramePr/>
          <p:nvPr/>
        </p:nvGraphicFramePr>
        <p:xfrm>
          <a:off x="3153508" y="3900331"/>
          <a:ext cx="3000000" cy="3000000"/>
        </p:xfrm>
        <a:graphic>
          <a:graphicData uri="http://schemas.openxmlformats.org/drawingml/2006/table">
            <a:tbl>
              <a:tblPr bandRow="1" firstRow="1">
                <a:noFill/>
                <a:tableStyleId>{C22A9890-84CC-44CC-A5DF-C0D022FD0A3D}</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7" name="Google Shape;47;p37"/>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48" name="Google Shape;48;p37"/>
          <p:cNvSpPr/>
          <p:nvPr/>
        </p:nvSpPr>
        <p:spPr>
          <a:xfrm>
            <a:off x="323642" y="4007150"/>
            <a:ext cx="3667513" cy="26788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49" name="Google Shape;49;p37"/>
          <p:cNvGrpSpPr/>
          <p:nvPr/>
        </p:nvGrpSpPr>
        <p:grpSpPr>
          <a:xfrm>
            <a:off x="727310" y="5444694"/>
            <a:ext cx="2220900" cy="1141426"/>
            <a:chOff x="608967" y="5456726"/>
            <a:chExt cx="2220900" cy="1141426"/>
          </a:xfrm>
        </p:grpSpPr>
        <p:pic>
          <p:nvPicPr>
            <p:cNvPr id="50" name="Google Shape;50;p37"/>
            <p:cNvPicPr preferRelativeResize="0"/>
            <p:nvPr/>
          </p:nvPicPr>
          <p:blipFill rotWithShape="1">
            <a:blip r:embed="rId2">
              <a:alphaModFix/>
            </a:blip>
            <a:srcRect b="0" l="0" r="0" t="-298"/>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51" name="Google Shape;51;p37"/>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2" name="Google Shape;52;p37"/>
            <p:cNvSpPr txBox="1"/>
            <p:nvPr/>
          </p:nvSpPr>
          <p:spPr>
            <a:xfrm>
              <a:off x="2144173" y="5977219"/>
              <a:ext cx="6527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53" name="Google Shape;53;p37"/>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54" name="Google Shape;54;p37"/>
          <p:cNvGraphicFramePr/>
          <p:nvPr/>
        </p:nvGraphicFramePr>
        <p:xfrm>
          <a:off x="5772274" y="1541747"/>
          <a:ext cx="3000000" cy="3000000"/>
        </p:xfrm>
        <a:graphic>
          <a:graphicData uri="http://schemas.openxmlformats.org/drawingml/2006/table">
            <a:tbl>
              <a:tblPr bandRow="1" firstRow="1">
                <a:noFill/>
                <a:tableStyleId>{C22A9890-84CC-44CC-A5DF-C0D022FD0A3D}</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55" name="Shape 55"/>
        <p:cNvGrpSpPr/>
        <p:nvPr/>
      </p:nvGrpSpPr>
      <p:grpSpPr>
        <a:xfrm>
          <a:off x="0" y="0"/>
          <a:ext cx="0" cy="0"/>
          <a:chOff x="0" y="0"/>
          <a:chExt cx="0" cy="0"/>
        </a:xfrm>
      </p:grpSpPr>
      <p:sp>
        <p:nvSpPr>
          <p:cNvPr id="56" name="Google Shape;56;p38"/>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7" name="Google Shape;57;p38"/>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8" name="Google Shape;58;p3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59" name="Google Shape;59;p38"/>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60" name="Google Shape;60;p38"/>
          <p:cNvSpPr/>
          <p:nvPr/>
        </p:nvSpPr>
        <p:spPr>
          <a:xfrm>
            <a:off x="323852" y="3614858"/>
            <a:ext cx="2829658"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61" name="Google Shape;61;p38"/>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62" name="Google Shape;62;p38"/>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 name="Google Shape;63;p38"/>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4" name="Google Shape;64;p38"/>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65" name="Google Shape;65;p38"/>
          <p:cNvGraphicFramePr/>
          <p:nvPr/>
        </p:nvGraphicFramePr>
        <p:xfrm>
          <a:off x="3009451" y="3900331"/>
          <a:ext cx="3000000" cy="3000000"/>
        </p:xfrm>
        <a:graphic>
          <a:graphicData uri="http://schemas.openxmlformats.org/drawingml/2006/table">
            <a:tbl>
              <a:tblPr bandRow="1" firstRow="1">
                <a:noFill/>
                <a:tableStyleId>{C22A9890-84CC-44CC-A5DF-C0D022FD0A3D}</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66" name="Google Shape;66;p38"/>
          <p:cNvSpPr/>
          <p:nvPr/>
        </p:nvSpPr>
        <p:spPr>
          <a:xfrm>
            <a:off x="323642" y="537692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67" name="Google Shape;67;p38"/>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8" name="Google Shape;68;p38"/>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 name="Google Shape;69;p38"/>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0" name="Google Shape;70;p38"/>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 name="Google Shape;71;p38"/>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72" name="Google Shape;72;p38"/>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73" name="Google Shape;73;p38"/>
          <p:cNvSpPr/>
          <p:nvPr/>
        </p:nvSpPr>
        <p:spPr>
          <a:xfrm>
            <a:off x="323642" y="4576465"/>
            <a:ext cx="3455491"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74" name="Google Shape;74;p38"/>
          <p:cNvSpPr/>
          <p:nvPr/>
        </p:nvSpPr>
        <p:spPr>
          <a:xfrm>
            <a:off x="6940632" y="3944289"/>
            <a:ext cx="1879518"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75" name="Google Shape;75;p38"/>
          <p:cNvGrpSpPr/>
          <p:nvPr/>
        </p:nvGrpSpPr>
        <p:grpSpPr>
          <a:xfrm>
            <a:off x="7088512" y="4832765"/>
            <a:ext cx="1529836" cy="1529836"/>
            <a:chOff x="7088512" y="4886555"/>
            <a:chExt cx="1529836" cy="1529836"/>
          </a:xfrm>
        </p:grpSpPr>
        <p:sp>
          <p:nvSpPr>
            <p:cNvPr id="76" name="Google Shape;76;p38"/>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7" name="Google Shape;77;p38"/>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 name="Google Shape;78;p38"/>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9" name="Google Shape;79;p38"/>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 name="Google Shape;80;p38"/>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81" name="Google Shape;81;p38"/>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82" name="Google Shape;82;p38"/>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83" name="Google Shape;83;p38"/>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4" name="Google Shape;84;p38"/>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5" name="Google Shape;85;p38"/>
          <p:cNvSpPr/>
          <p:nvPr/>
        </p:nvSpPr>
        <p:spPr>
          <a:xfrm>
            <a:off x="7797217" y="5541470"/>
            <a:ext cx="112426" cy="112426"/>
          </a:xfrm>
          <a:prstGeom prst="ellipse">
            <a:avLst/>
          </a:prstGeom>
          <a:solidFill>
            <a:srgbClr val="005BAD">
              <a:alpha val="7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86" name="Google Shape;86;p38"/>
          <p:cNvGraphicFramePr/>
          <p:nvPr/>
        </p:nvGraphicFramePr>
        <p:xfrm>
          <a:off x="5772274" y="1541747"/>
          <a:ext cx="3000000" cy="3000000"/>
        </p:xfrm>
        <a:graphic>
          <a:graphicData uri="http://schemas.openxmlformats.org/drawingml/2006/table">
            <a:tbl>
              <a:tblPr bandRow="1" firstRow="1">
                <a:noFill/>
                <a:tableStyleId>{C22A9890-84CC-44CC-A5DF-C0D022FD0A3D}</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87" name="Google Shape;87;p38"/>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88" name="Google Shape;88;p38"/>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9" name="Google Shape;89;p38"/>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90" name="Google Shape;90;p38"/>
          <p:cNvSpPr/>
          <p:nvPr/>
        </p:nvSpPr>
        <p:spPr>
          <a:xfrm>
            <a:off x="323852" y="3614858"/>
            <a:ext cx="2829658"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91" name="Google Shape;91;p38"/>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92" name="Google Shape;92;p38"/>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3" name="Google Shape;93;p38"/>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94" name="Google Shape;94;p38"/>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95" name="Google Shape;95;p38"/>
          <p:cNvGraphicFramePr/>
          <p:nvPr/>
        </p:nvGraphicFramePr>
        <p:xfrm>
          <a:off x="3009451" y="3900331"/>
          <a:ext cx="3000000" cy="3000000"/>
        </p:xfrm>
        <a:graphic>
          <a:graphicData uri="http://schemas.openxmlformats.org/drawingml/2006/table">
            <a:tbl>
              <a:tblPr bandRow="1" firstRow="1">
                <a:noFill/>
                <a:tableStyleId>{C22A9890-84CC-44CC-A5DF-C0D022FD0A3D}</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96" name="Google Shape;96;p38"/>
          <p:cNvSpPr/>
          <p:nvPr/>
        </p:nvSpPr>
        <p:spPr>
          <a:xfrm>
            <a:off x="323642" y="537692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97" name="Google Shape;97;p38"/>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98" name="Google Shape;98;p38"/>
          <p:cNvSpPr/>
          <p:nvPr/>
        </p:nvSpPr>
        <p:spPr>
          <a:xfrm>
            <a:off x="3928374" y="1257115"/>
            <a:ext cx="1332646"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99" name="Google Shape;99;p38"/>
          <p:cNvSpPr/>
          <p:nvPr/>
        </p:nvSpPr>
        <p:spPr>
          <a:xfrm>
            <a:off x="323642" y="4576465"/>
            <a:ext cx="3455491"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100" name="Google Shape;100;p38"/>
          <p:cNvSpPr/>
          <p:nvPr/>
        </p:nvSpPr>
        <p:spPr>
          <a:xfrm>
            <a:off x="6940632" y="3944289"/>
            <a:ext cx="1879518"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101" name="Google Shape;101;p38"/>
          <p:cNvGrpSpPr/>
          <p:nvPr/>
        </p:nvGrpSpPr>
        <p:grpSpPr>
          <a:xfrm>
            <a:off x="7088512" y="4832765"/>
            <a:ext cx="1529836" cy="1529836"/>
            <a:chOff x="7088512" y="4886555"/>
            <a:chExt cx="1529836" cy="1529836"/>
          </a:xfrm>
        </p:grpSpPr>
        <p:sp>
          <p:nvSpPr>
            <p:cNvPr id="102" name="Google Shape;102;p38"/>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3" name="Google Shape;103;p38"/>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4" name="Google Shape;104;p38"/>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05" name="Google Shape;105;p38"/>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6" name="Google Shape;106;p38"/>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107" name="Google Shape;107;p38"/>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108" name="Google Shape;108;p38"/>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109" name="Google Shape;109;p38"/>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 name="Google Shape;110;p38"/>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 name="Google Shape;111;p38"/>
          <p:cNvSpPr/>
          <p:nvPr/>
        </p:nvSpPr>
        <p:spPr>
          <a:xfrm>
            <a:off x="7797217" y="5541470"/>
            <a:ext cx="112426" cy="112426"/>
          </a:xfrm>
          <a:prstGeom prst="ellipse">
            <a:avLst/>
          </a:prstGeom>
          <a:solidFill>
            <a:srgbClr val="005BAD">
              <a:alpha val="7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112" name="Google Shape;112;p38"/>
          <p:cNvGraphicFramePr/>
          <p:nvPr/>
        </p:nvGraphicFramePr>
        <p:xfrm>
          <a:off x="5772274" y="1541747"/>
          <a:ext cx="3000000" cy="3000000"/>
        </p:xfrm>
        <a:graphic>
          <a:graphicData uri="http://schemas.openxmlformats.org/drawingml/2006/table">
            <a:tbl>
              <a:tblPr bandRow="1" firstRow="1">
                <a:noFill/>
                <a:tableStyleId>{C22A9890-84CC-44CC-A5DF-C0D022FD0A3D}</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13" name="Shape 11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白紙">
  <p:cSld name="3_白紙">
    <p:bg>
      <p:bgPr>
        <a:blipFill>
          <a:blip r:embed="rId2">
            <a:alphaModFix/>
          </a:blip>
          <a:stretch>
            <a:fillRect/>
          </a:stretch>
        </a:blipFill>
      </p:bgPr>
    </p:bg>
    <p:spTree>
      <p:nvGrpSpPr>
        <p:cNvPr id="114" name="Shape 114"/>
        <p:cNvGrpSpPr/>
        <p:nvPr/>
      </p:nvGrpSpPr>
      <p:grpSpPr>
        <a:xfrm>
          <a:off x="0" y="0"/>
          <a:ext cx="0" cy="0"/>
          <a:chOff x="0" y="0"/>
          <a:chExt cx="0" cy="0"/>
        </a:xfrm>
      </p:grpSpPr>
      <p:sp>
        <p:nvSpPr>
          <p:cNvPr id="115" name="Google Shape;115;p42"/>
          <p:cNvSpPr/>
          <p:nvPr/>
        </p:nvSpPr>
        <p:spPr>
          <a:xfrm>
            <a:off x="0" y="6572250"/>
            <a:ext cx="9144000" cy="28575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 name="Google Shape;116;p42"/>
          <p:cNvSpPr/>
          <p:nvPr/>
        </p:nvSpPr>
        <p:spPr>
          <a:xfrm>
            <a:off x="0" y="6572250"/>
            <a:ext cx="9144000" cy="28575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17" name="Shape 117"/>
        <p:cNvGrpSpPr/>
        <p:nvPr/>
      </p:nvGrpSpPr>
      <p:grpSpPr>
        <a:xfrm>
          <a:off x="0" y="0"/>
          <a:ext cx="0" cy="0"/>
          <a:chOff x="0" y="0"/>
          <a:chExt cx="0" cy="0"/>
        </a:xfrm>
      </p:grpSpPr>
      <p:sp>
        <p:nvSpPr>
          <p:cNvPr id="118" name="Google Shape;118;p43"/>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19" name="Google Shape;119;p4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20" name="Google Shape;120;p43"/>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ユーザー設定レイアウト">
  <p:cSld name="ユーザー設定レイアウト">
    <p:spTree>
      <p:nvGrpSpPr>
        <p:cNvPr id="121" name="Shape 121"/>
        <p:cNvGrpSpPr/>
        <p:nvPr/>
      </p:nvGrpSpPr>
      <p:grpSpPr>
        <a:xfrm>
          <a:off x="0" y="0"/>
          <a:ext cx="0" cy="0"/>
          <a:chOff x="0" y="0"/>
          <a:chExt cx="0" cy="0"/>
        </a:xfrm>
      </p:grpSpPr>
      <p:grpSp>
        <p:nvGrpSpPr>
          <p:cNvPr id="122" name="Google Shape;122;p44"/>
          <p:cNvGrpSpPr/>
          <p:nvPr/>
        </p:nvGrpSpPr>
        <p:grpSpPr>
          <a:xfrm>
            <a:off x="521599" y="5072062"/>
            <a:ext cx="8432250" cy="587133"/>
            <a:chOff x="-1333500" y="3637600"/>
            <a:chExt cx="8437378" cy="514989"/>
          </a:xfrm>
        </p:grpSpPr>
        <p:sp>
          <p:nvSpPr>
            <p:cNvPr id="123" name="Google Shape;123;p44"/>
            <p:cNvSpPr/>
            <p:nvPr/>
          </p:nvSpPr>
          <p:spPr>
            <a:xfrm>
              <a:off x="-1283729" y="3675759"/>
              <a:ext cx="8337698" cy="441494"/>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chemeClr val="dk1"/>
                </a:buClr>
                <a:buSzPts val="1050"/>
                <a:buFont typeface="Arial"/>
                <a:buNone/>
              </a:pPr>
              <a:r>
                <a:rPr b="0" i="0" lang="ja-JP" sz="1050" u="none" cap="none" strike="noStrike">
                  <a:solidFill>
                    <a:schemeClr val="dk1"/>
                  </a:solidFill>
                  <a:latin typeface="Arial"/>
                  <a:ea typeface="Arial"/>
                  <a:cs typeface="Arial"/>
                  <a:sym typeface="Arial"/>
                </a:rPr>
                <a:t>　　穴埋め問題 … ［問１］①納税</a:t>
              </a:r>
              <a:r>
                <a:rPr lang="ja-JP" sz="1050">
                  <a:solidFill>
                    <a:schemeClr val="dk1"/>
                  </a:solidFill>
                  <a:latin typeface="Arial"/>
                  <a:ea typeface="Arial"/>
                  <a:cs typeface="Arial"/>
                  <a:sym typeface="Arial"/>
                </a:rPr>
                <a:t>　［問２］</a:t>
              </a:r>
              <a:r>
                <a:rPr b="0" i="0" lang="ja-JP" sz="1050" u="none" cap="none" strike="noStrike">
                  <a:solidFill>
                    <a:schemeClr val="dk1"/>
                  </a:solidFill>
                  <a:latin typeface="Arial"/>
                  <a:ea typeface="Arial"/>
                  <a:cs typeface="Arial"/>
                  <a:sym typeface="Arial"/>
                </a:rPr>
                <a:t>②水平</a:t>
              </a:r>
              <a:r>
                <a:rPr lang="ja-JP" sz="1050">
                  <a:solidFill>
                    <a:schemeClr val="dk1"/>
                  </a:solidFill>
                  <a:latin typeface="Arial"/>
                  <a:ea typeface="Arial"/>
                  <a:cs typeface="Arial"/>
                  <a:sym typeface="Arial"/>
                </a:rPr>
                <a:t>　</a:t>
              </a:r>
              <a:r>
                <a:rPr b="0" i="0" lang="ja-JP" sz="1050" u="none" cap="none" strike="noStrike">
                  <a:solidFill>
                    <a:schemeClr val="dk1"/>
                  </a:solidFill>
                  <a:latin typeface="Arial"/>
                  <a:ea typeface="Arial"/>
                  <a:cs typeface="Arial"/>
                  <a:sym typeface="Arial"/>
                </a:rPr>
                <a:t>③垂直</a:t>
              </a:r>
              <a:r>
                <a:rPr lang="ja-JP" sz="1050">
                  <a:solidFill>
                    <a:schemeClr val="dk1"/>
                  </a:solidFill>
                  <a:latin typeface="Arial"/>
                  <a:ea typeface="Arial"/>
                  <a:cs typeface="Arial"/>
                  <a:sym typeface="Arial"/>
                </a:rPr>
                <a:t>　［問３］</a:t>
              </a:r>
              <a:r>
                <a:rPr b="0" i="0" lang="ja-JP" sz="1050" u="none" cap="none" strike="noStrike">
                  <a:solidFill>
                    <a:schemeClr val="dk1"/>
                  </a:solidFill>
                  <a:latin typeface="Arial"/>
                  <a:ea typeface="Arial"/>
                  <a:cs typeface="Arial"/>
                  <a:sym typeface="Arial"/>
                </a:rPr>
                <a:t>④国民</a:t>
              </a:r>
              <a:r>
                <a:rPr lang="ja-JP" sz="1050">
                  <a:solidFill>
                    <a:schemeClr val="dk1"/>
                  </a:solidFill>
                  <a:latin typeface="Arial"/>
                  <a:ea typeface="Arial"/>
                  <a:cs typeface="Arial"/>
                  <a:sym typeface="Arial"/>
                </a:rPr>
                <a:t>　</a:t>
              </a:r>
              <a:r>
                <a:rPr b="0" i="0" lang="ja-JP" sz="1050" u="none" cap="none" strike="noStrike">
                  <a:solidFill>
                    <a:schemeClr val="dk1"/>
                  </a:solidFill>
                  <a:latin typeface="Arial"/>
                  <a:ea typeface="Arial"/>
                  <a:cs typeface="Arial"/>
                  <a:sym typeface="Arial"/>
                </a:rPr>
                <a:t>⑤国会議員</a:t>
              </a:r>
              <a:r>
                <a:rPr lang="ja-JP" sz="1050">
                  <a:solidFill>
                    <a:schemeClr val="dk1"/>
                  </a:solidFill>
                  <a:latin typeface="Arial"/>
                  <a:ea typeface="Arial"/>
                  <a:cs typeface="Arial"/>
                  <a:sym typeface="Arial"/>
                </a:rPr>
                <a:t>　［問４］</a:t>
              </a:r>
              <a:r>
                <a:rPr b="0" i="0" lang="ja-JP" sz="1050" u="none" cap="none" strike="noStrike">
                  <a:solidFill>
                    <a:schemeClr val="dk1"/>
                  </a:solidFill>
                  <a:latin typeface="Arial"/>
                  <a:ea typeface="Arial"/>
                  <a:cs typeface="Arial"/>
                  <a:sym typeface="Arial"/>
                </a:rPr>
                <a:t>⑥社会保障関係　⑦国債　⑧税収　⑨公債金（借金）</a:t>
              </a:r>
              <a:r>
                <a:rPr lang="ja-JP" sz="1050">
                  <a:solidFill>
                    <a:schemeClr val="dk1"/>
                  </a:solidFill>
                  <a:latin typeface="Arial"/>
                  <a:ea typeface="Arial"/>
                  <a:cs typeface="Arial"/>
                  <a:sym typeface="Arial"/>
                </a:rPr>
                <a:t>　</a:t>
              </a:r>
              <a:endParaRPr sz="105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50"/>
                <a:buFont typeface="Arial"/>
                <a:buNone/>
              </a:pPr>
              <a:r>
                <a:rPr lang="ja-JP" sz="1050">
                  <a:solidFill>
                    <a:schemeClr val="dk1"/>
                  </a:solidFill>
                  <a:latin typeface="Arial"/>
                  <a:ea typeface="Arial"/>
                  <a:cs typeface="Arial"/>
                  <a:sym typeface="Arial"/>
                </a:rPr>
                <a:t>　　　　　　　　　　　　［問５］</a:t>
              </a:r>
              <a:r>
                <a:rPr b="0" i="0" lang="ja-JP" sz="1050" u="none" cap="none" strike="noStrike">
                  <a:solidFill>
                    <a:schemeClr val="dk1"/>
                  </a:solidFill>
                  <a:latin typeface="Arial"/>
                  <a:ea typeface="Arial"/>
                  <a:cs typeface="Arial"/>
                  <a:sym typeface="Arial"/>
                </a:rPr>
                <a:t>⑩⑪道府県民税、事業税など（Ｐ３参照）</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50"/>
                <a:buFont typeface="Arial"/>
                <a:buNone/>
              </a:pPr>
              <a:r>
                <a:rPr b="0" i="0" lang="ja-JP" sz="1050" u="none" cap="none" strike="noStrike">
                  <a:solidFill>
                    <a:schemeClr val="dk1"/>
                  </a:solidFill>
                  <a:latin typeface="Arial"/>
                  <a:ea typeface="Arial"/>
                  <a:cs typeface="Arial"/>
                  <a:sym typeface="Arial"/>
                </a:rPr>
                <a:t>　　クイズ … ［問１］②約50種類　［問２］③クイズの懸賞金　［問３］②スペードのエース　［問４］③国会　［問５］②かえる税</a:t>
              </a:r>
              <a:endParaRPr/>
            </a:p>
          </p:txBody>
        </p:sp>
        <p:sp>
          <p:nvSpPr>
            <p:cNvPr id="124" name="Google Shape;124;p44"/>
            <p:cNvSpPr/>
            <p:nvPr/>
          </p:nvSpPr>
          <p:spPr>
            <a:xfrm>
              <a:off x="-1333500" y="3637600"/>
              <a:ext cx="8437378" cy="514989"/>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grpSp>
        <p:nvGrpSpPr>
          <p:cNvPr id="125" name="Google Shape;125;p44"/>
          <p:cNvGrpSpPr/>
          <p:nvPr/>
        </p:nvGrpSpPr>
        <p:grpSpPr>
          <a:xfrm>
            <a:off x="190151" y="266710"/>
            <a:ext cx="8763698" cy="971520"/>
            <a:chOff x="322211" y="6432958"/>
            <a:chExt cx="8532000" cy="233001"/>
          </a:xfrm>
        </p:grpSpPr>
        <p:sp>
          <p:nvSpPr>
            <p:cNvPr id="126" name="Google Shape;126;p44"/>
            <p:cNvSpPr/>
            <p:nvPr/>
          </p:nvSpPr>
          <p:spPr>
            <a:xfrm>
              <a:off x="322211" y="6432958"/>
              <a:ext cx="8532000" cy="233001"/>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7" name="Google Shape;127;p44"/>
            <p:cNvSpPr/>
            <p:nvPr/>
          </p:nvSpPr>
          <p:spPr>
            <a:xfrm>
              <a:off x="384373" y="6449705"/>
              <a:ext cx="8389132" cy="199620"/>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28" name="Google Shape;128;p44"/>
          <p:cNvSpPr txBox="1"/>
          <p:nvPr/>
        </p:nvSpPr>
        <p:spPr>
          <a:xfrm>
            <a:off x="5157183" y="765131"/>
            <a:ext cx="2998716" cy="27699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ja-JP" sz="1200" u="sng">
                <a:solidFill>
                  <a:schemeClr val="dk1"/>
                </a:solidFill>
                <a:latin typeface="Arial"/>
                <a:ea typeface="Arial"/>
                <a:cs typeface="Arial"/>
                <a:sym typeface="Arial"/>
                <a:hlinkClick r:id="rId2">
                  <a:extLst>
                    <a:ext uri="{A12FA001-AC4F-418D-AE19-62706E023703}">
                      <ahyp:hlinkClr val="tx"/>
                    </a:ext>
                  </a:extLst>
                </a:hlinkClick>
              </a:rPr>
              <a:t>https://www.nta.go.jp/taxes/kids/index.htm</a:t>
            </a:r>
            <a:endParaRPr sz="1200">
              <a:solidFill>
                <a:schemeClr val="dk1"/>
              </a:solidFill>
              <a:latin typeface="Arial"/>
              <a:ea typeface="Arial"/>
              <a:cs typeface="Arial"/>
              <a:sym typeface="Arial"/>
            </a:endParaRPr>
          </a:p>
        </p:txBody>
      </p:sp>
      <p:sp>
        <p:nvSpPr>
          <p:cNvPr id="129" name="Google Shape;129;p44"/>
          <p:cNvSpPr txBox="1"/>
          <p:nvPr/>
        </p:nvSpPr>
        <p:spPr>
          <a:xfrm>
            <a:off x="312587" y="344089"/>
            <a:ext cx="4844596" cy="72430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税金についてもっと詳しく知りたい人は、</a:t>
            </a:r>
            <a:endParaRPr sz="1700">
              <a:solidFill>
                <a:srgbClr val="005BAD"/>
              </a:solidFill>
              <a:latin typeface="Arial"/>
              <a:ea typeface="Arial"/>
              <a:cs typeface="Arial"/>
              <a:sym typeface="Arial"/>
            </a:endParaRPr>
          </a:p>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　　　国税庁ホームページの「税の学習コーナー」へ</a:t>
            </a:r>
            <a:endParaRPr/>
          </a:p>
        </p:txBody>
      </p:sp>
      <p:pic>
        <p:nvPicPr>
          <p:cNvPr id="130" name="Google Shape;130;p44"/>
          <p:cNvPicPr preferRelativeResize="0"/>
          <p:nvPr/>
        </p:nvPicPr>
        <p:blipFill rotWithShape="1">
          <a:blip r:embed="rId3">
            <a:alphaModFix/>
          </a:blip>
          <a:srcRect b="0" l="0" r="0" t="0"/>
          <a:stretch/>
        </p:blipFill>
        <p:spPr>
          <a:xfrm>
            <a:off x="8163868" y="451435"/>
            <a:ext cx="606279" cy="602069"/>
          </a:xfrm>
          <a:prstGeom prst="rect">
            <a:avLst/>
          </a:prstGeom>
          <a:noFill/>
          <a:ln>
            <a:noFill/>
          </a:ln>
        </p:spPr>
      </p:pic>
      <p:grpSp>
        <p:nvGrpSpPr>
          <p:cNvPr id="131" name="Google Shape;131;p44"/>
          <p:cNvGrpSpPr/>
          <p:nvPr/>
        </p:nvGrpSpPr>
        <p:grpSpPr>
          <a:xfrm>
            <a:off x="1318210" y="1342106"/>
            <a:ext cx="6507580" cy="3673477"/>
            <a:chOff x="408221" y="1492804"/>
            <a:chExt cx="8332652" cy="4703715"/>
          </a:xfrm>
        </p:grpSpPr>
        <p:grpSp>
          <p:nvGrpSpPr>
            <p:cNvPr id="132" name="Google Shape;132;p44"/>
            <p:cNvGrpSpPr/>
            <p:nvPr/>
          </p:nvGrpSpPr>
          <p:grpSpPr>
            <a:xfrm>
              <a:off x="408221" y="4787785"/>
              <a:ext cx="2006355" cy="1408734"/>
              <a:chOff x="276126" y="4999439"/>
              <a:chExt cx="2070467" cy="1453749"/>
            </a:xfrm>
          </p:grpSpPr>
          <p:pic>
            <p:nvPicPr>
              <p:cNvPr descr="コンピュータ が含まれている画像&#10;&#10;自動的に生成された説明" id="133" name="Google Shape;133;p44"/>
              <p:cNvPicPr preferRelativeResize="0"/>
              <p:nvPr/>
            </p:nvPicPr>
            <p:blipFill rotWithShape="1">
              <a:blip r:embed="rId4">
                <a:alphaModFix/>
              </a:blip>
              <a:srcRect b="0" l="0" r="0" t="0"/>
              <a:stretch/>
            </p:blipFill>
            <p:spPr>
              <a:xfrm>
                <a:off x="276126" y="4999439"/>
                <a:ext cx="2070467" cy="1453749"/>
              </a:xfrm>
              <a:prstGeom prst="rect">
                <a:avLst/>
              </a:prstGeom>
              <a:noFill/>
              <a:ln>
                <a:noFill/>
              </a:ln>
            </p:spPr>
          </p:pic>
          <p:pic>
            <p:nvPicPr>
              <p:cNvPr id="134" name="Google Shape;134;p44"/>
              <p:cNvPicPr preferRelativeResize="0"/>
              <p:nvPr/>
            </p:nvPicPr>
            <p:blipFill rotWithShape="1">
              <a:blip r:embed="rId5">
                <a:alphaModFix/>
              </a:blip>
              <a:srcRect b="0" l="0" r="0" t="0"/>
              <a:stretch/>
            </p:blipFill>
            <p:spPr>
              <a:xfrm>
                <a:off x="1217079" y="5450114"/>
                <a:ext cx="548824" cy="413743"/>
              </a:xfrm>
              <a:prstGeom prst="rect">
                <a:avLst/>
              </a:prstGeom>
              <a:noFill/>
              <a:ln>
                <a:noFill/>
              </a:ln>
            </p:spPr>
          </p:pic>
        </p:grpSp>
        <p:grpSp>
          <p:nvGrpSpPr>
            <p:cNvPr id="135" name="Google Shape;135;p44"/>
            <p:cNvGrpSpPr/>
            <p:nvPr/>
          </p:nvGrpSpPr>
          <p:grpSpPr>
            <a:xfrm>
              <a:off x="1332596" y="1492804"/>
              <a:ext cx="7408277" cy="4473133"/>
              <a:chOff x="1222872" y="1553378"/>
              <a:chExt cx="7645002" cy="4616068"/>
            </a:xfrm>
          </p:grpSpPr>
          <p:sp>
            <p:nvSpPr>
              <p:cNvPr id="136" name="Google Shape;136;p44"/>
              <p:cNvSpPr/>
              <p:nvPr/>
            </p:nvSpPr>
            <p:spPr>
              <a:xfrm>
                <a:off x="1222872" y="1553378"/>
                <a:ext cx="1575412" cy="4616068"/>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37" name="Google Shape;137;p44"/>
              <p:cNvPicPr preferRelativeResize="0"/>
              <p:nvPr/>
            </p:nvPicPr>
            <p:blipFill rotWithShape="1">
              <a:blip r:embed="rId5">
                <a:alphaModFix/>
              </a:blip>
              <a:srcRect b="0" l="0" r="0" t="0"/>
              <a:stretch/>
            </p:blipFill>
            <p:spPr>
              <a:xfrm>
                <a:off x="2787267" y="1572532"/>
                <a:ext cx="6080607" cy="4584012"/>
              </a:xfrm>
              <a:prstGeom prst="rect">
                <a:avLst/>
              </a:prstGeom>
              <a:noFill/>
              <a:ln cap="flat" cmpd="sng" w="28575">
                <a:solidFill>
                  <a:schemeClr val="dk1"/>
                </a:solidFill>
                <a:prstDash val="solid"/>
                <a:round/>
                <a:headEnd len="sm" w="sm" type="none"/>
                <a:tailEnd len="sm" w="sm" type="none"/>
              </a:ln>
            </p:spPr>
          </p:pic>
        </p:grpSp>
      </p:grpSp>
      <p:sp>
        <p:nvSpPr>
          <p:cNvPr id="138" name="Google Shape;138;p44"/>
          <p:cNvSpPr txBox="1"/>
          <p:nvPr/>
        </p:nvSpPr>
        <p:spPr>
          <a:xfrm>
            <a:off x="443521" y="5755571"/>
            <a:ext cx="3966554" cy="288147"/>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（編集・発行） 大阪府租税教育推進連絡協議会</a:t>
            </a:r>
            <a:endParaRPr sz="1400">
              <a:solidFill>
                <a:schemeClr val="dk1"/>
              </a:solidFill>
              <a:latin typeface="Arial"/>
              <a:ea typeface="Arial"/>
              <a:cs typeface="Arial"/>
              <a:sym typeface="Arial"/>
            </a:endParaRPr>
          </a:p>
        </p:txBody>
      </p:sp>
      <p:sp>
        <p:nvSpPr>
          <p:cNvPr id="139" name="Google Shape;139;p44"/>
          <p:cNvSpPr txBox="1"/>
          <p:nvPr/>
        </p:nvSpPr>
        <p:spPr>
          <a:xfrm>
            <a:off x="1367446" y="6041585"/>
            <a:ext cx="6433775" cy="257369"/>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　〒５４０－８５５７　大阪市中央区大手前１－５－６３　大阪合同庁舎第３号館　東税務署内</a:t>
            </a:r>
            <a:endParaRPr sz="1200">
              <a:solidFill>
                <a:schemeClr val="dk1"/>
              </a:solidFill>
              <a:latin typeface="Arial"/>
              <a:ea typeface="Arial"/>
              <a:cs typeface="Arial"/>
              <a:sym typeface="Arial"/>
            </a:endParaRPr>
          </a:p>
        </p:txBody>
      </p:sp>
      <p:cxnSp>
        <p:nvCxnSpPr>
          <p:cNvPr id="140" name="Google Shape;140;p44"/>
          <p:cNvCxnSpPr/>
          <p:nvPr/>
        </p:nvCxnSpPr>
        <p:spPr>
          <a:xfrm>
            <a:off x="0" y="5712022"/>
            <a:ext cx="9144000" cy="0"/>
          </a:xfrm>
          <a:prstGeom prst="straightConnector1">
            <a:avLst/>
          </a:prstGeom>
          <a:noFill/>
          <a:ln cap="flat" cmpd="dbl" w="25400">
            <a:solidFill>
              <a:srgbClr val="005BAD"/>
            </a:solidFill>
            <a:prstDash val="solid"/>
            <a:miter lim="8000"/>
            <a:headEnd len="sm" w="sm" type="none"/>
            <a:tailEnd len="sm" w="sm" type="none"/>
          </a:ln>
        </p:spPr>
      </p:cxnSp>
      <p:sp>
        <p:nvSpPr>
          <p:cNvPr id="141" name="Google Shape;141;p44"/>
          <p:cNvSpPr txBox="1"/>
          <p:nvPr/>
        </p:nvSpPr>
        <p:spPr>
          <a:xfrm>
            <a:off x="1601666" y="6395330"/>
            <a:ext cx="5940669" cy="380480"/>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大阪府租税教育推進連絡協議会は、大阪府内の教育委員会や小学校・中学校・高等学校の教育関係者と、国・府・市町村の税務関係者が協力して、租税教育の推進を図るために設けられた組織です。</a:t>
            </a:r>
            <a:endParaRPr sz="1000">
              <a:solidFill>
                <a:schemeClr val="dk1"/>
              </a:solidFill>
              <a:latin typeface="Arial"/>
              <a:ea typeface="Arial"/>
              <a:cs typeface="Arial"/>
              <a:sym typeface="Arial"/>
            </a:endParaRPr>
          </a:p>
        </p:txBody>
      </p:sp>
      <p:grpSp>
        <p:nvGrpSpPr>
          <p:cNvPr id="142" name="Google Shape;142;p44"/>
          <p:cNvGrpSpPr/>
          <p:nvPr/>
        </p:nvGrpSpPr>
        <p:grpSpPr>
          <a:xfrm>
            <a:off x="-32814" y="4950492"/>
            <a:ext cx="832606" cy="749280"/>
            <a:chOff x="-35154" y="5996310"/>
            <a:chExt cx="945432" cy="850815"/>
          </a:xfrm>
        </p:grpSpPr>
        <p:sp>
          <p:nvSpPr>
            <p:cNvPr id="143" name="Google Shape;143;p4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 name="Google Shape;144;p4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 name="Google Shape;145;p44"/>
            <p:cNvSpPr txBox="1"/>
            <p:nvPr/>
          </p:nvSpPr>
          <p:spPr>
            <a:xfrm>
              <a:off x="-35154" y="6181034"/>
              <a:ext cx="825671"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200">
                  <a:solidFill>
                    <a:srgbClr val="005BAD"/>
                  </a:solidFill>
                  <a:latin typeface="MS PGothic"/>
                  <a:ea typeface="MS PGothic"/>
                  <a:cs typeface="MS PGothic"/>
                  <a:sym typeface="MS PGothic"/>
                </a:rPr>
                <a:t>Ｐ27・28の答え</a:t>
              </a:r>
              <a:endParaRPr b="1" i="0" sz="1200">
                <a:solidFill>
                  <a:srgbClr val="005BAD"/>
                </a:solidFill>
                <a:latin typeface="MS PGothic"/>
                <a:ea typeface="MS PGothic"/>
                <a:cs typeface="MS PGothic"/>
                <a:sym typeface="MS PGothic"/>
              </a:endParaRPr>
            </a:p>
          </p:txBody>
        </p:sp>
      </p:grpSp>
      <p:grpSp>
        <p:nvGrpSpPr>
          <p:cNvPr id="146" name="Google Shape;146;p44"/>
          <p:cNvGrpSpPr/>
          <p:nvPr/>
        </p:nvGrpSpPr>
        <p:grpSpPr>
          <a:xfrm>
            <a:off x="521599" y="5072062"/>
            <a:ext cx="8432250" cy="587133"/>
            <a:chOff x="-1333500" y="3637600"/>
            <a:chExt cx="8437378" cy="514989"/>
          </a:xfrm>
        </p:grpSpPr>
        <p:sp>
          <p:nvSpPr>
            <p:cNvPr id="147" name="Google Shape;147;p44"/>
            <p:cNvSpPr/>
            <p:nvPr/>
          </p:nvSpPr>
          <p:spPr>
            <a:xfrm>
              <a:off x="-1283729" y="3675759"/>
              <a:ext cx="8337698" cy="441494"/>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chemeClr val="dk1"/>
                </a:buClr>
                <a:buSzPts val="1050"/>
                <a:buFont typeface="Arial"/>
                <a:buNone/>
              </a:pPr>
              <a:r>
                <a:rPr b="0" i="0" lang="ja-JP" sz="1050" u="none" cap="none" strike="noStrike">
                  <a:solidFill>
                    <a:schemeClr val="dk1"/>
                  </a:solidFill>
                  <a:latin typeface="Arial"/>
                  <a:ea typeface="Arial"/>
                  <a:cs typeface="Arial"/>
                  <a:sym typeface="Arial"/>
                </a:rPr>
                <a:t>　　穴埋め問題 … ［問１］①納税</a:t>
              </a:r>
              <a:r>
                <a:rPr lang="ja-JP" sz="1050">
                  <a:solidFill>
                    <a:schemeClr val="dk1"/>
                  </a:solidFill>
                  <a:latin typeface="Arial"/>
                  <a:ea typeface="Arial"/>
                  <a:cs typeface="Arial"/>
                  <a:sym typeface="Arial"/>
                </a:rPr>
                <a:t>　［問２］</a:t>
              </a:r>
              <a:r>
                <a:rPr b="0" i="0" lang="ja-JP" sz="1050" u="none" cap="none" strike="noStrike">
                  <a:solidFill>
                    <a:schemeClr val="dk1"/>
                  </a:solidFill>
                  <a:latin typeface="Arial"/>
                  <a:ea typeface="Arial"/>
                  <a:cs typeface="Arial"/>
                  <a:sym typeface="Arial"/>
                </a:rPr>
                <a:t>②水平</a:t>
              </a:r>
              <a:r>
                <a:rPr lang="ja-JP" sz="1050">
                  <a:solidFill>
                    <a:schemeClr val="dk1"/>
                  </a:solidFill>
                  <a:latin typeface="Arial"/>
                  <a:ea typeface="Arial"/>
                  <a:cs typeface="Arial"/>
                  <a:sym typeface="Arial"/>
                </a:rPr>
                <a:t>　</a:t>
              </a:r>
              <a:r>
                <a:rPr b="0" i="0" lang="ja-JP" sz="1050" u="none" cap="none" strike="noStrike">
                  <a:solidFill>
                    <a:schemeClr val="dk1"/>
                  </a:solidFill>
                  <a:latin typeface="Arial"/>
                  <a:ea typeface="Arial"/>
                  <a:cs typeface="Arial"/>
                  <a:sym typeface="Arial"/>
                </a:rPr>
                <a:t>③垂直</a:t>
              </a:r>
              <a:r>
                <a:rPr lang="ja-JP" sz="1050">
                  <a:solidFill>
                    <a:schemeClr val="dk1"/>
                  </a:solidFill>
                  <a:latin typeface="Arial"/>
                  <a:ea typeface="Arial"/>
                  <a:cs typeface="Arial"/>
                  <a:sym typeface="Arial"/>
                </a:rPr>
                <a:t>　［問３］</a:t>
              </a:r>
              <a:r>
                <a:rPr b="0" i="0" lang="ja-JP" sz="1050" u="none" cap="none" strike="noStrike">
                  <a:solidFill>
                    <a:schemeClr val="dk1"/>
                  </a:solidFill>
                  <a:latin typeface="Arial"/>
                  <a:ea typeface="Arial"/>
                  <a:cs typeface="Arial"/>
                  <a:sym typeface="Arial"/>
                </a:rPr>
                <a:t>④国民</a:t>
              </a:r>
              <a:r>
                <a:rPr lang="ja-JP" sz="1050">
                  <a:solidFill>
                    <a:schemeClr val="dk1"/>
                  </a:solidFill>
                  <a:latin typeface="Arial"/>
                  <a:ea typeface="Arial"/>
                  <a:cs typeface="Arial"/>
                  <a:sym typeface="Arial"/>
                </a:rPr>
                <a:t>　</a:t>
              </a:r>
              <a:r>
                <a:rPr b="0" i="0" lang="ja-JP" sz="1050" u="none" cap="none" strike="noStrike">
                  <a:solidFill>
                    <a:schemeClr val="dk1"/>
                  </a:solidFill>
                  <a:latin typeface="Arial"/>
                  <a:ea typeface="Arial"/>
                  <a:cs typeface="Arial"/>
                  <a:sym typeface="Arial"/>
                </a:rPr>
                <a:t>⑤国会議員</a:t>
              </a:r>
              <a:r>
                <a:rPr lang="ja-JP" sz="1050">
                  <a:solidFill>
                    <a:schemeClr val="dk1"/>
                  </a:solidFill>
                  <a:latin typeface="Arial"/>
                  <a:ea typeface="Arial"/>
                  <a:cs typeface="Arial"/>
                  <a:sym typeface="Arial"/>
                </a:rPr>
                <a:t>　［問４］</a:t>
              </a:r>
              <a:r>
                <a:rPr b="0" i="0" lang="ja-JP" sz="1050" u="none" cap="none" strike="noStrike">
                  <a:solidFill>
                    <a:schemeClr val="dk1"/>
                  </a:solidFill>
                  <a:latin typeface="Arial"/>
                  <a:ea typeface="Arial"/>
                  <a:cs typeface="Arial"/>
                  <a:sym typeface="Arial"/>
                </a:rPr>
                <a:t>⑥社会保障関係　⑦国債　⑧税収　⑨公債金（借金）</a:t>
              </a:r>
              <a:r>
                <a:rPr lang="ja-JP" sz="1050">
                  <a:solidFill>
                    <a:schemeClr val="dk1"/>
                  </a:solidFill>
                  <a:latin typeface="Arial"/>
                  <a:ea typeface="Arial"/>
                  <a:cs typeface="Arial"/>
                  <a:sym typeface="Arial"/>
                </a:rPr>
                <a:t>　</a:t>
              </a:r>
              <a:endParaRPr sz="105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50"/>
                <a:buFont typeface="Arial"/>
                <a:buNone/>
              </a:pPr>
              <a:r>
                <a:rPr lang="ja-JP" sz="1050">
                  <a:solidFill>
                    <a:schemeClr val="dk1"/>
                  </a:solidFill>
                  <a:latin typeface="Arial"/>
                  <a:ea typeface="Arial"/>
                  <a:cs typeface="Arial"/>
                  <a:sym typeface="Arial"/>
                </a:rPr>
                <a:t>　　　　　　　　　　　　［問５］</a:t>
              </a:r>
              <a:r>
                <a:rPr b="0" i="0" lang="ja-JP" sz="1050" u="none" cap="none" strike="noStrike">
                  <a:solidFill>
                    <a:schemeClr val="dk1"/>
                  </a:solidFill>
                  <a:latin typeface="Arial"/>
                  <a:ea typeface="Arial"/>
                  <a:cs typeface="Arial"/>
                  <a:sym typeface="Arial"/>
                </a:rPr>
                <a:t>⑩⑪道府県民税、事業税など（Ｐ３参照）</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50"/>
                <a:buFont typeface="Arial"/>
                <a:buNone/>
              </a:pPr>
              <a:r>
                <a:rPr b="0" i="0" lang="ja-JP" sz="1050" u="none" cap="none" strike="noStrike">
                  <a:solidFill>
                    <a:schemeClr val="dk1"/>
                  </a:solidFill>
                  <a:latin typeface="Arial"/>
                  <a:ea typeface="Arial"/>
                  <a:cs typeface="Arial"/>
                  <a:sym typeface="Arial"/>
                </a:rPr>
                <a:t>　　クイズ … ［問１］②約50種類　［問２］③クイズの懸賞金　［問３］②スペードのエース　［問４］③国会　［問５］②かえる税</a:t>
              </a:r>
              <a:endParaRPr/>
            </a:p>
          </p:txBody>
        </p:sp>
        <p:sp>
          <p:nvSpPr>
            <p:cNvPr id="148" name="Google Shape;148;p44"/>
            <p:cNvSpPr/>
            <p:nvPr/>
          </p:nvSpPr>
          <p:spPr>
            <a:xfrm>
              <a:off x="-1333500" y="3637600"/>
              <a:ext cx="8437378" cy="514989"/>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grpSp>
        <p:nvGrpSpPr>
          <p:cNvPr id="149" name="Google Shape;149;p44"/>
          <p:cNvGrpSpPr/>
          <p:nvPr/>
        </p:nvGrpSpPr>
        <p:grpSpPr>
          <a:xfrm>
            <a:off x="190151" y="266710"/>
            <a:ext cx="8763698" cy="971520"/>
            <a:chOff x="322211" y="6432958"/>
            <a:chExt cx="8532000" cy="233001"/>
          </a:xfrm>
        </p:grpSpPr>
        <p:sp>
          <p:nvSpPr>
            <p:cNvPr id="150" name="Google Shape;150;p44"/>
            <p:cNvSpPr/>
            <p:nvPr/>
          </p:nvSpPr>
          <p:spPr>
            <a:xfrm>
              <a:off x="322211" y="6432958"/>
              <a:ext cx="8532000" cy="233001"/>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1" name="Google Shape;151;p44"/>
            <p:cNvSpPr/>
            <p:nvPr/>
          </p:nvSpPr>
          <p:spPr>
            <a:xfrm>
              <a:off x="384373" y="6449705"/>
              <a:ext cx="8389132" cy="199620"/>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52" name="Google Shape;152;p44"/>
          <p:cNvSpPr txBox="1"/>
          <p:nvPr/>
        </p:nvSpPr>
        <p:spPr>
          <a:xfrm>
            <a:off x="5157183" y="765131"/>
            <a:ext cx="2998716" cy="27699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ja-JP" sz="1200" u="sng">
                <a:solidFill>
                  <a:schemeClr val="dk1"/>
                </a:solidFill>
                <a:latin typeface="Arial"/>
                <a:ea typeface="Arial"/>
                <a:cs typeface="Arial"/>
                <a:sym typeface="Arial"/>
                <a:hlinkClick r:id="rId6">
                  <a:extLst>
                    <a:ext uri="{A12FA001-AC4F-418D-AE19-62706E023703}">
                      <ahyp:hlinkClr val="tx"/>
                    </a:ext>
                  </a:extLst>
                </a:hlinkClick>
              </a:rPr>
              <a:t>https://www.nta.go.jp/taxes/kids/index.htm</a:t>
            </a:r>
            <a:endParaRPr sz="1200">
              <a:solidFill>
                <a:schemeClr val="dk1"/>
              </a:solidFill>
              <a:latin typeface="Arial"/>
              <a:ea typeface="Arial"/>
              <a:cs typeface="Arial"/>
              <a:sym typeface="Arial"/>
            </a:endParaRPr>
          </a:p>
        </p:txBody>
      </p:sp>
      <p:sp>
        <p:nvSpPr>
          <p:cNvPr id="153" name="Google Shape;153;p44"/>
          <p:cNvSpPr txBox="1"/>
          <p:nvPr/>
        </p:nvSpPr>
        <p:spPr>
          <a:xfrm>
            <a:off x="312587" y="344089"/>
            <a:ext cx="4844596" cy="72430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税金についてもっと詳しく知りたい人は、</a:t>
            </a:r>
            <a:endParaRPr sz="1700">
              <a:solidFill>
                <a:srgbClr val="005BAD"/>
              </a:solidFill>
              <a:latin typeface="Arial"/>
              <a:ea typeface="Arial"/>
              <a:cs typeface="Arial"/>
              <a:sym typeface="Arial"/>
            </a:endParaRPr>
          </a:p>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　　　国税庁ホームページの「税の学習コーナー」へ</a:t>
            </a:r>
            <a:endParaRPr/>
          </a:p>
        </p:txBody>
      </p:sp>
      <p:pic>
        <p:nvPicPr>
          <p:cNvPr id="154" name="Google Shape;154;p44"/>
          <p:cNvPicPr preferRelativeResize="0"/>
          <p:nvPr/>
        </p:nvPicPr>
        <p:blipFill rotWithShape="1">
          <a:blip r:embed="rId3">
            <a:alphaModFix/>
          </a:blip>
          <a:srcRect b="0" l="0" r="0" t="0"/>
          <a:stretch/>
        </p:blipFill>
        <p:spPr>
          <a:xfrm>
            <a:off x="8163868" y="451435"/>
            <a:ext cx="606279" cy="602069"/>
          </a:xfrm>
          <a:prstGeom prst="rect">
            <a:avLst/>
          </a:prstGeom>
          <a:noFill/>
          <a:ln>
            <a:noFill/>
          </a:ln>
        </p:spPr>
      </p:pic>
      <p:grpSp>
        <p:nvGrpSpPr>
          <p:cNvPr id="155" name="Google Shape;155;p44"/>
          <p:cNvGrpSpPr/>
          <p:nvPr/>
        </p:nvGrpSpPr>
        <p:grpSpPr>
          <a:xfrm>
            <a:off x="1318210" y="1342106"/>
            <a:ext cx="6507580" cy="3673477"/>
            <a:chOff x="408221" y="1492804"/>
            <a:chExt cx="8332652" cy="4703715"/>
          </a:xfrm>
        </p:grpSpPr>
        <p:grpSp>
          <p:nvGrpSpPr>
            <p:cNvPr id="156" name="Google Shape;156;p44"/>
            <p:cNvGrpSpPr/>
            <p:nvPr/>
          </p:nvGrpSpPr>
          <p:grpSpPr>
            <a:xfrm>
              <a:off x="408221" y="4787785"/>
              <a:ext cx="2006355" cy="1408734"/>
              <a:chOff x="276126" y="4999439"/>
              <a:chExt cx="2070467" cy="1453749"/>
            </a:xfrm>
          </p:grpSpPr>
          <p:pic>
            <p:nvPicPr>
              <p:cNvPr descr="コンピュータ が含まれている画像&#10;&#10;自動的に生成された説明" id="157" name="Google Shape;157;p44"/>
              <p:cNvPicPr preferRelativeResize="0"/>
              <p:nvPr/>
            </p:nvPicPr>
            <p:blipFill rotWithShape="1">
              <a:blip r:embed="rId4">
                <a:alphaModFix/>
              </a:blip>
              <a:srcRect b="0" l="0" r="0" t="0"/>
              <a:stretch/>
            </p:blipFill>
            <p:spPr>
              <a:xfrm>
                <a:off x="276126" y="4999439"/>
                <a:ext cx="2070467" cy="1453749"/>
              </a:xfrm>
              <a:prstGeom prst="rect">
                <a:avLst/>
              </a:prstGeom>
              <a:noFill/>
              <a:ln>
                <a:noFill/>
              </a:ln>
            </p:spPr>
          </p:pic>
          <p:pic>
            <p:nvPicPr>
              <p:cNvPr id="158" name="Google Shape;158;p44"/>
              <p:cNvPicPr preferRelativeResize="0"/>
              <p:nvPr/>
            </p:nvPicPr>
            <p:blipFill rotWithShape="1">
              <a:blip r:embed="rId5">
                <a:alphaModFix/>
              </a:blip>
              <a:srcRect b="0" l="0" r="0" t="0"/>
              <a:stretch/>
            </p:blipFill>
            <p:spPr>
              <a:xfrm>
                <a:off x="1217079" y="5450114"/>
                <a:ext cx="548824" cy="413743"/>
              </a:xfrm>
              <a:prstGeom prst="rect">
                <a:avLst/>
              </a:prstGeom>
              <a:noFill/>
              <a:ln>
                <a:noFill/>
              </a:ln>
            </p:spPr>
          </p:pic>
        </p:grpSp>
        <p:grpSp>
          <p:nvGrpSpPr>
            <p:cNvPr id="159" name="Google Shape;159;p44"/>
            <p:cNvGrpSpPr/>
            <p:nvPr/>
          </p:nvGrpSpPr>
          <p:grpSpPr>
            <a:xfrm>
              <a:off x="1332596" y="1492804"/>
              <a:ext cx="7408277" cy="4473133"/>
              <a:chOff x="1222872" y="1553378"/>
              <a:chExt cx="7645002" cy="4616068"/>
            </a:xfrm>
          </p:grpSpPr>
          <p:sp>
            <p:nvSpPr>
              <p:cNvPr id="160" name="Google Shape;160;p44"/>
              <p:cNvSpPr/>
              <p:nvPr/>
            </p:nvSpPr>
            <p:spPr>
              <a:xfrm>
                <a:off x="1222872" y="1553378"/>
                <a:ext cx="1575412" cy="4616068"/>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61" name="Google Shape;161;p44"/>
              <p:cNvPicPr preferRelativeResize="0"/>
              <p:nvPr/>
            </p:nvPicPr>
            <p:blipFill rotWithShape="1">
              <a:blip r:embed="rId5">
                <a:alphaModFix/>
              </a:blip>
              <a:srcRect b="0" l="0" r="0" t="0"/>
              <a:stretch/>
            </p:blipFill>
            <p:spPr>
              <a:xfrm>
                <a:off x="2787267" y="1572532"/>
                <a:ext cx="6080607" cy="4584012"/>
              </a:xfrm>
              <a:prstGeom prst="rect">
                <a:avLst/>
              </a:prstGeom>
              <a:noFill/>
              <a:ln cap="flat" cmpd="sng" w="28575">
                <a:solidFill>
                  <a:schemeClr val="dk1"/>
                </a:solidFill>
                <a:prstDash val="solid"/>
                <a:round/>
                <a:headEnd len="sm" w="sm" type="none"/>
                <a:tailEnd len="sm" w="sm" type="none"/>
              </a:ln>
            </p:spPr>
          </p:pic>
        </p:grpSp>
      </p:grpSp>
      <p:sp>
        <p:nvSpPr>
          <p:cNvPr id="162" name="Google Shape;162;p44"/>
          <p:cNvSpPr txBox="1"/>
          <p:nvPr/>
        </p:nvSpPr>
        <p:spPr>
          <a:xfrm>
            <a:off x="443521" y="5755571"/>
            <a:ext cx="3966554" cy="288147"/>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（編集・発行） 大阪府租税教育推進連絡協議会</a:t>
            </a:r>
            <a:endParaRPr sz="1400">
              <a:solidFill>
                <a:schemeClr val="dk1"/>
              </a:solidFill>
              <a:latin typeface="Arial"/>
              <a:ea typeface="Arial"/>
              <a:cs typeface="Arial"/>
              <a:sym typeface="Arial"/>
            </a:endParaRPr>
          </a:p>
        </p:txBody>
      </p:sp>
      <p:sp>
        <p:nvSpPr>
          <p:cNvPr id="163" name="Google Shape;163;p44"/>
          <p:cNvSpPr txBox="1"/>
          <p:nvPr/>
        </p:nvSpPr>
        <p:spPr>
          <a:xfrm>
            <a:off x="1367446" y="6041585"/>
            <a:ext cx="6433775" cy="257369"/>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　〒５４０－８５５７　大阪市中央区大手前１－５－６３　大阪合同庁舎第３号館　東税務署内</a:t>
            </a:r>
            <a:endParaRPr sz="1200">
              <a:solidFill>
                <a:schemeClr val="dk1"/>
              </a:solidFill>
              <a:latin typeface="Arial"/>
              <a:ea typeface="Arial"/>
              <a:cs typeface="Arial"/>
              <a:sym typeface="Arial"/>
            </a:endParaRPr>
          </a:p>
        </p:txBody>
      </p:sp>
      <p:cxnSp>
        <p:nvCxnSpPr>
          <p:cNvPr id="164" name="Google Shape;164;p44"/>
          <p:cNvCxnSpPr/>
          <p:nvPr/>
        </p:nvCxnSpPr>
        <p:spPr>
          <a:xfrm>
            <a:off x="0" y="5712022"/>
            <a:ext cx="9144000" cy="0"/>
          </a:xfrm>
          <a:prstGeom prst="straightConnector1">
            <a:avLst/>
          </a:prstGeom>
          <a:noFill/>
          <a:ln cap="flat" cmpd="dbl" w="25400">
            <a:solidFill>
              <a:srgbClr val="005BAD"/>
            </a:solidFill>
            <a:prstDash val="solid"/>
            <a:miter lim="8000"/>
            <a:headEnd len="sm" w="sm" type="none"/>
            <a:tailEnd len="sm" w="sm" type="none"/>
          </a:ln>
        </p:spPr>
      </p:cxnSp>
      <p:sp>
        <p:nvSpPr>
          <p:cNvPr id="165" name="Google Shape;165;p44"/>
          <p:cNvSpPr txBox="1"/>
          <p:nvPr/>
        </p:nvSpPr>
        <p:spPr>
          <a:xfrm>
            <a:off x="1601666" y="6395330"/>
            <a:ext cx="5940669" cy="380480"/>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大阪府租税教育推進連絡協議会は、大阪府内の教育委員会や小学校・中学校・高等学校の教育関係者と、国・府・市町村の税務関係者が協力して、租税教育の推進を図るために設けられた組織です。</a:t>
            </a:r>
            <a:endParaRPr sz="1000">
              <a:solidFill>
                <a:schemeClr val="dk1"/>
              </a:solidFill>
              <a:latin typeface="Arial"/>
              <a:ea typeface="Arial"/>
              <a:cs typeface="Arial"/>
              <a:sym typeface="Arial"/>
            </a:endParaRPr>
          </a:p>
        </p:txBody>
      </p:sp>
      <p:grpSp>
        <p:nvGrpSpPr>
          <p:cNvPr id="166" name="Google Shape;166;p44"/>
          <p:cNvGrpSpPr/>
          <p:nvPr/>
        </p:nvGrpSpPr>
        <p:grpSpPr>
          <a:xfrm>
            <a:off x="-32814" y="4950492"/>
            <a:ext cx="832606" cy="749280"/>
            <a:chOff x="-35154" y="5996310"/>
            <a:chExt cx="945432" cy="850815"/>
          </a:xfrm>
        </p:grpSpPr>
        <p:sp>
          <p:nvSpPr>
            <p:cNvPr id="167" name="Google Shape;167;p4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8" name="Google Shape;168;p4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 name="Google Shape;169;p44"/>
            <p:cNvSpPr txBox="1"/>
            <p:nvPr/>
          </p:nvSpPr>
          <p:spPr>
            <a:xfrm>
              <a:off x="-35154" y="6181034"/>
              <a:ext cx="825671"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200">
                  <a:solidFill>
                    <a:srgbClr val="005BAD"/>
                  </a:solidFill>
                  <a:latin typeface="MS PGothic"/>
                  <a:ea typeface="MS PGothic"/>
                  <a:cs typeface="MS PGothic"/>
                  <a:sym typeface="MS PGothic"/>
                </a:rPr>
                <a:t>Ｐ27・28の答え</a:t>
              </a:r>
              <a:endParaRPr b="1" i="0" sz="1200">
                <a:solidFill>
                  <a:srgbClr val="005BAD"/>
                </a:solidFill>
                <a:latin typeface="MS PGothic"/>
                <a:ea typeface="MS PGothic"/>
                <a:cs typeface="MS PGothic"/>
                <a:sym typeface="MS PGothic"/>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ユーザー設定レイアウト">
  <p:cSld name="1_ユーザー設定レイアウト">
    <p:spTree>
      <p:nvGrpSpPr>
        <p:cNvPr id="170" name="Shape 170"/>
        <p:cNvGrpSpPr/>
        <p:nvPr/>
      </p:nvGrpSpPr>
      <p:grpSpPr>
        <a:xfrm>
          <a:off x="0" y="0"/>
          <a:ext cx="0" cy="0"/>
          <a:chOff x="0" y="0"/>
          <a:chExt cx="0" cy="0"/>
        </a:xfrm>
      </p:grpSpPr>
      <p:sp>
        <p:nvSpPr>
          <p:cNvPr id="171" name="Google Shape;171;p45"/>
          <p:cNvSpPr/>
          <p:nvPr/>
        </p:nvSpPr>
        <p:spPr>
          <a:xfrm>
            <a:off x="0" y="4996066"/>
            <a:ext cx="9144000" cy="710808"/>
          </a:xfrm>
          <a:prstGeom prst="rect">
            <a:avLst/>
          </a:prstGeom>
          <a:solidFill>
            <a:srgbClr val="F0F9FF"/>
          </a:solid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5BAD"/>
              </a:buClr>
              <a:buSzPts val="1050"/>
              <a:buFont typeface="Arial"/>
              <a:buNone/>
            </a:pPr>
            <a:r>
              <a:rPr b="1" i="0" lang="ja-JP" sz="1050" u="none" cap="none" strike="noStrike">
                <a:solidFill>
                  <a:srgbClr val="005BAD"/>
                </a:solidFill>
                <a:latin typeface="Arial"/>
                <a:ea typeface="Arial"/>
                <a:cs typeface="Arial"/>
                <a:sym typeface="Arial"/>
              </a:rPr>
              <a:t>　［P27・28の答え］</a:t>
            </a:r>
            <a:endParaRPr b="1" i="0" sz="1050" u="none" cap="none" strike="noStrike">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5BAD"/>
              </a:buClr>
              <a:buSzPts val="1050"/>
              <a:buFont typeface="Arial"/>
              <a:buNone/>
            </a:pPr>
            <a:r>
              <a:rPr b="0" i="0" lang="ja-JP" sz="1050" u="none" cap="none" strike="noStrike">
                <a:solidFill>
                  <a:srgbClr val="005BAD"/>
                </a:solidFill>
                <a:latin typeface="Arial"/>
                <a:ea typeface="Arial"/>
                <a:cs typeface="Arial"/>
                <a:sym typeface="Arial"/>
              </a:rPr>
              <a:t>　　</a:t>
            </a:r>
            <a:r>
              <a:rPr b="1" i="0" lang="ja-JP" sz="1050" u="none" cap="none" strike="noStrike">
                <a:solidFill>
                  <a:srgbClr val="005BAD"/>
                </a:solidFill>
                <a:latin typeface="Arial"/>
                <a:ea typeface="Arial"/>
                <a:cs typeface="Arial"/>
                <a:sym typeface="Arial"/>
              </a:rPr>
              <a:t>穴埋め問題 </a:t>
            </a:r>
            <a:r>
              <a:rPr b="0" i="0" lang="ja-JP" sz="1050" u="none" cap="none" strike="noStrike">
                <a:solidFill>
                  <a:srgbClr val="005BAD"/>
                </a:solidFill>
                <a:latin typeface="Arial"/>
                <a:ea typeface="Arial"/>
                <a:cs typeface="Arial"/>
                <a:sym typeface="Arial"/>
              </a:rPr>
              <a:t>… </a:t>
            </a:r>
            <a:r>
              <a:rPr b="1" i="0" lang="ja-JP" sz="1050" u="none" cap="none" strike="noStrike">
                <a:solidFill>
                  <a:srgbClr val="005BAD"/>
                </a:solidFill>
                <a:latin typeface="Arial"/>
                <a:ea typeface="Arial"/>
                <a:cs typeface="Arial"/>
                <a:sym typeface="Arial"/>
              </a:rPr>
              <a:t>［問１］ </a:t>
            </a:r>
            <a:r>
              <a:rPr b="0" i="0" lang="ja-JP" sz="1050" u="none" cap="none" strike="noStrike">
                <a:solidFill>
                  <a:srgbClr val="005BAD"/>
                </a:solidFill>
                <a:latin typeface="Arial"/>
                <a:ea typeface="Arial"/>
                <a:cs typeface="Arial"/>
                <a:sym typeface="Arial"/>
              </a:rPr>
              <a:t>①納税</a:t>
            </a: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［問２］ </a:t>
            </a:r>
            <a:r>
              <a:rPr b="0" i="0" lang="ja-JP" sz="1050" u="none" cap="none" strike="noStrike">
                <a:solidFill>
                  <a:srgbClr val="005BAD"/>
                </a:solidFill>
                <a:latin typeface="Arial"/>
                <a:ea typeface="Arial"/>
                <a:cs typeface="Arial"/>
                <a:sym typeface="Arial"/>
              </a:rPr>
              <a:t>②水平</a:t>
            </a:r>
            <a:r>
              <a:rPr lang="ja-JP" sz="1050">
                <a:solidFill>
                  <a:srgbClr val="005BAD"/>
                </a:solidFill>
                <a:latin typeface="Arial"/>
                <a:ea typeface="Arial"/>
                <a:cs typeface="Arial"/>
                <a:sym typeface="Arial"/>
              </a:rPr>
              <a:t>　</a:t>
            </a:r>
            <a:r>
              <a:rPr b="0" i="0" lang="ja-JP" sz="1050" u="none" cap="none" strike="noStrike">
                <a:solidFill>
                  <a:srgbClr val="005BAD"/>
                </a:solidFill>
                <a:latin typeface="Arial"/>
                <a:ea typeface="Arial"/>
                <a:cs typeface="Arial"/>
                <a:sym typeface="Arial"/>
              </a:rPr>
              <a:t>③垂直</a:t>
            </a: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［問３］ </a:t>
            </a:r>
            <a:r>
              <a:rPr b="0" i="0" lang="ja-JP" sz="1050" u="none" cap="none" strike="noStrike">
                <a:solidFill>
                  <a:srgbClr val="005BAD"/>
                </a:solidFill>
                <a:latin typeface="Arial"/>
                <a:ea typeface="Arial"/>
                <a:cs typeface="Arial"/>
                <a:sym typeface="Arial"/>
              </a:rPr>
              <a:t>④国民</a:t>
            </a:r>
            <a:r>
              <a:rPr lang="ja-JP" sz="1050">
                <a:solidFill>
                  <a:srgbClr val="005BAD"/>
                </a:solidFill>
                <a:latin typeface="Arial"/>
                <a:ea typeface="Arial"/>
                <a:cs typeface="Arial"/>
                <a:sym typeface="Arial"/>
              </a:rPr>
              <a:t>　</a:t>
            </a:r>
            <a:r>
              <a:rPr b="0" i="0" lang="ja-JP" sz="1050" u="none" cap="none" strike="noStrike">
                <a:solidFill>
                  <a:srgbClr val="005BAD"/>
                </a:solidFill>
                <a:latin typeface="Arial"/>
                <a:ea typeface="Arial"/>
                <a:cs typeface="Arial"/>
                <a:sym typeface="Arial"/>
              </a:rPr>
              <a:t>⑤国会議員</a:t>
            </a: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［問４］ </a:t>
            </a:r>
            <a:r>
              <a:rPr b="0" i="0" lang="ja-JP" sz="1050" u="none" cap="none" strike="noStrike">
                <a:solidFill>
                  <a:srgbClr val="005BAD"/>
                </a:solidFill>
                <a:latin typeface="Arial"/>
                <a:ea typeface="Arial"/>
                <a:cs typeface="Arial"/>
                <a:sym typeface="Arial"/>
              </a:rPr>
              <a:t>⑥社会保障関係　⑦国債　⑧税収　⑨公債金（借金）</a:t>
            </a:r>
            <a:r>
              <a:rPr lang="ja-JP" sz="1050">
                <a:solidFill>
                  <a:srgbClr val="005BAD"/>
                </a:solidFill>
                <a:latin typeface="Arial"/>
                <a:ea typeface="Arial"/>
                <a:cs typeface="Arial"/>
                <a:sym typeface="Arial"/>
              </a:rPr>
              <a:t>　</a:t>
            </a:r>
            <a:endParaRPr sz="1050">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5BAD"/>
              </a:buClr>
              <a:buSzPts val="1050"/>
              <a:buFont typeface="Arial"/>
              <a:buNone/>
            </a:pP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［問５］ </a:t>
            </a:r>
            <a:r>
              <a:rPr b="0" i="0" lang="ja-JP" sz="1050" u="none" cap="none" strike="noStrike">
                <a:solidFill>
                  <a:srgbClr val="005BAD"/>
                </a:solidFill>
                <a:latin typeface="Arial"/>
                <a:ea typeface="Arial"/>
                <a:cs typeface="Arial"/>
                <a:sym typeface="Arial"/>
              </a:rPr>
              <a:t>⑩ ⑪道府県民税、事業税など（Ｐ３参照）</a:t>
            </a:r>
            <a:endParaRPr b="0" i="0" sz="1050" u="none" cap="none" strike="noStrike">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5BAD"/>
              </a:buClr>
              <a:buSzPts val="1050"/>
              <a:buFont typeface="Arial"/>
              <a:buNone/>
            </a:pPr>
            <a:r>
              <a:rPr b="0" i="0" lang="ja-JP" sz="1050" u="none" cap="none" strike="noStrike">
                <a:solidFill>
                  <a:srgbClr val="005BAD"/>
                </a:solidFill>
                <a:latin typeface="Arial"/>
                <a:ea typeface="Arial"/>
                <a:cs typeface="Arial"/>
                <a:sym typeface="Arial"/>
              </a:rPr>
              <a:t>　　</a:t>
            </a:r>
            <a:r>
              <a:rPr b="1" i="0" lang="ja-JP" sz="1050" u="none" cap="none" strike="noStrike">
                <a:solidFill>
                  <a:srgbClr val="005BAD"/>
                </a:solidFill>
                <a:latin typeface="Arial"/>
                <a:ea typeface="Arial"/>
                <a:cs typeface="Arial"/>
                <a:sym typeface="Arial"/>
              </a:rPr>
              <a:t>クイズ</a:t>
            </a:r>
            <a:r>
              <a:rPr b="0" i="0" lang="ja-JP" sz="1050" u="none" cap="none" strike="noStrike">
                <a:solidFill>
                  <a:srgbClr val="005BAD"/>
                </a:solidFill>
                <a:latin typeface="Arial"/>
                <a:ea typeface="Arial"/>
                <a:cs typeface="Arial"/>
                <a:sym typeface="Arial"/>
              </a:rPr>
              <a:t> … </a:t>
            </a:r>
            <a:r>
              <a:rPr b="1" i="0" lang="ja-JP" sz="1050" u="none" cap="none" strike="noStrike">
                <a:solidFill>
                  <a:srgbClr val="005BAD"/>
                </a:solidFill>
                <a:latin typeface="Arial"/>
                <a:ea typeface="Arial"/>
                <a:cs typeface="Arial"/>
                <a:sym typeface="Arial"/>
              </a:rPr>
              <a:t>［問１］ </a:t>
            </a:r>
            <a:r>
              <a:rPr b="0" i="0" lang="ja-JP" sz="1050" u="none" cap="none" strike="noStrike">
                <a:solidFill>
                  <a:srgbClr val="005BAD"/>
                </a:solidFill>
                <a:latin typeface="Arial"/>
                <a:ea typeface="Arial"/>
                <a:cs typeface="Arial"/>
                <a:sym typeface="Arial"/>
              </a:rPr>
              <a:t>②約50種類　</a:t>
            </a:r>
            <a:r>
              <a:rPr b="1" i="0" lang="ja-JP" sz="1050" u="none" cap="none" strike="noStrike">
                <a:solidFill>
                  <a:srgbClr val="005BAD"/>
                </a:solidFill>
                <a:latin typeface="Arial"/>
                <a:ea typeface="Arial"/>
                <a:cs typeface="Arial"/>
                <a:sym typeface="Arial"/>
              </a:rPr>
              <a:t>［問２］ </a:t>
            </a:r>
            <a:r>
              <a:rPr b="0" i="0" lang="ja-JP" sz="1050" u="none" cap="none" strike="noStrike">
                <a:solidFill>
                  <a:srgbClr val="005BAD"/>
                </a:solidFill>
                <a:latin typeface="Arial"/>
                <a:ea typeface="Arial"/>
                <a:cs typeface="Arial"/>
                <a:sym typeface="Arial"/>
              </a:rPr>
              <a:t>③クイズの懸賞金　</a:t>
            </a:r>
            <a:r>
              <a:rPr b="1" i="0" lang="ja-JP" sz="1050" u="none" cap="none" strike="noStrike">
                <a:solidFill>
                  <a:srgbClr val="005BAD"/>
                </a:solidFill>
                <a:latin typeface="Arial"/>
                <a:ea typeface="Arial"/>
                <a:cs typeface="Arial"/>
                <a:sym typeface="Arial"/>
              </a:rPr>
              <a:t>［問３］ </a:t>
            </a:r>
            <a:r>
              <a:rPr b="0" i="0" lang="ja-JP" sz="1050" u="none" cap="none" strike="noStrike">
                <a:solidFill>
                  <a:srgbClr val="005BAD"/>
                </a:solidFill>
                <a:latin typeface="Arial"/>
                <a:ea typeface="Arial"/>
                <a:cs typeface="Arial"/>
                <a:sym typeface="Arial"/>
              </a:rPr>
              <a:t>②スペードのエース　</a:t>
            </a:r>
            <a:r>
              <a:rPr b="1" i="0" lang="ja-JP" sz="1050" u="none" cap="none" strike="noStrike">
                <a:solidFill>
                  <a:srgbClr val="005BAD"/>
                </a:solidFill>
                <a:latin typeface="Arial"/>
                <a:ea typeface="Arial"/>
                <a:cs typeface="Arial"/>
                <a:sym typeface="Arial"/>
              </a:rPr>
              <a:t>［問４］ </a:t>
            </a:r>
            <a:r>
              <a:rPr b="0" i="0" lang="ja-JP" sz="1050" u="none" cap="none" strike="noStrike">
                <a:solidFill>
                  <a:srgbClr val="005BAD"/>
                </a:solidFill>
                <a:latin typeface="Arial"/>
                <a:ea typeface="Arial"/>
                <a:cs typeface="Arial"/>
                <a:sym typeface="Arial"/>
              </a:rPr>
              <a:t>③国会　</a:t>
            </a:r>
            <a:r>
              <a:rPr b="1" i="0" lang="ja-JP" sz="1050" u="none" cap="none" strike="noStrike">
                <a:solidFill>
                  <a:srgbClr val="005BAD"/>
                </a:solidFill>
                <a:latin typeface="Arial"/>
                <a:ea typeface="Arial"/>
                <a:cs typeface="Arial"/>
                <a:sym typeface="Arial"/>
              </a:rPr>
              <a:t>［問５］ </a:t>
            </a:r>
            <a:r>
              <a:rPr b="0" i="0" lang="ja-JP" sz="1050" u="none" cap="none" strike="noStrike">
                <a:solidFill>
                  <a:srgbClr val="005BAD"/>
                </a:solidFill>
                <a:latin typeface="Arial"/>
                <a:ea typeface="Arial"/>
                <a:cs typeface="Arial"/>
                <a:sym typeface="Arial"/>
              </a:rPr>
              <a:t>②かえる税</a:t>
            </a:r>
            <a:endParaRPr/>
          </a:p>
        </p:txBody>
      </p:sp>
      <p:grpSp>
        <p:nvGrpSpPr>
          <p:cNvPr id="172" name="Google Shape;172;p45"/>
          <p:cNvGrpSpPr/>
          <p:nvPr/>
        </p:nvGrpSpPr>
        <p:grpSpPr>
          <a:xfrm>
            <a:off x="190151" y="266710"/>
            <a:ext cx="8763698" cy="971520"/>
            <a:chOff x="322211" y="6432958"/>
            <a:chExt cx="8532000" cy="233001"/>
          </a:xfrm>
        </p:grpSpPr>
        <p:sp>
          <p:nvSpPr>
            <p:cNvPr id="173" name="Google Shape;173;p45"/>
            <p:cNvSpPr/>
            <p:nvPr/>
          </p:nvSpPr>
          <p:spPr>
            <a:xfrm>
              <a:off x="322211" y="6432958"/>
              <a:ext cx="8532000" cy="233001"/>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4" name="Google Shape;174;p45"/>
            <p:cNvSpPr/>
            <p:nvPr/>
          </p:nvSpPr>
          <p:spPr>
            <a:xfrm>
              <a:off x="384373" y="6449705"/>
              <a:ext cx="8389132" cy="199620"/>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75" name="Google Shape;175;p45"/>
          <p:cNvSpPr txBox="1"/>
          <p:nvPr/>
        </p:nvSpPr>
        <p:spPr>
          <a:xfrm>
            <a:off x="312587" y="344089"/>
            <a:ext cx="4844596" cy="72430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税金についてもっと詳しく知りたい人は、</a:t>
            </a:r>
            <a:endParaRPr sz="1700">
              <a:solidFill>
                <a:srgbClr val="005BAD"/>
              </a:solidFill>
              <a:latin typeface="Arial"/>
              <a:ea typeface="Arial"/>
              <a:cs typeface="Arial"/>
              <a:sym typeface="Arial"/>
            </a:endParaRPr>
          </a:p>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　　　国税庁ホームページの「税の学習コーナー」へ</a:t>
            </a:r>
            <a:endParaRPr/>
          </a:p>
        </p:txBody>
      </p:sp>
      <p:grpSp>
        <p:nvGrpSpPr>
          <p:cNvPr id="176" name="Google Shape;176;p45"/>
          <p:cNvGrpSpPr/>
          <p:nvPr/>
        </p:nvGrpSpPr>
        <p:grpSpPr>
          <a:xfrm>
            <a:off x="1318210" y="1342107"/>
            <a:ext cx="6483011" cy="3659608"/>
            <a:chOff x="408221" y="1492804"/>
            <a:chExt cx="8332652" cy="4703715"/>
          </a:xfrm>
        </p:grpSpPr>
        <p:grpSp>
          <p:nvGrpSpPr>
            <p:cNvPr id="177" name="Google Shape;177;p45"/>
            <p:cNvGrpSpPr/>
            <p:nvPr/>
          </p:nvGrpSpPr>
          <p:grpSpPr>
            <a:xfrm>
              <a:off x="408221" y="4787785"/>
              <a:ext cx="2006355" cy="1408734"/>
              <a:chOff x="276126" y="4999439"/>
              <a:chExt cx="2070467" cy="1453749"/>
            </a:xfrm>
          </p:grpSpPr>
          <p:pic>
            <p:nvPicPr>
              <p:cNvPr descr="コンピュータ が含まれている画像&#10;&#10;自動的に生成された説明" id="178" name="Google Shape;178;p45"/>
              <p:cNvPicPr preferRelativeResize="0"/>
              <p:nvPr/>
            </p:nvPicPr>
            <p:blipFill rotWithShape="1">
              <a:blip r:embed="rId2">
                <a:alphaModFix/>
              </a:blip>
              <a:srcRect b="0" l="0" r="0" t="0"/>
              <a:stretch/>
            </p:blipFill>
            <p:spPr>
              <a:xfrm>
                <a:off x="276126" y="4999439"/>
                <a:ext cx="2070467" cy="1453749"/>
              </a:xfrm>
              <a:prstGeom prst="rect">
                <a:avLst/>
              </a:prstGeom>
              <a:noFill/>
              <a:ln>
                <a:noFill/>
              </a:ln>
            </p:spPr>
          </p:pic>
          <p:pic>
            <p:nvPicPr>
              <p:cNvPr id="179" name="Google Shape;179;p45"/>
              <p:cNvPicPr preferRelativeResize="0"/>
              <p:nvPr/>
            </p:nvPicPr>
            <p:blipFill rotWithShape="1">
              <a:blip r:embed="rId3">
                <a:alphaModFix/>
              </a:blip>
              <a:srcRect b="0" l="0" r="0" t="0"/>
              <a:stretch/>
            </p:blipFill>
            <p:spPr>
              <a:xfrm>
                <a:off x="1217079" y="5450114"/>
                <a:ext cx="548824" cy="413743"/>
              </a:xfrm>
              <a:prstGeom prst="rect">
                <a:avLst/>
              </a:prstGeom>
              <a:noFill/>
              <a:ln>
                <a:noFill/>
              </a:ln>
            </p:spPr>
          </p:pic>
        </p:grpSp>
        <p:grpSp>
          <p:nvGrpSpPr>
            <p:cNvPr id="180" name="Google Shape;180;p45"/>
            <p:cNvGrpSpPr/>
            <p:nvPr/>
          </p:nvGrpSpPr>
          <p:grpSpPr>
            <a:xfrm>
              <a:off x="1332596" y="1492804"/>
              <a:ext cx="7408277" cy="4473133"/>
              <a:chOff x="1222872" y="1553378"/>
              <a:chExt cx="7645002" cy="4616068"/>
            </a:xfrm>
          </p:grpSpPr>
          <p:sp>
            <p:nvSpPr>
              <p:cNvPr id="181" name="Google Shape;181;p45"/>
              <p:cNvSpPr/>
              <p:nvPr/>
            </p:nvSpPr>
            <p:spPr>
              <a:xfrm>
                <a:off x="1222872" y="1553378"/>
                <a:ext cx="1575412" cy="4616068"/>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82" name="Google Shape;182;p45"/>
              <p:cNvPicPr preferRelativeResize="0"/>
              <p:nvPr/>
            </p:nvPicPr>
            <p:blipFill rotWithShape="1">
              <a:blip r:embed="rId3">
                <a:alphaModFix/>
              </a:blip>
              <a:srcRect b="0" l="0" r="0" t="0"/>
              <a:stretch/>
            </p:blipFill>
            <p:spPr>
              <a:xfrm>
                <a:off x="2787267" y="1572532"/>
                <a:ext cx="6080607" cy="4584012"/>
              </a:xfrm>
              <a:prstGeom prst="rect">
                <a:avLst/>
              </a:prstGeom>
              <a:noFill/>
              <a:ln cap="flat" cmpd="sng" w="28575">
                <a:solidFill>
                  <a:schemeClr val="dk1"/>
                </a:solidFill>
                <a:prstDash val="solid"/>
                <a:round/>
                <a:headEnd len="sm" w="sm" type="none"/>
                <a:tailEnd len="sm" w="sm" type="none"/>
              </a:ln>
            </p:spPr>
          </p:pic>
        </p:grpSp>
      </p:grpSp>
      <p:sp>
        <p:nvSpPr>
          <p:cNvPr id="183" name="Google Shape;183;p45"/>
          <p:cNvSpPr txBox="1"/>
          <p:nvPr/>
        </p:nvSpPr>
        <p:spPr>
          <a:xfrm>
            <a:off x="443521" y="5755571"/>
            <a:ext cx="3966554" cy="288147"/>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（編集・発行） 大阪府租税教育推進連絡協議会</a:t>
            </a:r>
            <a:endParaRPr sz="1400">
              <a:solidFill>
                <a:schemeClr val="dk1"/>
              </a:solidFill>
              <a:latin typeface="Arial"/>
              <a:ea typeface="Arial"/>
              <a:cs typeface="Arial"/>
              <a:sym typeface="Arial"/>
            </a:endParaRPr>
          </a:p>
        </p:txBody>
      </p:sp>
      <p:sp>
        <p:nvSpPr>
          <p:cNvPr id="184" name="Google Shape;184;p45"/>
          <p:cNvSpPr txBox="1"/>
          <p:nvPr/>
        </p:nvSpPr>
        <p:spPr>
          <a:xfrm>
            <a:off x="1466506" y="6018725"/>
            <a:ext cx="6433775" cy="442035"/>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〒５４０－８５５７　大阪市中央区大手前１－５－６３　大阪合同庁舎第３号館　東税務署内</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ja-JP" sz="1200">
                <a:solidFill>
                  <a:schemeClr val="dk1"/>
                </a:solidFill>
                <a:latin typeface="Arial"/>
                <a:ea typeface="Arial"/>
                <a:cs typeface="Arial"/>
                <a:sym typeface="Arial"/>
              </a:rPr>
              <a:t>電話　06-6942-1101（代）</a:t>
            </a:r>
            <a:endParaRPr sz="1200">
              <a:solidFill>
                <a:schemeClr val="dk1"/>
              </a:solidFill>
              <a:latin typeface="Arial"/>
              <a:ea typeface="Arial"/>
              <a:cs typeface="Arial"/>
              <a:sym typeface="Arial"/>
            </a:endParaRPr>
          </a:p>
        </p:txBody>
      </p:sp>
      <p:cxnSp>
        <p:nvCxnSpPr>
          <p:cNvPr id="185" name="Google Shape;185;p45"/>
          <p:cNvCxnSpPr/>
          <p:nvPr/>
        </p:nvCxnSpPr>
        <p:spPr>
          <a:xfrm>
            <a:off x="0" y="5712022"/>
            <a:ext cx="9144000" cy="0"/>
          </a:xfrm>
          <a:prstGeom prst="straightConnector1">
            <a:avLst/>
          </a:prstGeom>
          <a:noFill/>
          <a:ln cap="flat" cmpd="dbl" w="25400">
            <a:solidFill>
              <a:srgbClr val="005BAD"/>
            </a:solidFill>
            <a:prstDash val="solid"/>
            <a:miter lim="8000"/>
            <a:headEnd len="sm" w="sm" type="none"/>
            <a:tailEnd len="sm" w="sm" type="none"/>
          </a:ln>
        </p:spPr>
      </p:cxnSp>
      <p:sp>
        <p:nvSpPr>
          <p:cNvPr id="186" name="Google Shape;186;p45"/>
          <p:cNvSpPr txBox="1"/>
          <p:nvPr/>
        </p:nvSpPr>
        <p:spPr>
          <a:xfrm>
            <a:off x="1601665" y="6432702"/>
            <a:ext cx="5940669" cy="380480"/>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大阪府租税教育推進連絡協議会は、大阪府内の教育委員会や小学校・中学校・高等学校の教育関係者と、国・府・市町村の税務関係者が協力して、租税教育の推進を図るために設けられた組織です。</a:t>
            </a:r>
            <a:endParaRPr sz="1000">
              <a:solidFill>
                <a:schemeClr val="dk1"/>
              </a:solidFill>
              <a:latin typeface="Arial"/>
              <a:ea typeface="Arial"/>
              <a:cs typeface="Arial"/>
              <a:sym typeface="Arial"/>
            </a:endParaRPr>
          </a:p>
        </p:txBody>
      </p:sp>
      <p:sp>
        <p:nvSpPr>
          <p:cNvPr id="187" name="Google Shape;187;p45"/>
          <p:cNvSpPr/>
          <p:nvPr/>
        </p:nvSpPr>
        <p:spPr>
          <a:xfrm>
            <a:off x="0" y="4996066"/>
            <a:ext cx="9144000" cy="710808"/>
          </a:xfrm>
          <a:prstGeom prst="rect">
            <a:avLst/>
          </a:prstGeom>
          <a:solidFill>
            <a:srgbClr val="F0F9FF"/>
          </a:solid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5BAD"/>
              </a:buClr>
              <a:buSzPts val="1050"/>
              <a:buFont typeface="Arial"/>
              <a:buNone/>
            </a:pPr>
            <a:r>
              <a:rPr b="1" i="0" lang="ja-JP" sz="1050" u="none" cap="none" strike="noStrike">
                <a:solidFill>
                  <a:srgbClr val="005BAD"/>
                </a:solidFill>
                <a:latin typeface="Arial"/>
                <a:ea typeface="Arial"/>
                <a:cs typeface="Arial"/>
                <a:sym typeface="Arial"/>
              </a:rPr>
              <a:t>　［P27・28の答え］</a:t>
            </a:r>
            <a:endParaRPr b="1" i="0" sz="1050" u="none" cap="none" strike="noStrike">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5BAD"/>
              </a:buClr>
              <a:buSzPts val="1050"/>
              <a:buFont typeface="Arial"/>
              <a:buNone/>
            </a:pPr>
            <a:r>
              <a:rPr b="0" i="0" lang="ja-JP" sz="1050" u="none" cap="none" strike="noStrike">
                <a:solidFill>
                  <a:srgbClr val="005BAD"/>
                </a:solidFill>
                <a:latin typeface="Arial"/>
                <a:ea typeface="Arial"/>
                <a:cs typeface="Arial"/>
                <a:sym typeface="Arial"/>
              </a:rPr>
              <a:t>　　</a:t>
            </a:r>
            <a:r>
              <a:rPr b="1" i="0" lang="ja-JP" sz="1050" u="none" cap="none" strike="noStrike">
                <a:solidFill>
                  <a:srgbClr val="005BAD"/>
                </a:solidFill>
                <a:latin typeface="Arial"/>
                <a:ea typeface="Arial"/>
                <a:cs typeface="Arial"/>
                <a:sym typeface="Arial"/>
              </a:rPr>
              <a:t>穴埋め問題 </a:t>
            </a:r>
            <a:r>
              <a:rPr b="0" i="0" lang="ja-JP" sz="1050" u="none" cap="none" strike="noStrike">
                <a:solidFill>
                  <a:srgbClr val="005BAD"/>
                </a:solidFill>
                <a:latin typeface="Arial"/>
                <a:ea typeface="Arial"/>
                <a:cs typeface="Arial"/>
                <a:sym typeface="Arial"/>
              </a:rPr>
              <a:t>… </a:t>
            </a:r>
            <a:r>
              <a:rPr b="1" i="0" lang="ja-JP" sz="1050" u="none" cap="none" strike="noStrike">
                <a:solidFill>
                  <a:srgbClr val="005BAD"/>
                </a:solidFill>
                <a:latin typeface="Arial"/>
                <a:ea typeface="Arial"/>
                <a:cs typeface="Arial"/>
                <a:sym typeface="Arial"/>
              </a:rPr>
              <a:t>［問１］ </a:t>
            </a:r>
            <a:r>
              <a:rPr b="0" i="0" lang="ja-JP" sz="1050" u="none" cap="none" strike="noStrike">
                <a:solidFill>
                  <a:srgbClr val="005BAD"/>
                </a:solidFill>
                <a:latin typeface="Arial"/>
                <a:ea typeface="Arial"/>
                <a:cs typeface="Arial"/>
                <a:sym typeface="Arial"/>
              </a:rPr>
              <a:t>①納税</a:t>
            </a: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［問２］ </a:t>
            </a:r>
            <a:r>
              <a:rPr b="0" i="0" lang="ja-JP" sz="1050" u="none" cap="none" strike="noStrike">
                <a:solidFill>
                  <a:srgbClr val="005BAD"/>
                </a:solidFill>
                <a:latin typeface="Arial"/>
                <a:ea typeface="Arial"/>
                <a:cs typeface="Arial"/>
                <a:sym typeface="Arial"/>
              </a:rPr>
              <a:t>②水平</a:t>
            </a:r>
            <a:r>
              <a:rPr lang="ja-JP" sz="1050">
                <a:solidFill>
                  <a:srgbClr val="005BAD"/>
                </a:solidFill>
                <a:latin typeface="Arial"/>
                <a:ea typeface="Arial"/>
                <a:cs typeface="Arial"/>
                <a:sym typeface="Arial"/>
              </a:rPr>
              <a:t>　</a:t>
            </a:r>
            <a:r>
              <a:rPr b="0" i="0" lang="ja-JP" sz="1050" u="none" cap="none" strike="noStrike">
                <a:solidFill>
                  <a:srgbClr val="005BAD"/>
                </a:solidFill>
                <a:latin typeface="Arial"/>
                <a:ea typeface="Arial"/>
                <a:cs typeface="Arial"/>
                <a:sym typeface="Arial"/>
              </a:rPr>
              <a:t>③垂直</a:t>
            </a: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［問３］ </a:t>
            </a:r>
            <a:r>
              <a:rPr b="0" i="0" lang="ja-JP" sz="1050" u="none" cap="none" strike="noStrike">
                <a:solidFill>
                  <a:srgbClr val="005BAD"/>
                </a:solidFill>
                <a:latin typeface="Arial"/>
                <a:ea typeface="Arial"/>
                <a:cs typeface="Arial"/>
                <a:sym typeface="Arial"/>
              </a:rPr>
              <a:t>④国民</a:t>
            </a:r>
            <a:r>
              <a:rPr lang="ja-JP" sz="1050">
                <a:solidFill>
                  <a:srgbClr val="005BAD"/>
                </a:solidFill>
                <a:latin typeface="Arial"/>
                <a:ea typeface="Arial"/>
                <a:cs typeface="Arial"/>
                <a:sym typeface="Arial"/>
              </a:rPr>
              <a:t>　</a:t>
            </a:r>
            <a:r>
              <a:rPr b="0" i="0" lang="ja-JP" sz="1050" u="none" cap="none" strike="noStrike">
                <a:solidFill>
                  <a:srgbClr val="005BAD"/>
                </a:solidFill>
                <a:latin typeface="Arial"/>
                <a:ea typeface="Arial"/>
                <a:cs typeface="Arial"/>
                <a:sym typeface="Arial"/>
              </a:rPr>
              <a:t>⑤国会議員</a:t>
            </a: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［問４］ </a:t>
            </a:r>
            <a:r>
              <a:rPr b="0" i="0" lang="ja-JP" sz="1050" u="none" cap="none" strike="noStrike">
                <a:solidFill>
                  <a:srgbClr val="005BAD"/>
                </a:solidFill>
                <a:latin typeface="Arial"/>
                <a:ea typeface="Arial"/>
                <a:cs typeface="Arial"/>
                <a:sym typeface="Arial"/>
              </a:rPr>
              <a:t>⑥社会保障関係　⑦国債　⑧税収　⑨公債金（借金）</a:t>
            </a:r>
            <a:r>
              <a:rPr lang="ja-JP" sz="1050">
                <a:solidFill>
                  <a:srgbClr val="005BAD"/>
                </a:solidFill>
                <a:latin typeface="Arial"/>
                <a:ea typeface="Arial"/>
                <a:cs typeface="Arial"/>
                <a:sym typeface="Arial"/>
              </a:rPr>
              <a:t>　</a:t>
            </a:r>
            <a:endParaRPr sz="1050">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5BAD"/>
              </a:buClr>
              <a:buSzPts val="1050"/>
              <a:buFont typeface="Arial"/>
              <a:buNone/>
            </a:pPr>
            <a:r>
              <a:rPr lang="ja-JP" sz="1050">
                <a:solidFill>
                  <a:srgbClr val="005BAD"/>
                </a:solidFill>
                <a:latin typeface="Arial"/>
                <a:ea typeface="Arial"/>
                <a:cs typeface="Arial"/>
                <a:sym typeface="Arial"/>
              </a:rPr>
              <a:t>　　　　　　　　　　　　</a:t>
            </a:r>
            <a:r>
              <a:rPr b="1" lang="ja-JP" sz="1050">
                <a:solidFill>
                  <a:srgbClr val="005BAD"/>
                </a:solidFill>
                <a:latin typeface="Arial"/>
                <a:ea typeface="Arial"/>
                <a:cs typeface="Arial"/>
                <a:sym typeface="Arial"/>
              </a:rPr>
              <a:t>［問５］ </a:t>
            </a:r>
            <a:r>
              <a:rPr b="0" i="0" lang="ja-JP" sz="1050" u="none" cap="none" strike="noStrike">
                <a:solidFill>
                  <a:srgbClr val="005BAD"/>
                </a:solidFill>
                <a:latin typeface="Arial"/>
                <a:ea typeface="Arial"/>
                <a:cs typeface="Arial"/>
                <a:sym typeface="Arial"/>
              </a:rPr>
              <a:t>⑩ ⑪道府県民税、事業税など（Ｐ３参照）</a:t>
            </a:r>
            <a:endParaRPr b="0" i="0" sz="1050" u="none" cap="none" strike="noStrike">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5BAD"/>
              </a:buClr>
              <a:buSzPts val="1050"/>
              <a:buFont typeface="Arial"/>
              <a:buNone/>
            </a:pPr>
            <a:r>
              <a:rPr b="0" i="0" lang="ja-JP" sz="1050" u="none" cap="none" strike="noStrike">
                <a:solidFill>
                  <a:srgbClr val="005BAD"/>
                </a:solidFill>
                <a:latin typeface="Arial"/>
                <a:ea typeface="Arial"/>
                <a:cs typeface="Arial"/>
                <a:sym typeface="Arial"/>
              </a:rPr>
              <a:t>　　</a:t>
            </a:r>
            <a:r>
              <a:rPr b="1" i="0" lang="ja-JP" sz="1050" u="none" cap="none" strike="noStrike">
                <a:solidFill>
                  <a:srgbClr val="005BAD"/>
                </a:solidFill>
                <a:latin typeface="Arial"/>
                <a:ea typeface="Arial"/>
                <a:cs typeface="Arial"/>
                <a:sym typeface="Arial"/>
              </a:rPr>
              <a:t>クイズ</a:t>
            </a:r>
            <a:r>
              <a:rPr b="0" i="0" lang="ja-JP" sz="1050" u="none" cap="none" strike="noStrike">
                <a:solidFill>
                  <a:srgbClr val="005BAD"/>
                </a:solidFill>
                <a:latin typeface="Arial"/>
                <a:ea typeface="Arial"/>
                <a:cs typeface="Arial"/>
                <a:sym typeface="Arial"/>
              </a:rPr>
              <a:t> … </a:t>
            </a:r>
            <a:r>
              <a:rPr b="1" i="0" lang="ja-JP" sz="1050" u="none" cap="none" strike="noStrike">
                <a:solidFill>
                  <a:srgbClr val="005BAD"/>
                </a:solidFill>
                <a:latin typeface="Arial"/>
                <a:ea typeface="Arial"/>
                <a:cs typeface="Arial"/>
                <a:sym typeface="Arial"/>
              </a:rPr>
              <a:t>［問１］ </a:t>
            </a:r>
            <a:r>
              <a:rPr b="0" i="0" lang="ja-JP" sz="1050" u="none" cap="none" strike="noStrike">
                <a:solidFill>
                  <a:srgbClr val="005BAD"/>
                </a:solidFill>
                <a:latin typeface="Arial"/>
                <a:ea typeface="Arial"/>
                <a:cs typeface="Arial"/>
                <a:sym typeface="Arial"/>
              </a:rPr>
              <a:t>②約50種類　</a:t>
            </a:r>
            <a:r>
              <a:rPr b="1" i="0" lang="ja-JP" sz="1050" u="none" cap="none" strike="noStrike">
                <a:solidFill>
                  <a:srgbClr val="005BAD"/>
                </a:solidFill>
                <a:latin typeface="Arial"/>
                <a:ea typeface="Arial"/>
                <a:cs typeface="Arial"/>
                <a:sym typeface="Arial"/>
              </a:rPr>
              <a:t>［問２］ </a:t>
            </a:r>
            <a:r>
              <a:rPr b="0" i="0" lang="ja-JP" sz="1050" u="none" cap="none" strike="noStrike">
                <a:solidFill>
                  <a:srgbClr val="005BAD"/>
                </a:solidFill>
                <a:latin typeface="Arial"/>
                <a:ea typeface="Arial"/>
                <a:cs typeface="Arial"/>
                <a:sym typeface="Arial"/>
              </a:rPr>
              <a:t>③クイズの懸賞金　</a:t>
            </a:r>
            <a:r>
              <a:rPr b="1" i="0" lang="ja-JP" sz="1050" u="none" cap="none" strike="noStrike">
                <a:solidFill>
                  <a:srgbClr val="005BAD"/>
                </a:solidFill>
                <a:latin typeface="Arial"/>
                <a:ea typeface="Arial"/>
                <a:cs typeface="Arial"/>
                <a:sym typeface="Arial"/>
              </a:rPr>
              <a:t>［問３］ </a:t>
            </a:r>
            <a:r>
              <a:rPr b="0" i="0" lang="ja-JP" sz="1050" u="none" cap="none" strike="noStrike">
                <a:solidFill>
                  <a:srgbClr val="005BAD"/>
                </a:solidFill>
                <a:latin typeface="Arial"/>
                <a:ea typeface="Arial"/>
                <a:cs typeface="Arial"/>
                <a:sym typeface="Arial"/>
              </a:rPr>
              <a:t>②スペードのエース　</a:t>
            </a:r>
            <a:r>
              <a:rPr b="1" i="0" lang="ja-JP" sz="1050" u="none" cap="none" strike="noStrike">
                <a:solidFill>
                  <a:srgbClr val="005BAD"/>
                </a:solidFill>
                <a:latin typeface="Arial"/>
                <a:ea typeface="Arial"/>
                <a:cs typeface="Arial"/>
                <a:sym typeface="Arial"/>
              </a:rPr>
              <a:t>［問４］ </a:t>
            </a:r>
            <a:r>
              <a:rPr b="0" i="0" lang="ja-JP" sz="1050" u="none" cap="none" strike="noStrike">
                <a:solidFill>
                  <a:srgbClr val="005BAD"/>
                </a:solidFill>
                <a:latin typeface="Arial"/>
                <a:ea typeface="Arial"/>
                <a:cs typeface="Arial"/>
                <a:sym typeface="Arial"/>
              </a:rPr>
              <a:t>③国会　</a:t>
            </a:r>
            <a:r>
              <a:rPr b="1" i="0" lang="ja-JP" sz="1050" u="none" cap="none" strike="noStrike">
                <a:solidFill>
                  <a:srgbClr val="005BAD"/>
                </a:solidFill>
                <a:latin typeface="Arial"/>
                <a:ea typeface="Arial"/>
                <a:cs typeface="Arial"/>
                <a:sym typeface="Arial"/>
              </a:rPr>
              <a:t>［問５］ </a:t>
            </a:r>
            <a:r>
              <a:rPr b="0" i="0" lang="ja-JP" sz="1050" u="none" cap="none" strike="noStrike">
                <a:solidFill>
                  <a:srgbClr val="005BAD"/>
                </a:solidFill>
                <a:latin typeface="Arial"/>
                <a:ea typeface="Arial"/>
                <a:cs typeface="Arial"/>
                <a:sym typeface="Arial"/>
              </a:rPr>
              <a:t>②かえる税</a:t>
            </a:r>
            <a:endParaRPr/>
          </a:p>
        </p:txBody>
      </p:sp>
      <p:grpSp>
        <p:nvGrpSpPr>
          <p:cNvPr id="188" name="Google Shape;188;p45"/>
          <p:cNvGrpSpPr/>
          <p:nvPr/>
        </p:nvGrpSpPr>
        <p:grpSpPr>
          <a:xfrm>
            <a:off x="190151" y="266710"/>
            <a:ext cx="8763698" cy="971520"/>
            <a:chOff x="322211" y="6432958"/>
            <a:chExt cx="8532000" cy="233001"/>
          </a:xfrm>
        </p:grpSpPr>
        <p:sp>
          <p:nvSpPr>
            <p:cNvPr id="189" name="Google Shape;189;p45"/>
            <p:cNvSpPr/>
            <p:nvPr/>
          </p:nvSpPr>
          <p:spPr>
            <a:xfrm>
              <a:off x="322211" y="6432958"/>
              <a:ext cx="8532000" cy="233001"/>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0" name="Google Shape;190;p45"/>
            <p:cNvSpPr/>
            <p:nvPr/>
          </p:nvSpPr>
          <p:spPr>
            <a:xfrm>
              <a:off x="384373" y="6449705"/>
              <a:ext cx="8389132" cy="199620"/>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91" name="Google Shape;191;p45"/>
          <p:cNvSpPr txBox="1"/>
          <p:nvPr/>
        </p:nvSpPr>
        <p:spPr>
          <a:xfrm>
            <a:off x="312587" y="344089"/>
            <a:ext cx="4844596" cy="72430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税金についてもっと詳しく知りたい人は、</a:t>
            </a:r>
            <a:endParaRPr sz="1700">
              <a:solidFill>
                <a:srgbClr val="005BAD"/>
              </a:solidFill>
              <a:latin typeface="Arial"/>
              <a:ea typeface="Arial"/>
              <a:cs typeface="Arial"/>
              <a:sym typeface="Arial"/>
            </a:endParaRPr>
          </a:p>
          <a:p>
            <a:pPr indent="0" lvl="0" marL="0" marR="0" rtl="0" algn="l">
              <a:lnSpc>
                <a:spcPct val="130000"/>
              </a:lnSpc>
              <a:spcBef>
                <a:spcPts val="0"/>
              </a:spcBef>
              <a:spcAft>
                <a:spcPts val="0"/>
              </a:spcAft>
              <a:buClr>
                <a:srgbClr val="005BAD"/>
              </a:buClr>
              <a:buSzPts val="1700"/>
              <a:buFont typeface="Arial"/>
              <a:buNone/>
            </a:pPr>
            <a:r>
              <a:rPr lang="ja-JP" sz="1700">
                <a:solidFill>
                  <a:srgbClr val="005BAD"/>
                </a:solidFill>
                <a:latin typeface="Arial"/>
                <a:ea typeface="Arial"/>
                <a:cs typeface="Arial"/>
                <a:sym typeface="Arial"/>
              </a:rPr>
              <a:t>　　　国税庁ホームページの「税の学習コーナー」へ</a:t>
            </a:r>
            <a:endParaRPr/>
          </a:p>
        </p:txBody>
      </p:sp>
      <p:grpSp>
        <p:nvGrpSpPr>
          <p:cNvPr id="192" name="Google Shape;192;p45"/>
          <p:cNvGrpSpPr/>
          <p:nvPr/>
        </p:nvGrpSpPr>
        <p:grpSpPr>
          <a:xfrm>
            <a:off x="1318210" y="1342107"/>
            <a:ext cx="6483011" cy="3659608"/>
            <a:chOff x="408221" y="1492804"/>
            <a:chExt cx="8332652" cy="4703715"/>
          </a:xfrm>
        </p:grpSpPr>
        <p:grpSp>
          <p:nvGrpSpPr>
            <p:cNvPr id="193" name="Google Shape;193;p45"/>
            <p:cNvGrpSpPr/>
            <p:nvPr/>
          </p:nvGrpSpPr>
          <p:grpSpPr>
            <a:xfrm>
              <a:off x="408221" y="4787785"/>
              <a:ext cx="2006355" cy="1408734"/>
              <a:chOff x="276126" y="4999439"/>
              <a:chExt cx="2070467" cy="1453749"/>
            </a:xfrm>
          </p:grpSpPr>
          <p:pic>
            <p:nvPicPr>
              <p:cNvPr descr="コンピュータ が含まれている画像&#10;&#10;自動的に生成された説明" id="194" name="Google Shape;194;p45"/>
              <p:cNvPicPr preferRelativeResize="0"/>
              <p:nvPr/>
            </p:nvPicPr>
            <p:blipFill rotWithShape="1">
              <a:blip r:embed="rId2">
                <a:alphaModFix/>
              </a:blip>
              <a:srcRect b="0" l="0" r="0" t="0"/>
              <a:stretch/>
            </p:blipFill>
            <p:spPr>
              <a:xfrm>
                <a:off x="276126" y="4999439"/>
                <a:ext cx="2070467" cy="1453749"/>
              </a:xfrm>
              <a:prstGeom prst="rect">
                <a:avLst/>
              </a:prstGeom>
              <a:noFill/>
              <a:ln>
                <a:noFill/>
              </a:ln>
            </p:spPr>
          </p:pic>
          <p:pic>
            <p:nvPicPr>
              <p:cNvPr id="195" name="Google Shape;195;p45"/>
              <p:cNvPicPr preferRelativeResize="0"/>
              <p:nvPr/>
            </p:nvPicPr>
            <p:blipFill rotWithShape="1">
              <a:blip r:embed="rId3">
                <a:alphaModFix/>
              </a:blip>
              <a:srcRect b="0" l="0" r="0" t="0"/>
              <a:stretch/>
            </p:blipFill>
            <p:spPr>
              <a:xfrm>
                <a:off x="1217079" y="5450114"/>
                <a:ext cx="548824" cy="413743"/>
              </a:xfrm>
              <a:prstGeom prst="rect">
                <a:avLst/>
              </a:prstGeom>
              <a:noFill/>
              <a:ln>
                <a:noFill/>
              </a:ln>
            </p:spPr>
          </p:pic>
        </p:grpSp>
        <p:grpSp>
          <p:nvGrpSpPr>
            <p:cNvPr id="196" name="Google Shape;196;p45"/>
            <p:cNvGrpSpPr/>
            <p:nvPr/>
          </p:nvGrpSpPr>
          <p:grpSpPr>
            <a:xfrm>
              <a:off x="1332596" y="1492804"/>
              <a:ext cx="7408277" cy="4473133"/>
              <a:chOff x="1222872" y="1553378"/>
              <a:chExt cx="7645002" cy="4616068"/>
            </a:xfrm>
          </p:grpSpPr>
          <p:sp>
            <p:nvSpPr>
              <p:cNvPr id="197" name="Google Shape;197;p45"/>
              <p:cNvSpPr/>
              <p:nvPr/>
            </p:nvSpPr>
            <p:spPr>
              <a:xfrm>
                <a:off x="1222872" y="1553378"/>
                <a:ext cx="1575412" cy="4616068"/>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98" name="Google Shape;198;p45"/>
              <p:cNvPicPr preferRelativeResize="0"/>
              <p:nvPr/>
            </p:nvPicPr>
            <p:blipFill rotWithShape="1">
              <a:blip r:embed="rId3">
                <a:alphaModFix/>
              </a:blip>
              <a:srcRect b="0" l="0" r="0" t="0"/>
              <a:stretch/>
            </p:blipFill>
            <p:spPr>
              <a:xfrm>
                <a:off x="2787267" y="1572532"/>
                <a:ext cx="6080607" cy="4584012"/>
              </a:xfrm>
              <a:prstGeom prst="rect">
                <a:avLst/>
              </a:prstGeom>
              <a:noFill/>
              <a:ln cap="flat" cmpd="sng" w="28575">
                <a:solidFill>
                  <a:schemeClr val="dk1"/>
                </a:solidFill>
                <a:prstDash val="solid"/>
                <a:round/>
                <a:headEnd len="sm" w="sm" type="none"/>
                <a:tailEnd len="sm" w="sm" type="none"/>
              </a:ln>
            </p:spPr>
          </p:pic>
        </p:grpSp>
      </p:grpSp>
      <p:sp>
        <p:nvSpPr>
          <p:cNvPr id="199" name="Google Shape;199;p45"/>
          <p:cNvSpPr txBox="1"/>
          <p:nvPr/>
        </p:nvSpPr>
        <p:spPr>
          <a:xfrm>
            <a:off x="443521" y="5755571"/>
            <a:ext cx="3966554" cy="288147"/>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（編集・発行） 大阪府租税教育推進連絡協議会</a:t>
            </a:r>
            <a:endParaRPr sz="1400">
              <a:solidFill>
                <a:schemeClr val="dk1"/>
              </a:solidFill>
              <a:latin typeface="Arial"/>
              <a:ea typeface="Arial"/>
              <a:cs typeface="Arial"/>
              <a:sym typeface="Arial"/>
            </a:endParaRPr>
          </a:p>
        </p:txBody>
      </p:sp>
      <p:sp>
        <p:nvSpPr>
          <p:cNvPr id="200" name="Google Shape;200;p45"/>
          <p:cNvSpPr txBox="1"/>
          <p:nvPr/>
        </p:nvSpPr>
        <p:spPr>
          <a:xfrm>
            <a:off x="1466506" y="6018725"/>
            <a:ext cx="6433775" cy="442035"/>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〒５４０－８５５７　大阪市中央区大手前１－５－６３　大阪合同庁舎第３号館　東税務署内</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ja-JP" sz="1200">
                <a:solidFill>
                  <a:schemeClr val="dk1"/>
                </a:solidFill>
                <a:latin typeface="Arial"/>
                <a:ea typeface="Arial"/>
                <a:cs typeface="Arial"/>
                <a:sym typeface="Arial"/>
              </a:rPr>
              <a:t>電話　06-6942-1101（代）</a:t>
            </a:r>
            <a:endParaRPr sz="1200">
              <a:solidFill>
                <a:schemeClr val="dk1"/>
              </a:solidFill>
              <a:latin typeface="Arial"/>
              <a:ea typeface="Arial"/>
              <a:cs typeface="Arial"/>
              <a:sym typeface="Arial"/>
            </a:endParaRPr>
          </a:p>
        </p:txBody>
      </p:sp>
      <p:cxnSp>
        <p:nvCxnSpPr>
          <p:cNvPr id="201" name="Google Shape;201;p45"/>
          <p:cNvCxnSpPr/>
          <p:nvPr/>
        </p:nvCxnSpPr>
        <p:spPr>
          <a:xfrm>
            <a:off x="0" y="5712022"/>
            <a:ext cx="9144000" cy="0"/>
          </a:xfrm>
          <a:prstGeom prst="straightConnector1">
            <a:avLst/>
          </a:prstGeom>
          <a:noFill/>
          <a:ln cap="flat" cmpd="dbl" w="25400">
            <a:solidFill>
              <a:srgbClr val="005BAD"/>
            </a:solidFill>
            <a:prstDash val="solid"/>
            <a:miter lim="8000"/>
            <a:headEnd len="sm" w="sm" type="none"/>
            <a:tailEnd len="sm" w="sm" type="none"/>
          </a:ln>
        </p:spPr>
      </p:cxnSp>
      <p:sp>
        <p:nvSpPr>
          <p:cNvPr id="202" name="Google Shape;202;p45"/>
          <p:cNvSpPr txBox="1"/>
          <p:nvPr/>
        </p:nvSpPr>
        <p:spPr>
          <a:xfrm>
            <a:off x="1601665" y="6432702"/>
            <a:ext cx="5940669" cy="380480"/>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大阪府租税教育推進連絡協議会は、大阪府内の教育委員会や小学校・中学校・高等学校の教育関係者と、国・府・市町村の税務関係者が協力して、租税教育の推進を図るために設けられた組織です。</a:t>
            </a:r>
            <a:endParaRPr sz="10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nta.go.jp/taxes/kids/hatten/page14.htm" TargetMode="External"/><Relationship Id="rId4" Type="http://schemas.openxmlformats.org/officeDocument/2006/relationships/image" Target="../media/image62.png"/><Relationship Id="rId9" Type="http://schemas.openxmlformats.org/officeDocument/2006/relationships/slide" Target="/ppt/slides/slide2.xml"/><Relationship Id="rId5" Type="http://schemas.openxmlformats.org/officeDocument/2006/relationships/image" Target="../media/image37.png"/><Relationship Id="rId6" Type="http://schemas.openxmlformats.org/officeDocument/2006/relationships/hyperlink" Target="https://www.nta.go.jp/taxes/kids/hatten/page14.htm" TargetMode="External"/><Relationship Id="rId7" Type="http://schemas.openxmlformats.org/officeDocument/2006/relationships/image" Target="../media/image41.png"/><Relationship Id="rId8" Type="http://schemas.openxmlformats.org/officeDocument/2006/relationships/slide" Target="/ppt/slid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6.png"/><Relationship Id="rId4" Type="http://schemas.openxmlformats.org/officeDocument/2006/relationships/hyperlink" Target="https://www.nichizeiren.or.jp/taxaccount/education/sozei_nichizei/" TargetMode="External"/><Relationship Id="rId5" Type="http://schemas.openxmlformats.org/officeDocument/2006/relationships/hyperlink" Target="https://www.nichizeiren.or.jp/taxaccount/education/sozei_nichizei/" TargetMode="External"/><Relationship Id="rId6" Type="http://schemas.openxmlformats.org/officeDocument/2006/relationships/image" Target="../media/image82.png"/></Relationships>
</file>

<file path=ppt/slides/_rels/slide14.xml.rels><?xml version="1.0" encoding="UTF-8" standalone="yes"?><Relationships xmlns="http://schemas.openxmlformats.org/package/2006/relationships"><Relationship Id="rId10"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nta.go.jp/taxes/kids/oyo/page08.htm" TargetMode="External"/><Relationship Id="rId4" Type="http://schemas.openxmlformats.org/officeDocument/2006/relationships/image" Target="../media/image49.png"/><Relationship Id="rId9" Type="http://schemas.openxmlformats.org/officeDocument/2006/relationships/hyperlink" Target="https://www.nta.go.jp/taxes/kids/oyo/page08.htm" TargetMode="External"/><Relationship Id="rId5" Type="http://schemas.openxmlformats.org/officeDocument/2006/relationships/image" Target="../media/image44.png"/><Relationship Id="rId6" Type="http://schemas.openxmlformats.org/officeDocument/2006/relationships/image" Target="../media/image53.png"/><Relationship Id="rId7" Type="http://schemas.openxmlformats.org/officeDocument/2006/relationships/image" Target="../media/image50.png"/><Relationship Id="rId8" Type="http://schemas.openxmlformats.org/officeDocument/2006/relationships/image" Target="../media/image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slide" Target="/ppt/slides/slide2.xml"/><Relationship Id="rId5" Type="http://schemas.openxmlformats.org/officeDocument/2006/relationships/slide" Target="/ppt/slid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6.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7.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29.xml"/><Relationship Id="rId10" Type="http://schemas.openxmlformats.org/officeDocument/2006/relationships/slide" Target="/ppt/slides/slide23.xml"/><Relationship Id="rId13" Type="http://schemas.openxmlformats.org/officeDocument/2006/relationships/hyperlink" Target="https://www.mof.go.jp/tax_information/index.html" TargetMode="External"/><Relationship Id="rId12" Type="http://schemas.openxmlformats.org/officeDocument/2006/relationships/slide" Target="/ppt/slides/slide30.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mof.go.jp/tax_information/index.html" TargetMode="External"/><Relationship Id="rId4" Type="http://schemas.openxmlformats.org/officeDocument/2006/relationships/hyperlink" Target="http://localhost/" TargetMode="External"/><Relationship Id="rId9" Type="http://schemas.openxmlformats.org/officeDocument/2006/relationships/slide" Target="/ppt/slides/slide28.xml"/><Relationship Id="rId14" Type="http://schemas.openxmlformats.org/officeDocument/2006/relationships/image" Target="../media/image7.png"/><Relationship Id="rId5" Type="http://schemas.openxmlformats.org/officeDocument/2006/relationships/slide" Target="/ppt/slides/slide3.xml"/><Relationship Id="rId6" Type="http://schemas.openxmlformats.org/officeDocument/2006/relationships/slide" Target="/ppt/slides/slide10.xml"/><Relationship Id="rId7" Type="http://schemas.openxmlformats.org/officeDocument/2006/relationships/slide" Target="/ppt/slides/slide15.xml"/><Relationship Id="rId8" Type="http://schemas.openxmlformats.org/officeDocument/2006/relationships/slide" Target="/ppt/slides/slide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localhost/" TargetMode="External"/><Relationship Id="rId4" Type="http://schemas.openxmlformats.org/officeDocument/2006/relationships/hyperlink" Target="https://www.youtube.com/watch?v=O8YDvxVEMEY" TargetMode="External"/><Relationship Id="rId5" Type="http://schemas.openxmlformats.org/officeDocument/2006/relationships/image" Target="../media/image47.png"/><Relationship Id="rId6" Type="http://schemas.openxmlformats.org/officeDocument/2006/relationships/hyperlink" Target="https://www.youtube.com/watch?v=O8YDvxVEMEY" TargetMode="External"/><Relationship Id="rId7" Type="http://schemas.openxmlformats.org/officeDocument/2006/relationships/image" Target="../media/image5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9.png"/><Relationship Id="rId4" Type="http://schemas.openxmlformats.org/officeDocument/2006/relationships/hyperlink" Target="http://localhost/" TargetMode="External"/><Relationship Id="rId5" Type="http://schemas.openxmlformats.org/officeDocument/2006/relationships/hyperlink" Target="https://www.youtube.com/watch?v=O8YDvxVEMEY" TargetMode="External"/><Relationship Id="rId6" Type="http://schemas.openxmlformats.org/officeDocument/2006/relationships/hyperlink" Target="https://www.youtube.com/watch?v=O8YDvxVEMEY" TargetMode="External"/><Relationship Id="rId7" Type="http://schemas.openxmlformats.org/officeDocument/2006/relationships/image" Target="../media/image59.png"/><Relationship Id="rId8"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pref.saga.lg.jp/kiji00332148/index.html" TargetMode="External"/><Relationship Id="rId4" Type="http://schemas.openxmlformats.org/officeDocument/2006/relationships/hyperlink" Target="https://www.pref.saga.lg.jp/kiji00332148/index.html" TargetMode="External"/><Relationship Id="rId9" Type="http://schemas.openxmlformats.org/officeDocument/2006/relationships/slide" Target="/ppt/slides/slide2.xml"/><Relationship Id="rId5" Type="http://schemas.openxmlformats.org/officeDocument/2006/relationships/image" Target="../media/image58.png"/><Relationship Id="rId6" Type="http://schemas.openxmlformats.org/officeDocument/2006/relationships/image" Target="../media/image60.png"/><Relationship Id="rId7" Type="http://schemas.openxmlformats.org/officeDocument/2006/relationships/image" Target="../media/image72.png"/><Relationship Id="rId8" Type="http://schemas.openxmlformats.org/officeDocument/2006/relationships/slide" Target="/ppt/slid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6.png"/><Relationship Id="rId4" Type="http://schemas.openxmlformats.org/officeDocument/2006/relationships/image" Target="../media/image81.png"/><Relationship Id="rId5" Type="http://schemas.openxmlformats.org/officeDocument/2006/relationships/image" Target="../media/image57.jpg"/></Relationships>
</file>

<file path=ppt/slides/_rels/slide25.xml.rels><?xml version="1.0" encoding="UTF-8" standalone="yes"?><Relationships xmlns="http://schemas.openxmlformats.org/package/2006/relationships"><Relationship Id="rId11" Type="http://schemas.openxmlformats.org/officeDocument/2006/relationships/image" Target="../media/image68.jpg"/><Relationship Id="rId10" Type="http://schemas.openxmlformats.org/officeDocument/2006/relationships/image" Target="../media/image79.jpg"/><Relationship Id="rId13" Type="http://schemas.openxmlformats.org/officeDocument/2006/relationships/image" Target="../media/image70.jpg"/><Relationship Id="rId12" Type="http://schemas.openxmlformats.org/officeDocument/2006/relationships/image" Target="../media/image67.jpg"/><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hyperlink" Target="https://www.pref.saga.lg.jp/kiji00319533/index.html" TargetMode="External"/><Relationship Id="rId4" Type="http://schemas.openxmlformats.org/officeDocument/2006/relationships/image" Target="../media/image61.png"/><Relationship Id="rId9" Type="http://schemas.openxmlformats.org/officeDocument/2006/relationships/image" Target="../media/image74.jpg"/><Relationship Id="rId15" Type="http://schemas.openxmlformats.org/officeDocument/2006/relationships/image" Target="../media/image71.jpg"/><Relationship Id="rId14" Type="http://schemas.openxmlformats.org/officeDocument/2006/relationships/image" Target="../media/image77.jpg"/><Relationship Id="rId17" Type="http://schemas.openxmlformats.org/officeDocument/2006/relationships/image" Target="../media/image76.png"/><Relationship Id="rId16" Type="http://schemas.openxmlformats.org/officeDocument/2006/relationships/image" Target="../media/image75.png"/><Relationship Id="rId5" Type="http://schemas.openxmlformats.org/officeDocument/2006/relationships/image" Target="../media/image63.png"/><Relationship Id="rId6" Type="http://schemas.openxmlformats.org/officeDocument/2006/relationships/hyperlink" Target="https://www.pref.saga.lg.jp/kiji00319533/index.html" TargetMode="External"/><Relationship Id="rId7" Type="http://schemas.openxmlformats.org/officeDocument/2006/relationships/image" Target="../media/image64.png"/><Relationship Id="rId8" Type="http://schemas.openxmlformats.org/officeDocument/2006/relationships/image" Target="../media/image7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slide" Target="/ppt/slides/slide2.xml"/><Relationship Id="rId4" Type="http://schemas.openxmlformats.org/officeDocument/2006/relationships/slide" Target="/ppt/slid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6.png"/><Relationship Id="rId4" Type="http://schemas.openxmlformats.org/officeDocument/2006/relationships/slide" Target="/ppt/slides/slide2.xml"/><Relationship Id="rId5" Type="http://schemas.openxmlformats.org/officeDocument/2006/relationships/slide" Target="/ppt/slid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6.png"/><Relationship Id="rId4" Type="http://schemas.openxmlformats.org/officeDocument/2006/relationships/hyperlink" Target="https://zaimusho.quizknock.com/" TargetMode="External"/><Relationship Id="rId5" Type="http://schemas.openxmlformats.org/officeDocument/2006/relationships/hyperlink" Target="https://zaimusho.quizknock.com/" TargetMode="External"/><Relationship Id="rId6" Type="http://schemas.openxmlformats.org/officeDocument/2006/relationships/image" Target="../media/image84.png"/><Relationship Id="rId7" Type="http://schemas.openxmlformats.org/officeDocument/2006/relationships/slide" Target="/ppt/slides/slide2.xml"/><Relationship Id="rId8" Type="http://schemas.openxmlformats.org/officeDocument/2006/relationships/slide" Target="/ppt/slid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hyperlink" Target="https://www.mof.go.jp/tax_information/index.html" TargetMode="External"/><Relationship Id="rId9" Type="http://schemas.openxmlformats.org/officeDocument/2006/relationships/slide" Target="/ppt/slides/slide2.xml"/><Relationship Id="rId5" Type="http://schemas.openxmlformats.org/officeDocument/2006/relationships/hyperlink" Target="http://localhost/" TargetMode="External"/><Relationship Id="rId6" Type="http://schemas.openxmlformats.org/officeDocument/2006/relationships/hyperlink" Target="https://www.mof.go.jp/tax_information/index.html" TargetMode="External"/><Relationship Id="rId7" Type="http://schemas.openxmlformats.org/officeDocument/2006/relationships/image" Target="../media/image7.png"/><Relationship Id="rId8" Type="http://schemas.openxmlformats.org/officeDocument/2006/relationships/slide" Target="/ppt/slid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5.png"/><Relationship Id="rId4" Type="http://schemas.openxmlformats.org/officeDocument/2006/relationships/slide" Target="/ppt/slides/slide2.xml"/><Relationship Id="rId5" Type="http://schemas.openxmlformats.org/officeDocument/2006/relationships/slide" Target="/ppt/slid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www.nta.go.jp/taxes/kids/index.htm" TargetMode="External"/><Relationship Id="rId4" Type="http://schemas.openxmlformats.org/officeDocument/2006/relationships/hyperlink" Target="https://www.nta.go.jp/taxes/kids/index.htm" TargetMode="External"/><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8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hyperlink" Target="http://localhost/" TargetMode="External"/><Relationship Id="rId5" Type="http://schemas.openxmlformats.org/officeDocument/2006/relationships/hyperlink" Target="https://www.nta.go.jp/taxes/kids/hatten/page02.htm" TargetMode="External"/><Relationship Id="rId6" Type="http://schemas.openxmlformats.org/officeDocument/2006/relationships/hyperlink" Target="https://www.nta.go.jp/taxes/kids/hatten/page02.htm" TargetMode="External"/><Relationship Id="rId7" Type="http://schemas.openxmlformats.org/officeDocument/2006/relationships/image" Target="../media/image25.png"/></Relationships>
</file>

<file path=ppt/slides/_rels/slide5.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4.png"/><Relationship Id="rId12"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2.png"/><Relationship Id="rId4" Type="http://schemas.openxmlformats.org/officeDocument/2006/relationships/image" Target="../media/image11.png"/><Relationship Id="rId9"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8.png"/><Relationship Id="rId7" Type="http://schemas.openxmlformats.org/officeDocument/2006/relationships/image" Target="../media/image15.png"/><Relationship Id="rId8" Type="http://schemas.openxmlformats.org/officeDocument/2006/relationships/image" Target="../media/image16.png"/></Relationships>
</file>

<file path=ppt/slides/_rels/slide6.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27.png"/><Relationship Id="rId5" Type="http://schemas.openxmlformats.org/officeDocument/2006/relationships/image" Target="../media/image21.png"/><Relationship Id="rId6" Type="http://schemas.openxmlformats.org/officeDocument/2006/relationships/image" Target="../media/image19.png"/><Relationship Id="rId7" Type="http://schemas.openxmlformats.org/officeDocument/2006/relationships/image" Target="../media/image42.png"/><Relationship Id="rId8"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29.png"/><Relationship Id="rId8"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3.png"/><Relationship Id="rId4" Type="http://schemas.openxmlformats.org/officeDocument/2006/relationships/image" Target="../media/image32.png"/><Relationship Id="rId5"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43.png"/><Relationship Id="rId9" Type="http://schemas.openxmlformats.org/officeDocument/2006/relationships/image" Target="../media/image38.png"/><Relationship Id="rId5" Type="http://schemas.openxmlformats.org/officeDocument/2006/relationships/image" Target="../media/image78.png"/><Relationship Id="rId6" Type="http://schemas.openxmlformats.org/officeDocument/2006/relationships/image" Target="../media/image36.png"/><Relationship Id="rId7" Type="http://schemas.openxmlformats.org/officeDocument/2006/relationships/image" Target="../media/image45.png"/><Relationship Id="rId8"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1"/>
          <p:cNvSpPr/>
          <p:nvPr/>
        </p:nvSpPr>
        <p:spPr>
          <a:xfrm>
            <a:off x="0" y="6572250"/>
            <a:ext cx="9144000" cy="28575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51" name="Google Shape;551;p1"/>
          <p:cNvSpPr txBox="1"/>
          <p:nvPr/>
        </p:nvSpPr>
        <p:spPr>
          <a:xfrm>
            <a:off x="5433848" y="6080462"/>
            <a:ext cx="3147000" cy="377100"/>
          </a:xfrm>
          <a:prstGeom prst="rect">
            <a:avLst/>
          </a:prstGeom>
          <a:noFill/>
          <a:ln>
            <a:noFill/>
          </a:ln>
        </p:spPr>
        <p:txBody>
          <a:bodyPr anchorCtr="0" anchor="t" bIns="45700" lIns="72000" spcFirstLastPara="1" rIns="72000" wrap="square" tIns="45700">
            <a:spAutoFit/>
          </a:bodyPr>
          <a:lstStyle/>
          <a:p>
            <a:pPr indent="0" lvl="0" marL="0" rtl="0" algn="just">
              <a:spcBef>
                <a:spcPts val="0"/>
              </a:spcBef>
              <a:spcAft>
                <a:spcPts val="0"/>
              </a:spcAft>
              <a:buNone/>
            </a:pPr>
            <a:r>
              <a:rPr b="1" lang="ja-JP" sz="1850">
                <a:solidFill>
                  <a:srgbClr val="005BAD"/>
                </a:solidFill>
              </a:rPr>
              <a:t>中 学 生 用 租 税 教 育 教 材</a:t>
            </a:r>
            <a:endParaRPr b="1" sz="1850"/>
          </a:p>
        </p:txBody>
      </p:sp>
      <p:sp>
        <p:nvSpPr>
          <p:cNvPr id="552" name="Google Shape;552;p1"/>
          <p:cNvSpPr txBox="1"/>
          <p:nvPr/>
        </p:nvSpPr>
        <p:spPr>
          <a:xfrm>
            <a:off x="5410200" y="4534857"/>
            <a:ext cx="3147060" cy="311230"/>
          </a:xfrm>
          <a:prstGeom prst="rect">
            <a:avLst/>
          </a:prstGeom>
          <a:noFill/>
          <a:ln>
            <a:noFill/>
          </a:ln>
        </p:spPr>
        <p:txBody>
          <a:bodyPr anchorCtr="0" anchor="t" bIns="36000" lIns="252000" spcFirstLastPara="1" rIns="252000" wrap="square" tIns="36000">
            <a:spAutoFit/>
          </a:bodyPr>
          <a:lstStyle/>
          <a:p>
            <a:pPr indent="0" lvl="0" marL="0" marR="0" rtl="0" algn="just">
              <a:spcBef>
                <a:spcPts val="0"/>
              </a:spcBef>
              <a:spcAft>
                <a:spcPts val="0"/>
              </a:spcAft>
              <a:buNone/>
            </a:pPr>
            <a:r>
              <a:rPr b="0" i="0" lang="ja-JP" sz="1550" u="none" cap="none" strike="noStrike">
                <a:solidFill>
                  <a:srgbClr val="005BAD"/>
                </a:solidFill>
                <a:latin typeface="Arial"/>
                <a:ea typeface="Arial"/>
                <a:cs typeface="Arial"/>
                <a:sym typeface="Arial"/>
              </a:rPr>
              <a:t>－ 令和８年度・佐賀県版 －</a:t>
            </a:r>
            <a:endParaRPr b="0" i="0" sz="1550" u="none" cap="none" strike="noStrike">
              <a:solidFill>
                <a:srgbClr val="005BAD"/>
              </a:solidFill>
              <a:latin typeface="Arial"/>
              <a:ea typeface="Arial"/>
              <a:cs typeface="Arial"/>
              <a:sym typeface="Arial"/>
            </a:endParaRPr>
          </a:p>
        </p:txBody>
      </p:sp>
      <p:sp>
        <p:nvSpPr>
          <p:cNvPr id="553" name="Google Shape;553;p1"/>
          <p:cNvSpPr txBox="1"/>
          <p:nvPr/>
        </p:nvSpPr>
        <p:spPr>
          <a:xfrm>
            <a:off x="5469321" y="6565868"/>
            <a:ext cx="3147000" cy="303600"/>
          </a:xfrm>
          <a:prstGeom prst="rect">
            <a:avLst/>
          </a:prstGeom>
          <a:noFill/>
          <a:ln>
            <a:noFill/>
          </a:ln>
        </p:spPr>
        <p:txBody>
          <a:bodyPr anchorCtr="0" anchor="t" bIns="36000" lIns="72000" spcFirstLastPara="1" rIns="72000" wrap="square" tIns="36000">
            <a:spAutoFit/>
          </a:bodyPr>
          <a:lstStyle/>
          <a:p>
            <a:pPr indent="0" lvl="0" marL="0" marR="0" rtl="0" algn="just">
              <a:spcBef>
                <a:spcPts val="0"/>
              </a:spcBef>
              <a:spcAft>
                <a:spcPts val="0"/>
              </a:spcAft>
              <a:buNone/>
            </a:pPr>
            <a:r>
              <a:rPr b="0" i="0" lang="ja-JP" sz="1500" u="none" cap="none" strike="noStrike">
                <a:solidFill>
                  <a:schemeClr val="lt1"/>
                </a:solidFill>
                <a:latin typeface="Arial"/>
                <a:ea typeface="Arial"/>
                <a:cs typeface="Arial"/>
                <a:sym typeface="Arial"/>
              </a:rPr>
              <a:t>佐</a:t>
            </a:r>
            <a:r>
              <a:rPr lang="ja-JP" sz="1500">
                <a:solidFill>
                  <a:schemeClr val="lt1"/>
                </a:solidFill>
              </a:rPr>
              <a:t> </a:t>
            </a:r>
            <a:r>
              <a:rPr b="0" i="0" lang="ja-JP" sz="1500" u="none" cap="none" strike="noStrike">
                <a:solidFill>
                  <a:schemeClr val="lt1"/>
                </a:solidFill>
                <a:latin typeface="Arial"/>
                <a:ea typeface="Arial"/>
                <a:cs typeface="Arial"/>
                <a:sym typeface="Arial"/>
              </a:rPr>
              <a:t>賀</a:t>
            </a:r>
            <a:r>
              <a:rPr lang="ja-JP" sz="1500">
                <a:solidFill>
                  <a:schemeClr val="lt1"/>
                </a:solidFill>
              </a:rPr>
              <a:t> </a:t>
            </a:r>
            <a:r>
              <a:rPr b="0" i="0" lang="ja-JP" sz="1500" u="none" cap="none" strike="noStrike">
                <a:solidFill>
                  <a:schemeClr val="lt1"/>
                </a:solidFill>
                <a:latin typeface="Arial"/>
                <a:ea typeface="Arial"/>
                <a:cs typeface="Arial"/>
                <a:sym typeface="Arial"/>
              </a:rPr>
              <a:t>県</a:t>
            </a:r>
            <a:r>
              <a:rPr lang="ja-JP" sz="1500">
                <a:solidFill>
                  <a:schemeClr val="lt1"/>
                </a:solidFill>
              </a:rPr>
              <a:t> </a:t>
            </a:r>
            <a:r>
              <a:rPr b="0" i="0" lang="ja-JP" sz="1500" u="none" cap="none" strike="noStrike">
                <a:solidFill>
                  <a:schemeClr val="lt1"/>
                </a:solidFill>
                <a:latin typeface="Arial"/>
                <a:ea typeface="Arial"/>
                <a:cs typeface="Arial"/>
                <a:sym typeface="Arial"/>
              </a:rPr>
              <a:t>租</a:t>
            </a:r>
            <a:r>
              <a:rPr lang="ja-JP" sz="1500">
                <a:solidFill>
                  <a:schemeClr val="lt1"/>
                </a:solidFill>
              </a:rPr>
              <a:t> </a:t>
            </a:r>
            <a:r>
              <a:rPr b="0" i="0" lang="ja-JP" sz="1500" u="none" cap="none" strike="noStrike">
                <a:solidFill>
                  <a:schemeClr val="lt1"/>
                </a:solidFill>
                <a:latin typeface="Arial"/>
                <a:ea typeface="Arial"/>
                <a:cs typeface="Arial"/>
                <a:sym typeface="Arial"/>
              </a:rPr>
              <a:t>税</a:t>
            </a:r>
            <a:r>
              <a:rPr lang="ja-JP" sz="1500">
                <a:solidFill>
                  <a:schemeClr val="lt1"/>
                </a:solidFill>
              </a:rPr>
              <a:t> </a:t>
            </a:r>
            <a:r>
              <a:rPr b="0" i="0" lang="ja-JP" sz="1500" u="none" cap="none" strike="noStrike">
                <a:solidFill>
                  <a:schemeClr val="lt1"/>
                </a:solidFill>
                <a:latin typeface="Arial"/>
                <a:ea typeface="Arial"/>
                <a:cs typeface="Arial"/>
                <a:sym typeface="Arial"/>
              </a:rPr>
              <a:t>教</a:t>
            </a:r>
            <a:r>
              <a:rPr lang="ja-JP" sz="1500">
                <a:solidFill>
                  <a:schemeClr val="lt1"/>
                </a:solidFill>
              </a:rPr>
              <a:t> </a:t>
            </a:r>
            <a:r>
              <a:rPr b="0" i="0" lang="ja-JP" sz="1500" u="none" cap="none" strike="noStrike">
                <a:solidFill>
                  <a:schemeClr val="lt1"/>
                </a:solidFill>
                <a:latin typeface="Arial"/>
                <a:ea typeface="Arial"/>
                <a:cs typeface="Arial"/>
                <a:sym typeface="Arial"/>
              </a:rPr>
              <a:t>育</a:t>
            </a:r>
            <a:r>
              <a:rPr lang="ja-JP" sz="1500">
                <a:solidFill>
                  <a:schemeClr val="lt1"/>
                </a:solidFill>
              </a:rPr>
              <a:t> </a:t>
            </a:r>
            <a:r>
              <a:rPr b="0" i="0" lang="ja-JP" sz="1500" u="none" cap="none" strike="noStrike">
                <a:solidFill>
                  <a:schemeClr val="lt1"/>
                </a:solidFill>
                <a:latin typeface="Arial"/>
                <a:ea typeface="Arial"/>
                <a:cs typeface="Arial"/>
                <a:sym typeface="Arial"/>
              </a:rPr>
              <a:t>推</a:t>
            </a:r>
            <a:r>
              <a:rPr lang="ja-JP" sz="1500">
                <a:solidFill>
                  <a:schemeClr val="lt1"/>
                </a:solidFill>
              </a:rPr>
              <a:t> </a:t>
            </a:r>
            <a:r>
              <a:rPr b="0" i="0" lang="ja-JP" sz="1500" u="none" cap="none" strike="noStrike">
                <a:solidFill>
                  <a:schemeClr val="lt1"/>
                </a:solidFill>
                <a:latin typeface="Arial"/>
                <a:ea typeface="Arial"/>
                <a:cs typeface="Arial"/>
                <a:sym typeface="Arial"/>
              </a:rPr>
              <a:t>進</a:t>
            </a:r>
            <a:r>
              <a:rPr lang="ja-JP" sz="1500">
                <a:solidFill>
                  <a:schemeClr val="lt1"/>
                </a:solidFill>
              </a:rPr>
              <a:t> </a:t>
            </a:r>
            <a:r>
              <a:rPr b="0" i="0" lang="ja-JP" sz="1500" u="none" cap="none" strike="noStrike">
                <a:solidFill>
                  <a:schemeClr val="lt1"/>
                </a:solidFill>
                <a:latin typeface="Arial"/>
                <a:ea typeface="Arial"/>
                <a:cs typeface="Arial"/>
                <a:sym typeface="Arial"/>
              </a:rPr>
              <a:t>協</a:t>
            </a:r>
            <a:r>
              <a:rPr lang="ja-JP" sz="1500">
                <a:solidFill>
                  <a:schemeClr val="lt1"/>
                </a:solidFill>
              </a:rPr>
              <a:t> </a:t>
            </a:r>
            <a:r>
              <a:rPr b="0" i="0" lang="ja-JP" sz="1500" u="none" cap="none" strike="noStrike">
                <a:solidFill>
                  <a:schemeClr val="lt1"/>
                </a:solidFill>
                <a:latin typeface="Arial"/>
                <a:ea typeface="Arial"/>
                <a:cs typeface="Arial"/>
                <a:sym typeface="Arial"/>
              </a:rPr>
              <a:t>議</a:t>
            </a:r>
            <a:r>
              <a:rPr lang="ja-JP" sz="1500">
                <a:solidFill>
                  <a:schemeClr val="lt1"/>
                </a:solidFill>
              </a:rPr>
              <a:t> </a:t>
            </a:r>
            <a:r>
              <a:rPr b="0" i="0" lang="ja-JP" sz="1500" u="none" cap="none" strike="noStrike">
                <a:solidFill>
                  <a:schemeClr val="lt1"/>
                </a:solidFill>
                <a:latin typeface="Arial"/>
                <a:ea typeface="Arial"/>
                <a:cs typeface="Arial"/>
                <a:sym typeface="Arial"/>
              </a:rPr>
              <a:t>会</a:t>
            </a:r>
            <a:endParaRPr b="0" i="0" sz="15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grpSp>
        <p:nvGrpSpPr>
          <p:cNvPr id="894" name="Google Shape;894;p10"/>
          <p:cNvGrpSpPr/>
          <p:nvPr/>
        </p:nvGrpSpPr>
        <p:grpSpPr>
          <a:xfrm>
            <a:off x="287921" y="6410880"/>
            <a:ext cx="7967079" cy="374400"/>
            <a:chOff x="322211" y="6410880"/>
            <a:chExt cx="8532000" cy="374400"/>
          </a:xfrm>
        </p:grpSpPr>
        <p:sp>
          <p:nvSpPr>
            <p:cNvPr id="895" name="Google Shape;895;p1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6" name="Google Shape;896;p10"/>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897" name="Google Shape;897;p10"/>
          <p:cNvSpPr txBox="1"/>
          <p:nvPr/>
        </p:nvSpPr>
        <p:spPr>
          <a:xfrm>
            <a:off x="0" y="1049238"/>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2000"/>
              <a:buFont typeface="Arial"/>
              <a:buNone/>
            </a:pPr>
            <a:r>
              <a:rPr lang="ja-JP" sz="2000">
                <a:solidFill>
                  <a:srgbClr val="000000"/>
                </a:solidFill>
                <a:latin typeface="Arial"/>
                <a:ea typeface="Arial"/>
                <a:cs typeface="Arial"/>
                <a:sym typeface="Arial"/>
              </a:rPr>
              <a:t>納税の義務は憲法で定められています。</a:t>
            </a:r>
            <a:endParaRPr/>
          </a:p>
        </p:txBody>
      </p:sp>
      <p:sp>
        <p:nvSpPr>
          <p:cNvPr id="898" name="Google Shape;898;p10"/>
          <p:cNvSpPr txBox="1"/>
          <p:nvPr/>
        </p:nvSpPr>
        <p:spPr>
          <a:xfrm>
            <a:off x="762245" y="6473251"/>
            <a:ext cx="71715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a:t>
            </a:r>
            <a:r>
              <a:rPr b="1" lang="ja-JP" sz="1100">
                <a:solidFill>
                  <a:srgbClr val="005BAD"/>
                </a:solidFill>
                <a:latin typeface="Arial"/>
                <a:ea typeface="Arial"/>
                <a:cs typeface="Arial"/>
                <a:sym typeface="Arial"/>
              </a:rPr>
              <a:t>： </a:t>
            </a:r>
            <a:r>
              <a:rPr b="1" lang="ja-JP" sz="1100">
                <a:solidFill>
                  <a:srgbClr val="005BAD"/>
                </a:solidFill>
                <a:latin typeface="MS PGothic"/>
                <a:ea typeface="MS PGothic"/>
                <a:cs typeface="MS PGothic"/>
                <a:sym typeface="MS PGothic"/>
              </a:rPr>
              <a:t>納税の義務</a:t>
            </a:r>
            <a:r>
              <a:rPr b="1" lang="ja-JP" sz="1100">
                <a:solidFill>
                  <a:schemeClr val="dk1"/>
                </a:solidFill>
                <a:latin typeface="Arial"/>
                <a:ea typeface="Arial"/>
                <a:cs typeface="Arial"/>
                <a:sym typeface="Arial"/>
              </a:rPr>
              <a:t>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https://www.nta.go.jp/taxes/kids/hatten/page14.htm</a:t>
            </a:r>
            <a:endParaRPr sz="1100">
              <a:solidFill>
                <a:schemeClr val="dk1"/>
              </a:solidFill>
              <a:latin typeface="MS PGothic"/>
              <a:ea typeface="MS PGothic"/>
              <a:cs typeface="MS PGothic"/>
              <a:sym typeface="MS PGothic"/>
            </a:endParaRPr>
          </a:p>
        </p:txBody>
      </p:sp>
      <p:grpSp>
        <p:nvGrpSpPr>
          <p:cNvPr id="899" name="Google Shape;899;p10"/>
          <p:cNvGrpSpPr/>
          <p:nvPr/>
        </p:nvGrpSpPr>
        <p:grpSpPr>
          <a:xfrm>
            <a:off x="323849" y="1511737"/>
            <a:ext cx="8506443" cy="639767"/>
            <a:chOff x="323849" y="1511737"/>
            <a:chExt cx="8506443" cy="639767"/>
          </a:xfrm>
        </p:grpSpPr>
        <p:sp>
          <p:nvSpPr>
            <p:cNvPr id="900" name="Google Shape;900;p10"/>
            <p:cNvSpPr/>
            <p:nvPr/>
          </p:nvSpPr>
          <p:spPr>
            <a:xfrm>
              <a:off x="323849" y="1511737"/>
              <a:ext cx="8506443" cy="639766"/>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1" name="Google Shape;901;p10"/>
            <p:cNvSpPr/>
            <p:nvPr/>
          </p:nvSpPr>
          <p:spPr>
            <a:xfrm>
              <a:off x="323850" y="1511737"/>
              <a:ext cx="2019701" cy="639767"/>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日本国憲法</a:t>
              </a:r>
              <a:endParaRPr sz="1800">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600"/>
                <a:buFont typeface="Arial"/>
                <a:buNone/>
              </a:pPr>
              <a:r>
                <a:rPr b="0" i="0" lang="ja-JP" sz="1600" u="none" cap="none" strike="noStrike">
                  <a:solidFill>
                    <a:schemeClr val="lt1"/>
                  </a:solidFill>
                  <a:latin typeface="Arial"/>
                  <a:ea typeface="Arial"/>
                  <a:cs typeface="Arial"/>
                  <a:sym typeface="Arial"/>
                </a:rPr>
                <a:t>第</a:t>
              </a:r>
              <a:r>
                <a:rPr b="0" i="0" lang="ja-JP" sz="1800" u="none" cap="none" strike="noStrike">
                  <a:solidFill>
                    <a:schemeClr val="lt1"/>
                  </a:solidFill>
                  <a:latin typeface="Arial"/>
                  <a:ea typeface="Arial"/>
                  <a:cs typeface="Arial"/>
                  <a:sym typeface="Arial"/>
                </a:rPr>
                <a:t>３０</a:t>
              </a:r>
              <a:r>
                <a:rPr b="0" i="0" lang="ja-JP" sz="1600" u="none" cap="none" strike="noStrike">
                  <a:solidFill>
                    <a:schemeClr val="lt1"/>
                  </a:solidFill>
                  <a:latin typeface="Arial"/>
                  <a:ea typeface="Arial"/>
                  <a:cs typeface="Arial"/>
                  <a:sym typeface="Arial"/>
                </a:rPr>
                <a:t>条</a:t>
              </a:r>
              <a:endParaRPr b="0" i="0" sz="1800" u="none" cap="none" strike="noStrike">
                <a:solidFill>
                  <a:schemeClr val="lt1"/>
                </a:solidFill>
                <a:latin typeface="Arial"/>
                <a:ea typeface="Arial"/>
                <a:cs typeface="Arial"/>
                <a:sym typeface="Arial"/>
              </a:endParaRPr>
            </a:p>
          </p:txBody>
        </p:sp>
      </p:grpSp>
      <p:sp>
        <p:nvSpPr>
          <p:cNvPr id="902" name="Google Shape;902;p10"/>
          <p:cNvSpPr/>
          <p:nvPr/>
        </p:nvSpPr>
        <p:spPr>
          <a:xfrm>
            <a:off x="2440100" y="1633725"/>
            <a:ext cx="64602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900">
                <a:solidFill>
                  <a:srgbClr val="005BAD"/>
                </a:solidFill>
                <a:latin typeface="Arial"/>
                <a:ea typeface="Arial"/>
                <a:cs typeface="Arial"/>
                <a:sym typeface="Arial"/>
              </a:rPr>
              <a:t>国民は、法律の定めるところにより、納税の義務を負ふ。</a:t>
            </a:r>
            <a:endParaRPr sz="1900"/>
          </a:p>
        </p:txBody>
      </p:sp>
      <p:sp>
        <p:nvSpPr>
          <p:cNvPr id="903" name="Google Shape;903;p1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grpSp>
        <p:nvGrpSpPr>
          <p:cNvPr id="904" name="Google Shape;904;p10"/>
          <p:cNvGrpSpPr/>
          <p:nvPr/>
        </p:nvGrpSpPr>
        <p:grpSpPr>
          <a:xfrm>
            <a:off x="-29057" y="6108718"/>
            <a:ext cx="832606" cy="749280"/>
            <a:chOff x="-35154" y="5996310"/>
            <a:chExt cx="945432" cy="850815"/>
          </a:xfrm>
        </p:grpSpPr>
        <p:sp>
          <p:nvSpPr>
            <p:cNvPr id="905" name="Google Shape;905;p10"/>
            <p:cNvSpPr/>
            <p:nvPr/>
          </p:nvSpPr>
          <p:spPr>
            <a:xfrm rot="5400000">
              <a:off x="29731" y="6013480"/>
              <a:ext cx="803910"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6" name="Google Shape;906;p1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7" name="Google Shape;907;p10"/>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pic>
        <p:nvPicPr>
          <p:cNvPr id="908" name="Google Shape;908;p10"/>
          <p:cNvPicPr preferRelativeResize="0"/>
          <p:nvPr/>
        </p:nvPicPr>
        <p:blipFill rotWithShape="1">
          <a:blip r:embed="rId4">
            <a:alphaModFix/>
          </a:blip>
          <a:srcRect b="0" l="0" r="0" t="-1354"/>
          <a:stretch/>
        </p:blipFill>
        <p:spPr>
          <a:xfrm>
            <a:off x="7053799" y="2633382"/>
            <a:ext cx="1522642" cy="1652220"/>
          </a:xfrm>
          <a:prstGeom prst="rect">
            <a:avLst/>
          </a:prstGeom>
          <a:noFill/>
          <a:ln>
            <a:noFill/>
          </a:ln>
        </p:spPr>
      </p:pic>
      <p:sp>
        <p:nvSpPr>
          <p:cNvPr id="909" name="Google Shape;909;p10"/>
          <p:cNvSpPr/>
          <p:nvPr/>
        </p:nvSpPr>
        <p:spPr>
          <a:xfrm>
            <a:off x="4152738" y="5470644"/>
            <a:ext cx="4858294" cy="6397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⇒ワークに取り組んで考えてみよう！</a:t>
            </a:r>
            <a:endParaRPr/>
          </a:p>
        </p:txBody>
      </p:sp>
      <p:pic>
        <p:nvPicPr>
          <p:cNvPr descr="挿絵 が含まれている画像&#10;&#10;自動的に生成された説明" id="910" name="Google Shape;910;p10"/>
          <p:cNvPicPr preferRelativeResize="0"/>
          <p:nvPr/>
        </p:nvPicPr>
        <p:blipFill rotWithShape="1">
          <a:blip r:embed="rId5">
            <a:alphaModFix/>
          </a:blip>
          <a:srcRect b="0" l="0" r="0" t="0"/>
          <a:stretch/>
        </p:blipFill>
        <p:spPr>
          <a:xfrm>
            <a:off x="818081" y="4306503"/>
            <a:ext cx="1824426" cy="1184508"/>
          </a:xfrm>
          <a:prstGeom prst="rect">
            <a:avLst/>
          </a:prstGeom>
          <a:noFill/>
          <a:ln>
            <a:noFill/>
          </a:ln>
        </p:spPr>
      </p:pic>
      <p:grpSp>
        <p:nvGrpSpPr>
          <p:cNvPr id="911" name="Google Shape;911;p10"/>
          <p:cNvGrpSpPr/>
          <p:nvPr/>
        </p:nvGrpSpPr>
        <p:grpSpPr>
          <a:xfrm>
            <a:off x="818081" y="2655421"/>
            <a:ext cx="6052981" cy="1423960"/>
            <a:chOff x="818081" y="2552178"/>
            <a:chExt cx="6052981" cy="1423960"/>
          </a:xfrm>
        </p:grpSpPr>
        <p:sp>
          <p:nvSpPr>
            <p:cNvPr id="912" name="Google Shape;912;p10"/>
            <p:cNvSpPr/>
            <p:nvPr/>
          </p:nvSpPr>
          <p:spPr>
            <a:xfrm>
              <a:off x="818081" y="2552178"/>
              <a:ext cx="6052981" cy="1034979"/>
            </a:xfrm>
            <a:prstGeom prst="roundRect">
              <a:avLst>
                <a:gd fmla="val 9305"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chemeClr val="dk1"/>
                  </a:solidFill>
                  <a:latin typeface="Arial"/>
                  <a:ea typeface="Arial"/>
                  <a:cs typeface="Arial"/>
                  <a:sym typeface="Arial"/>
                </a:rPr>
                <a:t>納税の義務を果たしてもらうためには、</a:t>
              </a:r>
              <a:endParaRPr sz="1900">
                <a:solidFill>
                  <a:schemeClr val="dk1"/>
                </a:solidFill>
                <a:latin typeface="Arial"/>
                <a:ea typeface="Arial"/>
                <a:cs typeface="Arial"/>
                <a:sym typeface="Arial"/>
              </a:endParaRPr>
            </a:p>
            <a:p>
              <a:pPr indent="0" lvl="0" marL="0" marR="0" rtl="0" algn="ctr">
                <a:spcBef>
                  <a:spcPts val="500"/>
                </a:spcBef>
                <a:spcAft>
                  <a:spcPts val="0"/>
                </a:spcAft>
                <a:buNone/>
              </a:pPr>
              <a:r>
                <a:rPr lang="ja-JP" sz="1900">
                  <a:solidFill>
                    <a:schemeClr val="dk1"/>
                  </a:solidFill>
                  <a:latin typeface="Arial"/>
                  <a:ea typeface="Arial"/>
                  <a:cs typeface="Arial"/>
                  <a:sym typeface="Arial"/>
                </a:rPr>
                <a:t>国民の</a:t>
              </a:r>
              <a:r>
                <a:rPr lang="ja-JP" sz="2300">
                  <a:solidFill>
                    <a:srgbClr val="005BAD"/>
                  </a:solidFill>
                  <a:latin typeface="Arial"/>
                  <a:ea typeface="Arial"/>
                  <a:cs typeface="Arial"/>
                  <a:sym typeface="Arial"/>
                </a:rPr>
                <a:t>公平感（納得感）</a:t>
              </a:r>
              <a:r>
                <a:rPr lang="ja-JP" sz="1900">
                  <a:solidFill>
                    <a:schemeClr val="dk1"/>
                  </a:solidFill>
                  <a:latin typeface="Arial"/>
                  <a:ea typeface="Arial"/>
                  <a:cs typeface="Arial"/>
                  <a:sym typeface="Arial"/>
                </a:rPr>
                <a:t>が必要です。</a:t>
              </a:r>
              <a:endParaRPr/>
            </a:p>
          </p:txBody>
        </p:sp>
        <p:sp>
          <p:nvSpPr>
            <p:cNvPr id="913" name="Google Shape;913;p10"/>
            <p:cNvSpPr/>
            <p:nvPr/>
          </p:nvSpPr>
          <p:spPr>
            <a:xfrm>
              <a:off x="5939793" y="3433527"/>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grpSp>
      <p:grpSp>
        <p:nvGrpSpPr>
          <p:cNvPr id="914" name="Google Shape;914;p10"/>
          <p:cNvGrpSpPr/>
          <p:nvPr/>
        </p:nvGrpSpPr>
        <p:grpSpPr>
          <a:xfrm>
            <a:off x="2842617" y="4519039"/>
            <a:ext cx="4676479" cy="851784"/>
            <a:chOff x="2575220" y="4314812"/>
            <a:chExt cx="4676479" cy="851784"/>
          </a:xfrm>
        </p:grpSpPr>
        <p:sp>
          <p:nvSpPr>
            <p:cNvPr id="915" name="Google Shape;915;p10"/>
            <p:cNvSpPr/>
            <p:nvPr/>
          </p:nvSpPr>
          <p:spPr>
            <a:xfrm>
              <a:off x="2575220" y="4314812"/>
              <a:ext cx="4676479" cy="618347"/>
            </a:xfrm>
            <a:prstGeom prst="roundRect">
              <a:avLst>
                <a:gd fmla="val 16667"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chemeClr val="dk1"/>
                  </a:solidFill>
                  <a:latin typeface="Arial"/>
                  <a:ea typeface="Arial"/>
                  <a:cs typeface="Arial"/>
                  <a:sym typeface="Arial"/>
                </a:rPr>
                <a:t>公平感とは？？</a:t>
              </a:r>
              <a:endParaRPr sz="1900">
                <a:solidFill>
                  <a:schemeClr val="dk1"/>
                </a:solidFill>
                <a:latin typeface="Arial"/>
                <a:ea typeface="Arial"/>
                <a:cs typeface="Arial"/>
                <a:sym typeface="Arial"/>
              </a:endParaRPr>
            </a:p>
          </p:txBody>
        </p:sp>
        <p:sp>
          <p:nvSpPr>
            <p:cNvPr id="916" name="Google Shape;916;p10"/>
            <p:cNvSpPr/>
            <p:nvPr/>
          </p:nvSpPr>
          <p:spPr>
            <a:xfrm flipH="1">
              <a:off x="2705985" y="4623985"/>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grpSp>
      <p:pic>
        <p:nvPicPr>
          <p:cNvPr id="917" name="Google Shape;917;p10">
            <a:hlinkClick r:id="rId6"/>
          </p:cNvPr>
          <p:cNvPicPr preferRelativeResize="0"/>
          <p:nvPr/>
        </p:nvPicPr>
        <p:blipFill rotWithShape="1">
          <a:blip r:embed="rId7">
            <a:alphaModFix/>
          </a:blip>
          <a:srcRect b="0" l="0" r="0" t="0"/>
          <a:stretch/>
        </p:blipFill>
        <p:spPr>
          <a:xfrm>
            <a:off x="8296341" y="6297799"/>
            <a:ext cx="560199" cy="560199"/>
          </a:xfrm>
          <a:prstGeom prst="rect">
            <a:avLst/>
          </a:prstGeom>
          <a:noFill/>
          <a:ln>
            <a:noFill/>
          </a:ln>
        </p:spPr>
      </p:pic>
      <p:sp>
        <p:nvSpPr>
          <p:cNvPr id="918" name="Google Shape;918;p1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cxnSp>
        <p:nvCxnSpPr>
          <p:cNvPr id="919" name="Google Shape;919;p10">
            <a:hlinkClick action="ppaction://hlinkshowjump?jump=previousslide"/>
          </p:cNvPr>
          <p:cNvCxnSpPr/>
          <p:nvPr/>
        </p:nvCxnSpPr>
        <p:spPr>
          <a:xfrm>
            <a:off x="859536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920" name="Google Shape;920;p10">
            <a:hlinkClick action="ppaction://hlinkshowjump?jump=nextslide"/>
          </p:cNvPr>
          <p:cNvCxnSpPr/>
          <p:nvPr/>
        </p:nvCxnSpPr>
        <p:spPr>
          <a:xfrm>
            <a:off x="890016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921" name="Google Shape;921;p10">
            <a:hlinkClick action="ppaction://hlinksldjump" r:id="rId8"/>
          </p:cNvPr>
          <p:cNvSpPr/>
          <p:nvPr/>
        </p:nvSpPr>
        <p:spPr>
          <a:xfrm>
            <a:off x="7893533" y="322234"/>
            <a:ext cx="793267" cy="260285"/>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100">
                <a:solidFill>
                  <a:schemeClr val="lt1"/>
                </a:solidFill>
                <a:latin typeface="Arial"/>
                <a:ea typeface="Arial"/>
                <a:cs typeface="Arial"/>
                <a:sym typeface="Arial"/>
              </a:rPr>
              <a:t>目次へ</a:t>
            </a:r>
            <a:endParaRPr/>
          </a:p>
        </p:txBody>
      </p:sp>
      <p:sp>
        <p:nvSpPr>
          <p:cNvPr id="922" name="Google Shape;922;p10">
            <a:hlinkClick action="ppaction://hlinksldjump" r:id="rId9"/>
          </p:cNvPr>
          <p:cNvSpPr/>
          <p:nvPr/>
        </p:nvSpPr>
        <p:spPr>
          <a:xfrm rot="5400000">
            <a:off x="8477040" y="398066"/>
            <a:ext cx="100800" cy="10888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500"/>
                                        <p:tgtEl>
                                          <p:spTgt spid="8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800"/>
                                        <p:tgtEl>
                                          <p:spTgt spid="8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2"/>
                                        </p:tgtEl>
                                        <p:attrNameLst>
                                          <p:attrName>style.visibility</p:attrName>
                                        </p:attrNameLst>
                                      </p:cBhvr>
                                      <p:to>
                                        <p:strVal val="visible"/>
                                      </p:to>
                                    </p:set>
                                    <p:animEffect filter="fade" transition="in">
                                      <p:cBhvr>
                                        <p:cTn dur="500"/>
                                        <p:tgtEl>
                                          <p:spTgt spid="9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600"/>
                                        <p:tgtEl>
                                          <p:spTgt spid="908"/>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750"/>
                                        <p:tgtEl>
                                          <p:spTgt spid="9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600"/>
                                        <p:tgtEl>
                                          <p:spTgt spid="910"/>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500"/>
                                        <p:tgtEl>
                                          <p:spTgt spid="9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500"/>
                                        <p:tgtEl>
                                          <p:spTgt spid="9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1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
        <p:nvSpPr>
          <p:cNvPr id="928" name="Google Shape;928;p1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pic>
        <p:nvPicPr>
          <p:cNvPr id="929" name="Google Shape;929;p11" title="ScreenHunter 1253.png"/>
          <p:cNvPicPr preferRelativeResize="0"/>
          <p:nvPr/>
        </p:nvPicPr>
        <p:blipFill>
          <a:blip r:embed="rId3">
            <a:alphaModFix/>
          </a:blip>
          <a:stretch>
            <a:fillRect/>
          </a:stretch>
        </p:blipFill>
        <p:spPr>
          <a:xfrm>
            <a:off x="168600" y="1070227"/>
            <a:ext cx="8663851" cy="56821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12"/>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35" name="Google Shape;935;p12"/>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36" name="Google Shape;936;p12"/>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37" name="Google Shape;937;p12"/>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38" name="Google Shape;938;p1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
        <p:nvSpPr>
          <p:cNvPr id="939" name="Google Shape;939;p12"/>
          <p:cNvSpPr/>
          <p:nvPr/>
        </p:nvSpPr>
        <p:spPr>
          <a:xfrm>
            <a:off x="7715903" y="5453095"/>
            <a:ext cx="274177" cy="274177"/>
          </a:xfrm>
          <a:prstGeom prst="star5">
            <a:avLst>
              <a:gd fmla="val 19098" name="adj"/>
              <a:gd fmla="val 105146" name="hf"/>
              <a:gd fmla="val 110557" name="vf"/>
            </a:avLst>
          </a:prstGeom>
          <a:solidFill>
            <a:srgbClr val="E3B3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sp>
        <p:nvSpPr>
          <p:cNvPr id="940" name="Google Shape;940;p1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pic>
        <p:nvPicPr>
          <p:cNvPr id="941" name="Google Shape;941;p12" title="ScreenHunter 1254.png"/>
          <p:cNvPicPr preferRelativeResize="0"/>
          <p:nvPr/>
        </p:nvPicPr>
        <p:blipFill>
          <a:blip r:embed="rId3">
            <a:alphaModFix/>
          </a:blip>
          <a:stretch>
            <a:fillRect/>
          </a:stretch>
        </p:blipFill>
        <p:spPr>
          <a:xfrm>
            <a:off x="164200" y="1017104"/>
            <a:ext cx="8686551" cy="57172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pic>
        <p:nvPicPr>
          <p:cNvPr id="947" name="Google Shape;947;p13"/>
          <p:cNvPicPr preferRelativeResize="0"/>
          <p:nvPr/>
        </p:nvPicPr>
        <p:blipFill rotWithShape="1">
          <a:blip r:embed="rId3">
            <a:alphaModFix/>
          </a:blip>
          <a:srcRect b="0" l="0" r="0" t="0"/>
          <a:stretch/>
        </p:blipFill>
        <p:spPr>
          <a:xfrm>
            <a:off x="7652290" y="898047"/>
            <a:ext cx="1190694" cy="1349314"/>
          </a:xfrm>
          <a:prstGeom prst="rect">
            <a:avLst/>
          </a:prstGeom>
          <a:noFill/>
          <a:ln>
            <a:noFill/>
          </a:ln>
        </p:spPr>
      </p:pic>
      <p:sp>
        <p:nvSpPr>
          <p:cNvPr id="948" name="Google Shape;948;p13"/>
          <p:cNvSpPr/>
          <p:nvPr/>
        </p:nvSpPr>
        <p:spPr>
          <a:xfrm>
            <a:off x="283086" y="2144962"/>
            <a:ext cx="8507412" cy="416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9" name="Google Shape;949;p13"/>
          <p:cNvSpPr/>
          <p:nvPr/>
        </p:nvSpPr>
        <p:spPr>
          <a:xfrm>
            <a:off x="289436" y="2151312"/>
            <a:ext cx="1533525" cy="485775"/>
          </a:xfrm>
          <a:prstGeom prst="rect">
            <a:avLst/>
          </a:prstGeom>
          <a:solidFill>
            <a:srgbClr val="4EB7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0" name="Google Shape;950;p13"/>
          <p:cNvSpPr/>
          <p:nvPr/>
        </p:nvSpPr>
        <p:spPr>
          <a:xfrm>
            <a:off x="1822961" y="2151312"/>
            <a:ext cx="6954837" cy="485775"/>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1" name="Google Shape;951;p13"/>
          <p:cNvSpPr/>
          <p:nvPr/>
        </p:nvSpPr>
        <p:spPr>
          <a:xfrm>
            <a:off x="289436" y="26370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2" name="Google Shape;952;p13"/>
          <p:cNvSpPr/>
          <p:nvPr/>
        </p:nvSpPr>
        <p:spPr>
          <a:xfrm>
            <a:off x="1822961" y="2637087"/>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3" name="Google Shape;953;p13"/>
          <p:cNvSpPr/>
          <p:nvPr/>
        </p:nvSpPr>
        <p:spPr>
          <a:xfrm>
            <a:off x="289436" y="33689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4" name="Google Shape;954;p13"/>
          <p:cNvSpPr/>
          <p:nvPr/>
        </p:nvSpPr>
        <p:spPr>
          <a:xfrm>
            <a:off x="1822961" y="33689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5" name="Google Shape;955;p13"/>
          <p:cNvSpPr/>
          <p:nvPr/>
        </p:nvSpPr>
        <p:spPr>
          <a:xfrm>
            <a:off x="289436" y="4100762"/>
            <a:ext cx="1533525" cy="733425"/>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6" name="Google Shape;956;p13"/>
          <p:cNvSpPr/>
          <p:nvPr/>
        </p:nvSpPr>
        <p:spPr>
          <a:xfrm>
            <a:off x="1822961" y="4100762"/>
            <a:ext cx="6954837" cy="7334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7" name="Google Shape;957;p13"/>
          <p:cNvSpPr/>
          <p:nvPr/>
        </p:nvSpPr>
        <p:spPr>
          <a:xfrm>
            <a:off x="289436" y="48341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8" name="Google Shape;958;p13"/>
          <p:cNvSpPr/>
          <p:nvPr/>
        </p:nvSpPr>
        <p:spPr>
          <a:xfrm>
            <a:off x="1822961" y="4834187"/>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9" name="Google Shape;959;p13"/>
          <p:cNvSpPr/>
          <p:nvPr/>
        </p:nvSpPr>
        <p:spPr>
          <a:xfrm>
            <a:off x="289436" y="55660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0" name="Google Shape;960;p13"/>
          <p:cNvSpPr/>
          <p:nvPr/>
        </p:nvSpPr>
        <p:spPr>
          <a:xfrm>
            <a:off x="1822961" y="55660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961" name="Google Shape;961;p13"/>
          <p:cNvCxnSpPr/>
          <p:nvPr/>
        </p:nvCxnSpPr>
        <p:spPr>
          <a:xfrm>
            <a:off x="1822961" y="2144962"/>
            <a:ext cx="0" cy="4159250"/>
          </a:xfrm>
          <a:prstGeom prst="straightConnector1">
            <a:avLst/>
          </a:prstGeom>
          <a:noFill/>
          <a:ln cap="flat" cmpd="sng" w="12700">
            <a:solidFill>
              <a:srgbClr val="005BAD"/>
            </a:solidFill>
            <a:prstDash val="solid"/>
            <a:round/>
            <a:headEnd len="med" w="med" type="none"/>
            <a:tailEnd len="med" w="med" type="none"/>
          </a:ln>
        </p:spPr>
      </p:cxnSp>
      <p:cxnSp>
        <p:nvCxnSpPr>
          <p:cNvPr id="962" name="Google Shape;962;p13"/>
          <p:cNvCxnSpPr/>
          <p:nvPr/>
        </p:nvCxnSpPr>
        <p:spPr>
          <a:xfrm>
            <a:off x="284673" y="2637087"/>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963" name="Google Shape;963;p13"/>
          <p:cNvCxnSpPr/>
          <p:nvPr/>
        </p:nvCxnSpPr>
        <p:spPr>
          <a:xfrm>
            <a:off x="284673" y="33689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964" name="Google Shape;964;p13"/>
          <p:cNvCxnSpPr/>
          <p:nvPr/>
        </p:nvCxnSpPr>
        <p:spPr>
          <a:xfrm>
            <a:off x="284673" y="4100762"/>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965" name="Google Shape;965;p13"/>
          <p:cNvCxnSpPr/>
          <p:nvPr/>
        </p:nvCxnSpPr>
        <p:spPr>
          <a:xfrm>
            <a:off x="284673" y="4834187"/>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966" name="Google Shape;966;p13"/>
          <p:cNvCxnSpPr/>
          <p:nvPr/>
        </p:nvCxnSpPr>
        <p:spPr>
          <a:xfrm>
            <a:off x="284673" y="55660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967" name="Google Shape;967;p13"/>
          <p:cNvCxnSpPr/>
          <p:nvPr/>
        </p:nvCxnSpPr>
        <p:spPr>
          <a:xfrm>
            <a:off x="289436" y="2144962"/>
            <a:ext cx="0" cy="4159250"/>
          </a:xfrm>
          <a:prstGeom prst="straightConnector1">
            <a:avLst/>
          </a:prstGeom>
          <a:noFill/>
          <a:ln cap="flat" cmpd="sng" w="12700">
            <a:solidFill>
              <a:srgbClr val="005BAD"/>
            </a:solidFill>
            <a:prstDash val="solid"/>
            <a:round/>
            <a:headEnd len="med" w="med" type="none"/>
            <a:tailEnd len="med" w="med" type="none"/>
          </a:ln>
        </p:spPr>
      </p:cxnSp>
      <p:cxnSp>
        <p:nvCxnSpPr>
          <p:cNvPr id="968" name="Google Shape;968;p13"/>
          <p:cNvCxnSpPr/>
          <p:nvPr/>
        </p:nvCxnSpPr>
        <p:spPr>
          <a:xfrm>
            <a:off x="8777798" y="2146550"/>
            <a:ext cx="0" cy="4157663"/>
          </a:xfrm>
          <a:prstGeom prst="straightConnector1">
            <a:avLst/>
          </a:prstGeom>
          <a:noFill/>
          <a:ln cap="flat" cmpd="sng" w="12700">
            <a:solidFill>
              <a:srgbClr val="005BAD"/>
            </a:solidFill>
            <a:prstDash val="solid"/>
            <a:round/>
            <a:headEnd len="med" w="med" type="none"/>
            <a:tailEnd len="med" w="med" type="none"/>
          </a:ln>
        </p:spPr>
      </p:cxnSp>
      <p:cxnSp>
        <p:nvCxnSpPr>
          <p:cNvPr id="969" name="Google Shape;969;p13"/>
          <p:cNvCxnSpPr/>
          <p:nvPr/>
        </p:nvCxnSpPr>
        <p:spPr>
          <a:xfrm>
            <a:off x="284673" y="2151312"/>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970" name="Google Shape;970;p13"/>
          <p:cNvCxnSpPr/>
          <p:nvPr/>
        </p:nvCxnSpPr>
        <p:spPr>
          <a:xfrm>
            <a:off x="284673" y="6297862"/>
            <a:ext cx="8499475" cy="0"/>
          </a:xfrm>
          <a:prstGeom prst="straightConnector1">
            <a:avLst/>
          </a:prstGeom>
          <a:noFill/>
          <a:ln cap="flat" cmpd="sng" w="12700">
            <a:solidFill>
              <a:srgbClr val="005BAD"/>
            </a:solidFill>
            <a:prstDash val="solid"/>
            <a:round/>
            <a:headEnd len="med" w="med" type="none"/>
            <a:tailEnd len="med" w="med" type="none"/>
          </a:ln>
        </p:spPr>
      </p:cxnSp>
      <p:sp>
        <p:nvSpPr>
          <p:cNvPr id="971" name="Google Shape;971;p13"/>
          <p:cNvSpPr/>
          <p:nvPr/>
        </p:nvSpPr>
        <p:spPr>
          <a:xfrm>
            <a:off x="4583623" y="2267200"/>
            <a:ext cx="266700" cy="30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000"/>
              <a:buFont typeface="Arial"/>
              <a:buNone/>
            </a:pPr>
            <a:r>
              <a:rPr b="0" i="0" lang="ja-JP" sz="1600" u="none" cap="none" strike="noStrike">
                <a:solidFill>
                  <a:srgbClr val="FFFFFF"/>
                </a:solidFill>
                <a:latin typeface="Arial"/>
                <a:ea typeface="Arial"/>
                <a:cs typeface="Arial"/>
                <a:sym typeface="Arial"/>
              </a:rPr>
              <a:t>内</a:t>
            </a:r>
            <a:endParaRPr sz="1600" u="none" cap="none" strike="noStrike">
              <a:solidFill>
                <a:schemeClr val="dk1"/>
              </a:solidFill>
              <a:latin typeface="Arial"/>
              <a:ea typeface="Arial"/>
              <a:cs typeface="Arial"/>
              <a:sym typeface="Arial"/>
            </a:endParaRPr>
          </a:p>
        </p:txBody>
      </p:sp>
      <p:sp>
        <p:nvSpPr>
          <p:cNvPr id="972" name="Google Shape;972;p13"/>
          <p:cNvSpPr/>
          <p:nvPr/>
        </p:nvSpPr>
        <p:spPr>
          <a:xfrm>
            <a:off x="5005898" y="2267200"/>
            <a:ext cx="266700" cy="30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000"/>
              <a:buFont typeface="Arial"/>
              <a:buNone/>
            </a:pPr>
            <a:r>
              <a:rPr b="0" i="0" lang="ja-JP" sz="1600" u="none" cap="none" strike="noStrike">
                <a:solidFill>
                  <a:srgbClr val="FFFFFF"/>
                </a:solidFill>
                <a:latin typeface="Arial"/>
                <a:ea typeface="Arial"/>
                <a:cs typeface="Arial"/>
                <a:sym typeface="Arial"/>
              </a:rPr>
              <a:t>容</a:t>
            </a:r>
            <a:endParaRPr sz="1600" u="none" cap="none" strike="noStrike">
              <a:solidFill>
                <a:schemeClr val="dk1"/>
              </a:solidFill>
              <a:latin typeface="Arial"/>
              <a:ea typeface="Arial"/>
              <a:cs typeface="Arial"/>
              <a:sym typeface="Arial"/>
            </a:endParaRPr>
          </a:p>
        </p:txBody>
      </p:sp>
      <p:sp>
        <p:nvSpPr>
          <p:cNvPr id="973" name="Google Shape;973;p13"/>
          <p:cNvSpPr/>
          <p:nvPr/>
        </p:nvSpPr>
        <p:spPr>
          <a:xfrm>
            <a:off x="437896" y="2276368"/>
            <a:ext cx="13635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600"/>
              <a:buFont typeface="Arial"/>
              <a:buNone/>
            </a:pPr>
            <a:r>
              <a:rPr b="0" i="0" lang="ja-JP" sz="1600" u="none" cap="none" strike="noStrike">
                <a:solidFill>
                  <a:srgbClr val="FFFFFF"/>
                </a:solidFill>
                <a:latin typeface="Arial"/>
                <a:ea typeface="Arial"/>
                <a:cs typeface="Arial"/>
                <a:sym typeface="Arial"/>
              </a:rPr>
              <a:t>公平の考え方</a:t>
            </a:r>
            <a:endParaRPr sz="1600" u="none" cap="none" strike="noStrike">
              <a:solidFill>
                <a:schemeClr val="dk1"/>
              </a:solidFill>
              <a:latin typeface="Arial"/>
              <a:ea typeface="Arial"/>
              <a:cs typeface="Arial"/>
              <a:sym typeface="Arial"/>
            </a:endParaRPr>
          </a:p>
        </p:txBody>
      </p:sp>
      <p:sp>
        <p:nvSpPr>
          <p:cNvPr id="974" name="Google Shape;974;p13"/>
          <p:cNvSpPr/>
          <p:nvPr/>
        </p:nvSpPr>
        <p:spPr>
          <a:xfrm>
            <a:off x="2037275" y="2887897"/>
            <a:ext cx="3453000" cy="298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ja-JP" u="none" cap="none" strike="noStrike">
                <a:solidFill>
                  <a:srgbClr val="000000"/>
                </a:solidFill>
                <a:latin typeface="Arial"/>
                <a:ea typeface="Arial"/>
                <a:cs typeface="Arial"/>
                <a:sym typeface="Arial"/>
              </a:rPr>
              <a:t>各自の能力に応じて負担すること</a:t>
            </a:r>
            <a:endParaRPr u="none" cap="none" strike="noStrike">
              <a:solidFill>
                <a:schemeClr val="dk1"/>
              </a:solidFill>
              <a:latin typeface="Arial"/>
              <a:ea typeface="Arial"/>
              <a:cs typeface="Arial"/>
              <a:sym typeface="Arial"/>
            </a:endParaRPr>
          </a:p>
        </p:txBody>
      </p:sp>
      <p:sp>
        <p:nvSpPr>
          <p:cNvPr id="975" name="Google Shape;975;p13"/>
          <p:cNvSpPr/>
          <p:nvPr/>
        </p:nvSpPr>
        <p:spPr>
          <a:xfrm>
            <a:off x="651386" y="2887912"/>
            <a:ext cx="820738"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5BAD"/>
              </a:buClr>
              <a:buSzPts val="1600"/>
              <a:buFont typeface="Arial"/>
              <a:buNone/>
            </a:pPr>
            <a:r>
              <a:rPr b="0" i="0" lang="ja-JP" sz="1500" u="none" cap="none" strike="noStrike">
                <a:solidFill>
                  <a:srgbClr val="005BAD"/>
                </a:solidFill>
                <a:latin typeface="Arial"/>
                <a:ea typeface="Arial"/>
                <a:cs typeface="Arial"/>
                <a:sym typeface="Arial"/>
              </a:rPr>
              <a:t>応能負担</a:t>
            </a:r>
            <a:endParaRPr sz="1500" u="none" cap="none" strike="noStrike">
              <a:solidFill>
                <a:schemeClr val="dk1"/>
              </a:solidFill>
              <a:latin typeface="Arial"/>
              <a:ea typeface="Arial"/>
              <a:cs typeface="Arial"/>
              <a:sym typeface="Arial"/>
            </a:endParaRPr>
          </a:p>
        </p:txBody>
      </p:sp>
      <p:sp>
        <p:nvSpPr>
          <p:cNvPr id="976" name="Google Shape;976;p13"/>
          <p:cNvSpPr/>
          <p:nvPr/>
        </p:nvSpPr>
        <p:spPr>
          <a:xfrm>
            <a:off x="2037275" y="3619750"/>
            <a:ext cx="4747800" cy="261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ja-JP" u="none" cap="none" strike="noStrike">
                <a:solidFill>
                  <a:srgbClr val="000000"/>
                </a:solidFill>
                <a:latin typeface="Arial"/>
                <a:ea typeface="Arial"/>
                <a:cs typeface="Arial"/>
                <a:sym typeface="Arial"/>
              </a:rPr>
              <a:t>自分が受けた利益に応じたものを負担すること</a:t>
            </a:r>
            <a:endParaRPr u="none" cap="none" strike="noStrike">
              <a:solidFill>
                <a:schemeClr val="dk1"/>
              </a:solidFill>
              <a:latin typeface="Arial"/>
              <a:ea typeface="Arial"/>
              <a:cs typeface="Arial"/>
              <a:sym typeface="Arial"/>
            </a:endParaRPr>
          </a:p>
        </p:txBody>
      </p:sp>
      <p:sp>
        <p:nvSpPr>
          <p:cNvPr id="977" name="Google Shape;977;p13"/>
          <p:cNvSpPr/>
          <p:nvPr/>
        </p:nvSpPr>
        <p:spPr>
          <a:xfrm>
            <a:off x="651386" y="3619750"/>
            <a:ext cx="820738"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5BAD"/>
              </a:buClr>
              <a:buSzPts val="1600"/>
              <a:buFont typeface="Arial"/>
              <a:buNone/>
            </a:pPr>
            <a:r>
              <a:rPr b="0" i="0" lang="ja-JP" sz="1500" u="none" cap="none" strike="noStrike">
                <a:solidFill>
                  <a:srgbClr val="005BAD"/>
                </a:solidFill>
                <a:latin typeface="Arial"/>
                <a:ea typeface="Arial"/>
                <a:cs typeface="Arial"/>
                <a:sym typeface="Arial"/>
              </a:rPr>
              <a:t>応益負担</a:t>
            </a:r>
            <a:endParaRPr sz="1500" u="none" cap="none" strike="noStrike">
              <a:solidFill>
                <a:schemeClr val="dk1"/>
              </a:solidFill>
              <a:latin typeface="Arial"/>
              <a:ea typeface="Arial"/>
              <a:cs typeface="Arial"/>
              <a:sym typeface="Arial"/>
            </a:endParaRPr>
          </a:p>
        </p:txBody>
      </p:sp>
      <p:sp>
        <p:nvSpPr>
          <p:cNvPr id="978" name="Google Shape;978;p13"/>
          <p:cNvSpPr/>
          <p:nvPr/>
        </p:nvSpPr>
        <p:spPr>
          <a:xfrm>
            <a:off x="2037275" y="4352374"/>
            <a:ext cx="6351000" cy="30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ja-JP" u="none" cap="none" strike="noStrike">
                <a:solidFill>
                  <a:srgbClr val="000000"/>
                </a:solidFill>
                <a:latin typeface="Arial"/>
                <a:ea typeface="Arial"/>
                <a:cs typeface="Arial"/>
                <a:sym typeface="Arial"/>
              </a:rPr>
              <a:t>「負担能力が同じ人には、同じ負担を求めるのが公平」という考え方</a:t>
            </a:r>
            <a:endParaRPr u="none" cap="none" strike="noStrike">
              <a:solidFill>
                <a:schemeClr val="dk1"/>
              </a:solidFill>
              <a:latin typeface="Arial"/>
              <a:ea typeface="Arial"/>
              <a:cs typeface="Arial"/>
              <a:sym typeface="Arial"/>
            </a:endParaRPr>
          </a:p>
        </p:txBody>
      </p:sp>
      <p:sp>
        <p:nvSpPr>
          <p:cNvPr id="979" name="Google Shape;979;p13"/>
          <p:cNvSpPr/>
          <p:nvPr/>
        </p:nvSpPr>
        <p:spPr>
          <a:xfrm>
            <a:off x="551373" y="4352380"/>
            <a:ext cx="1025922"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5BAD"/>
              </a:buClr>
              <a:buSzPts val="1600"/>
              <a:buFont typeface="Arial"/>
              <a:buNone/>
            </a:pPr>
            <a:r>
              <a:rPr b="0" i="0" lang="ja-JP" sz="1500" u="none" cap="none" strike="noStrike">
                <a:solidFill>
                  <a:srgbClr val="005BAD"/>
                </a:solidFill>
                <a:latin typeface="Arial"/>
                <a:ea typeface="Arial"/>
                <a:cs typeface="Arial"/>
                <a:sym typeface="Arial"/>
              </a:rPr>
              <a:t>水平的公平</a:t>
            </a:r>
            <a:endParaRPr sz="1500" u="none" cap="none" strike="noStrike">
              <a:solidFill>
                <a:schemeClr val="dk1"/>
              </a:solidFill>
              <a:latin typeface="Arial"/>
              <a:ea typeface="Arial"/>
              <a:cs typeface="Arial"/>
              <a:sym typeface="Arial"/>
            </a:endParaRPr>
          </a:p>
        </p:txBody>
      </p:sp>
      <p:sp>
        <p:nvSpPr>
          <p:cNvPr id="980" name="Google Shape;980;p13"/>
          <p:cNvSpPr/>
          <p:nvPr/>
        </p:nvSpPr>
        <p:spPr>
          <a:xfrm>
            <a:off x="2037273" y="5085012"/>
            <a:ext cx="6351098"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ja-JP" u="none" cap="none" strike="noStrike">
                <a:solidFill>
                  <a:srgbClr val="000000"/>
                </a:solidFill>
                <a:latin typeface="Arial"/>
                <a:ea typeface="Arial"/>
                <a:cs typeface="Arial"/>
                <a:sym typeface="Arial"/>
              </a:rPr>
              <a:t>「負担能力が高い人には、より大きな負担を求めるのが公平」という考え方</a:t>
            </a:r>
            <a:endParaRPr u="none" cap="none" strike="noStrike">
              <a:solidFill>
                <a:schemeClr val="dk1"/>
              </a:solidFill>
              <a:latin typeface="Arial"/>
              <a:ea typeface="Arial"/>
              <a:cs typeface="Arial"/>
              <a:sym typeface="Arial"/>
            </a:endParaRPr>
          </a:p>
        </p:txBody>
      </p:sp>
      <p:sp>
        <p:nvSpPr>
          <p:cNvPr id="981" name="Google Shape;981;p13"/>
          <p:cNvSpPr/>
          <p:nvPr/>
        </p:nvSpPr>
        <p:spPr>
          <a:xfrm>
            <a:off x="551373" y="5085012"/>
            <a:ext cx="1025922"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5BAD"/>
              </a:buClr>
              <a:buSzPts val="1600"/>
              <a:buFont typeface="Arial"/>
              <a:buNone/>
            </a:pPr>
            <a:r>
              <a:rPr b="0" i="0" lang="ja-JP" sz="1500" u="none" cap="none" strike="noStrike">
                <a:solidFill>
                  <a:srgbClr val="005BAD"/>
                </a:solidFill>
                <a:latin typeface="Arial"/>
                <a:ea typeface="Arial"/>
                <a:cs typeface="Arial"/>
                <a:sym typeface="Arial"/>
              </a:rPr>
              <a:t>垂直的公平</a:t>
            </a:r>
            <a:endParaRPr sz="1500" u="none" cap="none" strike="noStrike">
              <a:solidFill>
                <a:schemeClr val="dk1"/>
              </a:solidFill>
              <a:latin typeface="Arial"/>
              <a:ea typeface="Arial"/>
              <a:cs typeface="Arial"/>
              <a:sym typeface="Arial"/>
            </a:endParaRPr>
          </a:p>
        </p:txBody>
      </p:sp>
      <p:sp>
        <p:nvSpPr>
          <p:cNvPr id="982" name="Google Shape;982;p13"/>
          <p:cNvSpPr/>
          <p:nvPr/>
        </p:nvSpPr>
        <p:spPr>
          <a:xfrm>
            <a:off x="2037273" y="5816850"/>
            <a:ext cx="5817298"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ja-JP" u="none" cap="none" strike="noStrike">
                <a:solidFill>
                  <a:srgbClr val="000000"/>
                </a:solidFill>
                <a:latin typeface="Arial"/>
                <a:ea typeface="Arial"/>
                <a:cs typeface="Arial"/>
                <a:sym typeface="Arial"/>
              </a:rPr>
              <a:t>「現役世代と将来世代の受益と負担のバランスを保つ」という考え方</a:t>
            </a:r>
            <a:endParaRPr u="none" cap="none" strike="noStrike">
              <a:solidFill>
                <a:schemeClr val="dk1"/>
              </a:solidFill>
              <a:latin typeface="Arial"/>
              <a:ea typeface="Arial"/>
              <a:cs typeface="Arial"/>
              <a:sym typeface="Arial"/>
            </a:endParaRPr>
          </a:p>
        </p:txBody>
      </p:sp>
      <p:sp>
        <p:nvSpPr>
          <p:cNvPr id="983" name="Google Shape;983;p13"/>
          <p:cNvSpPr/>
          <p:nvPr/>
        </p:nvSpPr>
        <p:spPr>
          <a:xfrm>
            <a:off x="451361" y="5816850"/>
            <a:ext cx="1226298"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5BAD"/>
              </a:buClr>
              <a:buSzPts val="1600"/>
              <a:buFont typeface="Arial"/>
              <a:buNone/>
            </a:pPr>
            <a:r>
              <a:rPr b="0" i="0" lang="ja-JP" sz="1500" u="none" cap="none" strike="noStrike">
                <a:solidFill>
                  <a:srgbClr val="005BAD"/>
                </a:solidFill>
                <a:latin typeface="Arial"/>
                <a:ea typeface="Arial"/>
                <a:cs typeface="Arial"/>
                <a:sym typeface="Arial"/>
              </a:rPr>
              <a:t>世代間の公平</a:t>
            </a:r>
            <a:endParaRPr sz="1500" u="none" cap="none" strike="noStrike">
              <a:solidFill>
                <a:schemeClr val="dk1"/>
              </a:solidFill>
              <a:latin typeface="Arial"/>
              <a:ea typeface="Arial"/>
              <a:cs typeface="Arial"/>
              <a:sym typeface="Arial"/>
            </a:endParaRPr>
          </a:p>
        </p:txBody>
      </p:sp>
      <p:grpSp>
        <p:nvGrpSpPr>
          <p:cNvPr id="984" name="Google Shape;984;p13"/>
          <p:cNvGrpSpPr/>
          <p:nvPr/>
        </p:nvGrpSpPr>
        <p:grpSpPr>
          <a:xfrm>
            <a:off x="287921" y="6410880"/>
            <a:ext cx="7941679" cy="374400"/>
            <a:chOff x="322211" y="6410880"/>
            <a:chExt cx="8532000" cy="374400"/>
          </a:xfrm>
        </p:grpSpPr>
        <p:sp>
          <p:nvSpPr>
            <p:cNvPr id="985" name="Google Shape;985;p13"/>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86" name="Google Shape;986;p13"/>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987" name="Google Shape;987;p13"/>
          <p:cNvSpPr txBox="1"/>
          <p:nvPr/>
        </p:nvSpPr>
        <p:spPr>
          <a:xfrm>
            <a:off x="332800" y="1316300"/>
            <a:ext cx="6099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税金には、みんながより公平だと思える仕組みが必要！</a:t>
            </a:r>
            <a:endParaRPr/>
          </a:p>
        </p:txBody>
      </p:sp>
      <p:grpSp>
        <p:nvGrpSpPr>
          <p:cNvPr id="988" name="Google Shape;988;p13"/>
          <p:cNvGrpSpPr/>
          <p:nvPr/>
        </p:nvGrpSpPr>
        <p:grpSpPr>
          <a:xfrm>
            <a:off x="-29057" y="6108719"/>
            <a:ext cx="832606" cy="749280"/>
            <a:chOff x="-35154" y="5996310"/>
            <a:chExt cx="945432" cy="850815"/>
          </a:xfrm>
        </p:grpSpPr>
        <p:sp>
          <p:nvSpPr>
            <p:cNvPr id="989" name="Google Shape;989;p1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0" name="Google Shape;990;p1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1" name="Google Shape;991;p13"/>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992" name="Google Shape;992;p1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
        <p:nvSpPr>
          <p:cNvPr id="993" name="Google Shape;993;p13"/>
          <p:cNvSpPr txBox="1"/>
          <p:nvPr/>
        </p:nvSpPr>
        <p:spPr>
          <a:xfrm>
            <a:off x="839467" y="6461424"/>
            <a:ext cx="721233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https://www.nichizeiren.or.jp/taxaccount/education/sozei_nichizei/</a:t>
            </a:r>
            <a:r>
              <a:rPr lang="ja-JP" sz="1100">
                <a:solidFill>
                  <a:schemeClr val="dk1"/>
                </a:solidFill>
                <a:latin typeface="Arial"/>
                <a:ea typeface="Arial"/>
                <a:cs typeface="Arial"/>
                <a:sym typeface="Arial"/>
              </a:rPr>
              <a:t>  </a:t>
            </a:r>
            <a:r>
              <a:rPr lang="ja-JP" sz="1000">
                <a:solidFill>
                  <a:schemeClr val="dk1"/>
                </a:solidFill>
                <a:latin typeface="MS PGothic"/>
                <a:ea typeface="MS PGothic"/>
                <a:cs typeface="MS PGothic"/>
                <a:sym typeface="MS PGothic"/>
              </a:rPr>
              <a:t>（日本税理士会連合会HP）</a:t>
            </a:r>
            <a:endParaRPr sz="1100">
              <a:solidFill>
                <a:schemeClr val="dk1"/>
              </a:solidFill>
              <a:latin typeface="MS PGothic"/>
              <a:ea typeface="MS PGothic"/>
              <a:cs typeface="MS PGothic"/>
              <a:sym typeface="MS PGothic"/>
            </a:endParaRPr>
          </a:p>
        </p:txBody>
      </p:sp>
      <p:pic>
        <p:nvPicPr>
          <p:cNvPr id="994" name="Google Shape;994;p13">
            <a:hlinkClick r:id="rId5"/>
          </p:cNvPr>
          <p:cNvPicPr preferRelativeResize="0"/>
          <p:nvPr/>
        </p:nvPicPr>
        <p:blipFill rotWithShape="1">
          <a:blip r:embed="rId6">
            <a:alphaModFix/>
          </a:blip>
          <a:srcRect b="0" l="0" r="0" t="0"/>
          <a:stretch/>
        </p:blipFill>
        <p:spPr>
          <a:xfrm>
            <a:off x="8296656" y="6345543"/>
            <a:ext cx="500462" cy="500462"/>
          </a:xfrm>
          <a:prstGeom prst="rect">
            <a:avLst/>
          </a:prstGeom>
          <a:noFill/>
          <a:ln>
            <a:noFill/>
          </a:ln>
        </p:spPr>
      </p:pic>
      <p:sp>
        <p:nvSpPr>
          <p:cNvPr id="995" name="Google Shape;995;p1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500"/>
                                        <p:tgtEl>
                                          <p:spTgt spid="9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500"/>
                                        <p:tgtEl>
                                          <p:spTgt spid="948"/>
                                        </p:tgtEl>
                                      </p:cBhvr>
                                    </p:animEffect>
                                  </p:childTnLst>
                                </p:cTn>
                              </p:par>
                              <p:par>
                                <p:cTn fill="hold" nodeType="with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500"/>
                                        <p:tgtEl>
                                          <p:spTgt spid="949"/>
                                        </p:tgtEl>
                                      </p:cBhvr>
                                    </p:animEffect>
                                  </p:childTnLst>
                                </p:cTn>
                              </p:par>
                              <p:par>
                                <p:cTn fill="hold" nodeType="with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500"/>
                                        <p:tgtEl>
                                          <p:spTgt spid="950"/>
                                        </p:tgtEl>
                                      </p:cBhvr>
                                    </p:animEffect>
                                  </p:childTnLst>
                                </p:cTn>
                              </p:par>
                              <p:par>
                                <p:cTn fill="hold" nodeType="with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500"/>
                                        <p:tgtEl>
                                          <p:spTgt spid="951"/>
                                        </p:tgtEl>
                                      </p:cBhvr>
                                    </p:animEffect>
                                  </p:childTnLst>
                                </p:cTn>
                              </p:par>
                              <p:par>
                                <p:cTn fill="hold" nodeType="withEffect" presetClass="entr" presetID="10" presetSubtype="0">
                                  <p:stCondLst>
                                    <p:cond delay="0"/>
                                  </p:stCondLst>
                                  <p:childTnLst>
                                    <p:set>
                                      <p:cBhvr>
                                        <p:cTn dur="1" fill="hold">
                                          <p:stCondLst>
                                            <p:cond delay="0"/>
                                          </p:stCondLst>
                                        </p:cTn>
                                        <p:tgtEl>
                                          <p:spTgt spid="952"/>
                                        </p:tgtEl>
                                        <p:attrNameLst>
                                          <p:attrName>style.visibility</p:attrName>
                                        </p:attrNameLst>
                                      </p:cBhvr>
                                      <p:to>
                                        <p:strVal val="visible"/>
                                      </p:to>
                                    </p:set>
                                    <p:animEffect filter="fade" transition="in">
                                      <p:cBhvr>
                                        <p:cTn dur="500"/>
                                        <p:tgtEl>
                                          <p:spTgt spid="952"/>
                                        </p:tgtEl>
                                      </p:cBhvr>
                                    </p:animEffect>
                                  </p:childTnLst>
                                </p:cTn>
                              </p:par>
                              <p:par>
                                <p:cTn fill="hold" nodeType="withEffect" presetClass="entr" presetID="10" presetSubtype="0">
                                  <p:stCondLst>
                                    <p:cond delay="0"/>
                                  </p:stCondLst>
                                  <p:childTnLst>
                                    <p:set>
                                      <p:cBhvr>
                                        <p:cTn dur="1" fill="hold">
                                          <p:stCondLst>
                                            <p:cond delay="0"/>
                                          </p:stCondLst>
                                        </p:cTn>
                                        <p:tgtEl>
                                          <p:spTgt spid="953"/>
                                        </p:tgtEl>
                                        <p:attrNameLst>
                                          <p:attrName>style.visibility</p:attrName>
                                        </p:attrNameLst>
                                      </p:cBhvr>
                                      <p:to>
                                        <p:strVal val="visible"/>
                                      </p:to>
                                    </p:set>
                                    <p:animEffect filter="fade" transition="in">
                                      <p:cBhvr>
                                        <p:cTn dur="500"/>
                                        <p:tgtEl>
                                          <p:spTgt spid="953"/>
                                        </p:tgtEl>
                                      </p:cBhvr>
                                    </p:animEffect>
                                  </p:childTnLst>
                                </p:cTn>
                              </p:par>
                              <p:par>
                                <p:cTn fill="hold" nodeType="withEffect" presetClass="entr" presetID="10" presetSubtype="0">
                                  <p:stCondLst>
                                    <p:cond delay="0"/>
                                  </p:stCondLst>
                                  <p:childTnLst>
                                    <p:set>
                                      <p:cBhvr>
                                        <p:cTn dur="1" fill="hold">
                                          <p:stCondLst>
                                            <p:cond delay="0"/>
                                          </p:stCondLst>
                                        </p:cTn>
                                        <p:tgtEl>
                                          <p:spTgt spid="954"/>
                                        </p:tgtEl>
                                        <p:attrNameLst>
                                          <p:attrName>style.visibility</p:attrName>
                                        </p:attrNameLst>
                                      </p:cBhvr>
                                      <p:to>
                                        <p:strVal val="visible"/>
                                      </p:to>
                                    </p:set>
                                    <p:animEffect filter="fade" transition="in">
                                      <p:cBhvr>
                                        <p:cTn dur="500"/>
                                        <p:tgtEl>
                                          <p:spTgt spid="954"/>
                                        </p:tgtEl>
                                      </p:cBhvr>
                                    </p:animEffect>
                                  </p:childTnLst>
                                </p:cTn>
                              </p:par>
                              <p:par>
                                <p:cTn fill="hold" nodeType="with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500"/>
                                        <p:tgtEl>
                                          <p:spTgt spid="955"/>
                                        </p:tgtEl>
                                      </p:cBhvr>
                                    </p:animEffect>
                                  </p:childTnLst>
                                </p:cTn>
                              </p:par>
                              <p:par>
                                <p:cTn fill="hold" nodeType="withEffect" presetClass="entr" presetID="10" presetSubtype="0">
                                  <p:stCondLst>
                                    <p:cond delay="0"/>
                                  </p:stCondLst>
                                  <p:childTnLst>
                                    <p:set>
                                      <p:cBhvr>
                                        <p:cTn dur="1" fill="hold">
                                          <p:stCondLst>
                                            <p:cond delay="0"/>
                                          </p:stCondLst>
                                        </p:cTn>
                                        <p:tgtEl>
                                          <p:spTgt spid="956"/>
                                        </p:tgtEl>
                                        <p:attrNameLst>
                                          <p:attrName>style.visibility</p:attrName>
                                        </p:attrNameLst>
                                      </p:cBhvr>
                                      <p:to>
                                        <p:strVal val="visible"/>
                                      </p:to>
                                    </p:set>
                                    <p:animEffect filter="fade" transition="in">
                                      <p:cBhvr>
                                        <p:cTn dur="500"/>
                                        <p:tgtEl>
                                          <p:spTgt spid="956"/>
                                        </p:tgtEl>
                                      </p:cBhvr>
                                    </p:animEffect>
                                  </p:childTnLst>
                                </p:cTn>
                              </p:par>
                              <p:par>
                                <p:cTn fill="hold" nodeType="withEffect" presetClass="entr" presetID="10" presetSubtype="0">
                                  <p:stCondLst>
                                    <p:cond delay="0"/>
                                  </p:stCondLst>
                                  <p:childTnLst>
                                    <p:set>
                                      <p:cBhvr>
                                        <p:cTn dur="1" fill="hold">
                                          <p:stCondLst>
                                            <p:cond delay="0"/>
                                          </p:stCondLst>
                                        </p:cTn>
                                        <p:tgtEl>
                                          <p:spTgt spid="957"/>
                                        </p:tgtEl>
                                        <p:attrNameLst>
                                          <p:attrName>style.visibility</p:attrName>
                                        </p:attrNameLst>
                                      </p:cBhvr>
                                      <p:to>
                                        <p:strVal val="visible"/>
                                      </p:to>
                                    </p:set>
                                    <p:animEffect filter="fade" transition="in">
                                      <p:cBhvr>
                                        <p:cTn dur="500"/>
                                        <p:tgtEl>
                                          <p:spTgt spid="957"/>
                                        </p:tgtEl>
                                      </p:cBhvr>
                                    </p:animEffect>
                                  </p:childTnLst>
                                </p:cTn>
                              </p:par>
                              <p:par>
                                <p:cTn fill="hold" nodeType="with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par>
                                <p:cTn fill="hold" nodeType="with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500"/>
                                        <p:tgtEl>
                                          <p:spTgt spid="959"/>
                                        </p:tgtEl>
                                      </p:cBhvr>
                                    </p:animEffect>
                                  </p:childTnLst>
                                </p:cTn>
                              </p:par>
                              <p:par>
                                <p:cTn fill="hold" nodeType="with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500"/>
                                        <p:tgtEl>
                                          <p:spTgt spid="960"/>
                                        </p:tgtEl>
                                      </p:cBhvr>
                                    </p:animEffect>
                                  </p:childTnLst>
                                </p:cTn>
                              </p:par>
                              <p:par>
                                <p:cTn fill="hold" nodeType="with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par>
                                <p:cTn fill="hold" nodeType="with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500"/>
                                        <p:tgtEl>
                                          <p:spTgt spid="962"/>
                                        </p:tgtEl>
                                      </p:cBhvr>
                                    </p:animEffect>
                                  </p:childTnLst>
                                </p:cTn>
                              </p:par>
                              <p:par>
                                <p:cTn fill="hold" nodeType="with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500"/>
                                        <p:tgtEl>
                                          <p:spTgt spid="963"/>
                                        </p:tgtEl>
                                      </p:cBhvr>
                                    </p:animEffect>
                                  </p:childTnLst>
                                </p:cTn>
                              </p:par>
                              <p:par>
                                <p:cTn fill="hold" nodeType="with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500"/>
                                        <p:tgtEl>
                                          <p:spTgt spid="964"/>
                                        </p:tgtEl>
                                      </p:cBhvr>
                                    </p:animEffect>
                                  </p:childTnLst>
                                </p:cTn>
                              </p:par>
                              <p:par>
                                <p:cTn fill="hold" nodeType="withEffect" presetClass="entr" presetID="10" presetSubtype="0">
                                  <p:stCondLst>
                                    <p:cond delay="0"/>
                                  </p:stCondLst>
                                  <p:childTnLst>
                                    <p:set>
                                      <p:cBhvr>
                                        <p:cTn dur="1" fill="hold">
                                          <p:stCondLst>
                                            <p:cond delay="0"/>
                                          </p:stCondLst>
                                        </p:cTn>
                                        <p:tgtEl>
                                          <p:spTgt spid="965"/>
                                        </p:tgtEl>
                                        <p:attrNameLst>
                                          <p:attrName>style.visibility</p:attrName>
                                        </p:attrNameLst>
                                      </p:cBhvr>
                                      <p:to>
                                        <p:strVal val="visible"/>
                                      </p:to>
                                    </p:set>
                                    <p:animEffect filter="fade" transition="in">
                                      <p:cBhvr>
                                        <p:cTn dur="500"/>
                                        <p:tgtEl>
                                          <p:spTgt spid="965"/>
                                        </p:tgtEl>
                                      </p:cBhvr>
                                    </p:animEffect>
                                  </p:childTnLst>
                                </p:cTn>
                              </p:par>
                              <p:par>
                                <p:cTn fill="hold" nodeType="with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500"/>
                                        <p:tgtEl>
                                          <p:spTgt spid="966"/>
                                        </p:tgtEl>
                                      </p:cBhvr>
                                    </p:animEffect>
                                  </p:childTnLst>
                                </p:cTn>
                              </p:par>
                              <p:par>
                                <p:cTn fill="hold" nodeType="with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500"/>
                                        <p:tgtEl>
                                          <p:spTgt spid="967"/>
                                        </p:tgtEl>
                                      </p:cBhvr>
                                    </p:animEffect>
                                  </p:childTnLst>
                                </p:cTn>
                              </p:par>
                              <p:par>
                                <p:cTn fill="hold" nodeType="with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500"/>
                                        <p:tgtEl>
                                          <p:spTgt spid="968"/>
                                        </p:tgtEl>
                                      </p:cBhvr>
                                    </p:animEffect>
                                  </p:childTnLst>
                                </p:cTn>
                              </p:par>
                              <p:par>
                                <p:cTn fill="hold" nodeType="withEffect" presetClass="entr" presetID="10" presetSubtype="0">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500"/>
                                        <p:tgtEl>
                                          <p:spTgt spid="969"/>
                                        </p:tgtEl>
                                      </p:cBhvr>
                                    </p:animEffect>
                                  </p:childTnLst>
                                </p:cTn>
                              </p:par>
                              <p:par>
                                <p:cTn fill="hold" nodeType="withEffect" presetClass="entr" presetID="10" presetSubtype="0">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500"/>
                                        <p:tgtEl>
                                          <p:spTgt spid="970"/>
                                        </p:tgtEl>
                                      </p:cBhvr>
                                    </p:animEffect>
                                  </p:childTnLst>
                                </p:cTn>
                              </p:par>
                              <p:par>
                                <p:cTn fill="hold" nodeType="with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500"/>
                                        <p:tgtEl>
                                          <p:spTgt spid="971"/>
                                        </p:tgtEl>
                                      </p:cBhvr>
                                    </p:animEffect>
                                  </p:childTnLst>
                                </p:cTn>
                              </p:par>
                              <p:par>
                                <p:cTn fill="hold" nodeType="with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500"/>
                                        <p:tgtEl>
                                          <p:spTgt spid="972"/>
                                        </p:tgtEl>
                                      </p:cBhvr>
                                    </p:animEffect>
                                  </p:childTnLst>
                                </p:cTn>
                              </p:par>
                              <p:par>
                                <p:cTn fill="hold" nodeType="withEffect" presetClass="entr" presetID="10" presetSubtype="0">
                                  <p:stCondLst>
                                    <p:cond delay="0"/>
                                  </p:stCondLst>
                                  <p:childTnLst>
                                    <p:set>
                                      <p:cBhvr>
                                        <p:cTn dur="1" fill="hold">
                                          <p:stCondLst>
                                            <p:cond delay="0"/>
                                          </p:stCondLst>
                                        </p:cTn>
                                        <p:tgtEl>
                                          <p:spTgt spid="973"/>
                                        </p:tgtEl>
                                        <p:attrNameLst>
                                          <p:attrName>style.visibility</p:attrName>
                                        </p:attrNameLst>
                                      </p:cBhvr>
                                      <p:to>
                                        <p:strVal val="visible"/>
                                      </p:to>
                                    </p:set>
                                    <p:animEffect filter="fade" transition="in">
                                      <p:cBhvr>
                                        <p:cTn dur="500"/>
                                        <p:tgtEl>
                                          <p:spTgt spid="9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600"/>
                                        <p:tgtEl>
                                          <p:spTgt spid="9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5">
                                            <p:txEl>
                                              <p:pRg end="0" st="0"/>
                                            </p:txEl>
                                          </p:spTgt>
                                        </p:tgtEl>
                                        <p:attrNameLst>
                                          <p:attrName>style.visibility</p:attrName>
                                        </p:attrNameLst>
                                      </p:cBhvr>
                                      <p:to>
                                        <p:strVal val="visible"/>
                                      </p:to>
                                    </p:set>
                                    <p:animEffect filter="fade" transition="in">
                                      <p:cBhvr>
                                        <p:cTn dur="500"/>
                                        <p:tgtEl>
                                          <p:spTgt spid="975">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74">
                                            <p:txEl>
                                              <p:pRg end="0" st="0"/>
                                            </p:txEl>
                                          </p:spTgt>
                                        </p:tgtEl>
                                        <p:attrNameLst>
                                          <p:attrName>style.visibility</p:attrName>
                                        </p:attrNameLst>
                                      </p:cBhvr>
                                      <p:to>
                                        <p:strVal val="visible"/>
                                      </p:to>
                                    </p:set>
                                    <p:animEffect filter="fade" transition="in">
                                      <p:cBhvr>
                                        <p:cTn dur="1000"/>
                                        <p:tgtEl>
                                          <p:spTgt spid="9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7"/>
                                        </p:tgtEl>
                                        <p:attrNameLst>
                                          <p:attrName>style.visibility</p:attrName>
                                        </p:attrNameLst>
                                      </p:cBhvr>
                                      <p:to>
                                        <p:strVal val="visible"/>
                                      </p:to>
                                    </p:set>
                                    <p:animEffect filter="fade" transition="in">
                                      <p:cBhvr>
                                        <p:cTn dur="500"/>
                                        <p:tgtEl>
                                          <p:spTgt spid="97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76"/>
                                        </p:tgtEl>
                                        <p:attrNameLst>
                                          <p:attrName>style.visibility</p:attrName>
                                        </p:attrNameLst>
                                      </p:cBhvr>
                                      <p:to>
                                        <p:strVal val="visible"/>
                                      </p:to>
                                    </p:set>
                                    <p:animEffect filter="fade" transition="in">
                                      <p:cBhvr>
                                        <p:cTn dur="1300"/>
                                        <p:tgtEl>
                                          <p:spTgt spid="9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500"/>
                                        <p:tgtEl>
                                          <p:spTgt spid="9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1700"/>
                                        <p:tgtEl>
                                          <p:spTgt spid="9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500"/>
                                        <p:tgtEl>
                                          <p:spTgt spid="9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1750"/>
                                        <p:tgtEl>
                                          <p:spTgt spid="9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500"/>
                                        <p:tgtEl>
                                          <p:spTgt spid="98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1700"/>
                                        <p:tgtEl>
                                          <p:spTgt spid="9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grpSp>
        <p:nvGrpSpPr>
          <p:cNvPr id="1001" name="Google Shape;1001;p14"/>
          <p:cNvGrpSpPr/>
          <p:nvPr/>
        </p:nvGrpSpPr>
        <p:grpSpPr>
          <a:xfrm>
            <a:off x="287921" y="6410880"/>
            <a:ext cx="7935329" cy="374400"/>
            <a:chOff x="322211" y="6410880"/>
            <a:chExt cx="8532000" cy="374400"/>
          </a:xfrm>
        </p:grpSpPr>
        <p:sp>
          <p:nvSpPr>
            <p:cNvPr id="1002" name="Google Shape;1002;p14"/>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03" name="Google Shape;1003;p14"/>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004" name="Google Shape;1004;p14"/>
          <p:cNvSpPr txBox="1"/>
          <p:nvPr/>
        </p:nvSpPr>
        <p:spPr>
          <a:xfrm>
            <a:off x="126088" y="926930"/>
            <a:ext cx="90180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1500"/>
              <a:buFont typeface="Arial"/>
              <a:buNone/>
            </a:pPr>
            <a:r>
              <a:rPr b="1" lang="ja-JP" sz="1300">
                <a:solidFill>
                  <a:srgbClr val="000000"/>
                </a:solidFill>
                <a:latin typeface="Arial"/>
                <a:ea typeface="Arial"/>
                <a:cs typeface="Arial"/>
                <a:sym typeface="Arial"/>
              </a:rPr>
              <a:t>国の税金に関する法律（税負担の方法）と税金の使いみち（予算）は、国民の代表者である国会議員が決めています。</a:t>
            </a:r>
            <a:endParaRPr sz="1300"/>
          </a:p>
        </p:txBody>
      </p:sp>
      <p:sp>
        <p:nvSpPr>
          <p:cNvPr id="1005" name="Google Shape;1005;p14"/>
          <p:cNvSpPr txBox="1"/>
          <p:nvPr/>
        </p:nvSpPr>
        <p:spPr>
          <a:xfrm>
            <a:off x="843890" y="6473251"/>
            <a:ext cx="671145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a:t>
            </a:r>
            <a:r>
              <a:rPr b="1" lang="ja-JP" sz="1100">
                <a:solidFill>
                  <a:srgbClr val="005BAD"/>
                </a:solidFill>
                <a:latin typeface="Arial"/>
                <a:ea typeface="Arial"/>
                <a:cs typeface="Arial"/>
                <a:sym typeface="Arial"/>
              </a:rPr>
              <a:t>： </a:t>
            </a:r>
            <a:r>
              <a:rPr b="1" lang="ja-JP" sz="1100">
                <a:solidFill>
                  <a:srgbClr val="005BAD"/>
                </a:solidFill>
                <a:latin typeface="MS PGothic"/>
                <a:ea typeface="MS PGothic"/>
                <a:cs typeface="MS PGothic"/>
                <a:sym typeface="MS PGothic"/>
              </a:rPr>
              <a:t>税の決定者：</a:t>
            </a:r>
            <a:r>
              <a:rPr b="1" lang="ja-JP" sz="1100">
                <a:solidFill>
                  <a:srgbClr val="005BAD"/>
                </a:solidFill>
                <a:latin typeface="Arial"/>
                <a:ea typeface="Arial"/>
                <a:cs typeface="Arial"/>
                <a:sym typeface="Arial"/>
              </a:rPr>
              <a:t>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https://www.nta.go.jp/taxes/kids/oyo/page08.htm</a:t>
            </a:r>
            <a:endParaRPr sz="1100">
              <a:solidFill>
                <a:schemeClr val="dk1"/>
              </a:solidFill>
              <a:latin typeface="MS PGothic"/>
              <a:ea typeface="MS PGothic"/>
              <a:cs typeface="MS PGothic"/>
              <a:sym typeface="MS PGothic"/>
            </a:endParaRPr>
          </a:p>
        </p:txBody>
      </p:sp>
      <p:grpSp>
        <p:nvGrpSpPr>
          <p:cNvPr id="1006" name="Google Shape;1006;p14"/>
          <p:cNvGrpSpPr/>
          <p:nvPr/>
        </p:nvGrpSpPr>
        <p:grpSpPr>
          <a:xfrm>
            <a:off x="6136099" y="1358233"/>
            <a:ext cx="2699421" cy="4250369"/>
            <a:chOff x="6265192" y="1052509"/>
            <a:chExt cx="2699421" cy="4250369"/>
          </a:xfrm>
        </p:grpSpPr>
        <p:sp>
          <p:nvSpPr>
            <p:cNvPr id="1007" name="Google Shape;1007;p14"/>
            <p:cNvSpPr/>
            <p:nvPr/>
          </p:nvSpPr>
          <p:spPr>
            <a:xfrm>
              <a:off x="6265192" y="1052509"/>
              <a:ext cx="2697447" cy="4250369"/>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008" name="Google Shape;1008;p14"/>
            <p:cNvSpPr/>
            <p:nvPr/>
          </p:nvSpPr>
          <p:spPr>
            <a:xfrm>
              <a:off x="6267166" y="1064068"/>
              <a:ext cx="2697447" cy="359818"/>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都道府県・市区町村</a:t>
              </a:r>
              <a:endParaRPr/>
            </a:p>
          </p:txBody>
        </p:sp>
      </p:grpSp>
      <p:grpSp>
        <p:nvGrpSpPr>
          <p:cNvPr id="1009" name="Google Shape;1009;p14"/>
          <p:cNvGrpSpPr/>
          <p:nvPr/>
        </p:nvGrpSpPr>
        <p:grpSpPr>
          <a:xfrm>
            <a:off x="328341" y="1358233"/>
            <a:ext cx="2697447" cy="4224635"/>
            <a:chOff x="328341" y="1358233"/>
            <a:chExt cx="2697447" cy="4224635"/>
          </a:xfrm>
        </p:grpSpPr>
        <p:sp>
          <p:nvSpPr>
            <p:cNvPr id="1010" name="Google Shape;1010;p14"/>
            <p:cNvSpPr/>
            <p:nvPr/>
          </p:nvSpPr>
          <p:spPr>
            <a:xfrm>
              <a:off x="328341" y="1373398"/>
              <a:ext cx="2697447" cy="420947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11" name="Google Shape;1011;p14"/>
            <p:cNvSpPr/>
            <p:nvPr/>
          </p:nvSpPr>
          <p:spPr>
            <a:xfrm>
              <a:off x="328341" y="1358233"/>
              <a:ext cx="2697447" cy="359818"/>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国</a:t>
              </a:r>
              <a:endParaRPr/>
            </a:p>
          </p:txBody>
        </p:sp>
      </p:grpSp>
      <p:grpSp>
        <p:nvGrpSpPr>
          <p:cNvPr id="1012" name="Google Shape;1012;p14"/>
          <p:cNvGrpSpPr/>
          <p:nvPr/>
        </p:nvGrpSpPr>
        <p:grpSpPr>
          <a:xfrm>
            <a:off x="658264" y="1847090"/>
            <a:ext cx="2037600" cy="1275464"/>
            <a:chOff x="658264" y="1847090"/>
            <a:chExt cx="2037600" cy="1275464"/>
          </a:xfrm>
        </p:grpSpPr>
        <p:sp>
          <p:nvSpPr>
            <p:cNvPr id="1013" name="Google Shape;1013;p14"/>
            <p:cNvSpPr/>
            <p:nvPr/>
          </p:nvSpPr>
          <p:spPr>
            <a:xfrm>
              <a:off x="658264" y="1847090"/>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内　閣</a:t>
              </a:r>
              <a:endParaRPr/>
            </a:p>
          </p:txBody>
        </p:sp>
        <p:pic>
          <p:nvPicPr>
            <p:cNvPr descr="建物, 障子, ウィンドウ, 時計 が含まれている画像&#10;&#10;自動的に生成された説明" id="1014" name="Google Shape;1014;p14"/>
            <p:cNvPicPr preferRelativeResize="0"/>
            <p:nvPr/>
          </p:nvPicPr>
          <p:blipFill rotWithShape="1">
            <a:blip r:embed="rId4">
              <a:alphaModFix/>
            </a:blip>
            <a:srcRect b="0" l="0" r="0" t="0"/>
            <a:stretch/>
          </p:blipFill>
          <p:spPr>
            <a:xfrm>
              <a:off x="992621" y="2147788"/>
              <a:ext cx="1333388" cy="974766"/>
            </a:xfrm>
            <a:prstGeom prst="rect">
              <a:avLst/>
            </a:prstGeom>
            <a:noFill/>
            <a:ln>
              <a:noFill/>
            </a:ln>
          </p:spPr>
        </p:pic>
      </p:grpSp>
      <p:sp>
        <p:nvSpPr>
          <p:cNvPr id="1015" name="Google Shape;1015;p14"/>
          <p:cNvSpPr/>
          <p:nvPr/>
        </p:nvSpPr>
        <p:spPr>
          <a:xfrm flipH="1">
            <a:off x="3090505" y="3655354"/>
            <a:ext cx="1196161"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016" name="Google Shape;1016;p14"/>
          <p:cNvGrpSpPr/>
          <p:nvPr/>
        </p:nvGrpSpPr>
        <p:grpSpPr>
          <a:xfrm>
            <a:off x="6466951" y="1847090"/>
            <a:ext cx="2035742" cy="1245954"/>
            <a:chOff x="6466951" y="1847090"/>
            <a:chExt cx="2035742" cy="1245954"/>
          </a:xfrm>
        </p:grpSpPr>
        <p:sp>
          <p:nvSpPr>
            <p:cNvPr id="1017" name="Google Shape;1017;p14"/>
            <p:cNvSpPr/>
            <p:nvPr/>
          </p:nvSpPr>
          <p:spPr>
            <a:xfrm>
              <a:off x="6466951" y="1847090"/>
              <a:ext cx="2035742" cy="217276"/>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150">
                  <a:solidFill>
                    <a:schemeClr val="lt1"/>
                  </a:solidFill>
                  <a:latin typeface="Arial"/>
                  <a:ea typeface="Arial"/>
                  <a:cs typeface="Arial"/>
                  <a:sym typeface="Arial"/>
                </a:rPr>
                <a:t>都道府県知事・市区町村長</a:t>
              </a:r>
              <a:endParaRPr b="0" i="0" sz="1150" u="none" cap="none" strike="noStrike">
                <a:solidFill>
                  <a:schemeClr val="lt1"/>
                </a:solidFill>
                <a:latin typeface="Arial"/>
                <a:ea typeface="Arial"/>
                <a:cs typeface="Arial"/>
                <a:sym typeface="Arial"/>
              </a:endParaRPr>
            </a:p>
          </p:txBody>
        </p:sp>
        <p:pic>
          <p:nvPicPr>
            <p:cNvPr id="1018" name="Google Shape;1018;p14"/>
            <p:cNvPicPr preferRelativeResize="0"/>
            <p:nvPr/>
          </p:nvPicPr>
          <p:blipFill rotWithShape="1">
            <a:blip r:embed="rId5">
              <a:alphaModFix/>
            </a:blip>
            <a:srcRect b="0" l="0" r="0" t="0"/>
            <a:stretch/>
          </p:blipFill>
          <p:spPr>
            <a:xfrm>
              <a:off x="6677461" y="2164738"/>
              <a:ext cx="1676109" cy="928306"/>
            </a:xfrm>
            <a:prstGeom prst="rect">
              <a:avLst/>
            </a:prstGeom>
            <a:noFill/>
            <a:ln>
              <a:noFill/>
            </a:ln>
          </p:spPr>
        </p:pic>
      </p:grpSp>
      <p:sp>
        <p:nvSpPr>
          <p:cNvPr id="1019" name="Google Shape;1019;p14"/>
          <p:cNvSpPr/>
          <p:nvPr/>
        </p:nvSpPr>
        <p:spPr>
          <a:xfrm rot="10800000">
            <a:off x="1363045" y="5257872"/>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020" name="Google Shape;1020;p14"/>
          <p:cNvSpPr txBox="1"/>
          <p:nvPr/>
        </p:nvSpPr>
        <p:spPr>
          <a:xfrm>
            <a:off x="1125471" y="3201573"/>
            <a:ext cx="1103187" cy="27065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6BA42C"/>
                </a:solidFill>
                <a:latin typeface="Arial"/>
                <a:ea typeface="Arial"/>
                <a:cs typeface="Arial"/>
                <a:sym typeface="Arial"/>
              </a:rPr>
              <a:t>予算案の提出</a:t>
            </a:r>
            <a:endParaRPr sz="1200">
              <a:solidFill>
                <a:srgbClr val="6BA42C"/>
              </a:solidFill>
              <a:latin typeface="Arial"/>
              <a:ea typeface="Arial"/>
              <a:cs typeface="Arial"/>
              <a:sym typeface="Arial"/>
            </a:endParaRPr>
          </a:p>
        </p:txBody>
      </p:sp>
      <p:sp>
        <p:nvSpPr>
          <p:cNvPr id="1021" name="Google Shape;1021;p14"/>
          <p:cNvSpPr/>
          <p:nvPr/>
        </p:nvSpPr>
        <p:spPr>
          <a:xfrm>
            <a:off x="4849049" y="2190065"/>
            <a:ext cx="1269165" cy="2786748"/>
          </a:xfrm>
          <a:prstGeom prst="bentArrow">
            <a:avLst>
              <a:gd fmla="val 13557" name="adj1"/>
              <a:gd fmla="val 13199" name="adj2"/>
              <a:gd fmla="val 19573" name="adj3"/>
              <a:gd fmla="val 17833"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022" name="Google Shape;1022;p14"/>
          <p:cNvGrpSpPr/>
          <p:nvPr/>
        </p:nvGrpSpPr>
        <p:grpSpPr>
          <a:xfrm>
            <a:off x="328341" y="5578914"/>
            <a:ext cx="2697447" cy="637215"/>
            <a:chOff x="274551" y="5671510"/>
            <a:chExt cx="2697447" cy="637215"/>
          </a:xfrm>
        </p:grpSpPr>
        <p:sp>
          <p:nvSpPr>
            <p:cNvPr id="1023" name="Google Shape;1023;p14"/>
            <p:cNvSpPr/>
            <p:nvPr/>
          </p:nvSpPr>
          <p:spPr>
            <a:xfrm>
              <a:off x="274551" y="5671510"/>
              <a:ext cx="2697447" cy="637215"/>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4" name="Google Shape;1024;p14"/>
            <p:cNvSpPr/>
            <p:nvPr/>
          </p:nvSpPr>
          <p:spPr>
            <a:xfrm>
              <a:off x="274551" y="5682870"/>
              <a:ext cx="2697447" cy="26195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1025" name="Google Shape;1025;p14"/>
            <p:cNvSpPr txBox="1"/>
            <p:nvPr/>
          </p:nvSpPr>
          <p:spPr>
            <a:xfrm>
              <a:off x="318269" y="5981062"/>
              <a:ext cx="2610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国会の話し合いで予算が決まります。</a:t>
              </a:r>
              <a:endParaRPr sz="1100">
                <a:solidFill>
                  <a:schemeClr val="dk1"/>
                </a:solidFill>
                <a:latin typeface="Arial"/>
                <a:ea typeface="Arial"/>
                <a:cs typeface="Arial"/>
                <a:sym typeface="Arial"/>
              </a:endParaRPr>
            </a:p>
          </p:txBody>
        </p:sp>
      </p:grpSp>
      <p:grpSp>
        <p:nvGrpSpPr>
          <p:cNvPr id="1026" name="Google Shape;1026;p14"/>
          <p:cNvGrpSpPr/>
          <p:nvPr/>
        </p:nvGrpSpPr>
        <p:grpSpPr>
          <a:xfrm>
            <a:off x="6134125" y="5578914"/>
            <a:ext cx="2697447" cy="637215"/>
            <a:chOff x="6263218" y="5671510"/>
            <a:chExt cx="2697447" cy="637215"/>
          </a:xfrm>
        </p:grpSpPr>
        <p:sp>
          <p:nvSpPr>
            <p:cNvPr id="1027" name="Google Shape;1027;p14"/>
            <p:cNvSpPr/>
            <p:nvPr/>
          </p:nvSpPr>
          <p:spPr>
            <a:xfrm>
              <a:off x="6263218" y="5671510"/>
              <a:ext cx="2697447" cy="637215"/>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028" name="Google Shape;1028;p14"/>
            <p:cNvSpPr/>
            <p:nvPr/>
          </p:nvSpPr>
          <p:spPr>
            <a:xfrm>
              <a:off x="6263218" y="5682870"/>
              <a:ext cx="2697447" cy="26195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1029" name="Google Shape;1029;p14"/>
            <p:cNvSpPr txBox="1"/>
            <p:nvPr/>
          </p:nvSpPr>
          <p:spPr>
            <a:xfrm>
              <a:off x="6306936" y="5981062"/>
              <a:ext cx="2610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議会の話し合いで予算が決まります。</a:t>
              </a:r>
              <a:endParaRPr sz="1100">
                <a:solidFill>
                  <a:schemeClr val="dk1"/>
                </a:solidFill>
                <a:latin typeface="Arial"/>
                <a:ea typeface="Arial"/>
                <a:cs typeface="Arial"/>
                <a:sym typeface="Arial"/>
              </a:endParaRPr>
            </a:p>
          </p:txBody>
        </p:sp>
      </p:grpSp>
      <p:grpSp>
        <p:nvGrpSpPr>
          <p:cNvPr id="1030" name="Google Shape;1030;p14"/>
          <p:cNvGrpSpPr/>
          <p:nvPr/>
        </p:nvGrpSpPr>
        <p:grpSpPr>
          <a:xfrm>
            <a:off x="3111614" y="3004534"/>
            <a:ext cx="1196100" cy="603971"/>
            <a:chOff x="3051223" y="3743701"/>
            <a:chExt cx="1196100" cy="603971"/>
          </a:xfrm>
        </p:grpSpPr>
        <p:sp>
          <p:nvSpPr>
            <p:cNvPr id="1031" name="Google Shape;1031;p14"/>
            <p:cNvSpPr txBox="1"/>
            <p:nvPr/>
          </p:nvSpPr>
          <p:spPr>
            <a:xfrm>
              <a:off x="3377434" y="3743701"/>
              <a:ext cx="543739" cy="30040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032" name="Google Shape;1032;p14"/>
            <p:cNvSpPr txBox="1"/>
            <p:nvPr/>
          </p:nvSpPr>
          <p:spPr>
            <a:xfrm>
              <a:off x="3051223" y="3996672"/>
              <a:ext cx="1196100" cy="3510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国民の代表である</a:t>
              </a:r>
              <a:endParaRPr sz="8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国会議員を選びます</a:t>
              </a:r>
              <a:endParaRPr sz="800">
                <a:solidFill>
                  <a:schemeClr val="dk1"/>
                </a:solidFill>
                <a:latin typeface="Arial"/>
                <a:ea typeface="Arial"/>
                <a:cs typeface="Arial"/>
                <a:sym typeface="Arial"/>
              </a:endParaRPr>
            </a:p>
          </p:txBody>
        </p:sp>
      </p:grpSp>
      <p:grpSp>
        <p:nvGrpSpPr>
          <p:cNvPr id="1033" name="Google Shape;1033;p14"/>
          <p:cNvGrpSpPr/>
          <p:nvPr/>
        </p:nvGrpSpPr>
        <p:grpSpPr>
          <a:xfrm>
            <a:off x="5038096" y="3950360"/>
            <a:ext cx="1072800" cy="869477"/>
            <a:chOff x="5189574" y="3749095"/>
            <a:chExt cx="1072800" cy="869477"/>
          </a:xfrm>
        </p:grpSpPr>
        <p:sp>
          <p:nvSpPr>
            <p:cNvPr id="1034" name="Google Shape;1034;p14"/>
            <p:cNvSpPr txBox="1"/>
            <p:nvPr/>
          </p:nvSpPr>
          <p:spPr>
            <a:xfrm>
              <a:off x="5378676" y="3749095"/>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035" name="Google Shape;1035;p14"/>
            <p:cNvSpPr txBox="1"/>
            <p:nvPr/>
          </p:nvSpPr>
          <p:spPr>
            <a:xfrm>
              <a:off x="5189574" y="3996672"/>
              <a:ext cx="1072800" cy="621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住民の代表である</a:t>
              </a:r>
              <a:endParaRPr sz="8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都道府県・</a:t>
              </a:r>
              <a:endParaRPr sz="8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市区町村議会</a:t>
              </a:r>
              <a:endParaRPr sz="8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議員を選びます</a:t>
              </a:r>
              <a:endParaRPr sz="800">
                <a:solidFill>
                  <a:schemeClr val="dk1"/>
                </a:solidFill>
                <a:latin typeface="Arial"/>
                <a:ea typeface="Arial"/>
                <a:cs typeface="Arial"/>
                <a:sym typeface="Arial"/>
              </a:endParaRPr>
            </a:p>
          </p:txBody>
        </p:sp>
      </p:grpSp>
      <p:grpSp>
        <p:nvGrpSpPr>
          <p:cNvPr id="1036" name="Google Shape;1036;p14"/>
          <p:cNvGrpSpPr/>
          <p:nvPr/>
        </p:nvGrpSpPr>
        <p:grpSpPr>
          <a:xfrm>
            <a:off x="5045101" y="2509178"/>
            <a:ext cx="1072800" cy="895747"/>
            <a:chOff x="5189574" y="2159313"/>
            <a:chExt cx="1072800" cy="895747"/>
          </a:xfrm>
        </p:grpSpPr>
        <p:sp>
          <p:nvSpPr>
            <p:cNvPr id="1037" name="Google Shape;1037;p14"/>
            <p:cNvSpPr txBox="1"/>
            <p:nvPr/>
          </p:nvSpPr>
          <p:spPr>
            <a:xfrm>
              <a:off x="5351174" y="2159313"/>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038" name="Google Shape;1038;p14"/>
            <p:cNvSpPr txBox="1"/>
            <p:nvPr/>
          </p:nvSpPr>
          <p:spPr>
            <a:xfrm>
              <a:off x="5189574" y="2433160"/>
              <a:ext cx="1072800" cy="621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住民の代表である</a:t>
              </a:r>
              <a:endParaRPr sz="8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都道府県知事・</a:t>
              </a:r>
              <a:endParaRPr sz="8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市区町村長</a:t>
              </a:r>
              <a:endParaRPr sz="8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を選びます</a:t>
              </a:r>
              <a:endParaRPr sz="800">
                <a:solidFill>
                  <a:schemeClr val="dk1"/>
                </a:solidFill>
                <a:latin typeface="Arial"/>
                <a:ea typeface="Arial"/>
                <a:cs typeface="Arial"/>
                <a:sym typeface="Arial"/>
              </a:endParaRPr>
            </a:p>
          </p:txBody>
        </p:sp>
      </p:grpSp>
      <p:sp>
        <p:nvSpPr>
          <p:cNvPr id="1039" name="Google Shape;1039;p14"/>
          <p:cNvSpPr txBox="1"/>
          <p:nvPr/>
        </p:nvSpPr>
        <p:spPr>
          <a:xfrm>
            <a:off x="3299404" y="1743780"/>
            <a:ext cx="795900" cy="507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6BA42C"/>
                </a:solidFill>
                <a:latin typeface="Arial"/>
                <a:ea typeface="Arial"/>
                <a:cs typeface="Arial"/>
                <a:sym typeface="Arial"/>
              </a:rPr>
              <a:t>税金</a:t>
            </a:r>
            <a:endParaRPr sz="1400">
              <a:solidFill>
                <a:srgbClr val="6BA42C"/>
              </a:solidFill>
              <a:latin typeface="Arial"/>
              <a:ea typeface="Arial"/>
              <a:cs typeface="Arial"/>
              <a:sym typeface="Arial"/>
            </a:endParaRPr>
          </a:p>
          <a:p>
            <a:pPr indent="0" lvl="0" marL="0" marR="0" rtl="0" algn="ctr">
              <a:spcBef>
                <a:spcPts val="0"/>
              </a:spcBef>
              <a:spcAft>
                <a:spcPts val="0"/>
              </a:spcAft>
              <a:buNone/>
            </a:pPr>
            <a:r>
              <a:rPr lang="ja-JP" sz="1200">
                <a:solidFill>
                  <a:srgbClr val="6BA42C"/>
                </a:solidFill>
                <a:latin typeface="Arial"/>
                <a:ea typeface="Arial"/>
                <a:cs typeface="Arial"/>
                <a:sym typeface="Arial"/>
              </a:rPr>
              <a:t>（国税）</a:t>
            </a:r>
            <a:endParaRPr sz="1200">
              <a:solidFill>
                <a:srgbClr val="6BA42C"/>
              </a:solidFill>
              <a:latin typeface="Arial"/>
              <a:ea typeface="Arial"/>
              <a:cs typeface="Arial"/>
              <a:sym typeface="Arial"/>
            </a:endParaRPr>
          </a:p>
        </p:txBody>
      </p:sp>
      <p:sp>
        <p:nvSpPr>
          <p:cNvPr id="1040" name="Google Shape;1040;p14"/>
          <p:cNvSpPr txBox="1"/>
          <p:nvPr/>
        </p:nvSpPr>
        <p:spPr>
          <a:xfrm>
            <a:off x="4928318" y="1743775"/>
            <a:ext cx="10362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1F7EA9"/>
                </a:solidFill>
                <a:latin typeface="Arial"/>
                <a:ea typeface="Arial"/>
                <a:cs typeface="Arial"/>
                <a:sym typeface="Arial"/>
              </a:rPr>
              <a:t>税金</a:t>
            </a:r>
            <a:endParaRPr sz="1400">
              <a:solidFill>
                <a:srgbClr val="1F7EA9"/>
              </a:solidFill>
              <a:latin typeface="Arial"/>
              <a:ea typeface="Arial"/>
              <a:cs typeface="Arial"/>
              <a:sym typeface="Arial"/>
            </a:endParaRPr>
          </a:p>
          <a:p>
            <a:pPr indent="0" lvl="0" marL="0" marR="0" rtl="0" algn="ctr">
              <a:spcBef>
                <a:spcPts val="0"/>
              </a:spcBef>
              <a:spcAft>
                <a:spcPts val="0"/>
              </a:spcAft>
              <a:buNone/>
            </a:pPr>
            <a:r>
              <a:rPr lang="ja-JP" sz="1200">
                <a:solidFill>
                  <a:srgbClr val="1F7EA9"/>
                </a:solidFill>
                <a:latin typeface="Arial"/>
                <a:ea typeface="Arial"/>
                <a:cs typeface="Arial"/>
                <a:sym typeface="Arial"/>
              </a:rPr>
              <a:t>（地方税）</a:t>
            </a:r>
            <a:endParaRPr sz="1200">
              <a:solidFill>
                <a:srgbClr val="1F7EA9"/>
              </a:solidFill>
              <a:latin typeface="Arial"/>
              <a:ea typeface="Arial"/>
              <a:cs typeface="Arial"/>
              <a:sym typeface="Arial"/>
            </a:endParaRPr>
          </a:p>
        </p:txBody>
      </p:sp>
      <p:grpSp>
        <p:nvGrpSpPr>
          <p:cNvPr id="1041" name="Google Shape;1041;p14"/>
          <p:cNvGrpSpPr/>
          <p:nvPr/>
        </p:nvGrpSpPr>
        <p:grpSpPr>
          <a:xfrm>
            <a:off x="-29057" y="6108718"/>
            <a:ext cx="832606" cy="749280"/>
            <a:chOff x="-35154" y="5996310"/>
            <a:chExt cx="945432" cy="850815"/>
          </a:xfrm>
        </p:grpSpPr>
        <p:sp>
          <p:nvSpPr>
            <p:cNvPr id="1042" name="Google Shape;1042;p14"/>
            <p:cNvSpPr/>
            <p:nvPr/>
          </p:nvSpPr>
          <p:spPr>
            <a:xfrm rot="5400000">
              <a:off x="29731" y="6013480"/>
              <a:ext cx="803910"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3" name="Google Shape;1043;p1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4" name="Google Shape;1044;p14"/>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045" name="Google Shape;1045;p14"/>
          <p:cNvSpPr/>
          <p:nvPr/>
        </p:nvSpPr>
        <p:spPr>
          <a:xfrm rot="10800000">
            <a:off x="1363045" y="3451346"/>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046" name="Google Shape;1046;p14"/>
          <p:cNvGrpSpPr/>
          <p:nvPr/>
        </p:nvGrpSpPr>
        <p:grpSpPr>
          <a:xfrm>
            <a:off x="6232922" y="3715330"/>
            <a:ext cx="2599637" cy="1512077"/>
            <a:chOff x="6232922" y="3715330"/>
            <a:chExt cx="2599637" cy="1512077"/>
          </a:xfrm>
        </p:grpSpPr>
        <p:sp>
          <p:nvSpPr>
            <p:cNvPr id="1047" name="Google Shape;1047;p14"/>
            <p:cNvSpPr/>
            <p:nvPr/>
          </p:nvSpPr>
          <p:spPr>
            <a:xfrm>
              <a:off x="6471852" y="3715330"/>
              <a:ext cx="2035742" cy="217276"/>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150">
                  <a:solidFill>
                    <a:schemeClr val="lt1"/>
                  </a:solidFill>
                  <a:latin typeface="Arial"/>
                  <a:ea typeface="Arial"/>
                  <a:cs typeface="Arial"/>
                  <a:sym typeface="Arial"/>
                </a:rPr>
                <a:t>都道府県・市区町村の議会</a:t>
              </a:r>
              <a:endParaRPr b="0" i="0" sz="1150" u="none" cap="none" strike="noStrike">
                <a:solidFill>
                  <a:schemeClr val="lt1"/>
                </a:solidFill>
                <a:latin typeface="Arial"/>
                <a:ea typeface="Arial"/>
                <a:cs typeface="Arial"/>
                <a:sym typeface="Arial"/>
              </a:endParaRPr>
            </a:p>
          </p:txBody>
        </p:sp>
        <p:pic>
          <p:nvPicPr>
            <p:cNvPr id="1048" name="Google Shape;1048;p14"/>
            <p:cNvPicPr preferRelativeResize="0"/>
            <p:nvPr/>
          </p:nvPicPr>
          <p:blipFill rotWithShape="1">
            <a:blip r:embed="rId6">
              <a:alphaModFix/>
            </a:blip>
            <a:srcRect b="0" l="0" r="0" t="0"/>
            <a:stretch/>
          </p:blipFill>
          <p:spPr>
            <a:xfrm>
              <a:off x="6232922" y="4014778"/>
              <a:ext cx="2599637" cy="1212629"/>
            </a:xfrm>
            <a:prstGeom prst="rect">
              <a:avLst/>
            </a:prstGeom>
            <a:noFill/>
            <a:ln>
              <a:noFill/>
            </a:ln>
          </p:spPr>
        </p:pic>
      </p:grpSp>
      <p:grpSp>
        <p:nvGrpSpPr>
          <p:cNvPr id="1049" name="Google Shape;1049;p14"/>
          <p:cNvGrpSpPr/>
          <p:nvPr/>
        </p:nvGrpSpPr>
        <p:grpSpPr>
          <a:xfrm>
            <a:off x="659193" y="3715330"/>
            <a:ext cx="2035742" cy="1506300"/>
            <a:chOff x="659193" y="3715330"/>
            <a:chExt cx="2035742" cy="1506300"/>
          </a:xfrm>
        </p:grpSpPr>
        <p:sp>
          <p:nvSpPr>
            <p:cNvPr id="1050" name="Google Shape;1050;p14"/>
            <p:cNvSpPr/>
            <p:nvPr/>
          </p:nvSpPr>
          <p:spPr>
            <a:xfrm>
              <a:off x="659193" y="3715330"/>
              <a:ext cx="2035742" cy="217276"/>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国会</a:t>
              </a:r>
              <a:endParaRPr/>
            </a:p>
          </p:txBody>
        </p:sp>
        <p:pic>
          <p:nvPicPr>
            <p:cNvPr id="1051" name="Google Shape;1051;p14"/>
            <p:cNvPicPr preferRelativeResize="0"/>
            <p:nvPr/>
          </p:nvPicPr>
          <p:blipFill rotWithShape="1">
            <a:blip r:embed="rId7">
              <a:alphaModFix/>
            </a:blip>
            <a:srcRect b="0" l="0" r="0" t="0"/>
            <a:stretch/>
          </p:blipFill>
          <p:spPr>
            <a:xfrm>
              <a:off x="766485" y="4014778"/>
              <a:ext cx="1821158" cy="1206852"/>
            </a:xfrm>
            <a:prstGeom prst="rect">
              <a:avLst/>
            </a:prstGeom>
            <a:noFill/>
            <a:ln>
              <a:noFill/>
            </a:ln>
          </p:spPr>
        </p:pic>
      </p:grpSp>
      <p:grpSp>
        <p:nvGrpSpPr>
          <p:cNvPr id="1052" name="Google Shape;1052;p14"/>
          <p:cNvGrpSpPr/>
          <p:nvPr/>
        </p:nvGrpSpPr>
        <p:grpSpPr>
          <a:xfrm>
            <a:off x="6931254" y="3201573"/>
            <a:ext cx="1103187" cy="453782"/>
            <a:chOff x="6931254" y="3201573"/>
            <a:chExt cx="1103187" cy="453782"/>
          </a:xfrm>
        </p:grpSpPr>
        <p:sp>
          <p:nvSpPr>
            <p:cNvPr id="1053" name="Google Shape;1053;p14"/>
            <p:cNvSpPr txBox="1"/>
            <p:nvPr/>
          </p:nvSpPr>
          <p:spPr>
            <a:xfrm>
              <a:off x="6931254" y="3201573"/>
              <a:ext cx="1103187" cy="27065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1F7EA9"/>
                  </a:solidFill>
                  <a:latin typeface="Arial"/>
                  <a:ea typeface="Arial"/>
                  <a:cs typeface="Arial"/>
                  <a:sym typeface="Arial"/>
                </a:rPr>
                <a:t>予算案の提出</a:t>
              </a:r>
              <a:endParaRPr sz="1200">
                <a:solidFill>
                  <a:srgbClr val="1F7EA9"/>
                </a:solidFill>
                <a:latin typeface="Arial"/>
                <a:ea typeface="Arial"/>
                <a:cs typeface="Arial"/>
                <a:sym typeface="Arial"/>
              </a:endParaRPr>
            </a:p>
          </p:txBody>
        </p:sp>
        <p:sp>
          <p:nvSpPr>
            <p:cNvPr id="1054" name="Google Shape;1054;p14"/>
            <p:cNvSpPr/>
            <p:nvPr/>
          </p:nvSpPr>
          <p:spPr>
            <a:xfrm rot="10800000">
              <a:off x="7159044" y="3451346"/>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1055" name="Google Shape;1055;p14"/>
          <p:cNvSpPr/>
          <p:nvPr/>
        </p:nvSpPr>
        <p:spPr>
          <a:xfrm rot="10800000">
            <a:off x="7218721" y="5257872"/>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056" name="Google Shape;1056;p14"/>
          <p:cNvSpPr/>
          <p:nvPr/>
        </p:nvSpPr>
        <p:spPr>
          <a:xfrm>
            <a:off x="4597273" y="1416426"/>
            <a:ext cx="1543726" cy="3571442"/>
          </a:xfrm>
          <a:prstGeom prst="bentArrow">
            <a:avLst>
              <a:gd fmla="val 11677" name="adj1"/>
              <a:gd fmla="val 11675" name="adj2"/>
              <a:gd fmla="val 16276"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057" name="Google Shape;1057;p14"/>
          <p:cNvSpPr/>
          <p:nvPr/>
        </p:nvSpPr>
        <p:spPr>
          <a:xfrm flipH="1">
            <a:off x="3043321" y="1416426"/>
            <a:ext cx="1503406" cy="3571442"/>
          </a:xfrm>
          <a:prstGeom prst="bentArrow">
            <a:avLst>
              <a:gd fmla="val 12609" name="adj1"/>
              <a:gd fmla="val 12377" name="adj2"/>
              <a:gd fmla="val 14932" name="adj3"/>
              <a:gd fmla="val 1760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058" name="Google Shape;1058;p14"/>
          <p:cNvSpPr/>
          <p:nvPr/>
        </p:nvSpPr>
        <p:spPr>
          <a:xfrm>
            <a:off x="4852330" y="3655354"/>
            <a:ext cx="1271006"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059" name="Google Shape;1059;p14"/>
          <p:cNvGrpSpPr/>
          <p:nvPr/>
        </p:nvGrpSpPr>
        <p:grpSpPr>
          <a:xfrm>
            <a:off x="3344844" y="4771999"/>
            <a:ext cx="2454312" cy="1453558"/>
            <a:chOff x="3344844" y="4762571"/>
            <a:chExt cx="2454312" cy="1453558"/>
          </a:xfrm>
        </p:grpSpPr>
        <p:pic>
          <p:nvPicPr>
            <p:cNvPr id="1060" name="Google Shape;1060;p14"/>
            <p:cNvPicPr preferRelativeResize="0"/>
            <p:nvPr/>
          </p:nvPicPr>
          <p:blipFill rotWithShape="1">
            <a:blip r:embed="rId8">
              <a:alphaModFix/>
            </a:blip>
            <a:srcRect b="0" l="0" r="0" t="0"/>
            <a:stretch/>
          </p:blipFill>
          <p:spPr>
            <a:xfrm>
              <a:off x="3693230" y="4762571"/>
              <a:ext cx="1757540" cy="1210660"/>
            </a:xfrm>
            <a:prstGeom prst="rect">
              <a:avLst/>
            </a:prstGeom>
            <a:noFill/>
            <a:ln>
              <a:noFill/>
            </a:ln>
          </p:spPr>
        </p:pic>
        <p:sp>
          <p:nvSpPr>
            <p:cNvPr id="1061" name="Google Shape;1061;p14"/>
            <p:cNvSpPr/>
            <p:nvPr/>
          </p:nvSpPr>
          <p:spPr>
            <a:xfrm>
              <a:off x="3344844" y="5954179"/>
              <a:ext cx="2454312" cy="26195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150"/>
                <a:buFont typeface="Arial"/>
                <a:buNone/>
              </a:pPr>
              <a:r>
                <a:rPr lang="ja-JP" sz="1150">
                  <a:solidFill>
                    <a:schemeClr val="lt1"/>
                  </a:solidFill>
                  <a:latin typeface="Arial"/>
                  <a:ea typeface="Arial"/>
                  <a:cs typeface="Arial"/>
                  <a:sym typeface="Arial"/>
                </a:rPr>
                <a:t>国　民</a:t>
              </a:r>
              <a:endParaRPr i="0" sz="1150" u="none" cap="none" strike="noStrike">
                <a:solidFill>
                  <a:schemeClr val="lt1"/>
                </a:solidFill>
                <a:latin typeface="Arial"/>
                <a:ea typeface="Arial"/>
                <a:cs typeface="Arial"/>
                <a:sym typeface="Arial"/>
              </a:endParaRPr>
            </a:p>
          </p:txBody>
        </p:sp>
      </p:grpSp>
      <p:sp>
        <p:nvSpPr>
          <p:cNvPr id="1062" name="Google Shape;1062;p1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pic>
        <p:nvPicPr>
          <p:cNvPr id="1063" name="Google Shape;1063;p14">
            <a:hlinkClick r:id="rId9"/>
          </p:cNvPr>
          <p:cNvPicPr preferRelativeResize="0"/>
          <p:nvPr/>
        </p:nvPicPr>
        <p:blipFill rotWithShape="1">
          <a:blip r:embed="rId10">
            <a:alphaModFix/>
          </a:blip>
          <a:srcRect b="0" l="0" r="0" t="0"/>
          <a:stretch/>
        </p:blipFill>
        <p:spPr>
          <a:xfrm>
            <a:off x="8300110" y="6331722"/>
            <a:ext cx="513882" cy="513882"/>
          </a:xfrm>
          <a:prstGeom prst="rect">
            <a:avLst/>
          </a:prstGeom>
          <a:noFill/>
          <a:ln>
            <a:noFill/>
          </a:ln>
        </p:spPr>
      </p:pic>
      <p:sp>
        <p:nvSpPr>
          <p:cNvPr id="1064" name="Google Shape;1064;p1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4">
                                            <p:txEl>
                                              <p:pRg end="0" st="0"/>
                                            </p:txEl>
                                          </p:spTgt>
                                        </p:tgtEl>
                                        <p:attrNameLst>
                                          <p:attrName>style.visibility</p:attrName>
                                        </p:attrNameLst>
                                      </p:cBhvr>
                                      <p:to>
                                        <p:strVal val="visible"/>
                                      </p:to>
                                    </p:set>
                                    <p:animEffect filter="fade" transition="in">
                                      <p:cBhvr>
                                        <p:cTn dur="1750"/>
                                        <p:tgtEl>
                                          <p:spTgt spid="10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9"/>
                                        </p:tgtEl>
                                        <p:attrNameLst>
                                          <p:attrName>style.visibility</p:attrName>
                                        </p:attrNameLst>
                                      </p:cBhvr>
                                      <p:to>
                                        <p:strVal val="visible"/>
                                      </p:to>
                                    </p:set>
                                    <p:animEffect filter="fade" transition="in">
                                      <p:cBhvr>
                                        <p:cTn dur="500"/>
                                        <p:tgtEl>
                                          <p:spTgt spid="1059"/>
                                        </p:tgtEl>
                                      </p:cBhvr>
                                    </p:animEffect>
                                  </p:childTnLst>
                                </p:cTn>
                              </p:par>
                              <p:par>
                                <p:cTn fill="hold" nodeType="withEffect" presetClass="entr" presetID="10" presetSubtype="0">
                                  <p:stCondLst>
                                    <p:cond delay="0"/>
                                  </p:stCondLst>
                                  <p:childTnLst>
                                    <p:set>
                                      <p:cBhvr>
                                        <p:cTn dur="1" fill="hold">
                                          <p:stCondLst>
                                            <p:cond delay="0"/>
                                          </p:stCondLst>
                                        </p:cTn>
                                        <p:tgtEl>
                                          <p:spTgt spid="1009"/>
                                        </p:tgtEl>
                                        <p:attrNameLst>
                                          <p:attrName>style.visibility</p:attrName>
                                        </p:attrNameLst>
                                      </p:cBhvr>
                                      <p:to>
                                        <p:strVal val="visible"/>
                                      </p:to>
                                    </p:set>
                                    <p:animEffect filter="fade" transition="in">
                                      <p:cBhvr>
                                        <p:cTn dur="500"/>
                                        <p:tgtEl>
                                          <p:spTgt spid="1009"/>
                                        </p:tgtEl>
                                      </p:cBhvr>
                                    </p:animEffect>
                                  </p:childTnLst>
                                </p:cTn>
                              </p:par>
                              <p:par>
                                <p:cTn fill="hold" nodeType="with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500"/>
                                        <p:tgtEl>
                                          <p:spTgt spid="1006"/>
                                        </p:tgtEl>
                                      </p:cBhvr>
                                    </p:animEffect>
                                  </p:childTnLst>
                                </p:cTn>
                              </p:par>
                              <p:par>
                                <p:cTn fill="hold" nodeType="withEffect" presetClass="entr" presetID="10" presetSubtype="0">
                                  <p:stCondLst>
                                    <p:cond delay="0"/>
                                  </p:stCondLst>
                                  <p:childTnLst>
                                    <p:set>
                                      <p:cBhvr>
                                        <p:cTn dur="1" fill="hold">
                                          <p:stCondLst>
                                            <p:cond delay="0"/>
                                          </p:stCondLst>
                                        </p:cTn>
                                        <p:tgtEl>
                                          <p:spTgt spid="1057"/>
                                        </p:tgtEl>
                                        <p:attrNameLst>
                                          <p:attrName>style.visibility</p:attrName>
                                        </p:attrNameLst>
                                      </p:cBhvr>
                                      <p:to>
                                        <p:strVal val="visible"/>
                                      </p:to>
                                    </p:set>
                                    <p:animEffect filter="fade" transition="in">
                                      <p:cBhvr>
                                        <p:cTn dur="500"/>
                                        <p:tgtEl>
                                          <p:spTgt spid="1057"/>
                                        </p:tgtEl>
                                      </p:cBhvr>
                                    </p:animEffect>
                                  </p:childTnLst>
                                </p:cTn>
                              </p:par>
                              <p:par>
                                <p:cTn fill="hold" nodeType="with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500"/>
                                        <p:tgtEl>
                                          <p:spTgt spid="1039"/>
                                        </p:tgtEl>
                                      </p:cBhvr>
                                    </p:animEffect>
                                  </p:childTnLst>
                                </p:cTn>
                              </p:par>
                              <p:par>
                                <p:cTn fill="hold" nodeType="withEffect" presetClass="entr" presetID="10" presetSubtype="0">
                                  <p:stCondLst>
                                    <p:cond delay="0"/>
                                  </p:stCondLst>
                                  <p:childTnLst>
                                    <p:set>
                                      <p:cBhvr>
                                        <p:cTn dur="1" fill="hold">
                                          <p:stCondLst>
                                            <p:cond delay="0"/>
                                          </p:stCondLst>
                                        </p:cTn>
                                        <p:tgtEl>
                                          <p:spTgt spid="1056"/>
                                        </p:tgtEl>
                                        <p:attrNameLst>
                                          <p:attrName>style.visibility</p:attrName>
                                        </p:attrNameLst>
                                      </p:cBhvr>
                                      <p:to>
                                        <p:strVal val="visible"/>
                                      </p:to>
                                    </p:set>
                                    <p:animEffect filter="fade" transition="in">
                                      <p:cBhvr>
                                        <p:cTn dur="500"/>
                                        <p:tgtEl>
                                          <p:spTgt spid="1056"/>
                                        </p:tgtEl>
                                      </p:cBhvr>
                                    </p:animEffect>
                                  </p:childTnLst>
                                </p:cTn>
                              </p:par>
                              <p:par>
                                <p:cTn fill="hold" nodeType="with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500"/>
                                        <p:tgtEl>
                                          <p:spTgt spid="1040"/>
                                        </p:tgtEl>
                                      </p:cBhvr>
                                    </p:animEffect>
                                  </p:childTnLst>
                                </p:cTn>
                              </p:par>
                              <p:par>
                                <p:cTn fill="hold" nodeType="withEffect" presetClass="entr" presetID="10" presetSubtype="0">
                                  <p:stCondLst>
                                    <p:cond delay="0"/>
                                  </p:stCondLst>
                                  <p:childTnLst>
                                    <p:set>
                                      <p:cBhvr>
                                        <p:cTn dur="1" fill="hold">
                                          <p:stCondLst>
                                            <p:cond delay="0"/>
                                          </p:stCondLst>
                                        </p:cTn>
                                        <p:tgtEl>
                                          <p:spTgt spid="1012"/>
                                        </p:tgtEl>
                                        <p:attrNameLst>
                                          <p:attrName>style.visibility</p:attrName>
                                        </p:attrNameLst>
                                      </p:cBhvr>
                                      <p:to>
                                        <p:strVal val="visible"/>
                                      </p:to>
                                    </p:set>
                                    <p:animEffect filter="fade" transition="in">
                                      <p:cBhvr>
                                        <p:cTn dur="500"/>
                                        <p:tgtEl>
                                          <p:spTgt spid="1012"/>
                                        </p:tgtEl>
                                      </p:cBhvr>
                                    </p:animEffect>
                                  </p:childTnLst>
                                </p:cTn>
                              </p:par>
                              <p:par>
                                <p:cTn fill="hold" nodeType="with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500"/>
                                        <p:tgtEl>
                                          <p:spTgt spid="1016"/>
                                        </p:tgtEl>
                                      </p:cBhvr>
                                    </p:animEffect>
                                  </p:childTnLst>
                                </p:cTn>
                              </p:par>
                              <p:par>
                                <p:cTn fill="hold" nodeType="with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par>
                                <p:cTn fill="hold" nodeType="with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500"/>
                                        <p:tgtEl>
                                          <p:spTgt spid="1036"/>
                                        </p:tgtEl>
                                      </p:cBhvr>
                                    </p:animEffect>
                                  </p:childTnLst>
                                </p:cTn>
                              </p:par>
                              <p:par>
                                <p:cTn fill="hold" nodeType="withEffect" presetClass="entr" presetID="10" presetSubtype="0">
                                  <p:stCondLst>
                                    <p:cond delay="0"/>
                                  </p:stCondLst>
                                  <p:childTnLst>
                                    <p:set>
                                      <p:cBhvr>
                                        <p:cTn dur="1" fill="hold">
                                          <p:stCondLst>
                                            <p:cond delay="0"/>
                                          </p:stCondLst>
                                        </p:cTn>
                                        <p:tgtEl>
                                          <p:spTgt spid="1049"/>
                                        </p:tgtEl>
                                        <p:attrNameLst>
                                          <p:attrName>style.visibility</p:attrName>
                                        </p:attrNameLst>
                                      </p:cBhvr>
                                      <p:to>
                                        <p:strVal val="visible"/>
                                      </p:to>
                                    </p:set>
                                    <p:animEffect filter="fade" transition="in">
                                      <p:cBhvr>
                                        <p:cTn dur="500"/>
                                        <p:tgtEl>
                                          <p:spTgt spid="1049"/>
                                        </p:tgtEl>
                                      </p:cBhvr>
                                    </p:animEffect>
                                  </p:childTnLst>
                                </p:cTn>
                              </p:par>
                              <p:par>
                                <p:cTn fill="hold" nodeType="with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500"/>
                                        <p:tgtEl>
                                          <p:spTgt spid="1015"/>
                                        </p:tgtEl>
                                      </p:cBhvr>
                                    </p:animEffect>
                                  </p:childTnLst>
                                </p:cTn>
                              </p:par>
                              <p:par>
                                <p:cTn fill="hold" nodeType="with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500"/>
                                        <p:tgtEl>
                                          <p:spTgt spid="1030"/>
                                        </p:tgtEl>
                                      </p:cBhvr>
                                    </p:animEffect>
                                  </p:childTnLst>
                                </p:cTn>
                              </p:par>
                              <p:par>
                                <p:cTn fill="hold" nodeType="withEffect" presetClass="entr" presetID="10" presetSubtype="0">
                                  <p:stCondLst>
                                    <p:cond delay="0"/>
                                  </p:stCondLst>
                                  <p:childTnLst>
                                    <p:set>
                                      <p:cBhvr>
                                        <p:cTn dur="1" fill="hold">
                                          <p:stCondLst>
                                            <p:cond delay="0"/>
                                          </p:stCondLst>
                                        </p:cTn>
                                        <p:tgtEl>
                                          <p:spTgt spid="1046"/>
                                        </p:tgtEl>
                                        <p:attrNameLst>
                                          <p:attrName>style.visibility</p:attrName>
                                        </p:attrNameLst>
                                      </p:cBhvr>
                                      <p:to>
                                        <p:strVal val="visible"/>
                                      </p:to>
                                    </p:set>
                                    <p:animEffect filter="fade" transition="in">
                                      <p:cBhvr>
                                        <p:cTn dur="500"/>
                                        <p:tgtEl>
                                          <p:spTgt spid="1046"/>
                                        </p:tgtEl>
                                      </p:cBhvr>
                                    </p:animEffect>
                                  </p:childTnLst>
                                </p:cTn>
                              </p:par>
                              <p:par>
                                <p:cTn fill="hold" nodeType="withEffect" presetClass="entr" presetID="10" presetSubtype="0">
                                  <p:stCondLst>
                                    <p:cond delay="0"/>
                                  </p:stCondLst>
                                  <p:childTnLst>
                                    <p:set>
                                      <p:cBhvr>
                                        <p:cTn dur="1" fill="hold">
                                          <p:stCondLst>
                                            <p:cond delay="0"/>
                                          </p:stCondLst>
                                        </p:cTn>
                                        <p:tgtEl>
                                          <p:spTgt spid="1058"/>
                                        </p:tgtEl>
                                        <p:attrNameLst>
                                          <p:attrName>style.visibility</p:attrName>
                                        </p:attrNameLst>
                                      </p:cBhvr>
                                      <p:to>
                                        <p:strVal val="visible"/>
                                      </p:to>
                                    </p:set>
                                    <p:animEffect filter="fade" transition="in">
                                      <p:cBhvr>
                                        <p:cTn dur="500"/>
                                        <p:tgtEl>
                                          <p:spTgt spid="1058"/>
                                        </p:tgtEl>
                                      </p:cBhvr>
                                    </p:animEffect>
                                  </p:childTnLst>
                                </p:cTn>
                              </p:par>
                              <p:par>
                                <p:cTn fill="hold" nodeType="with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500"/>
                                        <p:tgtEl>
                                          <p:spTgt spid="1033"/>
                                        </p:tgtEl>
                                      </p:cBhvr>
                                    </p:animEffect>
                                  </p:childTnLst>
                                </p:cTn>
                              </p:par>
                              <p:par>
                                <p:cTn fill="hold" nodeType="with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500"/>
                                        <p:tgtEl>
                                          <p:spTgt spid="1020"/>
                                        </p:tgtEl>
                                      </p:cBhvr>
                                    </p:animEffect>
                                  </p:childTnLst>
                                </p:cTn>
                              </p:par>
                              <p:par>
                                <p:cTn fill="hold" nodeType="with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500"/>
                                        <p:tgtEl>
                                          <p:spTgt spid="1045"/>
                                        </p:tgtEl>
                                      </p:cBhvr>
                                    </p:animEffect>
                                  </p:childTnLst>
                                </p:cTn>
                              </p:par>
                              <p:par>
                                <p:cTn fill="hold" nodeType="withEffect" presetClass="entr" presetID="10" presetSubtype="0">
                                  <p:stCondLst>
                                    <p:cond delay="0"/>
                                  </p:stCondLst>
                                  <p:childTnLst>
                                    <p:set>
                                      <p:cBhvr>
                                        <p:cTn dur="1" fill="hold">
                                          <p:stCondLst>
                                            <p:cond delay="0"/>
                                          </p:stCondLst>
                                        </p:cTn>
                                        <p:tgtEl>
                                          <p:spTgt spid="1052"/>
                                        </p:tgtEl>
                                        <p:attrNameLst>
                                          <p:attrName>style.visibility</p:attrName>
                                        </p:attrNameLst>
                                      </p:cBhvr>
                                      <p:to>
                                        <p:strVal val="visible"/>
                                      </p:to>
                                    </p:set>
                                    <p:animEffect filter="fade" transition="in">
                                      <p:cBhvr>
                                        <p:cTn dur="500"/>
                                        <p:tgtEl>
                                          <p:spTgt spid="1052"/>
                                        </p:tgtEl>
                                      </p:cBhvr>
                                    </p:animEffect>
                                  </p:childTnLst>
                                </p:cTn>
                              </p:par>
                              <p:par>
                                <p:cTn fill="hold" nodeType="with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500"/>
                                        <p:tgtEl>
                                          <p:spTgt spid="1019"/>
                                        </p:tgtEl>
                                      </p:cBhvr>
                                    </p:animEffect>
                                  </p:childTnLst>
                                </p:cTn>
                              </p:par>
                              <p:par>
                                <p:cTn fill="hold" nodeType="withEffect" presetClass="entr" presetID="10" presetSubtype="0">
                                  <p:stCondLst>
                                    <p:cond delay="0"/>
                                  </p:stCondLst>
                                  <p:childTnLst>
                                    <p:set>
                                      <p:cBhvr>
                                        <p:cTn dur="1" fill="hold">
                                          <p:stCondLst>
                                            <p:cond delay="0"/>
                                          </p:stCondLst>
                                        </p:cTn>
                                        <p:tgtEl>
                                          <p:spTgt spid="1055"/>
                                        </p:tgtEl>
                                        <p:attrNameLst>
                                          <p:attrName>style.visibility</p:attrName>
                                        </p:attrNameLst>
                                      </p:cBhvr>
                                      <p:to>
                                        <p:strVal val="visible"/>
                                      </p:to>
                                    </p:set>
                                    <p:animEffect filter="fade" transition="in">
                                      <p:cBhvr>
                                        <p:cTn dur="500"/>
                                        <p:tgtEl>
                                          <p:spTgt spid="1055"/>
                                        </p:tgtEl>
                                      </p:cBhvr>
                                    </p:animEffect>
                                  </p:childTnLst>
                                </p:cTn>
                              </p:par>
                              <p:par>
                                <p:cTn fill="hold" nodeType="with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500"/>
                                        <p:tgtEl>
                                          <p:spTgt spid="1022"/>
                                        </p:tgtEl>
                                      </p:cBhvr>
                                    </p:animEffect>
                                  </p:childTnLst>
                                </p:cTn>
                              </p:par>
                              <p:par>
                                <p:cTn fill="hold" nodeType="with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500"/>
                                        <p:tgtEl>
                                          <p:spTgt spid="10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15"/>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071" name="Google Shape;1071;p1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国の財政をみてみよう①</a:t>
            </a:r>
            <a:endParaRPr/>
          </a:p>
        </p:txBody>
      </p:sp>
      <p:sp>
        <p:nvSpPr>
          <p:cNvPr id="1072" name="Google Shape;1072;p15"/>
          <p:cNvSpPr txBox="1"/>
          <p:nvPr/>
        </p:nvSpPr>
        <p:spPr>
          <a:xfrm>
            <a:off x="340200" y="1176025"/>
            <a:ext cx="6562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1年間に得た国の収入を「歳入」、支出を「歳出」といい、</a:t>
            </a:r>
            <a:endParaRPr/>
          </a:p>
          <a:p>
            <a:pPr indent="0" lvl="0" marL="0" marR="0" rtl="0" algn="l">
              <a:spcBef>
                <a:spcPts val="0"/>
              </a:spcBef>
              <a:spcAft>
                <a:spcPts val="0"/>
              </a:spcAft>
              <a:buNone/>
            </a:pPr>
            <a:r>
              <a:rPr lang="ja-JP" sz="1800">
                <a:solidFill>
                  <a:schemeClr val="dk1"/>
                </a:solidFill>
                <a:latin typeface="Arial"/>
                <a:ea typeface="Arial"/>
                <a:cs typeface="Arial"/>
                <a:sym typeface="Arial"/>
              </a:rPr>
              <a:t>国や地方公共団体が行う経済活動を「財政」といいます。</a:t>
            </a:r>
            <a:endParaRPr/>
          </a:p>
        </p:txBody>
      </p:sp>
      <p:pic>
        <p:nvPicPr>
          <p:cNvPr id="1073" name="Google Shape;1073;p15"/>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074" name="Google Shape;1074;p15"/>
          <p:cNvSpPr txBox="1"/>
          <p:nvPr/>
        </p:nvSpPr>
        <p:spPr>
          <a:xfrm>
            <a:off x="340205" y="2438019"/>
            <a:ext cx="8502780" cy="3691319"/>
          </a:xfrm>
          <a:prstGeom prst="rect">
            <a:avLst/>
          </a:prstGeom>
          <a:noFill/>
          <a:ln>
            <a:noFill/>
          </a:ln>
        </p:spPr>
        <p:txBody>
          <a:bodyPr anchorCtr="0" anchor="t" bIns="45700" lIns="91425" spcFirstLastPara="1" rIns="91425" wrap="square" tIns="45700">
            <a:noAutofit/>
          </a:bodyPr>
          <a:lstStyle/>
          <a:p>
            <a:pPr indent="-239300" lvl="0" marL="252000" marR="0" rtl="0" algn="l">
              <a:lnSpc>
                <a:spcPct val="122727"/>
              </a:lnSpc>
              <a:spcBef>
                <a:spcPts val="0"/>
              </a:spcBef>
              <a:spcAft>
                <a:spcPts val="0"/>
              </a:spcAft>
              <a:buClr>
                <a:srgbClr val="005BAD"/>
              </a:buClr>
              <a:buSzPts val="2000"/>
              <a:buFont typeface="Noto Sans Symbols"/>
              <a:buChar char="●"/>
            </a:pPr>
            <a:r>
              <a:rPr lang="ja-JP" sz="2000">
                <a:solidFill>
                  <a:schemeClr val="dk1"/>
                </a:solidFill>
                <a:latin typeface="Arial"/>
                <a:ea typeface="Arial"/>
                <a:cs typeface="Arial"/>
                <a:sym typeface="Arial"/>
              </a:rPr>
              <a:t>2026年度（令和８年度）予算の国の一般会計歳出は、</a:t>
            </a:r>
            <a:r>
              <a:rPr lang="ja-JP" sz="2000">
                <a:solidFill>
                  <a:srgbClr val="005BAD"/>
                </a:solidFill>
                <a:latin typeface="Arial"/>
                <a:ea typeface="Arial"/>
                <a:cs typeface="Arial"/>
                <a:sym typeface="Arial"/>
              </a:rPr>
              <a:t>122.3兆円</a:t>
            </a:r>
            <a:r>
              <a:rPr lang="ja-JP" sz="2000">
                <a:solidFill>
                  <a:schemeClr val="dk1"/>
                </a:solidFill>
                <a:latin typeface="Arial"/>
                <a:ea typeface="Arial"/>
                <a:cs typeface="Arial"/>
                <a:sym typeface="Arial"/>
              </a:rPr>
              <a:t>となっています。これは主に、</a:t>
            </a:r>
            <a:r>
              <a:rPr lang="ja-JP" sz="2000">
                <a:solidFill>
                  <a:srgbClr val="005BAD"/>
                </a:solidFill>
                <a:latin typeface="Arial"/>
                <a:ea typeface="Arial"/>
                <a:cs typeface="Arial"/>
                <a:sym typeface="Arial"/>
              </a:rPr>
              <a:t>①社会保障、②国債費、③地方交付税交付金等</a:t>
            </a:r>
            <a:r>
              <a:rPr lang="ja-JP" sz="2000">
                <a:solidFill>
                  <a:schemeClr val="dk1"/>
                </a:solidFill>
                <a:latin typeface="Arial"/>
                <a:ea typeface="Arial"/>
                <a:cs typeface="Arial"/>
                <a:sym typeface="Arial"/>
              </a:rPr>
              <a:t>に使われており、</a:t>
            </a:r>
            <a:r>
              <a:rPr lang="ja-JP" sz="2000">
                <a:solidFill>
                  <a:schemeClr val="accent1"/>
                </a:solidFill>
                <a:latin typeface="Arial"/>
                <a:ea typeface="Arial"/>
                <a:cs typeface="Arial"/>
                <a:sym typeface="Arial"/>
              </a:rPr>
              <a:t>これらで</a:t>
            </a:r>
            <a:r>
              <a:rPr lang="ja-JP" sz="2000">
                <a:solidFill>
                  <a:srgbClr val="005BAD"/>
                </a:solidFill>
                <a:latin typeface="Arial"/>
                <a:ea typeface="Arial"/>
                <a:cs typeface="Arial"/>
                <a:sym typeface="Arial"/>
              </a:rPr>
              <a:t>約３／４</a:t>
            </a:r>
            <a:r>
              <a:rPr lang="ja-JP" sz="2000">
                <a:solidFill>
                  <a:schemeClr val="dk1"/>
                </a:solidFill>
                <a:latin typeface="Arial"/>
                <a:ea typeface="Arial"/>
                <a:cs typeface="Arial"/>
                <a:sym typeface="Arial"/>
              </a:rPr>
              <a:t>を占めています。</a:t>
            </a:r>
            <a:endParaRPr sz="2000"/>
          </a:p>
          <a:p>
            <a:pPr indent="-239300" lvl="0" marL="252000" marR="0" rtl="0" algn="l">
              <a:lnSpc>
                <a:spcPct val="122727"/>
              </a:lnSpc>
              <a:spcBef>
                <a:spcPts val="1200"/>
              </a:spcBef>
              <a:spcAft>
                <a:spcPts val="0"/>
              </a:spcAft>
              <a:buClr>
                <a:srgbClr val="005BAD"/>
              </a:buClr>
              <a:buSzPts val="2000"/>
              <a:buFont typeface="Noto Sans Symbols"/>
              <a:buChar char="●"/>
            </a:pPr>
            <a:r>
              <a:rPr lang="ja-JP" sz="2000">
                <a:solidFill>
                  <a:schemeClr val="dk1"/>
                </a:solidFill>
                <a:latin typeface="Arial"/>
                <a:ea typeface="Arial"/>
                <a:cs typeface="Arial"/>
                <a:sym typeface="Arial"/>
              </a:rPr>
              <a:t>2026年度（令和８年度）予算の国の一般会計歳入</a:t>
            </a:r>
            <a:r>
              <a:rPr lang="ja-JP" sz="2000">
                <a:solidFill>
                  <a:srgbClr val="005BAD"/>
                </a:solidFill>
                <a:latin typeface="Arial"/>
                <a:ea typeface="Arial"/>
                <a:cs typeface="Arial"/>
                <a:sym typeface="Arial"/>
              </a:rPr>
              <a:t>122.3兆円</a:t>
            </a:r>
            <a:r>
              <a:rPr lang="ja-JP" sz="2000">
                <a:solidFill>
                  <a:schemeClr val="dk1"/>
                </a:solidFill>
                <a:latin typeface="Arial"/>
                <a:ea typeface="Arial"/>
                <a:cs typeface="Arial"/>
                <a:sym typeface="Arial"/>
              </a:rPr>
              <a:t>は、</a:t>
            </a:r>
            <a:r>
              <a:rPr lang="ja-JP" sz="2000">
                <a:solidFill>
                  <a:schemeClr val="accent1"/>
                </a:solidFill>
                <a:latin typeface="Arial"/>
                <a:ea typeface="Arial"/>
                <a:cs typeface="Arial"/>
                <a:sym typeface="Arial"/>
              </a:rPr>
              <a:t>①</a:t>
            </a:r>
            <a:r>
              <a:rPr lang="ja-JP" sz="2000">
                <a:solidFill>
                  <a:srgbClr val="005BAD"/>
                </a:solidFill>
                <a:latin typeface="Arial"/>
                <a:ea typeface="Arial"/>
                <a:cs typeface="Arial"/>
                <a:sym typeface="Arial"/>
              </a:rPr>
              <a:t>税収等と②公債金（借金）で構成</a:t>
            </a:r>
            <a:r>
              <a:rPr lang="ja-JP" sz="2000">
                <a:solidFill>
                  <a:schemeClr val="dk1"/>
                </a:solidFill>
                <a:latin typeface="Arial"/>
                <a:ea typeface="Arial"/>
                <a:cs typeface="Arial"/>
                <a:sym typeface="Arial"/>
              </a:rPr>
              <a:t>されています。</a:t>
            </a:r>
            <a:endParaRPr sz="2000"/>
          </a:p>
          <a:p>
            <a:pPr indent="-239300" lvl="0" marL="252000" marR="0" rtl="0" algn="l">
              <a:lnSpc>
                <a:spcPct val="122727"/>
              </a:lnSpc>
              <a:spcBef>
                <a:spcPts val="1800"/>
              </a:spcBef>
              <a:spcAft>
                <a:spcPts val="0"/>
              </a:spcAft>
              <a:buClr>
                <a:srgbClr val="005BAD"/>
              </a:buClr>
              <a:buSzPts val="2000"/>
              <a:buFont typeface="Noto Sans Symbols"/>
              <a:buChar char="●"/>
            </a:pPr>
            <a:r>
              <a:rPr lang="ja-JP" sz="2000">
                <a:solidFill>
                  <a:schemeClr val="dk1"/>
                </a:solidFill>
                <a:latin typeface="Arial"/>
                <a:ea typeface="Arial"/>
                <a:cs typeface="Arial"/>
                <a:sym typeface="Arial"/>
              </a:rPr>
              <a:t>現在、</a:t>
            </a:r>
            <a:r>
              <a:rPr lang="ja-JP" sz="2000">
                <a:solidFill>
                  <a:schemeClr val="accent1"/>
                </a:solidFill>
                <a:latin typeface="Arial"/>
                <a:ea typeface="Arial"/>
                <a:cs typeface="Arial"/>
                <a:sym typeface="Arial"/>
              </a:rPr>
              <a:t>①</a:t>
            </a:r>
            <a:r>
              <a:rPr lang="ja-JP" sz="2000">
                <a:solidFill>
                  <a:srgbClr val="005BAD"/>
                </a:solidFill>
                <a:latin typeface="Arial"/>
                <a:ea typeface="Arial"/>
                <a:cs typeface="Arial"/>
                <a:sym typeface="Arial"/>
              </a:rPr>
              <a:t>税収等では歳出全体の約３／４しか賄えておらず、残りの約１／４は②公債金（借金）に依存</a:t>
            </a:r>
            <a:r>
              <a:rPr lang="ja-JP" sz="2000">
                <a:solidFill>
                  <a:schemeClr val="dk1"/>
                </a:solidFill>
                <a:latin typeface="Arial"/>
                <a:ea typeface="Arial"/>
                <a:cs typeface="Arial"/>
                <a:sym typeface="Arial"/>
              </a:rPr>
              <a:t>しています。</a:t>
            </a:r>
            <a:endParaRPr sz="2000">
              <a:solidFill>
                <a:schemeClr val="dk1"/>
              </a:solidFill>
              <a:latin typeface="Arial"/>
              <a:ea typeface="Arial"/>
              <a:cs typeface="Arial"/>
              <a:sym typeface="Arial"/>
            </a:endParaRPr>
          </a:p>
          <a:p>
            <a:pPr indent="-252000" lvl="0" marL="252000" marR="0" rtl="0" algn="l">
              <a:lnSpc>
                <a:spcPct val="122727"/>
              </a:lnSpc>
              <a:spcBef>
                <a:spcPts val="0"/>
              </a:spcBef>
              <a:spcAft>
                <a:spcPts val="0"/>
              </a:spcAft>
              <a:buNone/>
            </a:pPr>
            <a:r>
              <a:rPr lang="ja-JP" sz="2000">
                <a:solidFill>
                  <a:schemeClr val="dk1"/>
                </a:solidFill>
                <a:latin typeface="Arial"/>
                <a:ea typeface="Arial"/>
                <a:cs typeface="Arial"/>
                <a:sym typeface="Arial"/>
              </a:rPr>
              <a:t>   この借金の返済には将来世代の税収等が充てられることになるため、将来世代へ負担を先送りしていることになります。</a:t>
            </a:r>
            <a:endParaRPr sz="2000"/>
          </a:p>
        </p:txBody>
      </p:sp>
      <p:sp>
        <p:nvSpPr>
          <p:cNvPr id="1075" name="Google Shape;1075;p1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cxnSp>
        <p:nvCxnSpPr>
          <p:cNvPr id="1076" name="Google Shape;1076;p15">
            <a:hlinkClick action="ppaction://hlinkshowjump?jump=previousslide"/>
          </p:cNvPr>
          <p:cNvCxnSpPr/>
          <p:nvPr/>
        </p:nvCxnSpPr>
        <p:spPr>
          <a:xfrm>
            <a:off x="859536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1077" name="Google Shape;1077;p15">
            <a:hlinkClick action="ppaction://hlinkshowjump?jump=nextslide"/>
          </p:cNvPr>
          <p:cNvCxnSpPr/>
          <p:nvPr/>
        </p:nvCxnSpPr>
        <p:spPr>
          <a:xfrm>
            <a:off x="890016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1078" name="Google Shape;1078;p15">
            <a:hlinkClick action="ppaction://hlinksldjump" r:id="rId4"/>
          </p:cNvPr>
          <p:cNvSpPr/>
          <p:nvPr/>
        </p:nvSpPr>
        <p:spPr>
          <a:xfrm>
            <a:off x="7893533" y="322234"/>
            <a:ext cx="793267" cy="260285"/>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100">
                <a:solidFill>
                  <a:schemeClr val="lt1"/>
                </a:solidFill>
                <a:latin typeface="Arial"/>
                <a:ea typeface="Arial"/>
                <a:cs typeface="Arial"/>
                <a:sym typeface="Arial"/>
              </a:rPr>
              <a:t>目次へ</a:t>
            </a:r>
            <a:endParaRPr/>
          </a:p>
        </p:txBody>
      </p:sp>
      <p:sp>
        <p:nvSpPr>
          <p:cNvPr id="1079" name="Google Shape;1079;p15">
            <a:hlinkClick action="ppaction://hlinksldjump" r:id="rId5"/>
          </p:cNvPr>
          <p:cNvSpPr/>
          <p:nvPr/>
        </p:nvSpPr>
        <p:spPr>
          <a:xfrm rot="5400000">
            <a:off x="8477040" y="398066"/>
            <a:ext cx="100800" cy="10888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0"/>
                                        </p:tgtEl>
                                        <p:attrNameLst>
                                          <p:attrName>style.visibility</p:attrName>
                                        </p:attrNameLst>
                                      </p:cBhvr>
                                      <p:to>
                                        <p:strVal val="visible"/>
                                      </p:to>
                                    </p:set>
                                    <p:animEffect filter="fade" transition="in">
                                      <p:cBhvr>
                                        <p:cTn dur="500"/>
                                        <p:tgtEl>
                                          <p:spTgt spid="10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73"/>
                                        </p:tgtEl>
                                        <p:attrNameLst>
                                          <p:attrName>style.visibility</p:attrName>
                                        </p:attrNameLst>
                                      </p:cBhvr>
                                      <p:to>
                                        <p:strVal val="visible"/>
                                      </p:to>
                                    </p:set>
                                    <p:animEffect filter="fade" transition="in">
                                      <p:cBhvr>
                                        <p:cTn dur="600"/>
                                        <p:tgtEl>
                                          <p:spTgt spid="1073"/>
                                        </p:tgtEl>
                                      </p:cBhvr>
                                    </p:animEffect>
                                  </p:childTnLst>
                                </p:cTn>
                              </p:par>
                              <p:par>
                                <p:cTn fill="hold" nodeType="withEffect" presetClass="entr" presetID="10" presetSubtype="0">
                                  <p:stCondLst>
                                    <p:cond delay="0"/>
                                  </p:stCondLst>
                                  <p:childTnLst>
                                    <p:set>
                                      <p:cBhvr>
                                        <p:cTn dur="1" fill="hold">
                                          <p:stCondLst>
                                            <p:cond delay="0"/>
                                          </p:stCondLst>
                                        </p:cTn>
                                        <p:tgtEl>
                                          <p:spTgt spid="1072"/>
                                        </p:tgtEl>
                                        <p:attrNameLst>
                                          <p:attrName>style.visibility</p:attrName>
                                        </p:attrNameLst>
                                      </p:cBhvr>
                                      <p:to>
                                        <p:strVal val="visible"/>
                                      </p:to>
                                    </p:set>
                                    <p:animEffect filter="fade" transition="in">
                                      <p:cBhvr>
                                        <p:cTn dur="500"/>
                                        <p:tgtEl>
                                          <p:spTgt spid="10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4">
                                            <p:txEl>
                                              <p:pRg end="0" st="0"/>
                                            </p:txEl>
                                          </p:spTgt>
                                        </p:tgtEl>
                                        <p:attrNameLst>
                                          <p:attrName>style.visibility</p:attrName>
                                        </p:attrNameLst>
                                      </p:cBhvr>
                                      <p:to>
                                        <p:strVal val="visible"/>
                                      </p:to>
                                    </p:set>
                                    <p:animEffect filter="fade" transition="in">
                                      <p:cBhvr>
                                        <p:cTn dur="1750"/>
                                        <p:tgtEl>
                                          <p:spTgt spid="10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4">
                                            <p:txEl>
                                              <p:pRg end="1" st="1"/>
                                            </p:txEl>
                                          </p:spTgt>
                                        </p:tgtEl>
                                        <p:attrNameLst>
                                          <p:attrName>style.visibility</p:attrName>
                                        </p:attrNameLst>
                                      </p:cBhvr>
                                      <p:to>
                                        <p:strVal val="visible"/>
                                      </p:to>
                                    </p:set>
                                    <p:animEffect filter="fade" transition="in">
                                      <p:cBhvr>
                                        <p:cTn dur="1750"/>
                                        <p:tgtEl>
                                          <p:spTgt spid="10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4">
                                            <p:txEl>
                                              <p:pRg end="2" st="2"/>
                                            </p:txEl>
                                          </p:spTgt>
                                        </p:tgtEl>
                                        <p:attrNameLst>
                                          <p:attrName>style.visibility</p:attrName>
                                        </p:attrNameLst>
                                      </p:cBhvr>
                                      <p:to>
                                        <p:strVal val="visible"/>
                                      </p:to>
                                    </p:set>
                                    <p:animEffect filter="fade" transition="in">
                                      <p:cBhvr>
                                        <p:cTn dur="1750"/>
                                        <p:tgtEl>
                                          <p:spTgt spid="10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4">
                                            <p:txEl>
                                              <p:pRg end="3" st="3"/>
                                            </p:txEl>
                                          </p:spTgt>
                                        </p:tgtEl>
                                        <p:attrNameLst>
                                          <p:attrName>style.visibility</p:attrName>
                                        </p:attrNameLst>
                                      </p:cBhvr>
                                      <p:to>
                                        <p:strVal val="visible"/>
                                      </p:to>
                                    </p:set>
                                    <p:animEffect filter="fade" transition="in">
                                      <p:cBhvr>
                                        <p:cTn dur="1750"/>
                                        <p:tgtEl>
                                          <p:spTgt spid="107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grpSp>
        <p:nvGrpSpPr>
          <p:cNvPr id="1085" name="Google Shape;1085;p16"/>
          <p:cNvGrpSpPr/>
          <p:nvPr/>
        </p:nvGrpSpPr>
        <p:grpSpPr>
          <a:xfrm>
            <a:off x="223440" y="1755669"/>
            <a:ext cx="3947156" cy="3744192"/>
            <a:chOff x="223440" y="1755669"/>
            <a:chExt cx="3947156" cy="3744192"/>
          </a:xfrm>
        </p:grpSpPr>
        <p:graphicFrame>
          <p:nvGraphicFramePr>
            <p:cNvPr id="1086" name="Google Shape;1086;p16"/>
            <p:cNvGraphicFramePr/>
            <p:nvPr/>
          </p:nvGraphicFramePr>
          <p:xfrm>
            <a:off x="426404" y="1755669"/>
            <a:ext cx="3744192" cy="3744192"/>
          </p:xfrm>
          <a:graphic>
            <a:graphicData uri="http://schemas.openxmlformats.org/drawingml/2006/chart">
              <c:chart r:id="rId3"/>
            </a:graphicData>
          </a:graphic>
        </p:graphicFrame>
        <p:sp>
          <p:nvSpPr>
            <p:cNvPr id="1087" name="Google Shape;1087;p16"/>
            <p:cNvSpPr/>
            <p:nvPr/>
          </p:nvSpPr>
          <p:spPr>
            <a:xfrm rot="-5400000">
              <a:off x="572727" y="1884792"/>
              <a:ext cx="3444474" cy="3470848"/>
            </a:xfrm>
            <a:prstGeom prst="pie">
              <a:avLst>
                <a:gd fmla="val 23573" name="adj1"/>
                <a:gd fmla="val 16354453" name="adj2"/>
              </a:avLst>
            </a:prstGeom>
            <a:noFill/>
            <a:ln cap="flat" cmpd="sng" w="34925">
              <a:solidFill>
                <a:srgbClr val="00366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2">
                <a:solidFill>
                  <a:srgbClr val="000000"/>
                </a:solidFill>
                <a:latin typeface="Arial"/>
                <a:ea typeface="Arial"/>
                <a:cs typeface="Arial"/>
                <a:sym typeface="Arial"/>
              </a:endParaRPr>
            </a:p>
          </p:txBody>
        </p:sp>
        <p:sp>
          <p:nvSpPr>
            <p:cNvPr id="1088" name="Google Shape;1088;p16"/>
            <p:cNvSpPr txBox="1"/>
            <p:nvPr/>
          </p:nvSpPr>
          <p:spPr>
            <a:xfrm>
              <a:off x="2465570" y="2304725"/>
              <a:ext cx="1099638" cy="579646"/>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231916"/>
                  </a:solidFill>
                  <a:latin typeface="Arial"/>
                  <a:ea typeface="Arial"/>
                  <a:cs typeface="Arial"/>
                  <a:sym typeface="Arial"/>
                </a:rPr>
                <a:t>所得税</a:t>
              </a:r>
              <a:endParaRPr sz="1400">
                <a:solidFill>
                  <a:srgbClr val="000000"/>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20.7％</a:t>
              </a:r>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（25.3兆円）</a:t>
              </a:r>
              <a:endParaRPr/>
            </a:p>
          </p:txBody>
        </p:sp>
        <p:sp>
          <p:nvSpPr>
            <p:cNvPr id="1089" name="Google Shape;1089;p16"/>
            <p:cNvSpPr txBox="1"/>
            <p:nvPr/>
          </p:nvSpPr>
          <p:spPr>
            <a:xfrm>
              <a:off x="3065825" y="3550773"/>
              <a:ext cx="854662" cy="579646"/>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231916"/>
                  </a:solidFill>
                  <a:latin typeface="Arial"/>
                  <a:ea typeface="Arial"/>
                  <a:cs typeface="Arial"/>
                  <a:sym typeface="Arial"/>
                </a:rPr>
                <a:t>法人税</a:t>
              </a:r>
              <a:endParaRPr sz="1400">
                <a:solidFill>
                  <a:srgbClr val="000000"/>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16.9％</a:t>
              </a:r>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（20.7兆円）</a:t>
              </a:r>
              <a:endParaRPr/>
            </a:p>
          </p:txBody>
        </p:sp>
        <p:sp>
          <p:nvSpPr>
            <p:cNvPr id="1090" name="Google Shape;1090;p16"/>
            <p:cNvSpPr txBox="1"/>
            <p:nvPr/>
          </p:nvSpPr>
          <p:spPr>
            <a:xfrm>
              <a:off x="1878263" y="4535350"/>
              <a:ext cx="1243519" cy="579646"/>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chemeClr val="dk1"/>
                  </a:solidFill>
                  <a:latin typeface="Arial"/>
                  <a:ea typeface="Arial"/>
                  <a:cs typeface="Arial"/>
                  <a:sym typeface="Arial"/>
                </a:rPr>
                <a:t>消費税</a:t>
              </a:r>
              <a:endParaRPr sz="1400">
                <a:solidFill>
                  <a:schemeClr val="dk1"/>
                </a:solidFill>
                <a:latin typeface="Arial"/>
                <a:ea typeface="Arial"/>
                <a:cs typeface="Arial"/>
                <a:sym typeface="Arial"/>
              </a:endParaRPr>
            </a:p>
            <a:p>
              <a:pPr indent="0" lvl="0" marL="0" marR="0" rtl="0" algn="ctr">
                <a:spcBef>
                  <a:spcPts val="65"/>
                </a:spcBef>
                <a:spcAft>
                  <a:spcPts val="0"/>
                </a:spcAft>
                <a:buNone/>
              </a:pPr>
              <a:r>
                <a:rPr lang="ja-JP" sz="1050">
                  <a:solidFill>
                    <a:schemeClr val="dk1"/>
                  </a:solidFill>
                  <a:latin typeface="Arial"/>
                  <a:ea typeface="Arial"/>
                  <a:cs typeface="Arial"/>
                  <a:sym typeface="Arial"/>
                </a:rPr>
                <a:t>21.8％</a:t>
              </a:r>
              <a:endParaRPr/>
            </a:p>
            <a:p>
              <a:pPr indent="0" lvl="0" marL="0" marR="0" rtl="0" algn="ctr">
                <a:spcBef>
                  <a:spcPts val="65"/>
                </a:spcBef>
                <a:spcAft>
                  <a:spcPts val="0"/>
                </a:spcAft>
                <a:buNone/>
              </a:pPr>
              <a:r>
                <a:rPr lang="ja-JP" sz="1050">
                  <a:solidFill>
                    <a:schemeClr val="dk1"/>
                  </a:solidFill>
                  <a:latin typeface="Arial"/>
                  <a:ea typeface="Arial"/>
                  <a:cs typeface="Arial"/>
                  <a:sym typeface="Arial"/>
                </a:rPr>
                <a:t>（26.7兆円）</a:t>
              </a:r>
              <a:endParaRPr/>
            </a:p>
          </p:txBody>
        </p:sp>
        <p:sp>
          <p:nvSpPr>
            <p:cNvPr id="1091" name="Google Shape;1091;p16"/>
            <p:cNvSpPr txBox="1"/>
            <p:nvPr/>
          </p:nvSpPr>
          <p:spPr>
            <a:xfrm>
              <a:off x="963626" y="4359464"/>
              <a:ext cx="736714" cy="38472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ja-JP" sz="1000">
                  <a:solidFill>
                    <a:srgbClr val="231916"/>
                  </a:solidFill>
                  <a:latin typeface="Arial"/>
                  <a:ea typeface="Arial"/>
                  <a:cs typeface="Arial"/>
                  <a:sym typeface="Arial"/>
                </a:rPr>
                <a:t>その他税収</a:t>
              </a:r>
              <a:endParaRPr sz="1000">
                <a:solidFill>
                  <a:srgbClr val="000000"/>
                </a:solidFill>
                <a:latin typeface="Arial"/>
                <a:ea typeface="Arial"/>
                <a:cs typeface="Arial"/>
                <a:sym typeface="Arial"/>
              </a:endParaRPr>
            </a:p>
            <a:p>
              <a:pPr indent="0" lvl="0" marL="0" marR="0" rtl="0" algn="ctr">
                <a:lnSpc>
                  <a:spcPct val="111071"/>
                </a:lnSpc>
                <a:spcBef>
                  <a:spcPts val="0"/>
                </a:spcBef>
                <a:spcAft>
                  <a:spcPts val="0"/>
                </a:spcAft>
                <a:buNone/>
              </a:pPr>
              <a:r>
                <a:rPr lang="ja-JP" sz="831">
                  <a:solidFill>
                    <a:srgbClr val="231916"/>
                  </a:solidFill>
                  <a:latin typeface="Arial"/>
                  <a:ea typeface="Arial"/>
                  <a:cs typeface="Arial"/>
                  <a:sym typeface="Arial"/>
                </a:rPr>
                <a:t>9.0％</a:t>
              </a:r>
              <a:endParaRPr sz="831">
                <a:solidFill>
                  <a:srgbClr val="231916"/>
                </a:solidFill>
                <a:latin typeface="Arial"/>
                <a:ea typeface="Arial"/>
                <a:cs typeface="Arial"/>
                <a:sym typeface="Arial"/>
              </a:endParaRPr>
            </a:p>
            <a:p>
              <a:pPr indent="0" lvl="0" marL="0" marR="0" rtl="0" algn="ctr">
                <a:lnSpc>
                  <a:spcPct val="111071"/>
                </a:lnSpc>
                <a:spcBef>
                  <a:spcPts val="0"/>
                </a:spcBef>
                <a:spcAft>
                  <a:spcPts val="0"/>
                </a:spcAft>
                <a:buNone/>
              </a:pPr>
              <a:r>
                <a:rPr lang="ja-JP" sz="831">
                  <a:solidFill>
                    <a:srgbClr val="231916"/>
                  </a:solidFill>
                  <a:latin typeface="Arial"/>
                  <a:ea typeface="Arial"/>
                  <a:cs typeface="Arial"/>
                  <a:sym typeface="Arial"/>
                </a:rPr>
                <a:t>（11.0兆円）</a:t>
              </a:r>
              <a:endParaRPr sz="831">
                <a:solidFill>
                  <a:srgbClr val="000000"/>
                </a:solidFill>
                <a:latin typeface="Arial"/>
                <a:ea typeface="Arial"/>
                <a:cs typeface="Arial"/>
                <a:sym typeface="Arial"/>
              </a:endParaRPr>
            </a:p>
          </p:txBody>
        </p:sp>
        <p:sp>
          <p:nvSpPr>
            <p:cNvPr id="1092" name="Google Shape;1092;p16"/>
            <p:cNvSpPr txBox="1"/>
            <p:nvPr/>
          </p:nvSpPr>
          <p:spPr>
            <a:xfrm>
              <a:off x="630124" y="3722637"/>
              <a:ext cx="771909" cy="384721"/>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000">
                  <a:solidFill>
                    <a:srgbClr val="231916"/>
                  </a:solidFill>
                  <a:latin typeface="Arial"/>
                  <a:ea typeface="Arial"/>
                  <a:cs typeface="Arial"/>
                  <a:sym typeface="Arial"/>
                </a:rPr>
                <a:t>その他収入</a:t>
              </a:r>
              <a:endParaRPr/>
            </a:p>
            <a:p>
              <a:pPr indent="0" lvl="0" marL="11723" marR="0" rtl="0" algn="ctr">
                <a:lnSpc>
                  <a:spcPct val="100108"/>
                </a:lnSpc>
                <a:spcBef>
                  <a:spcPts val="0"/>
                </a:spcBef>
                <a:spcAft>
                  <a:spcPts val="0"/>
                </a:spcAft>
                <a:buNone/>
              </a:pPr>
              <a:r>
                <a:rPr lang="ja-JP" sz="923">
                  <a:solidFill>
                    <a:srgbClr val="231916"/>
                  </a:solidFill>
                  <a:latin typeface="Arial"/>
                  <a:ea typeface="Arial"/>
                  <a:cs typeface="Arial"/>
                  <a:sym typeface="Arial"/>
                </a:rPr>
                <a:t>7.4％</a:t>
              </a:r>
              <a:endParaRPr/>
            </a:p>
            <a:p>
              <a:pPr indent="0" lvl="0" marL="11723" marR="0" rtl="0" algn="ctr">
                <a:lnSpc>
                  <a:spcPct val="100108"/>
                </a:lnSpc>
                <a:spcBef>
                  <a:spcPts val="0"/>
                </a:spcBef>
                <a:spcAft>
                  <a:spcPts val="0"/>
                </a:spcAft>
                <a:buNone/>
              </a:pPr>
              <a:r>
                <a:rPr lang="ja-JP" sz="923">
                  <a:solidFill>
                    <a:srgbClr val="231916"/>
                  </a:solidFill>
                  <a:latin typeface="Arial"/>
                  <a:ea typeface="Arial"/>
                  <a:cs typeface="Arial"/>
                  <a:sym typeface="Arial"/>
                </a:rPr>
                <a:t>（9.0兆円）</a:t>
              </a:r>
              <a:endParaRPr/>
            </a:p>
          </p:txBody>
        </p:sp>
        <p:sp>
          <p:nvSpPr>
            <p:cNvPr id="1093" name="Google Shape;1093;p16"/>
            <p:cNvSpPr txBox="1"/>
            <p:nvPr/>
          </p:nvSpPr>
          <p:spPr>
            <a:xfrm>
              <a:off x="637550" y="2531142"/>
              <a:ext cx="1099638" cy="879728"/>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D63636"/>
                  </a:solidFill>
                  <a:latin typeface="Arial"/>
                  <a:ea typeface="Arial"/>
                  <a:cs typeface="Arial"/>
                  <a:sym typeface="Arial"/>
                </a:rPr>
                <a:t>     公債金</a:t>
              </a:r>
              <a:endParaRPr sz="1400">
                <a:solidFill>
                  <a:srgbClr val="D63636"/>
                </a:solidFill>
                <a:latin typeface="Arial"/>
                <a:ea typeface="Arial"/>
                <a:cs typeface="Arial"/>
                <a:sym typeface="Arial"/>
              </a:endParaRPr>
            </a:p>
            <a:p>
              <a:pPr indent="0" lvl="0" marL="0" marR="0" rtl="0" algn="ctr">
                <a:lnSpc>
                  <a:spcPct val="129214"/>
                </a:lnSpc>
                <a:spcBef>
                  <a:spcPts val="0"/>
                </a:spcBef>
                <a:spcAft>
                  <a:spcPts val="0"/>
                </a:spcAft>
                <a:buNone/>
              </a:pPr>
              <a:r>
                <a:rPr lang="ja-JP" sz="1400">
                  <a:solidFill>
                    <a:srgbClr val="D63636"/>
                  </a:solidFill>
                  <a:latin typeface="Arial"/>
                  <a:ea typeface="Arial"/>
                  <a:cs typeface="Arial"/>
                  <a:sym typeface="Arial"/>
                </a:rPr>
                <a:t>     （借金）</a:t>
              </a:r>
              <a:endParaRPr sz="1400">
                <a:solidFill>
                  <a:srgbClr val="D63636"/>
                </a:solidFill>
                <a:latin typeface="Arial"/>
                <a:ea typeface="Arial"/>
                <a:cs typeface="Arial"/>
                <a:sym typeface="Arial"/>
              </a:endParaRPr>
            </a:p>
            <a:p>
              <a:pPr indent="0" lvl="0" marL="0" marR="0" rtl="0" algn="ctr">
                <a:lnSpc>
                  <a:spcPct val="30000"/>
                </a:lnSpc>
                <a:spcBef>
                  <a:spcPts val="0"/>
                </a:spcBef>
                <a:spcAft>
                  <a:spcPts val="0"/>
                </a:spcAft>
                <a:buNone/>
              </a:pPr>
              <a:r>
                <a:t/>
              </a:r>
              <a:endParaRPr sz="1500">
                <a:solidFill>
                  <a:srgbClr val="D63636"/>
                </a:solidFill>
                <a:latin typeface="Arial"/>
                <a:ea typeface="Arial"/>
                <a:cs typeface="Arial"/>
                <a:sym typeface="Arial"/>
              </a:endParaRPr>
            </a:p>
            <a:p>
              <a:pPr indent="0" lvl="0" marL="0" marR="0" rtl="0" algn="ctr">
                <a:spcBef>
                  <a:spcPts val="65"/>
                </a:spcBef>
                <a:spcAft>
                  <a:spcPts val="0"/>
                </a:spcAft>
                <a:buNone/>
              </a:pPr>
              <a:r>
                <a:rPr lang="ja-JP" sz="1050">
                  <a:solidFill>
                    <a:srgbClr val="D63636"/>
                  </a:solidFill>
                  <a:latin typeface="Arial"/>
                  <a:ea typeface="Arial"/>
                  <a:cs typeface="Arial"/>
                  <a:sym typeface="Arial"/>
                </a:rPr>
                <a:t>24.2％</a:t>
              </a:r>
              <a:endParaRPr/>
            </a:p>
            <a:p>
              <a:pPr indent="0" lvl="0" marL="0" marR="0" rtl="0" algn="ctr">
                <a:spcBef>
                  <a:spcPts val="65"/>
                </a:spcBef>
                <a:spcAft>
                  <a:spcPts val="0"/>
                </a:spcAft>
                <a:buNone/>
              </a:pPr>
              <a:r>
                <a:rPr lang="ja-JP" sz="1050">
                  <a:solidFill>
                    <a:srgbClr val="D63636"/>
                  </a:solidFill>
                  <a:latin typeface="Arial"/>
                  <a:ea typeface="Arial"/>
                  <a:cs typeface="Arial"/>
                  <a:sym typeface="Arial"/>
                </a:rPr>
                <a:t>（29.6兆円）</a:t>
              </a:r>
              <a:endParaRPr/>
            </a:p>
          </p:txBody>
        </p:sp>
        <p:sp>
          <p:nvSpPr>
            <p:cNvPr id="1094" name="Google Shape;1094;p16"/>
            <p:cNvSpPr/>
            <p:nvPr/>
          </p:nvSpPr>
          <p:spPr>
            <a:xfrm>
              <a:off x="1560530" y="2887898"/>
              <a:ext cx="1468039" cy="1468039"/>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5" name="Google Shape;1095;p16"/>
            <p:cNvSpPr txBox="1"/>
            <p:nvPr/>
          </p:nvSpPr>
          <p:spPr>
            <a:xfrm>
              <a:off x="1711264" y="3264178"/>
              <a:ext cx="1157094" cy="843180"/>
            </a:xfrm>
            <a:prstGeom prst="rect">
              <a:avLst/>
            </a:prstGeom>
            <a:noFill/>
            <a:ln>
              <a:noFill/>
            </a:ln>
          </p:spPr>
          <p:txBody>
            <a:bodyPr anchorCtr="0" anchor="t" bIns="0" lIns="0" spcFirstLastPara="1" rIns="0" wrap="square" tIns="0">
              <a:spAutoFit/>
            </a:bodyPr>
            <a:lstStyle/>
            <a:p>
              <a:pPr indent="0" lvl="0" marL="11723" marR="4689" rtl="0" algn="ctr">
                <a:lnSpc>
                  <a:spcPct val="110500"/>
                </a:lnSpc>
                <a:spcBef>
                  <a:spcPts val="0"/>
                </a:spcBef>
                <a:spcAft>
                  <a:spcPts val="0"/>
                </a:spcAft>
                <a:buNone/>
              </a:pPr>
              <a:r>
                <a:rPr lang="ja-JP" sz="1800">
                  <a:solidFill>
                    <a:srgbClr val="231916"/>
                  </a:solidFill>
                  <a:latin typeface="Arial"/>
                  <a:ea typeface="Arial"/>
                  <a:cs typeface="Arial"/>
                  <a:sym typeface="Arial"/>
                </a:rPr>
                <a:t>一般会計</a:t>
              </a:r>
              <a:endParaRPr sz="1800">
                <a:solidFill>
                  <a:srgbClr val="231916"/>
                </a:solidFill>
                <a:latin typeface="Arial"/>
                <a:ea typeface="Arial"/>
                <a:cs typeface="Arial"/>
                <a:sym typeface="Arial"/>
              </a:endParaRPr>
            </a:p>
            <a:p>
              <a:pPr indent="0" lvl="0" marL="11723" marR="4689" rtl="0" algn="ctr">
                <a:lnSpc>
                  <a:spcPct val="110500"/>
                </a:lnSpc>
                <a:spcBef>
                  <a:spcPts val="0"/>
                </a:spcBef>
                <a:spcAft>
                  <a:spcPts val="0"/>
                </a:spcAft>
                <a:buNone/>
              </a:pPr>
              <a:r>
                <a:rPr lang="ja-JP" sz="1800">
                  <a:solidFill>
                    <a:srgbClr val="231916"/>
                  </a:solidFill>
                  <a:latin typeface="Arial"/>
                  <a:ea typeface="Arial"/>
                  <a:cs typeface="Arial"/>
                  <a:sym typeface="Arial"/>
                </a:rPr>
                <a:t>歳入総額</a:t>
              </a:r>
              <a:endParaRPr sz="1800">
                <a:solidFill>
                  <a:srgbClr val="000000"/>
                </a:solidFill>
                <a:latin typeface="Arial"/>
                <a:ea typeface="Arial"/>
                <a:cs typeface="Arial"/>
                <a:sym typeface="Arial"/>
              </a:endParaRPr>
            </a:p>
            <a:p>
              <a:pPr indent="0" lvl="0" marL="46893" marR="0" rtl="0" algn="ctr">
                <a:spcBef>
                  <a:spcPts val="125"/>
                </a:spcBef>
                <a:spcAft>
                  <a:spcPts val="0"/>
                </a:spcAft>
                <a:buNone/>
              </a:pPr>
              <a:r>
                <a:rPr lang="ja-JP" sz="1200">
                  <a:solidFill>
                    <a:srgbClr val="231916"/>
                  </a:solidFill>
                  <a:latin typeface="Arial"/>
                  <a:ea typeface="Arial"/>
                  <a:cs typeface="Arial"/>
                  <a:sym typeface="Arial"/>
                </a:rPr>
                <a:t>(122.3兆円)</a:t>
              </a:r>
              <a:endParaRPr/>
            </a:p>
          </p:txBody>
        </p:sp>
        <p:grpSp>
          <p:nvGrpSpPr>
            <p:cNvPr id="1096" name="Google Shape;1096;p16"/>
            <p:cNvGrpSpPr/>
            <p:nvPr/>
          </p:nvGrpSpPr>
          <p:grpSpPr>
            <a:xfrm>
              <a:off x="223440" y="1869645"/>
              <a:ext cx="828219" cy="284403"/>
              <a:chOff x="4788581" y="2575710"/>
              <a:chExt cx="828219" cy="284403"/>
            </a:xfrm>
          </p:grpSpPr>
          <p:sp>
            <p:nvSpPr>
              <p:cNvPr id="1097" name="Google Shape;1097;p16"/>
              <p:cNvSpPr txBox="1"/>
              <p:nvPr/>
            </p:nvSpPr>
            <p:spPr>
              <a:xfrm>
                <a:off x="4862772" y="2585869"/>
                <a:ext cx="679837" cy="230832"/>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入</a:t>
                </a:r>
                <a:endParaRPr sz="1500">
                  <a:solidFill>
                    <a:srgbClr val="000000"/>
                  </a:solidFill>
                  <a:latin typeface="Arial"/>
                  <a:ea typeface="Arial"/>
                  <a:cs typeface="Arial"/>
                  <a:sym typeface="Arial"/>
                </a:endParaRPr>
              </a:p>
            </p:txBody>
          </p:sp>
          <p:sp>
            <p:nvSpPr>
              <p:cNvPr id="1098" name="Google Shape;1098;p16"/>
              <p:cNvSpPr/>
              <p:nvPr/>
            </p:nvSpPr>
            <p:spPr>
              <a:xfrm>
                <a:off x="4788581" y="2575710"/>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grpSp>
      <p:sp>
        <p:nvSpPr>
          <p:cNvPr id="1099" name="Google Shape;1099;p1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国の財政をみてみよう①</a:t>
            </a:r>
            <a:endParaRPr/>
          </a:p>
        </p:txBody>
      </p:sp>
      <p:grpSp>
        <p:nvGrpSpPr>
          <p:cNvPr id="1100" name="Google Shape;1100;p16"/>
          <p:cNvGrpSpPr/>
          <p:nvPr/>
        </p:nvGrpSpPr>
        <p:grpSpPr>
          <a:xfrm>
            <a:off x="4599702" y="1694487"/>
            <a:ext cx="4248896" cy="4083811"/>
            <a:chOff x="4599702" y="1694487"/>
            <a:chExt cx="4248896" cy="4083811"/>
          </a:xfrm>
        </p:grpSpPr>
        <p:graphicFrame>
          <p:nvGraphicFramePr>
            <p:cNvPr id="1101" name="Google Shape;1101;p16"/>
            <p:cNvGraphicFramePr/>
            <p:nvPr/>
          </p:nvGraphicFramePr>
          <p:xfrm>
            <a:off x="5033331" y="1755669"/>
            <a:ext cx="3744192" cy="3744192"/>
          </p:xfrm>
          <a:graphic>
            <a:graphicData uri="http://schemas.openxmlformats.org/drawingml/2006/chart">
              <c:chart r:id="rId4"/>
            </a:graphicData>
          </a:graphic>
        </p:graphicFrame>
        <p:sp>
          <p:nvSpPr>
            <p:cNvPr id="1102" name="Google Shape;1102;p16"/>
            <p:cNvSpPr txBox="1"/>
            <p:nvPr/>
          </p:nvSpPr>
          <p:spPr>
            <a:xfrm>
              <a:off x="7562272" y="2982049"/>
              <a:ext cx="986676" cy="282129"/>
            </a:xfrm>
            <a:prstGeom prst="rect">
              <a:avLst/>
            </a:prstGeom>
            <a:noFill/>
            <a:ln>
              <a:noFill/>
            </a:ln>
          </p:spPr>
          <p:txBody>
            <a:bodyPr anchorCtr="0" anchor="t" bIns="0" lIns="0" spcFirstLastPara="1" rIns="0" wrap="square" tIns="0">
              <a:spAutoFit/>
            </a:bodyPr>
            <a:lstStyle/>
            <a:p>
              <a:pPr indent="0" lvl="0" marL="0" marR="39859" rtl="0" algn="ctr">
                <a:lnSpc>
                  <a:spcPct val="108571"/>
                </a:lnSpc>
                <a:spcBef>
                  <a:spcPts val="0"/>
                </a:spcBef>
                <a:spcAft>
                  <a:spcPts val="0"/>
                </a:spcAft>
                <a:buNone/>
              </a:pPr>
              <a:r>
                <a:rPr lang="ja-JP" sz="1050">
                  <a:solidFill>
                    <a:schemeClr val="dk1"/>
                  </a:solidFill>
                  <a:latin typeface="Arial"/>
                  <a:ea typeface="Arial"/>
                  <a:cs typeface="Arial"/>
                  <a:sym typeface="Arial"/>
                </a:rPr>
                <a:t>31.9％</a:t>
              </a:r>
              <a:endParaRPr/>
            </a:p>
            <a:p>
              <a:pPr indent="0" lvl="0" marL="0" marR="39859" rtl="0" algn="ctr">
                <a:lnSpc>
                  <a:spcPct val="108571"/>
                </a:lnSpc>
                <a:spcBef>
                  <a:spcPts val="0"/>
                </a:spcBef>
                <a:spcAft>
                  <a:spcPts val="0"/>
                </a:spcAft>
                <a:buNone/>
              </a:pPr>
              <a:r>
                <a:rPr lang="ja-JP" sz="1050">
                  <a:solidFill>
                    <a:schemeClr val="dk1"/>
                  </a:solidFill>
                  <a:latin typeface="Arial"/>
                  <a:ea typeface="Arial"/>
                  <a:cs typeface="Arial"/>
                  <a:sym typeface="Arial"/>
                </a:rPr>
                <a:t>（39.1兆円）</a:t>
              </a:r>
              <a:endParaRPr/>
            </a:p>
          </p:txBody>
        </p:sp>
        <p:sp>
          <p:nvSpPr>
            <p:cNvPr id="1103" name="Google Shape;1103;p16"/>
            <p:cNvSpPr txBox="1"/>
            <p:nvPr/>
          </p:nvSpPr>
          <p:spPr>
            <a:xfrm>
              <a:off x="7036755" y="4825173"/>
              <a:ext cx="820460" cy="32060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ja-JP" sz="1000">
                  <a:solidFill>
                    <a:schemeClr val="dk1"/>
                  </a:solidFill>
                  <a:latin typeface="Arial"/>
                  <a:ea typeface="Arial"/>
                  <a:cs typeface="Arial"/>
                  <a:sym typeface="Arial"/>
                </a:rPr>
                <a:t>17.1％</a:t>
              </a:r>
              <a:endParaRPr/>
            </a:p>
            <a:p>
              <a:pPr indent="0" lvl="0" marL="0" marR="0" rtl="0" algn="ctr">
                <a:spcBef>
                  <a:spcPts val="55"/>
                </a:spcBef>
                <a:spcAft>
                  <a:spcPts val="0"/>
                </a:spcAft>
                <a:buNone/>
              </a:pPr>
              <a:r>
                <a:rPr lang="ja-JP" sz="1000">
                  <a:solidFill>
                    <a:schemeClr val="dk1"/>
                  </a:solidFill>
                  <a:latin typeface="Arial"/>
                  <a:ea typeface="Arial"/>
                  <a:cs typeface="Arial"/>
                  <a:sym typeface="Arial"/>
                </a:rPr>
                <a:t>（20.9兆円）</a:t>
              </a:r>
              <a:endParaRPr/>
            </a:p>
          </p:txBody>
        </p:sp>
        <p:sp>
          <p:nvSpPr>
            <p:cNvPr id="1104" name="Google Shape;1104;p16"/>
            <p:cNvSpPr txBox="1"/>
            <p:nvPr/>
          </p:nvSpPr>
          <p:spPr>
            <a:xfrm>
              <a:off x="5315752" y="5281752"/>
              <a:ext cx="718402" cy="496546"/>
            </a:xfrm>
            <a:prstGeom prst="rect">
              <a:avLst/>
            </a:prstGeom>
            <a:noFill/>
            <a:ln>
              <a:noFill/>
            </a:ln>
          </p:spPr>
          <p:txBody>
            <a:bodyPr anchorCtr="0" anchor="t" bIns="0" lIns="0" spcFirstLastPara="1" rIns="0" wrap="square" tIns="0">
              <a:spAutoFit/>
            </a:bodyPr>
            <a:lstStyle/>
            <a:p>
              <a:pPr indent="0" lvl="0" marL="11723" marR="0" rtl="0" algn="ctr">
                <a:lnSpc>
                  <a:spcPct val="120000"/>
                </a:lnSpc>
                <a:spcBef>
                  <a:spcPts val="0"/>
                </a:spcBef>
                <a:spcAft>
                  <a:spcPts val="0"/>
                </a:spcAft>
                <a:buNone/>
              </a:pPr>
              <a:r>
                <a:rPr lang="ja-JP" sz="1300">
                  <a:solidFill>
                    <a:srgbClr val="231916"/>
                  </a:solidFill>
                  <a:latin typeface="Arial"/>
                  <a:ea typeface="Arial"/>
                  <a:cs typeface="Arial"/>
                  <a:sym typeface="Arial"/>
                </a:rPr>
                <a:t>公共事業</a:t>
              </a:r>
              <a:endParaRPr sz="1300">
                <a:solidFill>
                  <a:srgbClr val="000000"/>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5.0％</a:t>
              </a:r>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（6.1兆円）</a:t>
              </a:r>
              <a:endParaRPr/>
            </a:p>
          </p:txBody>
        </p:sp>
        <p:sp>
          <p:nvSpPr>
            <p:cNvPr id="1105" name="Google Shape;1105;p16"/>
            <p:cNvSpPr txBox="1"/>
            <p:nvPr/>
          </p:nvSpPr>
          <p:spPr>
            <a:xfrm>
              <a:off x="4599702" y="4576597"/>
              <a:ext cx="762364" cy="717184"/>
            </a:xfrm>
            <a:prstGeom prst="rect">
              <a:avLst/>
            </a:prstGeom>
            <a:noFill/>
            <a:ln>
              <a:noFill/>
            </a:ln>
          </p:spPr>
          <p:txBody>
            <a:bodyPr anchorCtr="0" anchor="t" bIns="0" lIns="0" spcFirstLastPara="1" rIns="0" wrap="square" tIns="0">
              <a:spAutoFit/>
            </a:bodyPr>
            <a:lstStyle/>
            <a:p>
              <a:pPr indent="0" lvl="0" marL="11723" marR="4689" rtl="0" algn="ctr">
                <a:lnSpc>
                  <a:spcPct val="102000"/>
                </a:lnSpc>
                <a:spcBef>
                  <a:spcPts val="0"/>
                </a:spcBef>
                <a:spcAft>
                  <a:spcPts val="0"/>
                </a:spcAft>
                <a:buNone/>
              </a:pPr>
              <a:r>
                <a:rPr lang="ja-JP" sz="1300">
                  <a:solidFill>
                    <a:srgbClr val="231916"/>
                  </a:solidFill>
                  <a:latin typeface="Arial"/>
                  <a:ea typeface="Arial"/>
                  <a:cs typeface="Arial"/>
                  <a:sym typeface="Arial"/>
                </a:rPr>
                <a:t>文教及び</a:t>
              </a:r>
              <a:endParaRPr sz="1300">
                <a:solidFill>
                  <a:srgbClr val="231916"/>
                </a:solidFill>
                <a:latin typeface="Arial"/>
                <a:ea typeface="Arial"/>
                <a:cs typeface="Arial"/>
                <a:sym typeface="Arial"/>
              </a:endParaRPr>
            </a:p>
            <a:p>
              <a:pPr indent="0" lvl="0" marL="11723" marR="4689" rtl="0" algn="ctr">
                <a:lnSpc>
                  <a:spcPct val="102000"/>
                </a:lnSpc>
                <a:spcBef>
                  <a:spcPts val="0"/>
                </a:spcBef>
                <a:spcAft>
                  <a:spcPts val="0"/>
                </a:spcAft>
                <a:buNone/>
              </a:pPr>
              <a:r>
                <a:rPr lang="ja-JP" sz="1300">
                  <a:solidFill>
                    <a:srgbClr val="231916"/>
                  </a:solidFill>
                  <a:latin typeface="Arial"/>
                  <a:ea typeface="Arial"/>
                  <a:cs typeface="Arial"/>
                  <a:sym typeface="Arial"/>
                </a:rPr>
                <a:t>科学振興</a:t>
              </a:r>
              <a:endParaRPr sz="1300">
                <a:solidFill>
                  <a:srgbClr val="231916"/>
                </a:solidFill>
                <a:latin typeface="Arial"/>
                <a:ea typeface="Arial"/>
                <a:cs typeface="Arial"/>
                <a:sym typeface="Arial"/>
              </a:endParaRPr>
            </a:p>
            <a:p>
              <a:pPr indent="0" lvl="0" marL="11723" marR="4689" rtl="0" algn="ctr">
                <a:lnSpc>
                  <a:spcPct val="102000"/>
                </a:lnSpc>
                <a:spcBef>
                  <a:spcPts val="100"/>
                </a:spcBef>
                <a:spcAft>
                  <a:spcPts val="0"/>
                </a:spcAft>
                <a:buNone/>
              </a:pPr>
              <a:r>
                <a:rPr lang="ja-JP" sz="1000">
                  <a:solidFill>
                    <a:srgbClr val="231916"/>
                  </a:solidFill>
                  <a:latin typeface="Arial"/>
                  <a:ea typeface="Arial"/>
                  <a:cs typeface="Arial"/>
                  <a:sym typeface="Arial"/>
                </a:rPr>
                <a:t>4.9％</a:t>
              </a:r>
              <a:endParaRPr/>
            </a:p>
            <a:p>
              <a:pPr indent="0" lvl="0" marL="11723" marR="4689" rtl="0" algn="ctr">
                <a:lnSpc>
                  <a:spcPct val="102000"/>
                </a:lnSpc>
                <a:spcBef>
                  <a:spcPts val="0"/>
                </a:spcBef>
                <a:spcAft>
                  <a:spcPts val="0"/>
                </a:spcAft>
                <a:buNone/>
              </a:pPr>
              <a:r>
                <a:rPr lang="ja-JP" sz="1000">
                  <a:solidFill>
                    <a:srgbClr val="231916"/>
                  </a:solidFill>
                  <a:latin typeface="Arial"/>
                  <a:ea typeface="Arial"/>
                  <a:cs typeface="Arial"/>
                  <a:sym typeface="Arial"/>
                </a:rPr>
                <a:t>（6.0兆円）</a:t>
              </a:r>
              <a:endParaRPr/>
            </a:p>
          </p:txBody>
        </p:sp>
        <p:sp>
          <p:nvSpPr>
            <p:cNvPr id="1106" name="Google Shape;1106;p16"/>
            <p:cNvSpPr txBox="1"/>
            <p:nvPr/>
          </p:nvSpPr>
          <p:spPr>
            <a:xfrm>
              <a:off x="5305434" y="3753444"/>
              <a:ext cx="750342" cy="501099"/>
            </a:xfrm>
            <a:prstGeom prst="rect">
              <a:avLst/>
            </a:prstGeom>
            <a:noFill/>
            <a:ln>
              <a:noFill/>
            </a:ln>
          </p:spPr>
          <p:txBody>
            <a:bodyPr anchorCtr="0" anchor="t" bIns="0" lIns="0" spcFirstLastPara="1" rIns="0" wrap="square" tIns="0">
              <a:spAutoFit/>
            </a:bodyPr>
            <a:lstStyle/>
            <a:p>
              <a:pPr indent="0" lvl="0" marL="11723" marR="0" rtl="0" algn="ctr">
                <a:lnSpc>
                  <a:spcPct val="110000"/>
                </a:lnSpc>
                <a:spcBef>
                  <a:spcPts val="0"/>
                </a:spcBef>
                <a:spcAft>
                  <a:spcPts val="0"/>
                </a:spcAft>
                <a:buNone/>
              </a:pPr>
              <a:r>
                <a:rPr lang="ja-JP" sz="1300">
                  <a:solidFill>
                    <a:srgbClr val="231916"/>
                  </a:solidFill>
                  <a:latin typeface="Arial"/>
                  <a:ea typeface="Arial"/>
                  <a:cs typeface="Arial"/>
                  <a:sym typeface="Arial"/>
                </a:rPr>
                <a:t>その他</a:t>
              </a:r>
              <a:endParaRPr sz="1300">
                <a:solidFill>
                  <a:srgbClr val="000000"/>
                </a:solidFill>
                <a:latin typeface="Arial"/>
                <a:ea typeface="Arial"/>
                <a:cs typeface="Arial"/>
                <a:sym typeface="Arial"/>
              </a:endParaRPr>
            </a:p>
            <a:p>
              <a:pPr indent="0" lvl="0" marL="11723" marR="0" rtl="0" algn="ctr">
                <a:lnSpc>
                  <a:spcPct val="110000"/>
                </a:lnSpc>
                <a:spcBef>
                  <a:spcPts val="0"/>
                </a:spcBef>
                <a:spcAft>
                  <a:spcPts val="0"/>
                </a:spcAft>
                <a:buNone/>
              </a:pPr>
              <a:r>
                <a:rPr lang="ja-JP" sz="831">
                  <a:solidFill>
                    <a:srgbClr val="231916"/>
                  </a:solidFill>
                  <a:latin typeface="Arial"/>
                  <a:ea typeface="Arial"/>
                  <a:cs typeface="Arial"/>
                  <a:sym typeface="Arial"/>
                </a:rPr>
                <a:t>8.1％</a:t>
              </a:r>
              <a:endParaRPr/>
            </a:p>
            <a:p>
              <a:pPr indent="0" lvl="0" marL="11723" marR="0" rtl="0" algn="ctr">
                <a:lnSpc>
                  <a:spcPct val="110000"/>
                </a:lnSpc>
                <a:spcBef>
                  <a:spcPts val="0"/>
                </a:spcBef>
                <a:spcAft>
                  <a:spcPts val="0"/>
                </a:spcAft>
                <a:buNone/>
              </a:pPr>
              <a:r>
                <a:rPr lang="ja-JP" sz="831">
                  <a:solidFill>
                    <a:srgbClr val="231916"/>
                  </a:solidFill>
                  <a:latin typeface="Arial"/>
                  <a:ea typeface="Arial"/>
                  <a:cs typeface="Arial"/>
                  <a:sym typeface="Arial"/>
                </a:rPr>
                <a:t>（10.0兆円）</a:t>
              </a:r>
              <a:endParaRPr sz="831">
                <a:solidFill>
                  <a:srgbClr val="000000"/>
                </a:solidFill>
                <a:latin typeface="Arial"/>
                <a:ea typeface="Arial"/>
                <a:cs typeface="Arial"/>
                <a:sym typeface="Arial"/>
              </a:endParaRPr>
            </a:p>
          </p:txBody>
        </p:sp>
        <p:sp>
          <p:nvSpPr>
            <p:cNvPr id="1107" name="Google Shape;1107;p16"/>
            <p:cNvSpPr/>
            <p:nvPr/>
          </p:nvSpPr>
          <p:spPr>
            <a:xfrm rot="-10380000">
              <a:off x="5193645" y="1892290"/>
              <a:ext cx="3457384" cy="3453774"/>
            </a:xfrm>
            <a:prstGeom prst="pie">
              <a:avLst>
                <a:gd fmla="val 21062137" name="adj1"/>
                <a:gd fmla="val 15675396" name="adj2"/>
              </a:avLst>
            </a:prstGeom>
            <a:noFill/>
            <a:ln cap="flat" cmpd="sng" w="38100">
              <a:solidFill>
                <a:srgbClr val="00366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2">
                <a:solidFill>
                  <a:srgbClr val="000000"/>
                </a:solidFill>
                <a:latin typeface="Arial"/>
                <a:ea typeface="Arial"/>
                <a:cs typeface="Arial"/>
                <a:sym typeface="Arial"/>
              </a:endParaRPr>
            </a:p>
          </p:txBody>
        </p:sp>
        <p:sp>
          <p:nvSpPr>
            <p:cNvPr id="1108" name="Google Shape;1108;p16"/>
            <p:cNvSpPr txBox="1"/>
            <p:nvPr/>
          </p:nvSpPr>
          <p:spPr>
            <a:xfrm>
              <a:off x="5524136" y="2156195"/>
              <a:ext cx="1534295" cy="584775"/>
            </a:xfrm>
            <a:prstGeom prst="rect">
              <a:avLst/>
            </a:prstGeom>
            <a:noFill/>
            <a:ln>
              <a:noFill/>
            </a:ln>
          </p:spPr>
          <p:txBody>
            <a:bodyPr anchorCtr="0" anchor="t" bIns="0" lIns="0" spcFirstLastPara="1" rIns="0" wrap="square" tIns="0">
              <a:spAutoFit/>
            </a:bodyPr>
            <a:lstStyle/>
            <a:p>
              <a:pPr indent="0" lvl="0" marL="22861" marR="0" rtl="0" algn="ctr">
                <a:spcBef>
                  <a:spcPts val="0"/>
                </a:spcBef>
                <a:spcAft>
                  <a:spcPts val="0"/>
                </a:spcAft>
                <a:buNone/>
              </a:pPr>
              <a:r>
                <a:rPr lang="ja-JP" sz="1400">
                  <a:solidFill>
                    <a:schemeClr val="dk1"/>
                  </a:solidFill>
                  <a:latin typeface="Arial"/>
                  <a:ea typeface="Arial"/>
                  <a:cs typeface="Arial"/>
                  <a:sym typeface="Arial"/>
                </a:rPr>
                <a:t>国債費</a:t>
              </a:r>
              <a:endParaRPr sz="1400">
                <a:solidFill>
                  <a:schemeClr val="dk1"/>
                </a:solidFill>
                <a:latin typeface="Arial"/>
                <a:ea typeface="Arial"/>
                <a:cs typeface="Arial"/>
                <a:sym typeface="Arial"/>
              </a:endParaRPr>
            </a:p>
            <a:p>
              <a:pPr indent="0" lvl="0" marL="22861" marR="0" rtl="0" algn="ctr">
                <a:spcBef>
                  <a:spcPts val="0"/>
                </a:spcBef>
                <a:spcAft>
                  <a:spcPts val="0"/>
                </a:spcAft>
                <a:buNone/>
              </a:pPr>
              <a:r>
                <a:rPr lang="ja-JP" sz="1200">
                  <a:solidFill>
                    <a:schemeClr val="dk1"/>
                  </a:solidFill>
                  <a:latin typeface="Arial"/>
                  <a:ea typeface="Arial"/>
                  <a:cs typeface="Arial"/>
                  <a:sym typeface="Arial"/>
                </a:rPr>
                <a:t>（過去の借金の</a:t>
              </a:r>
              <a:endParaRPr sz="1200">
                <a:solidFill>
                  <a:schemeClr val="dk1"/>
                </a:solidFill>
                <a:latin typeface="Arial"/>
                <a:ea typeface="Arial"/>
                <a:cs typeface="Arial"/>
                <a:sym typeface="Arial"/>
              </a:endParaRPr>
            </a:p>
            <a:p>
              <a:pPr indent="0" lvl="0" marL="22861" marR="0" rtl="0" algn="ctr">
                <a:spcBef>
                  <a:spcPts val="0"/>
                </a:spcBef>
                <a:spcAft>
                  <a:spcPts val="0"/>
                </a:spcAft>
                <a:buNone/>
              </a:pPr>
              <a:r>
                <a:rPr lang="ja-JP" sz="1200">
                  <a:solidFill>
                    <a:schemeClr val="dk1"/>
                  </a:solidFill>
                  <a:latin typeface="Arial"/>
                  <a:ea typeface="Arial"/>
                  <a:cs typeface="Arial"/>
                  <a:sym typeface="Arial"/>
                </a:rPr>
                <a:t>返済と利息）</a:t>
              </a:r>
              <a:endParaRPr sz="1200">
                <a:solidFill>
                  <a:schemeClr val="dk1"/>
                </a:solidFill>
                <a:latin typeface="Arial"/>
                <a:ea typeface="Arial"/>
                <a:cs typeface="Arial"/>
                <a:sym typeface="Arial"/>
              </a:endParaRPr>
            </a:p>
          </p:txBody>
        </p:sp>
        <p:sp>
          <p:nvSpPr>
            <p:cNvPr id="1109" name="Google Shape;1109;p16"/>
            <p:cNvSpPr txBox="1"/>
            <p:nvPr/>
          </p:nvSpPr>
          <p:spPr>
            <a:xfrm>
              <a:off x="6256588" y="4771163"/>
              <a:ext cx="817800" cy="496546"/>
            </a:xfrm>
            <a:prstGeom prst="rect">
              <a:avLst/>
            </a:prstGeom>
            <a:noFill/>
            <a:ln>
              <a:noFill/>
            </a:ln>
          </p:spPr>
          <p:txBody>
            <a:bodyPr anchorCtr="0" anchor="t" bIns="0" lIns="0" spcFirstLastPara="1" rIns="0" wrap="square" tIns="0">
              <a:spAutoFit/>
            </a:bodyPr>
            <a:lstStyle/>
            <a:p>
              <a:pPr indent="0" lvl="0" marL="11723" marR="0" rtl="0" algn="ctr">
                <a:lnSpc>
                  <a:spcPct val="120000"/>
                </a:lnSpc>
                <a:spcBef>
                  <a:spcPts val="0"/>
                </a:spcBef>
                <a:spcAft>
                  <a:spcPts val="0"/>
                </a:spcAft>
                <a:buNone/>
              </a:pPr>
              <a:r>
                <a:rPr lang="ja-JP" sz="1300">
                  <a:solidFill>
                    <a:srgbClr val="231916"/>
                  </a:solidFill>
                  <a:latin typeface="Arial"/>
                  <a:ea typeface="Arial"/>
                  <a:cs typeface="Arial"/>
                  <a:sym typeface="Arial"/>
                </a:rPr>
                <a:t>防衛</a:t>
              </a:r>
              <a:endParaRPr baseline="30000" sz="1100">
                <a:solidFill>
                  <a:srgbClr val="000000"/>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7.3％</a:t>
              </a:r>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（9.0兆円）</a:t>
              </a:r>
              <a:endParaRPr/>
            </a:p>
          </p:txBody>
        </p:sp>
        <p:grpSp>
          <p:nvGrpSpPr>
            <p:cNvPr id="1110" name="Google Shape;1110;p16"/>
            <p:cNvGrpSpPr/>
            <p:nvPr/>
          </p:nvGrpSpPr>
          <p:grpSpPr>
            <a:xfrm>
              <a:off x="4695917" y="1897979"/>
              <a:ext cx="828219" cy="284403"/>
              <a:chOff x="4781156" y="2669544"/>
              <a:chExt cx="828219" cy="284403"/>
            </a:xfrm>
          </p:grpSpPr>
          <p:sp>
            <p:nvSpPr>
              <p:cNvPr id="1111" name="Google Shape;1111;p16"/>
              <p:cNvSpPr txBox="1"/>
              <p:nvPr/>
            </p:nvSpPr>
            <p:spPr>
              <a:xfrm>
                <a:off x="4855347" y="2679703"/>
                <a:ext cx="679837" cy="230832"/>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出</a:t>
                </a:r>
                <a:endParaRPr sz="1500">
                  <a:solidFill>
                    <a:srgbClr val="000000"/>
                  </a:solidFill>
                  <a:latin typeface="Arial"/>
                  <a:ea typeface="Arial"/>
                  <a:cs typeface="Arial"/>
                  <a:sym typeface="Arial"/>
                </a:endParaRPr>
              </a:p>
            </p:txBody>
          </p:sp>
          <p:sp>
            <p:nvSpPr>
              <p:cNvPr id="1112" name="Google Shape;1112;p16"/>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113" name="Google Shape;1113;p16"/>
            <p:cNvSpPr/>
            <p:nvPr/>
          </p:nvSpPr>
          <p:spPr>
            <a:xfrm>
              <a:off x="6160188" y="2905791"/>
              <a:ext cx="1468039" cy="1468039"/>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14" name="Google Shape;1114;p16"/>
            <p:cNvSpPr txBox="1"/>
            <p:nvPr/>
          </p:nvSpPr>
          <p:spPr>
            <a:xfrm>
              <a:off x="6369013" y="3264178"/>
              <a:ext cx="1050388" cy="812402"/>
            </a:xfrm>
            <a:prstGeom prst="rect">
              <a:avLst/>
            </a:prstGeom>
            <a:noFill/>
            <a:ln>
              <a:noFill/>
            </a:ln>
          </p:spPr>
          <p:txBody>
            <a:bodyPr anchorCtr="0" anchor="t" bIns="0" lIns="0" spcFirstLastPara="1" rIns="0" wrap="square" tIns="0">
              <a:spAutoFit/>
            </a:bodyPr>
            <a:lstStyle/>
            <a:p>
              <a:pPr indent="0" lvl="0" marL="11723" marR="4689" rtl="0" algn="ctr">
                <a:lnSpc>
                  <a:spcPct val="110500"/>
                </a:lnSpc>
                <a:spcBef>
                  <a:spcPts val="0"/>
                </a:spcBef>
                <a:spcAft>
                  <a:spcPts val="0"/>
                </a:spcAft>
                <a:buNone/>
              </a:pPr>
              <a:r>
                <a:rPr lang="ja-JP" sz="1800">
                  <a:solidFill>
                    <a:srgbClr val="231916"/>
                  </a:solidFill>
                  <a:latin typeface="Arial"/>
                  <a:ea typeface="Arial"/>
                  <a:cs typeface="Arial"/>
                  <a:sym typeface="Arial"/>
                </a:rPr>
                <a:t>一般会計 歳出総額</a:t>
              </a:r>
              <a:endParaRPr sz="1800">
                <a:solidFill>
                  <a:srgbClr val="000000"/>
                </a:solidFill>
                <a:latin typeface="Arial"/>
                <a:ea typeface="Arial"/>
                <a:cs typeface="Arial"/>
                <a:sym typeface="Arial"/>
              </a:endParaRPr>
            </a:p>
            <a:p>
              <a:pPr indent="0" lvl="0" marL="46893" marR="0" rtl="0" algn="ctr">
                <a:spcBef>
                  <a:spcPts val="125"/>
                </a:spcBef>
                <a:spcAft>
                  <a:spcPts val="0"/>
                </a:spcAft>
                <a:buNone/>
              </a:pPr>
              <a:r>
                <a:rPr lang="ja-JP" sz="1200">
                  <a:solidFill>
                    <a:srgbClr val="231916"/>
                  </a:solidFill>
                  <a:latin typeface="Arial"/>
                  <a:ea typeface="Arial"/>
                  <a:cs typeface="Arial"/>
                  <a:sym typeface="Arial"/>
                </a:rPr>
                <a:t>(122.3兆円)</a:t>
              </a:r>
              <a:endParaRPr/>
            </a:p>
          </p:txBody>
        </p:sp>
        <p:sp>
          <p:nvSpPr>
            <p:cNvPr id="1115" name="Google Shape;1115;p16"/>
            <p:cNvSpPr txBox="1"/>
            <p:nvPr/>
          </p:nvSpPr>
          <p:spPr>
            <a:xfrm>
              <a:off x="5445774" y="2789360"/>
              <a:ext cx="873425" cy="33374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lang="ja-JP" sz="1050">
                  <a:solidFill>
                    <a:schemeClr val="dk1"/>
                  </a:solidFill>
                  <a:latin typeface="Arial"/>
                  <a:ea typeface="Arial"/>
                  <a:cs typeface="Arial"/>
                  <a:sym typeface="Arial"/>
                </a:rPr>
                <a:t>25.6％</a:t>
              </a:r>
              <a:endParaRPr/>
            </a:p>
            <a:p>
              <a:pPr indent="0" lvl="0" marL="0" marR="0" rtl="0" algn="ctr">
                <a:lnSpc>
                  <a:spcPct val="110000"/>
                </a:lnSpc>
                <a:spcBef>
                  <a:spcPts val="0"/>
                </a:spcBef>
                <a:spcAft>
                  <a:spcPts val="0"/>
                </a:spcAft>
                <a:buNone/>
              </a:pPr>
              <a:r>
                <a:rPr lang="ja-JP" sz="1050">
                  <a:solidFill>
                    <a:schemeClr val="dk1"/>
                  </a:solidFill>
                  <a:latin typeface="Arial"/>
                  <a:ea typeface="Arial"/>
                  <a:cs typeface="Arial"/>
                  <a:sym typeface="Arial"/>
                </a:rPr>
                <a:t>（31.3兆円）</a:t>
              </a:r>
              <a:endParaRPr/>
            </a:p>
          </p:txBody>
        </p:sp>
        <p:sp>
          <p:nvSpPr>
            <p:cNvPr id="1116" name="Google Shape;1116;p16"/>
            <p:cNvSpPr txBox="1"/>
            <p:nvPr/>
          </p:nvSpPr>
          <p:spPr>
            <a:xfrm>
              <a:off x="7074388" y="4376605"/>
              <a:ext cx="1050388" cy="400110"/>
            </a:xfrm>
            <a:prstGeom prst="rect">
              <a:avLst/>
            </a:prstGeom>
            <a:noFill/>
            <a:ln>
              <a:noFill/>
            </a:ln>
          </p:spPr>
          <p:txBody>
            <a:bodyPr anchorCtr="0" anchor="t" bIns="0" lIns="0" spcFirstLastPara="1" rIns="0" wrap="square" tIns="0">
              <a:spAutoFit/>
            </a:bodyPr>
            <a:lstStyle/>
            <a:p>
              <a:pPr indent="0" lvl="0" marL="11723" marR="4689" rtl="0" algn="ctr">
                <a:spcBef>
                  <a:spcPts val="0"/>
                </a:spcBef>
                <a:spcAft>
                  <a:spcPts val="0"/>
                </a:spcAft>
                <a:buNone/>
              </a:pPr>
              <a:r>
                <a:rPr lang="ja-JP" sz="1300">
                  <a:solidFill>
                    <a:schemeClr val="dk1"/>
                  </a:solidFill>
                  <a:latin typeface="Arial"/>
                  <a:ea typeface="Arial"/>
                  <a:cs typeface="Arial"/>
                  <a:sym typeface="Arial"/>
                </a:rPr>
                <a:t>地方交付税  交付金等</a:t>
              </a:r>
              <a:endParaRPr sz="1300">
                <a:solidFill>
                  <a:schemeClr val="dk1"/>
                </a:solidFill>
                <a:latin typeface="Arial"/>
                <a:ea typeface="Arial"/>
                <a:cs typeface="Arial"/>
                <a:sym typeface="Arial"/>
              </a:endParaRPr>
            </a:p>
          </p:txBody>
        </p:sp>
        <p:cxnSp>
          <p:nvCxnSpPr>
            <p:cNvPr id="1117" name="Google Shape;1117;p16"/>
            <p:cNvCxnSpPr/>
            <p:nvPr/>
          </p:nvCxnSpPr>
          <p:spPr>
            <a:xfrm flipH="1" rot="10800000">
              <a:off x="5393623" y="4584365"/>
              <a:ext cx="353939" cy="117016"/>
            </a:xfrm>
            <a:prstGeom prst="straightConnector1">
              <a:avLst/>
            </a:prstGeom>
            <a:noFill/>
            <a:ln cap="flat" cmpd="sng" w="9525">
              <a:solidFill>
                <a:schemeClr val="dk1"/>
              </a:solidFill>
              <a:prstDash val="solid"/>
              <a:round/>
              <a:headEnd len="sm" w="sm" type="none"/>
              <a:tailEnd len="med" w="med" type="oval"/>
            </a:ln>
          </p:spPr>
        </p:cxnSp>
        <p:sp>
          <p:nvSpPr>
            <p:cNvPr id="1118" name="Google Shape;1118;p16"/>
            <p:cNvSpPr txBox="1"/>
            <p:nvPr/>
          </p:nvSpPr>
          <p:spPr>
            <a:xfrm>
              <a:off x="7518406" y="2696857"/>
              <a:ext cx="986676" cy="213072"/>
            </a:xfrm>
            <a:prstGeom prst="rect">
              <a:avLst/>
            </a:prstGeom>
            <a:noFill/>
            <a:ln>
              <a:noFill/>
            </a:ln>
          </p:spPr>
          <p:txBody>
            <a:bodyPr anchorCtr="0" anchor="t" bIns="0" lIns="0" spcFirstLastPara="1" rIns="0" wrap="square" tIns="0">
              <a:spAutoFit/>
            </a:bodyPr>
            <a:lstStyle/>
            <a:p>
              <a:pPr indent="0" lvl="0" marL="0" marR="0" rtl="0" algn="ctr">
                <a:lnSpc>
                  <a:spcPct val="132785"/>
                </a:lnSpc>
                <a:spcBef>
                  <a:spcPts val="0"/>
                </a:spcBef>
                <a:spcAft>
                  <a:spcPts val="0"/>
                </a:spcAft>
                <a:buNone/>
              </a:pPr>
              <a:r>
                <a:rPr lang="ja-JP" sz="1400">
                  <a:solidFill>
                    <a:schemeClr val="dk1"/>
                  </a:solidFill>
                  <a:latin typeface="Arial"/>
                  <a:ea typeface="Arial"/>
                  <a:cs typeface="Arial"/>
                  <a:sym typeface="Arial"/>
                </a:rPr>
                <a:t>社会保障</a:t>
              </a:r>
              <a:endParaRPr sz="1400">
                <a:solidFill>
                  <a:schemeClr val="dk1"/>
                </a:solidFill>
                <a:latin typeface="Arial"/>
                <a:ea typeface="Arial"/>
                <a:cs typeface="Arial"/>
                <a:sym typeface="Arial"/>
              </a:endParaRPr>
            </a:p>
          </p:txBody>
        </p:sp>
        <p:cxnSp>
          <p:nvCxnSpPr>
            <p:cNvPr id="1119" name="Google Shape;1119;p16"/>
            <p:cNvCxnSpPr/>
            <p:nvPr/>
          </p:nvCxnSpPr>
          <p:spPr>
            <a:xfrm flipH="1" rot="10800000">
              <a:off x="5810250" y="4935189"/>
              <a:ext cx="257112" cy="351462"/>
            </a:xfrm>
            <a:prstGeom prst="straightConnector1">
              <a:avLst/>
            </a:prstGeom>
            <a:noFill/>
            <a:ln cap="flat" cmpd="sng" w="9525">
              <a:solidFill>
                <a:schemeClr val="dk1"/>
              </a:solidFill>
              <a:prstDash val="solid"/>
              <a:round/>
              <a:headEnd len="sm" w="sm" type="none"/>
              <a:tailEnd len="med" w="med" type="oval"/>
            </a:ln>
          </p:spPr>
        </p:cxnSp>
      </p:grpSp>
      <p:sp>
        <p:nvSpPr>
          <p:cNvPr id="1120" name="Google Shape;1120;p16"/>
          <p:cNvSpPr txBox="1"/>
          <p:nvPr/>
        </p:nvSpPr>
        <p:spPr>
          <a:xfrm>
            <a:off x="426404" y="6290698"/>
            <a:ext cx="5383846" cy="113557"/>
          </a:xfrm>
          <a:prstGeom prst="rect">
            <a:avLst/>
          </a:prstGeom>
          <a:noFill/>
          <a:ln>
            <a:noFill/>
          </a:ln>
        </p:spPr>
        <p:txBody>
          <a:bodyPr anchorCtr="0" anchor="ctr" bIns="0" lIns="0" spcFirstLastPara="1" rIns="0" wrap="square" tIns="0">
            <a:spAutoFit/>
          </a:bodyPr>
          <a:lstStyle/>
          <a:p>
            <a:pPr indent="-132926" lvl="0" marL="132926" marR="0" rtl="0" algn="l">
              <a:spcBef>
                <a:spcPts val="0"/>
              </a:spcBef>
              <a:spcAft>
                <a:spcPts val="0"/>
              </a:spcAft>
              <a:buNone/>
            </a:pPr>
            <a:r>
              <a:rPr lang="ja-JP" sz="738">
                <a:solidFill>
                  <a:srgbClr val="000000"/>
                </a:solidFill>
                <a:latin typeface="Arial"/>
                <a:ea typeface="Arial"/>
                <a:cs typeface="Arial"/>
                <a:sym typeface="Arial"/>
              </a:rPr>
              <a:t>※各ページの図表で使用している計数については、四捨五入のため、端数において合計とは一致しないものがあります。</a:t>
            </a:r>
            <a:endParaRPr sz="738">
              <a:solidFill>
                <a:srgbClr val="000000"/>
              </a:solidFill>
              <a:latin typeface="Arial"/>
              <a:ea typeface="Arial"/>
              <a:cs typeface="Arial"/>
              <a:sym typeface="Arial"/>
            </a:endParaRPr>
          </a:p>
        </p:txBody>
      </p:sp>
      <p:sp>
        <p:nvSpPr>
          <p:cNvPr id="1121" name="Google Shape;1121;p16"/>
          <p:cNvSpPr txBox="1"/>
          <p:nvPr/>
        </p:nvSpPr>
        <p:spPr>
          <a:xfrm>
            <a:off x="2943512" y="1085882"/>
            <a:ext cx="3256977" cy="306431"/>
          </a:xfrm>
          <a:prstGeom prst="rect">
            <a:avLst/>
          </a:prstGeom>
          <a:noFill/>
          <a:ln>
            <a:noFill/>
          </a:ln>
        </p:spPr>
        <p:txBody>
          <a:bodyPr anchorCtr="0" anchor="t" bIns="0" lIns="0" spcFirstLastPara="1" rIns="0" wrap="square" tIns="0">
            <a:spAutoFit/>
          </a:bodyPr>
          <a:lstStyle/>
          <a:p>
            <a:pPr indent="-174678" lvl="0" marL="185815" marR="4689" rtl="0" algn="ctr">
              <a:lnSpc>
                <a:spcPct val="113999"/>
              </a:lnSpc>
              <a:spcBef>
                <a:spcPts val="0"/>
              </a:spcBef>
              <a:spcAft>
                <a:spcPts val="0"/>
              </a:spcAft>
              <a:buNone/>
            </a:pPr>
            <a:r>
              <a:rPr lang="ja-JP" sz="2000">
                <a:solidFill>
                  <a:srgbClr val="231916"/>
                </a:solidFill>
                <a:latin typeface="Arial"/>
                <a:ea typeface="Arial"/>
                <a:cs typeface="Arial"/>
                <a:sym typeface="Arial"/>
              </a:rPr>
              <a:t>国の予算</a:t>
            </a:r>
            <a:r>
              <a:rPr lang="ja-JP" sz="1400">
                <a:solidFill>
                  <a:srgbClr val="231916"/>
                </a:solidFill>
                <a:latin typeface="Arial"/>
                <a:ea typeface="Arial"/>
                <a:cs typeface="Arial"/>
                <a:sym typeface="Arial"/>
              </a:rPr>
              <a:t>（令和８年度当初予算）</a:t>
            </a:r>
            <a:endParaRPr sz="1400">
              <a:solidFill>
                <a:srgbClr val="000000"/>
              </a:solidFill>
              <a:latin typeface="Arial"/>
              <a:ea typeface="Arial"/>
              <a:cs typeface="Arial"/>
              <a:sym typeface="Arial"/>
            </a:endParaRPr>
          </a:p>
        </p:txBody>
      </p:sp>
      <p:sp>
        <p:nvSpPr>
          <p:cNvPr id="1122" name="Google Shape;1122;p1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1"/>
                                        </p:tgtEl>
                                        <p:attrNameLst>
                                          <p:attrName>style.visibility</p:attrName>
                                        </p:attrNameLst>
                                      </p:cBhvr>
                                      <p:to>
                                        <p:strVal val="visible"/>
                                      </p:to>
                                    </p:set>
                                    <p:animEffect filter="fade" transition="in">
                                      <p:cBhvr>
                                        <p:cTn dur="1200"/>
                                        <p:tgtEl>
                                          <p:spTgt spid="1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5"/>
                                        </p:tgtEl>
                                        <p:attrNameLst>
                                          <p:attrName>style.visibility</p:attrName>
                                        </p:attrNameLst>
                                      </p:cBhvr>
                                      <p:to>
                                        <p:strVal val="visible"/>
                                      </p:to>
                                    </p:set>
                                    <p:animEffect filter="fade" transition="in">
                                      <p:cBhvr>
                                        <p:cTn dur="1000"/>
                                        <p:tgtEl>
                                          <p:spTgt spid="10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gtEl>
                                        <p:attrNameLst>
                                          <p:attrName>style.visibility</p:attrName>
                                        </p:attrNameLst>
                                      </p:cBhvr>
                                      <p:to>
                                        <p:strVal val="visible"/>
                                      </p:to>
                                    </p:set>
                                    <p:animEffect filter="fade" transition="in">
                                      <p:cBhvr>
                                        <p:cTn dur="1000"/>
                                        <p:tgtEl>
                                          <p:spTgt spid="11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20"/>
                                        </p:tgtEl>
                                        <p:attrNameLst>
                                          <p:attrName>style.visibility</p:attrName>
                                        </p:attrNameLst>
                                      </p:cBhvr>
                                      <p:to>
                                        <p:strVal val="visible"/>
                                      </p:to>
                                    </p:set>
                                    <p:animEffect filter="fade" transition="in">
                                      <p:cBhvr>
                                        <p:cTn dur="500"/>
                                        <p:tgtEl>
                                          <p:spTgt spid="1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17"/>
          <p:cNvSpPr txBox="1"/>
          <p:nvPr/>
        </p:nvSpPr>
        <p:spPr>
          <a:xfrm>
            <a:off x="292900" y="2503700"/>
            <a:ext cx="8632200" cy="2938500"/>
          </a:xfrm>
          <a:prstGeom prst="rect">
            <a:avLst/>
          </a:prstGeom>
          <a:noFill/>
          <a:ln>
            <a:noFill/>
          </a:ln>
        </p:spPr>
        <p:txBody>
          <a:bodyPr anchorCtr="0" anchor="t" bIns="45700" lIns="91425" spcFirstLastPara="1" rIns="91425" wrap="square" tIns="45700">
            <a:noAutofit/>
          </a:bodyPr>
          <a:lstStyle/>
          <a:p>
            <a:pPr indent="-239300" lvl="0" marL="252000" marR="0" rtl="0" algn="l">
              <a:lnSpc>
                <a:spcPct val="110000"/>
              </a:lnSpc>
              <a:spcBef>
                <a:spcPts val="0"/>
              </a:spcBef>
              <a:spcAft>
                <a:spcPts val="0"/>
              </a:spcAft>
              <a:buClr>
                <a:srgbClr val="005BAD"/>
              </a:buClr>
              <a:buSzPts val="2000"/>
              <a:buFont typeface="Noto Sans Symbols"/>
              <a:buChar char="●"/>
            </a:pPr>
            <a:r>
              <a:rPr lang="ja-JP" sz="2000">
                <a:solidFill>
                  <a:schemeClr val="dk1"/>
                </a:solidFill>
                <a:latin typeface="Arial"/>
                <a:ea typeface="Arial"/>
                <a:cs typeface="Arial"/>
                <a:sym typeface="Arial"/>
              </a:rPr>
              <a:t>1990年度（平成２年度）と現在の歳出を比較すると、</a:t>
            </a:r>
            <a:r>
              <a:rPr lang="ja-JP" sz="2000">
                <a:solidFill>
                  <a:srgbClr val="005BAD"/>
                </a:solidFill>
                <a:latin typeface="Arial"/>
                <a:ea typeface="Arial"/>
                <a:cs typeface="Arial"/>
                <a:sym typeface="Arial"/>
              </a:rPr>
              <a:t>社会保障関係費や国債費が大きく伸びて</a:t>
            </a:r>
            <a:r>
              <a:rPr lang="ja-JP" sz="2000">
                <a:solidFill>
                  <a:schemeClr val="dk1"/>
                </a:solidFill>
                <a:latin typeface="Arial"/>
                <a:ea typeface="Arial"/>
                <a:cs typeface="Arial"/>
                <a:sym typeface="Arial"/>
              </a:rPr>
              <a:t>います。特に社会保障は、</a:t>
            </a:r>
            <a:r>
              <a:rPr lang="ja-JP" sz="2000">
                <a:solidFill>
                  <a:srgbClr val="005BAD"/>
                </a:solidFill>
                <a:latin typeface="Arial"/>
                <a:ea typeface="Arial"/>
                <a:cs typeface="Arial"/>
                <a:sym typeface="Arial"/>
              </a:rPr>
              <a:t>年金、医療、介</a:t>
            </a:r>
            <a:r>
              <a:rPr lang="ja-JP" sz="2000">
                <a:solidFill>
                  <a:srgbClr val="005BAD"/>
                </a:solidFill>
                <a:latin typeface="Arial"/>
                <a:ea typeface="Arial"/>
                <a:cs typeface="Arial"/>
                <a:sym typeface="Arial"/>
              </a:rPr>
              <a:t>護</a:t>
            </a:r>
            <a:r>
              <a:rPr lang="ja-JP" sz="2000">
                <a:solidFill>
                  <a:srgbClr val="005BAD"/>
                </a:solidFill>
                <a:latin typeface="Arial"/>
                <a:ea typeface="Arial"/>
                <a:cs typeface="Arial"/>
                <a:sym typeface="Arial"/>
              </a:rPr>
              <a:t>、こども・子育て</a:t>
            </a:r>
            <a:r>
              <a:rPr lang="ja-JP" sz="2000">
                <a:solidFill>
                  <a:schemeClr val="dk1"/>
                </a:solidFill>
                <a:latin typeface="Arial"/>
                <a:ea typeface="Arial"/>
                <a:cs typeface="Arial"/>
                <a:sym typeface="Arial"/>
              </a:rPr>
              <a:t>などの分野に分けられ、</a:t>
            </a:r>
            <a:r>
              <a:rPr lang="ja-JP" sz="2000">
                <a:solidFill>
                  <a:srgbClr val="005BAD"/>
                </a:solidFill>
                <a:latin typeface="Arial"/>
                <a:ea typeface="Arial"/>
                <a:cs typeface="Arial"/>
                <a:sym typeface="Arial"/>
              </a:rPr>
              <a:t>国の一般会計歳出の約１／３</a:t>
            </a:r>
            <a:r>
              <a:rPr lang="ja-JP" sz="2000">
                <a:solidFill>
                  <a:schemeClr val="dk1"/>
                </a:solidFill>
                <a:latin typeface="Arial"/>
                <a:ea typeface="Arial"/>
                <a:cs typeface="Arial"/>
                <a:sym typeface="Arial"/>
              </a:rPr>
              <a:t>を占める最大の支出項目となっています。</a:t>
            </a:r>
            <a:endParaRPr sz="2000"/>
          </a:p>
          <a:p>
            <a:pPr indent="-239300" lvl="0" marL="252000" marR="0" rtl="0" algn="l">
              <a:lnSpc>
                <a:spcPct val="110000"/>
              </a:lnSpc>
              <a:spcBef>
                <a:spcPts val="1800"/>
              </a:spcBef>
              <a:spcAft>
                <a:spcPts val="0"/>
              </a:spcAft>
              <a:buClr>
                <a:srgbClr val="005BAD"/>
              </a:buClr>
              <a:buSzPts val="2000"/>
              <a:buFont typeface="Noto Sans Symbols"/>
              <a:buChar char="●"/>
            </a:pPr>
            <a:r>
              <a:rPr lang="ja-JP" sz="2000">
                <a:solidFill>
                  <a:schemeClr val="dk1"/>
                </a:solidFill>
                <a:latin typeface="Arial"/>
                <a:ea typeface="Arial"/>
                <a:cs typeface="Arial"/>
                <a:sym typeface="Arial"/>
              </a:rPr>
              <a:t>歳入は、経済成長の停滞などが影響して、</a:t>
            </a:r>
            <a:r>
              <a:rPr lang="ja-JP" sz="2000">
                <a:solidFill>
                  <a:srgbClr val="005BAD"/>
                </a:solidFill>
                <a:latin typeface="Arial"/>
                <a:ea typeface="Arial"/>
                <a:cs typeface="Arial"/>
                <a:sym typeface="Arial"/>
              </a:rPr>
              <a:t>税収の伸びが歳出の増加に見合っておらず、不足分を借金に頼っている</a:t>
            </a:r>
            <a:r>
              <a:rPr lang="ja-JP" sz="2000">
                <a:solidFill>
                  <a:schemeClr val="dk1"/>
                </a:solidFill>
                <a:latin typeface="Arial"/>
                <a:ea typeface="Arial"/>
                <a:cs typeface="Arial"/>
                <a:sym typeface="Arial"/>
              </a:rPr>
              <a:t>ため、公債金は約５倍と大幅に増加しています。</a:t>
            </a:r>
            <a:endParaRPr sz="2000"/>
          </a:p>
        </p:txBody>
      </p:sp>
      <p:grpSp>
        <p:nvGrpSpPr>
          <p:cNvPr id="1129" name="Google Shape;1129;p17"/>
          <p:cNvGrpSpPr/>
          <p:nvPr/>
        </p:nvGrpSpPr>
        <p:grpSpPr>
          <a:xfrm>
            <a:off x="323851" y="1085670"/>
            <a:ext cx="8519134" cy="827030"/>
            <a:chOff x="323851" y="1085670"/>
            <a:chExt cx="8519134" cy="827030"/>
          </a:xfrm>
        </p:grpSpPr>
        <p:sp>
          <p:nvSpPr>
            <p:cNvPr id="1130" name="Google Shape;1130;p17"/>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131" name="Google Shape;1131;p17"/>
            <p:cNvSpPr txBox="1"/>
            <p:nvPr/>
          </p:nvSpPr>
          <p:spPr>
            <a:xfrm>
              <a:off x="340205" y="1314519"/>
              <a:ext cx="5420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なぜ財政は悪化したのか（財政構造の変化）</a:t>
              </a:r>
              <a:endParaRPr/>
            </a:p>
          </p:txBody>
        </p:sp>
      </p:grpSp>
      <p:sp>
        <p:nvSpPr>
          <p:cNvPr id="1132" name="Google Shape;1132;p1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国の財政をみてみよう②</a:t>
            </a:r>
            <a:endParaRPr/>
          </a:p>
        </p:txBody>
      </p:sp>
      <p:pic>
        <p:nvPicPr>
          <p:cNvPr id="1133" name="Google Shape;1133;p17"/>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134" name="Google Shape;1134;p1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9"/>
                                        </p:tgtEl>
                                        <p:attrNameLst>
                                          <p:attrName>style.visibility</p:attrName>
                                        </p:attrNameLst>
                                      </p:cBhvr>
                                      <p:to>
                                        <p:strVal val="visible"/>
                                      </p:to>
                                    </p:set>
                                    <p:animEffect filter="fade" transition="in">
                                      <p:cBhvr>
                                        <p:cTn dur="500"/>
                                        <p:tgtEl>
                                          <p:spTgt spid="11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33"/>
                                        </p:tgtEl>
                                        <p:attrNameLst>
                                          <p:attrName>style.visibility</p:attrName>
                                        </p:attrNameLst>
                                      </p:cBhvr>
                                      <p:to>
                                        <p:strVal val="visible"/>
                                      </p:to>
                                    </p:set>
                                    <p:animEffect filter="fade" transition="in">
                                      <p:cBhvr>
                                        <p:cTn dur="600"/>
                                        <p:tgtEl>
                                          <p:spTgt spid="1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xEl>
                                              <p:pRg end="0" st="0"/>
                                            </p:txEl>
                                          </p:spTgt>
                                        </p:tgtEl>
                                        <p:attrNameLst>
                                          <p:attrName>style.visibility</p:attrName>
                                        </p:attrNameLst>
                                      </p:cBhvr>
                                      <p:to>
                                        <p:strVal val="visible"/>
                                      </p:to>
                                    </p:set>
                                    <p:animEffect filter="fade" transition="in">
                                      <p:cBhvr>
                                        <p:cTn dur="1750"/>
                                        <p:tgtEl>
                                          <p:spTgt spid="11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xEl>
                                              <p:pRg end="1" st="1"/>
                                            </p:txEl>
                                          </p:spTgt>
                                        </p:tgtEl>
                                        <p:attrNameLst>
                                          <p:attrName>style.visibility</p:attrName>
                                        </p:attrNameLst>
                                      </p:cBhvr>
                                      <p:to>
                                        <p:strVal val="visible"/>
                                      </p:to>
                                    </p:set>
                                    <p:animEffect filter="fade" transition="in">
                                      <p:cBhvr>
                                        <p:cTn dur="1750"/>
                                        <p:tgtEl>
                                          <p:spTgt spid="112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pic>
        <p:nvPicPr>
          <p:cNvPr id="1140" name="Google Shape;1140;p18" title="ScreenHunter 1260.png"/>
          <p:cNvPicPr preferRelativeResize="0"/>
          <p:nvPr/>
        </p:nvPicPr>
        <p:blipFill>
          <a:blip r:embed="rId3">
            <a:alphaModFix/>
          </a:blip>
          <a:stretch>
            <a:fillRect/>
          </a:stretch>
        </p:blipFill>
        <p:spPr>
          <a:xfrm>
            <a:off x="274788" y="1476539"/>
            <a:ext cx="3999250" cy="4840300"/>
          </a:xfrm>
          <a:prstGeom prst="rect">
            <a:avLst/>
          </a:prstGeom>
          <a:noFill/>
          <a:ln>
            <a:noFill/>
          </a:ln>
        </p:spPr>
      </p:pic>
      <p:pic>
        <p:nvPicPr>
          <p:cNvPr id="1141" name="Google Shape;1141;p18" title="ScreenHunter 1259.png"/>
          <p:cNvPicPr preferRelativeResize="0"/>
          <p:nvPr/>
        </p:nvPicPr>
        <p:blipFill>
          <a:blip r:embed="rId4">
            <a:alphaModFix/>
          </a:blip>
          <a:stretch>
            <a:fillRect/>
          </a:stretch>
        </p:blipFill>
        <p:spPr>
          <a:xfrm>
            <a:off x="4351813" y="1486625"/>
            <a:ext cx="4278000" cy="5104325"/>
          </a:xfrm>
          <a:prstGeom prst="rect">
            <a:avLst/>
          </a:prstGeom>
          <a:noFill/>
          <a:ln>
            <a:noFill/>
          </a:ln>
        </p:spPr>
      </p:pic>
      <p:sp>
        <p:nvSpPr>
          <p:cNvPr id="1142" name="Google Shape;1142;p18"/>
          <p:cNvSpPr txBox="1"/>
          <p:nvPr/>
        </p:nvSpPr>
        <p:spPr>
          <a:xfrm>
            <a:off x="804437" y="6304175"/>
            <a:ext cx="5483100" cy="137400"/>
          </a:xfrm>
          <a:prstGeom prst="rect">
            <a:avLst/>
          </a:prstGeom>
          <a:noFill/>
          <a:ln>
            <a:noFill/>
          </a:ln>
        </p:spPr>
        <p:txBody>
          <a:bodyPr anchorCtr="0" anchor="ctr" bIns="0" lIns="0" spcFirstLastPara="1" rIns="0" wrap="square" tIns="0">
            <a:spAutoFit/>
          </a:bodyPr>
          <a:lstStyle/>
          <a:p>
            <a:pPr indent="0" lvl="0" marL="11723" marR="0" rtl="0" algn="l">
              <a:lnSpc>
                <a:spcPct val="130000"/>
              </a:lnSpc>
              <a:spcBef>
                <a:spcPts val="0"/>
              </a:spcBef>
              <a:spcAft>
                <a:spcPts val="0"/>
              </a:spcAft>
              <a:buNone/>
            </a:pPr>
            <a:r>
              <a:rPr lang="ja-JP" sz="800">
                <a:solidFill>
                  <a:schemeClr val="dk1"/>
                </a:solidFill>
                <a:latin typeface="Arial"/>
                <a:ea typeface="Arial"/>
                <a:cs typeface="Arial"/>
                <a:sym typeface="Arial"/>
              </a:rPr>
              <a:t>※当初予算ベース。</a:t>
            </a:r>
            <a:endParaRPr sz="800">
              <a:solidFill>
                <a:schemeClr val="dk1"/>
              </a:solidFill>
              <a:latin typeface="Arial"/>
              <a:ea typeface="Arial"/>
              <a:cs typeface="Arial"/>
              <a:sym typeface="Arial"/>
            </a:endParaRPr>
          </a:p>
        </p:txBody>
      </p:sp>
      <p:sp>
        <p:nvSpPr>
          <p:cNvPr id="1143" name="Google Shape;1143;p1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国の財政をみてみよう②</a:t>
            </a:r>
            <a:endParaRPr/>
          </a:p>
        </p:txBody>
      </p:sp>
      <p:sp>
        <p:nvSpPr>
          <p:cNvPr id="1144" name="Google Shape;1144;p18"/>
          <p:cNvSpPr txBox="1"/>
          <p:nvPr/>
        </p:nvSpPr>
        <p:spPr>
          <a:xfrm>
            <a:off x="2943511" y="1085882"/>
            <a:ext cx="4150695" cy="306431"/>
          </a:xfrm>
          <a:prstGeom prst="rect">
            <a:avLst/>
          </a:prstGeom>
          <a:noFill/>
          <a:ln>
            <a:noFill/>
          </a:ln>
        </p:spPr>
        <p:txBody>
          <a:bodyPr anchorCtr="0" anchor="t" bIns="0" lIns="0" spcFirstLastPara="1" rIns="0" wrap="square" tIns="0">
            <a:spAutoFit/>
          </a:bodyPr>
          <a:lstStyle/>
          <a:p>
            <a:pPr indent="-174678" lvl="0" marL="185815" marR="4689" rtl="0" algn="ctr">
              <a:lnSpc>
                <a:spcPct val="113999"/>
              </a:lnSpc>
              <a:spcBef>
                <a:spcPts val="0"/>
              </a:spcBef>
              <a:spcAft>
                <a:spcPts val="0"/>
              </a:spcAft>
              <a:buNone/>
            </a:pPr>
            <a:r>
              <a:rPr lang="ja-JP" sz="2000">
                <a:solidFill>
                  <a:srgbClr val="231916"/>
                </a:solidFill>
                <a:latin typeface="Arial"/>
                <a:ea typeface="Arial"/>
                <a:cs typeface="Arial"/>
                <a:sym typeface="Arial"/>
              </a:rPr>
              <a:t>財政構造の変化</a:t>
            </a:r>
            <a:r>
              <a:rPr lang="ja-JP" sz="1400">
                <a:solidFill>
                  <a:srgbClr val="231916"/>
                </a:solidFill>
                <a:latin typeface="Arial"/>
                <a:ea typeface="Arial"/>
                <a:cs typeface="Arial"/>
                <a:sym typeface="Arial"/>
              </a:rPr>
              <a:t>（1990年度と現在の比較）</a:t>
            </a:r>
            <a:endParaRPr sz="1400">
              <a:solidFill>
                <a:srgbClr val="000000"/>
              </a:solidFill>
              <a:latin typeface="Arial"/>
              <a:ea typeface="Arial"/>
              <a:cs typeface="Arial"/>
              <a:sym typeface="Arial"/>
            </a:endParaRPr>
          </a:p>
        </p:txBody>
      </p:sp>
      <p:sp>
        <p:nvSpPr>
          <p:cNvPr id="1145" name="Google Shape;1145;p1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4"/>
                                        </p:tgtEl>
                                        <p:attrNameLst>
                                          <p:attrName>style.visibility</p:attrName>
                                        </p:attrNameLst>
                                      </p:cBhvr>
                                      <p:to>
                                        <p:strVal val="visible"/>
                                      </p:to>
                                    </p:set>
                                    <p:animEffect filter="fade" transition="in">
                                      <p:cBhvr>
                                        <p:cTn dur="1200"/>
                                        <p:tgtEl>
                                          <p:spTgt spid="1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0"/>
                                        </p:tgtEl>
                                        <p:attrNameLst>
                                          <p:attrName>style.visibility</p:attrName>
                                        </p:attrNameLst>
                                      </p:cBhvr>
                                      <p:to>
                                        <p:strVal val="visible"/>
                                      </p:to>
                                    </p:set>
                                    <p:animEffect filter="fade" transition="in">
                                      <p:cBhvr>
                                        <p:cTn dur="1000"/>
                                        <p:tgtEl>
                                          <p:spTgt spid="1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1"/>
                                        </p:tgtEl>
                                        <p:attrNameLst>
                                          <p:attrName>style.visibility</p:attrName>
                                        </p:attrNameLst>
                                      </p:cBhvr>
                                      <p:to>
                                        <p:strVal val="visible"/>
                                      </p:to>
                                    </p:set>
                                    <p:animEffect filter="fade" transition="in">
                                      <p:cBhvr>
                                        <p:cTn dur="1000"/>
                                        <p:tgtEl>
                                          <p:spTgt spid="11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2"/>
                                        </p:tgtEl>
                                        <p:attrNameLst>
                                          <p:attrName>style.visibility</p:attrName>
                                        </p:attrNameLst>
                                      </p:cBhvr>
                                      <p:to>
                                        <p:strVal val="visible"/>
                                      </p:to>
                                    </p:set>
                                    <p:animEffect filter="fade" transition="in">
                                      <p:cBhvr>
                                        <p:cTn dur="500"/>
                                        <p:tgtEl>
                                          <p:spTgt spid="1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grpSp>
        <p:nvGrpSpPr>
          <p:cNvPr id="1151" name="Google Shape;1151;p19"/>
          <p:cNvGrpSpPr/>
          <p:nvPr/>
        </p:nvGrpSpPr>
        <p:grpSpPr>
          <a:xfrm>
            <a:off x="323851" y="1085670"/>
            <a:ext cx="8519134" cy="827030"/>
            <a:chOff x="323851" y="1085670"/>
            <a:chExt cx="8519134" cy="827030"/>
          </a:xfrm>
        </p:grpSpPr>
        <p:sp>
          <p:nvSpPr>
            <p:cNvPr id="1152" name="Google Shape;1152;p19"/>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153" name="Google Shape;1153;p19"/>
            <p:cNvSpPr txBox="1"/>
            <p:nvPr/>
          </p:nvSpPr>
          <p:spPr>
            <a:xfrm>
              <a:off x="340205" y="1314519"/>
              <a:ext cx="5420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社会保障関係費は今後も増えるのか</a:t>
              </a:r>
              <a:endParaRPr/>
            </a:p>
          </p:txBody>
        </p:sp>
      </p:grpSp>
      <p:sp>
        <p:nvSpPr>
          <p:cNvPr id="1154" name="Google Shape;1154;p1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国の財政をみてみよう③</a:t>
            </a:r>
            <a:endParaRPr/>
          </a:p>
        </p:txBody>
      </p:sp>
      <p:pic>
        <p:nvPicPr>
          <p:cNvPr id="1155" name="Google Shape;1155;p19"/>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156" name="Google Shape;1156;p19"/>
          <p:cNvSpPr txBox="1"/>
          <p:nvPr/>
        </p:nvSpPr>
        <p:spPr>
          <a:xfrm>
            <a:off x="284498" y="2486452"/>
            <a:ext cx="8479800" cy="3236100"/>
          </a:xfrm>
          <a:prstGeom prst="rect">
            <a:avLst/>
          </a:prstGeom>
          <a:noFill/>
          <a:ln>
            <a:noFill/>
          </a:ln>
        </p:spPr>
        <p:txBody>
          <a:bodyPr anchorCtr="0" anchor="t" bIns="45700" lIns="91425" spcFirstLastPara="1" rIns="91425" wrap="square" tIns="45700">
            <a:noAutofit/>
          </a:bodyPr>
          <a:lstStyle/>
          <a:p>
            <a:pPr indent="-330200" lvl="0" marL="342900" marR="0" rtl="0" algn="l">
              <a:spcBef>
                <a:spcPts val="0"/>
              </a:spcBef>
              <a:spcAft>
                <a:spcPts val="0"/>
              </a:spcAft>
              <a:buClr>
                <a:srgbClr val="005BAD"/>
              </a:buClr>
              <a:buSzPts val="2000"/>
              <a:buFont typeface="Noto Sans Symbols"/>
              <a:buChar char="●"/>
            </a:pPr>
            <a:r>
              <a:rPr lang="ja-JP" sz="2000">
                <a:solidFill>
                  <a:schemeClr val="dk1"/>
                </a:solidFill>
                <a:latin typeface="Arial"/>
                <a:ea typeface="Arial"/>
                <a:cs typeface="Arial"/>
                <a:sym typeface="Arial"/>
              </a:rPr>
              <a:t>日本は、他国に類をみない速度で高齢化が進んでいます。近年は、後期高齢者（75歳以上）の人口が速いスピードで増加してきており、今後も増加が続く見込みです。</a:t>
            </a:r>
            <a:r>
              <a:rPr lang="ja-JP" sz="2000">
                <a:solidFill>
                  <a:srgbClr val="005BAD"/>
                </a:solidFill>
                <a:latin typeface="Arial"/>
                <a:ea typeface="Arial"/>
                <a:cs typeface="Arial"/>
                <a:sym typeface="Arial"/>
              </a:rPr>
              <a:t>75歳以上になると、１人当たりの医療や介護の費用は急増</a:t>
            </a:r>
            <a:r>
              <a:rPr lang="ja-JP" sz="2000">
                <a:solidFill>
                  <a:schemeClr val="dk1"/>
                </a:solidFill>
                <a:latin typeface="Arial"/>
                <a:ea typeface="Arial"/>
                <a:cs typeface="Arial"/>
                <a:sym typeface="Arial"/>
              </a:rPr>
              <a:t>します。</a:t>
            </a:r>
            <a:endParaRPr sz="2000">
              <a:solidFill>
                <a:schemeClr val="dk1"/>
              </a:solidFill>
              <a:latin typeface="Arial"/>
              <a:ea typeface="Arial"/>
              <a:cs typeface="Arial"/>
              <a:sym typeface="Arial"/>
            </a:endParaRPr>
          </a:p>
          <a:p>
            <a:pPr indent="-203200" lvl="0" marL="342900" marR="0" rtl="0" algn="l">
              <a:spcBef>
                <a:spcPts val="600"/>
              </a:spcBef>
              <a:spcAft>
                <a:spcPts val="0"/>
              </a:spcAft>
              <a:buClr>
                <a:srgbClr val="005BAD"/>
              </a:buClr>
              <a:buSzPts val="2200"/>
              <a:buFont typeface="Noto Sans Symbols"/>
              <a:buNone/>
            </a:pPr>
            <a:r>
              <a:t/>
            </a:r>
            <a:endParaRPr sz="2000">
              <a:solidFill>
                <a:srgbClr val="005BAD"/>
              </a:solidFill>
              <a:latin typeface="Arial"/>
              <a:ea typeface="Arial"/>
              <a:cs typeface="Arial"/>
              <a:sym typeface="Arial"/>
            </a:endParaRPr>
          </a:p>
          <a:p>
            <a:pPr indent="-330200" lvl="0" marL="342900" marR="0" rtl="0" algn="l">
              <a:spcBef>
                <a:spcPts val="600"/>
              </a:spcBef>
              <a:spcAft>
                <a:spcPts val="0"/>
              </a:spcAft>
              <a:buClr>
                <a:srgbClr val="005BAD"/>
              </a:buClr>
              <a:buSzPts val="2000"/>
              <a:buFont typeface="Noto Sans Symbols"/>
              <a:buChar char="●"/>
            </a:pPr>
            <a:r>
              <a:rPr lang="ja-JP" sz="2000">
                <a:solidFill>
                  <a:schemeClr val="dk1"/>
                </a:solidFill>
                <a:latin typeface="Arial"/>
                <a:ea typeface="Arial"/>
                <a:cs typeface="Arial"/>
                <a:sym typeface="Arial"/>
              </a:rPr>
              <a:t>さらに、これまでの推計よりも相当程度早く少子化が進行しており、</a:t>
            </a:r>
            <a:r>
              <a:rPr lang="ja-JP" sz="2000">
                <a:solidFill>
                  <a:srgbClr val="005BAD"/>
                </a:solidFill>
                <a:latin typeface="Arial"/>
                <a:ea typeface="Arial"/>
                <a:cs typeface="Arial"/>
                <a:sym typeface="Arial"/>
              </a:rPr>
              <a:t>社会保障制度の支え手である現役世代の人口が減少し負担がより重くなる</a:t>
            </a:r>
            <a:r>
              <a:rPr lang="ja-JP" sz="2000">
                <a:solidFill>
                  <a:schemeClr val="dk1"/>
                </a:solidFill>
                <a:latin typeface="Arial"/>
                <a:ea typeface="Arial"/>
                <a:cs typeface="Arial"/>
                <a:sym typeface="Arial"/>
              </a:rPr>
              <a:t>ことが見込まれます。</a:t>
            </a:r>
            <a:endParaRPr sz="2000">
              <a:solidFill>
                <a:schemeClr val="dk1"/>
              </a:solidFill>
              <a:latin typeface="Arial"/>
              <a:ea typeface="Arial"/>
              <a:cs typeface="Arial"/>
              <a:sym typeface="Arial"/>
            </a:endParaRPr>
          </a:p>
          <a:p>
            <a:pPr indent="-203200" lvl="0" marL="342900" marR="0" rtl="0" algn="l">
              <a:lnSpc>
                <a:spcPct val="110000"/>
              </a:lnSpc>
              <a:spcBef>
                <a:spcPts val="600"/>
              </a:spcBef>
              <a:spcAft>
                <a:spcPts val="0"/>
              </a:spcAft>
              <a:buClr>
                <a:srgbClr val="005BAD"/>
              </a:buClr>
              <a:buSzPts val="2200"/>
              <a:buFont typeface="Noto Sans Symbols"/>
              <a:buNone/>
            </a:pPr>
            <a:r>
              <a:t/>
            </a:r>
            <a:endParaRPr sz="2000">
              <a:solidFill>
                <a:srgbClr val="005BAD"/>
              </a:solidFill>
              <a:latin typeface="Arial"/>
              <a:ea typeface="Arial"/>
              <a:cs typeface="Arial"/>
              <a:sym typeface="Arial"/>
            </a:endParaRPr>
          </a:p>
          <a:p>
            <a:pPr indent="-203200" lvl="0" marL="342900" marR="0" rtl="0" algn="l">
              <a:lnSpc>
                <a:spcPct val="110000"/>
              </a:lnSpc>
              <a:spcBef>
                <a:spcPts val="600"/>
              </a:spcBef>
              <a:spcAft>
                <a:spcPts val="0"/>
              </a:spcAft>
              <a:buClr>
                <a:srgbClr val="005BAD"/>
              </a:buClr>
              <a:buSzPts val="2200"/>
              <a:buFont typeface="Noto Sans Symbols"/>
              <a:buNone/>
            </a:pPr>
            <a:r>
              <a:t/>
            </a:r>
            <a:endParaRPr sz="2000">
              <a:solidFill>
                <a:srgbClr val="005BAD"/>
              </a:solidFill>
              <a:latin typeface="Arial"/>
              <a:ea typeface="Arial"/>
              <a:cs typeface="Arial"/>
              <a:sym typeface="Arial"/>
            </a:endParaRPr>
          </a:p>
          <a:p>
            <a:pPr indent="0" lvl="0" marL="0" marR="0" rtl="0" algn="l">
              <a:lnSpc>
                <a:spcPct val="110000"/>
              </a:lnSpc>
              <a:spcBef>
                <a:spcPts val="0"/>
              </a:spcBef>
              <a:spcAft>
                <a:spcPts val="0"/>
              </a:spcAft>
              <a:buNone/>
            </a:pPr>
            <a:r>
              <a:rPr lang="ja-JP"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p:txBody>
      </p:sp>
      <p:sp>
        <p:nvSpPr>
          <p:cNvPr id="1157" name="Google Shape;1157;p1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gtEl>
                                        <p:attrNameLst>
                                          <p:attrName>style.visibility</p:attrName>
                                        </p:attrNameLst>
                                      </p:cBhvr>
                                      <p:to>
                                        <p:strVal val="visible"/>
                                      </p:to>
                                    </p:set>
                                    <p:animEffect filter="fade" transition="in">
                                      <p:cBhvr>
                                        <p:cTn dur="500"/>
                                        <p:tgtEl>
                                          <p:spTgt spid="11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55"/>
                                        </p:tgtEl>
                                        <p:attrNameLst>
                                          <p:attrName>style.visibility</p:attrName>
                                        </p:attrNameLst>
                                      </p:cBhvr>
                                      <p:to>
                                        <p:strVal val="visible"/>
                                      </p:to>
                                    </p:set>
                                    <p:animEffect filter="fade" transition="in">
                                      <p:cBhvr>
                                        <p:cTn dur="600"/>
                                        <p:tgtEl>
                                          <p:spTgt spid="1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6">
                                            <p:txEl>
                                              <p:pRg end="0" st="0"/>
                                            </p:txEl>
                                          </p:spTgt>
                                        </p:tgtEl>
                                        <p:attrNameLst>
                                          <p:attrName>style.visibility</p:attrName>
                                        </p:attrNameLst>
                                      </p:cBhvr>
                                      <p:to>
                                        <p:strVal val="visible"/>
                                      </p:to>
                                    </p:set>
                                    <p:animEffect filter="fade" transition="in">
                                      <p:cBhvr>
                                        <p:cTn dur="1750"/>
                                        <p:tgtEl>
                                          <p:spTgt spid="11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6">
                                            <p:txEl>
                                              <p:pRg end="1" st="1"/>
                                            </p:txEl>
                                          </p:spTgt>
                                        </p:tgtEl>
                                        <p:attrNameLst>
                                          <p:attrName>style.visibility</p:attrName>
                                        </p:attrNameLst>
                                      </p:cBhvr>
                                      <p:to>
                                        <p:strVal val="visible"/>
                                      </p:to>
                                    </p:set>
                                    <p:animEffect filter="fade" transition="in">
                                      <p:cBhvr>
                                        <p:cTn dur="1750"/>
                                        <p:tgtEl>
                                          <p:spTgt spid="11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6">
                                            <p:txEl>
                                              <p:pRg end="2" st="2"/>
                                            </p:txEl>
                                          </p:spTgt>
                                        </p:tgtEl>
                                        <p:attrNameLst>
                                          <p:attrName>style.visibility</p:attrName>
                                        </p:attrNameLst>
                                      </p:cBhvr>
                                      <p:to>
                                        <p:strVal val="visible"/>
                                      </p:to>
                                    </p:set>
                                    <p:animEffect filter="fade" transition="in">
                                      <p:cBhvr>
                                        <p:cTn dur="1750"/>
                                        <p:tgtEl>
                                          <p:spTgt spid="11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6">
                                            <p:txEl>
                                              <p:pRg end="3" st="3"/>
                                            </p:txEl>
                                          </p:spTgt>
                                        </p:tgtEl>
                                        <p:attrNameLst>
                                          <p:attrName>style.visibility</p:attrName>
                                        </p:attrNameLst>
                                      </p:cBhvr>
                                      <p:to>
                                        <p:strVal val="visible"/>
                                      </p:to>
                                    </p:set>
                                    <p:animEffect filter="fade" transition="in">
                                      <p:cBhvr>
                                        <p:cTn dur="1750"/>
                                        <p:tgtEl>
                                          <p:spTgt spid="11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6">
                                            <p:txEl>
                                              <p:pRg end="4" st="4"/>
                                            </p:txEl>
                                          </p:spTgt>
                                        </p:tgtEl>
                                        <p:attrNameLst>
                                          <p:attrName>style.visibility</p:attrName>
                                        </p:attrNameLst>
                                      </p:cBhvr>
                                      <p:to>
                                        <p:strVal val="visible"/>
                                      </p:to>
                                    </p:set>
                                    <p:animEffect filter="fade" transition="in">
                                      <p:cBhvr>
                                        <p:cTn dur="1750"/>
                                        <p:tgtEl>
                                          <p:spTgt spid="11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6">
                                            <p:txEl>
                                              <p:pRg end="5" st="5"/>
                                            </p:txEl>
                                          </p:spTgt>
                                        </p:tgtEl>
                                        <p:attrNameLst>
                                          <p:attrName>style.visibility</p:attrName>
                                        </p:attrNameLst>
                                      </p:cBhvr>
                                      <p:to>
                                        <p:strVal val="visible"/>
                                      </p:to>
                                    </p:set>
                                    <p:animEffect filter="fade" transition="in">
                                      <p:cBhvr>
                                        <p:cTn dur="1750"/>
                                        <p:tgtEl>
                                          <p:spTgt spid="115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grpSp>
        <p:nvGrpSpPr>
          <p:cNvPr id="559" name="Google Shape;559;p2"/>
          <p:cNvGrpSpPr/>
          <p:nvPr/>
        </p:nvGrpSpPr>
        <p:grpSpPr>
          <a:xfrm>
            <a:off x="287921" y="6410880"/>
            <a:ext cx="7960460" cy="374400"/>
            <a:chOff x="322211" y="6410880"/>
            <a:chExt cx="8532000" cy="374400"/>
          </a:xfrm>
        </p:grpSpPr>
        <p:sp>
          <p:nvSpPr>
            <p:cNvPr id="560" name="Google Shape;560;p2"/>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1" name="Google Shape;561;p2"/>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cxnSp>
        <p:nvCxnSpPr>
          <p:cNvPr id="562" name="Google Shape;562;p2">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563" name="Google Shape;563;p2">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564" name="Google Shape;564;p2"/>
          <p:cNvSpPr txBox="1"/>
          <p:nvPr/>
        </p:nvSpPr>
        <p:spPr>
          <a:xfrm>
            <a:off x="803549" y="6483360"/>
            <a:ext cx="602908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100" u="none" cap="none" strike="noStrike">
                <a:solidFill>
                  <a:srgbClr val="005BAD"/>
                </a:solidFill>
                <a:latin typeface="MS PGothic"/>
                <a:ea typeface="MS PGothic"/>
                <a:cs typeface="MS PGothic"/>
                <a:sym typeface="MS PGothic"/>
              </a:rPr>
              <a:t>身近な税金をもっと調べよう　</a:t>
            </a:r>
            <a:r>
              <a:rPr b="0" i="0" lang="ja-JP" sz="1100" u="sng" cap="none" strike="noStrike">
                <a:solidFill>
                  <a:schemeClr val="dk1"/>
                </a:solidFill>
                <a:latin typeface="Arial"/>
                <a:ea typeface="Arial"/>
                <a:cs typeface="Arial"/>
                <a:sym typeface="Arial"/>
                <a:hlinkClick r:id="rId3">
                  <a:extLst>
                    <a:ext uri="{A12FA001-AC4F-418D-AE19-62706E023703}">
                      <ahyp:hlinkClr val="tx"/>
                    </a:ext>
                  </a:extLst>
                </a:hlinkClick>
              </a:rPr>
              <a:t>https://www.mof.go.jp/tax_information/index.html</a:t>
            </a:r>
            <a:r>
              <a:rPr b="0" i="0" lang="ja-JP" sz="1100" u="sng" cap="none" strike="noStrike">
                <a:solidFill>
                  <a:schemeClr val="dk1"/>
                </a:solidFill>
                <a:latin typeface="Arial"/>
                <a:ea typeface="Arial"/>
                <a:cs typeface="Arial"/>
                <a:sym typeface="Arial"/>
                <a:hlinkClick r:id="rId4">
                  <a:extLst>
                    <a:ext uri="{A12FA001-AC4F-418D-AE19-62706E023703}">
                      <ahyp:hlinkClr val="tx"/>
                    </a:ext>
                  </a:extLst>
                </a:hlinkClick>
              </a:rPr>
              <a:t> </a:t>
            </a:r>
            <a:r>
              <a:rPr b="0" i="0" lang="ja-JP" sz="1000" u="none" cap="none" strike="noStrike">
                <a:solidFill>
                  <a:schemeClr val="dk1"/>
                </a:solidFill>
                <a:latin typeface="MS PGothic"/>
                <a:ea typeface="MS PGothic"/>
                <a:cs typeface="MS PGothic"/>
                <a:sym typeface="MS PGothic"/>
              </a:rPr>
              <a:t>(財務省HP）</a:t>
            </a:r>
            <a:endParaRPr sz="1100">
              <a:solidFill>
                <a:schemeClr val="dk1"/>
              </a:solidFill>
              <a:latin typeface="MS PGothic"/>
              <a:ea typeface="MS PGothic"/>
              <a:cs typeface="MS PGothic"/>
              <a:sym typeface="MS PGothic"/>
            </a:endParaRPr>
          </a:p>
        </p:txBody>
      </p:sp>
      <p:sp>
        <p:nvSpPr>
          <p:cNvPr id="565" name="Google Shape;565;p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lang="ja-JP" sz="2500" u="none">
                <a:solidFill>
                  <a:srgbClr val="005BAD"/>
                </a:solidFill>
                <a:latin typeface="Arial"/>
                <a:ea typeface="Arial"/>
                <a:cs typeface="Arial"/>
                <a:sym typeface="Arial"/>
              </a:rPr>
              <a:t>目　次</a:t>
            </a:r>
            <a:endParaRPr b="0" sz="2200" u="none">
              <a:solidFill>
                <a:schemeClr val="dk1"/>
              </a:solidFill>
              <a:latin typeface="Arial"/>
              <a:ea typeface="Arial"/>
              <a:cs typeface="Arial"/>
              <a:sym typeface="Arial"/>
            </a:endParaRPr>
          </a:p>
        </p:txBody>
      </p:sp>
      <p:grpSp>
        <p:nvGrpSpPr>
          <p:cNvPr id="566" name="Google Shape;566;p2"/>
          <p:cNvGrpSpPr/>
          <p:nvPr/>
        </p:nvGrpSpPr>
        <p:grpSpPr>
          <a:xfrm>
            <a:off x="-29057" y="6108720"/>
            <a:ext cx="832606" cy="749283"/>
            <a:chOff x="-35154" y="5996309"/>
            <a:chExt cx="945432" cy="850818"/>
          </a:xfrm>
        </p:grpSpPr>
        <p:sp>
          <p:nvSpPr>
            <p:cNvPr id="567" name="Google Shape;567;p2"/>
            <p:cNvSpPr/>
            <p:nvPr/>
          </p:nvSpPr>
          <p:spPr>
            <a:xfrm rot="5400000">
              <a:off x="29731" y="6013482"/>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8" name="Google Shape;568;p2"/>
            <p:cNvSpPr/>
            <p:nvPr/>
          </p:nvSpPr>
          <p:spPr>
            <a:xfrm rot="5400000">
              <a:off x="29731" y="5966577"/>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9" name="Google Shape;569;p2"/>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570" name="Google Shape;570;p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
        <p:nvSpPr>
          <p:cNvPr id="571" name="Google Shape;571;p2"/>
          <p:cNvSpPr txBox="1"/>
          <p:nvPr/>
        </p:nvSpPr>
        <p:spPr>
          <a:xfrm>
            <a:off x="432543" y="1480205"/>
            <a:ext cx="7128300" cy="4163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Arial"/>
              <a:buNone/>
            </a:pPr>
            <a:r>
              <a:rPr b="1" lang="ja-JP" sz="2300">
                <a:solidFill>
                  <a:schemeClr val="dk1"/>
                </a:solidFill>
                <a:latin typeface="Arial"/>
                <a:ea typeface="Arial"/>
                <a:cs typeface="Arial"/>
                <a:sym typeface="Arial"/>
              </a:rPr>
              <a:t>１. 生活と税金の関わりについて考えてみよう</a:t>
            </a:r>
            <a:endParaRPr sz="2300"/>
          </a:p>
          <a:p>
            <a:pPr indent="0" lvl="0" marL="0" marR="0" rtl="0" algn="l">
              <a:lnSpc>
                <a:spcPct val="150000"/>
              </a:lnSpc>
              <a:spcBef>
                <a:spcPts val="0"/>
              </a:spcBef>
              <a:spcAft>
                <a:spcPts val="0"/>
              </a:spcAft>
              <a:buClr>
                <a:schemeClr val="dk1"/>
              </a:buClr>
              <a:buSzPts val="2400"/>
              <a:buFont typeface="Arial"/>
              <a:buNone/>
            </a:pPr>
            <a:r>
              <a:rPr b="1" lang="ja-JP" sz="2300">
                <a:solidFill>
                  <a:schemeClr val="dk1"/>
                </a:solidFill>
                <a:latin typeface="Arial"/>
                <a:ea typeface="Arial"/>
                <a:cs typeface="Arial"/>
                <a:sym typeface="Arial"/>
              </a:rPr>
              <a:t>２. 納税の義務と公平な税金</a:t>
            </a:r>
            <a:endParaRPr sz="2300"/>
          </a:p>
          <a:p>
            <a:pPr indent="0" lvl="0" marL="0" marR="0" rtl="0" algn="l">
              <a:lnSpc>
                <a:spcPct val="150000"/>
              </a:lnSpc>
              <a:spcBef>
                <a:spcPts val="0"/>
              </a:spcBef>
              <a:spcAft>
                <a:spcPts val="0"/>
              </a:spcAft>
              <a:buClr>
                <a:schemeClr val="dk1"/>
              </a:buClr>
              <a:buSzPts val="2400"/>
              <a:buFont typeface="Arial"/>
              <a:buNone/>
            </a:pPr>
            <a:r>
              <a:rPr b="1" lang="ja-JP" sz="2300">
                <a:solidFill>
                  <a:schemeClr val="dk1"/>
                </a:solidFill>
                <a:latin typeface="Arial"/>
                <a:ea typeface="Arial"/>
                <a:cs typeface="Arial"/>
                <a:sym typeface="Arial"/>
              </a:rPr>
              <a:t>３. 国の財政をみてみよう</a:t>
            </a:r>
            <a:endParaRPr sz="2300"/>
          </a:p>
          <a:p>
            <a:pPr indent="0" lvl="0" marL="0" marR="0" rtl="0" algn="l">
              <a:lnSpc>
                <a:spcPct val="150000"/>
              </a:lnSpc>
              <a:spcBef>
                <a:spcPts val="0"/>
              </a:spcBef>
              <a:spcAft>
                <a:spcPts val="0"/>
              </a:spcAft>
              <a:buClr>
                <a:schemeClr val="dk1"/>
              </a:buClr>
              <a:buSzPts val="2400"/>
              <a:buFont typeface="Arial"/>
              <a:buNone/>
            </a:pPr>
            <a:r>
              <a:rPr b="1" lang="ja-JP" sz="2300">
                <a:solidFill>
                  <a:schemeClr val="dk1"/>
                </a:solidFill>
                <a:latin typeface="Arial"/>
                <a:ea typeface="Arial"/>
                <a:cs typeface="Arial"/>
                <a:sym typeface="Arial"/>
              </a:rPr>
              <a:t>４. 佐賀県の財政</a:t>
            </a:r>
            <a:endParaRPr sz="2300"/>
          </a:p>
          <a:p>
            <a:pPr indent="0" lvl="0" marL="0" marR="0" rtl="0" algn="l">
              <a:lnSpc>
                <a:spcPct val="150000"/>
              </a:lnSpc>
              <a:spcBef>
                <a:spcPts val="0"/>
              </a:spcBef>
              <a:spcAft>
                <a:spcPts val="0"/>
              </a:spcAft>
              <a:buClr>
                <a:schemeClr val="dk1"/>
              </a:buClr>
              <a:buSzPts val="2400"/>
              <a:buFont typeface="Arial"/>
              <a:buNone/>
            </a:pPr>
            <a:r>
              <a:rPr b="1" lang="ja-JP" sz="2300">
                <a:solidFill>
                  <a:schemeClr val="dk1"/>
                </a:solidFill>
                <a:latin typeface="Arial"/>
                <a:ea typeface="Arial"/>
                <a:cs typeface="Arial"/>
                <a:sym typeface="Arial"/>
              </a:rPr>
              <a:t>５. 市町の令和８年度当初予算（歳入・歳出）の状況</a:t>
            </a:r>
            <a:endParaRPr sz="2300"/>
          </a:p>
          <a:p>
            <a:pPr indent="0" lvl="0" marL="0" marR="0" rtl="0" algn="l">
              <a:lnSpc>
                <a:spcPct val="150000"/>
              </a:lnSpc>
              <a:spcBef>
                <a:spcPts val="0"/>
              </a:spcBef>
              <a:spcAft>
                <a:spcPts val="0"/>
              </a:spcAft>
              <a:buClr>
                <a:schemeClr val="dk1"/>
              </a:buClr>
              <a:buSzPts val="2400"/>
              <a:buFont typeface="Arial"/>
              <a:buNone/>
            </a:pPr>
            <a:r>
              <a:rPr b="1" lang="ja-JP" sz="2300">
                <a:solidFill>
                  <a:schemeClr val="dk1"/>
                </a:solidFill>
                <a:latin typeface="Arial"/>
                <a:ea typeface="Arial"/>
                <a:cs typeface="Arial"/>
                <a:sym typeface="Arial"/>
              </a:rPr>
              <a:t>６. 穴埋め問題</a:t>
            </a:r>
            <a:endParaRPr sz="2300"/>
          </a:p>
          <a:p>
            <a:pPr indent="0" lvl="0" marL="0" marR="0" rtl="0" algn="l">
              <a:lnSpc>
                <a:spcPct val="150000"/>
              </a:lnSpc>
              <a:spcBef>
                <a:spcPts val="0"/>
              </a:spcBef>
              <a:spcAft>
                <a:spcPts val="0"/>
              </a:spcAft>
              <a:buClr>
                <a:schemeClr val="dk1"/>
              </a:buClr>
              <a:buSzPts val="2400"/>
              <a:buFont typeface="Arial"/>
              <a:buNone/>
            </a:pPr>
            <a:r>
              <a:rPr b="1" lang="ja-JP" sz="2300">
                <a:solidFill>
                  <a:schemeClr val="dk1"/>
                </a:solidFill>
                <a:latin typeface="Arial"/>
                <a:ea typeface="Arial"/>
                <a:cs typeface="Arial"/>
                <a:sym typeface="Arial"/>
              </a:rPr>
              <a:t>７. 税金クイズ</a:t>
            </a:r>
            <a:endParaRPr sz="2300"/>
          </a:p>
          <a:p>
            <a:pPr indent="0" lvl="0" marL="0" marR="0" rtl="0" algn="l">
              <a:lnSpc>
                <a:spcPct val="150000"/>
              </a:lnSpc>
              <a:spcBef>
                <a:spcPts val="0"/>
              </a:spcBef>
              <a:spcAft>
                <a:spcPts val="0"/>
              </a:spcAft>
              <a:buClr>
                <a:schemeClr val="dk1"/>
              </a:buClr>
              <a:buSzPts val="2400"/>
              <a:buFont typeface="Arial"/>
              <a:buNone/>
            </a:pPr>
            <a:r>
              <a:rPr b="1" lang="ja-JP" sz="2300">
                <a:solidFill>
                  <a:schemeClr val="dk1"/>
                </a:solidFill>
                <a:latin typeface="Arial"/>
                <a:ea typeface="Arial"/>
                <a:cs typeface="Arial"/>
                <a:sym typeface="Arial"/>
              </a:rPr>
              <a:t>８. おわりに</a:t>
            </a:r>
            <a:endParaRPr sz="2300"/>
          </a:p>
        </p:txBody>
      </p:sp>
      <p:sp>
        <p:nvSpPr>
          <p:cNvPr id="572" name="Google Shape;572;p2">
            <a:hlinkClick action="ppaction://hlinksldjump" r:id="rId5"/>
          </p:cNvPr>
          <p:cNvSpPr/>
          <p:nvPr/>
        </p:nvSpPr>
        <p:spPr>
          <a:xfrm>
            <a:off x="7567220" y="1464424"/>
            <a:ext cx="984000" cy="374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600">
                <a:solidFill>
                  <a:schemeClr val="lt1"/>
                </a:solidFill>
                <a:latin typeface="Arial"/>
                <a:ea typeface="Arial"/>
                <a:cs typeface="Arial"/>
                <a:sym typeface="Arial"/>
              </a:rPr>
              <a:t>進 む</a:t>
            </a:r>
            <a:endParaRPr sz="1600">
              <a:solidFill>
                <a:schemeClr val="lt1"/>
              </a:solidFill>
              <a:latin typeface="Arial"/>
              <a:ea typeface="Arial"/>
              <a:cs typeface="Arial"/>
              <a:sym typeface="Arial"/>
            </a:endParaRPr>
          </a:p>
        </p:txBody>
      </p:sp>
      <p:sp>
        <p:nvSpPr>
          <p:cNvPr id="573" name="Google Shape;573;p2">
            <a:hlinkClick action="ppaction://hlinksldjump" r:id="rId6"/>
          </p:cNvPr>
          <p:cNvSpPr/>
          <p:nvPr/>
        </p:nvSpPr>
        <p:spPr>
          <a:xfrm>
            <a:off x="7567220" y="2007048"/>
            <a:ext cx="984000" cy="374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600">
                <a:solidFill>
                  <a:schemeClr val="lt1"/>
                </a:solidFill>
                <a:latin typeface="Arial"/>
                <a:ea typeface="Arial"/>
                <a:cs typeface="Arial"/>
                <a:sym typeface="Arial"/>
              </a:rPr>
              <a:t>進 む</a:t>
            </a:r>
            <a:endParaRPr sz="1600">
              <a:solidFill>
                <a:schemeClr val="lt1"/>
              </a:solidFill>
              <a:latin typeface="Arial"/>
              <a:ea typeface="Arial"/>
              <a:cs typeface="Arial"/>
              <a:sym typeface="Arial"/>
            </a:endParaRPr>
          </a:p>
        </p:txBody>
      </p:sp>
      <p:sp>
        <p:nvSpPr>
          <p:cNvPr id="574" name="Google Shape;574;p2">
            <a:hlinkClick action="ppaction://hlinksldjump" r:id="rId7"/>
          </p:cNvPr>
          <p:cNvSpPr/>
          <p:nvPr/>
        </p:nvSpPr>
        <p:spPr>
          <a:xfrm>
            <a:off x="7567220" y="2549672"/>
            <a:ext cx="984000" cy="374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600">
                <a:solidFill>
                  <a:schemeClr val="lt1"/>
                </a:solidFill>
                <a:latin typeface="Arial"/>
                <a:ea typeface="Arial"/>
                <a:cs typeface="Arial"/>
                <a:sym typeface="Arial"/>
              </a:rPr>
              <a:t>進 む</a:t>
            </a:r>
            <a:endParaRPr sz="1600">
              <a:solidFill>
                <a:schemeClr val="lt1"/>
              </a:solidFill>
              <a:latin typeface="Arial"/>
              <a:ea typeface="Arial"/>
              <a:cs typeface="Arial"/>
              <a:sym typeface="Arial"/>
            </a:endParaRPr>
          </a:p>
        </p:txBody>
      </p:sp>
      <p:sp>
        <p:nvSpPr>
          <p:cNvPr id="575" name="Google Shape;575;p2">
            <a:hlinkClick action="ppaction://hlinksldjump" r:id="rId8"/>
          </p:cNvPr>
          <p:cNvSpPr/>
          <p:nvPr/>
        </p:nvSpPr>
        <p:spPr>
          <a:xfrm>
            <a:off x="7567220" y="3634920"/>
            <a:ext cx="984000" cy="374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600">
                <a:solidFill>
                  <a:schemeClr val="lt1"/>
                </a:solidFill>
                <a:latin typeface="Arial"/>
                <a:ea typeface="Arial"/>
                <a:cs typeface="Arial"/>
                <a:sym typeface="Arial"/>
              </a:rPr>
              <a:t>進 む</a:t>
            </a:r>
            <a:endParaRPr sz="1600">
              <a:solidFill>
                <a:schemeClr val="lt1"/>
              </a:solidFill>
              <a:latin typeface="Arial"/>
              <a:ea typeface="Arial"/>
              <a:cs typeface="Arial"/>
              <a:sym typeface="Arial"/>
            </a:endParaRPr>
          </a:p>
        </p:txBody>
      </p:sp>
      <p:sp>
        <p:nvSpPr>
          <p:cNvPr id="576" name="Google Shape;576;p2">
            <a:hlinkClick action="ppaction://hlinksldjump" r:id="rId9"/>
          </p:cNvPr>
          <p:cNvSpPr/>
          <p:nvPr/>
        </p:nvSpPr>
        <p:spPr>
          <a:xfrm>
            <a:off x="7567220" y="4177544"/>
            <a:ext cx="984000" cy="374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600">
                <a:solidFill>
                  <a:schemeClr val="lt1"/>
                </a:solidFill>
                <a:latin typeface="Arial"/>
                <a:ea typeface="Arial"/>
                <a:cs typeface="Arial"/>
                <a:sym typeface="Arial"/>
              </a:rPr>
              <a:t>進 む</a:t>
            </a:r>
            <a:endParaRPr sz="1600">
              <a:solidFill>
                <a:schemeClr val="lt1"/>
              </a:solidFill>
              <a:latin typeface="Arial"/>
              <a:ea typeface="Arial"/>
              <a:cs typeface="Arial"/>
              <a:sym typeface="Arial"/>
            </a:endParaRPr>
          </a:p>
        </p:txBody>
      </p:sp>
      <p:sp>
        <p:nvSpPr>
          <p:cNvPr id="577" name="Google Shape;577;p2">
            <a:hlinkClick action="ppaction://hlinksldjump" r:id="rId10"/>
          </p:cNvPr>
          <p:cNvSpPr/>
          <p:nvPr/>
        </p:nvSpPr>
        <p:spPr>
          <a:xfrm>
            <a:off x="7567220" y="3092296"/>
            <a:ext cx="984000" cy="374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600">
                <a:solidFill>
                  <a:schemeClr val="lt1"/>
                </a:solidFill>
                <a:latin typeface="Arial"/>
                <a:ea typeface="Arial"/>
                <a:cs typeface="Arial"/>
                <a:sym typeface="Arial"/>
              </a:rPr>
              <a:t>進 む</a:t>
            </a:r>
            <a:endParaRPr sz="1600">
              <a:solidFill>
                <a:schemeClr val="lt1"/>
              </a:solidFill>
              <a:latin typeface="Arial"/>
              <a:ea typeface="Arial"/>
              <a:cs typeface="Arial"/>
              <a:sym typeface="Arial"/>
            </a:endParaRPr>
          </a:p>
        </p:txBody>
      </p:sp>
      <p:sp>
        <p:nvSpPr>
          <p:cNvPr id="578" name="Google Shape;578;p2">
            <a:hlinkClick action="ppaction://hlinksldjump" r:id="rId11"/>
          </p:cNvPr>
          <p:cNvSpPr/>
          <p:nvPr/>
        </p:nvSpPr>
        <p:spPr>
          <a:xfrm>
            <a:off x="7567220" y="4720168"/>
            <a:ext cx="984000" cy="374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600">
                <a:solidFill>
                  <a:schemeClr val="lt1"/>
                </a:solidFill>
                <a:latin typeface="Arial"/>
                <a:ea typeface="Arial"/>
                <a:cs typeface="Arial"/>
                <a:sym typeface="Arial"/>
              </a:rPr>
              <a:t>進 む</a:t>
            </a:r>
            <a:endParaRPr sz="1600">
              <a:solidFill>
                <a:schemeClr val="lt1"/>
              </a:solidFill>
              <a:latin typeface="Arial"/>
              <a:ea typeface="Arial"/>
              <a:cs typeface="Arial"/>
              <a:sym typeface="Arial"/>
            </a:endParaRPr>
          </a:p>
        </p:txBody>
      </p:sp>
      <p:sp>
        <p:nvSpPr>
          <p:cNvPr id="579" name="Google Shape;579;p2">
            <a:hlinkClick action="ppaction://hlinksldjump" r:id="rId12"/>
          </p:cNvPr>
          <p:cNvSpPr/>
          <p:nvPr/>
        </p:nvSpPr>
        <p:spPr>
          <a:xfrm>
            <a:off x="7567220" y="5262790"/>
            <a:ext cx="984000" cy="374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600">
                <a:solidFill>
                  <a:schemeClr val="lt1"/>
                </a:solidFill>
                <a:latin typeface="Arial"/>
                <a:ea typeface="Arial"/>
                <a:cs typeface="Arial"/>
                <a:sym typeface="Arial"/>
              </a:rPr>
              <a:t>進 む</a:t>
            </a:r>
            <a:endParaRPr sz="1600">
              <a:solidFill>
                <a:schemeClr val="lt1"/>
              </a:solidFill>
              <a:latin typeface="Arial"/>
              <a:ea typeface="Arial"/>
              <a:cs typeface="Arial"/>
              <a:sym typeface="Arial"/>
            </a:endParaRPr>
          </a:p>
        </p:txBody>
      </p:sp>
      <p:pic>
        <p:nvPicPr>
          <p:cNvPr id="580" name="Google Shape;580;p2">
            <a:hlinkClick r:id="rId13"/>
          </p:cNvPr>
          <p:cNvPicPr preferRelativeResize="0"/>
          <p:nvPr/>
        </p:nvPicPr>
        <p:blipFill rotWithShape="1">
          <a:blip r:embed="rId14">
            <a:alphaModFix/>
          </a:blip>
          <a:srcRect b="0" l="0" r="0" t="0"/>
          <a:stretch/>
        </p:blipFill>
        <p:spPr>
          <a:xfrm>
            <a:off x="8367365" y="6353452"/>
            <a:ext cx="478083" cy="4780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sp>
        <p:nvSpPr>
          <p:cNvPr id="1163" name="Google Shape;1163;p2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国の財政をみてみよう③</a:t>
            </a:r>
            <a:endParaRPr/>
          </a:p>
        </p:txBody>
      </p:sp>
      <p:grpSp>
        <p:nvGrpSpPr>
          <p:cNvPr id="1164" name="Google Shape;1164;p20"/>
          <p:cNvGrpSpPr/>
          <p:nvPr/>
        </p:nvGrpSpPr>
        <p:grpSpPr>
          <a:xfrm>
            <a:off x="306265" y="1174782"/>
            <a:ext cx="4604035" cy="259668"/>
            <a:chOff x="643082" y="2567207"/>
            <a:chExt cx="4604035" cy="259668"/>
          </a:xfrm>
        </p:grpSpPr>
        <p:sp>
          <p:nvSpPr>
            <p:cNvPr id="1165" name="Google Shape;1165;p20"/>
            <p:cNvSpPr txBox="1"/>
            <p:nvPr/>
          </p:nvSpPr>
          <p:spPr>
            <a:xfrm>
              <a:off x="643082" y="2567207"/>
              <a:ext cx="1490100" cy="229800"/>
            </a:xfrm>
            <a:prstGeom prst="rect">
              <a:avLst/>
            </a:prstGeom>
            <a:noFill/>
            <a:ln>
              <a:noFill/>
            </a:ln>
          </p:spPr>
          <p:txBody>
            <a:bodyPr anchorCtr="0" anchor="t" bIns="0" lIns="0" spcFirstLastPara="1" rIns="0" wrap="square" tIns="0">
              <a:spAutoFit/>
            </a:bodyPr>
            <a:lstStyle/>
            <a:p>
              <a:pPr indent="-174678" lvl="0" marL="185815" marR="4689" rtl="0" algn="ctr">
                <a:lnSpc>
                  <a:spcPct val="113999"/>
                </a:lnSpc>
                <a:spcBef>
                  <a:spcPts val="0"/>
                </a:spcBef>
                <a:spcAft>
                  <a:spcPts val="0"/>
                </a:spcAft>
                <a:buNone/>
              </a:pPr>
              <a:r>
                <a:rPr lang="ja-JP" sz="1500">
                  <a:solidFill>
                    <a:srgbClr val="231916"/>
                  </a:solidFill>
                  <a:latin typeface="Arial"/>
                  <a:ea typeface="Arial"/>
                  <a:cs typeface="Arial"/>
                  <a:sym typeface="Arial"/>
                </a:rPr>
                <a:t>日本の高齢化率</a:t>
              </a:r>
              <a:endParaRPr sz="1500">
                <a:solidFill>
                  <a:srgbClr val="231916"/>
                </a:solidFill>
                <a:latin typeface="Arial"/>
                <a:ea typeface="Arial"/>
                <a:cs typeface="Arial"/>
                <a:sym typeface="Arial"/>
              </a:endParaRPr>
            </a:p>
          </p:txBody>
        </p:sp>
        <p:sp>
          <p:nvSpPr>
            <p:cNvPr id="1166" name="Google Shape;1166;p20"/>
            <p:cNvSpPr txBox="1"/>
            <p:nvPr/>
          </p:nvSpPr>
          <p:spPr>
            <a:xfrm>
              <a:off x="2091518" y="2572959"/>
              <a:ext cx="3155599" cy="253916"/>
            </a:xfrm>
            <a:prstGeom prst="rect">
              <a:avLst/>
            </a:prstGeom>
            <a:noFill/>
            <a:ln>
              <a:noFill/>
            </a:ln>
          </p:spPr>
          <p:txBody>
            <a:bodyPr anchorCtr="0" anchor="t" bIns="45700" lIns="91425" spcFirstLastPara="1" rIns="91425" wrap="square" tIns="45700">
              <a:spAutoFit/>
            </a:bodyPr>
            <a:lstStyle/>
            <a:p>
              <a:pPr indent="-325324" lvl="0" marL="325324" marR="0" rtl="0" algn="l">
                <a:spcBef>
                  <a:spcPts val="0"/>
                </a:spcBef>
                <a:spcAft>
                  <a:spcPts val="0"/>
                </a:spcAft>
                <a:buNone/>
              </a:pPr>
              <a:r>
                <a:rPr lang="ja-JP" sz="1050">
                  <a:solidFill>
                    <a:srgbClr val="000000"/>
                  </a:solidFill>
                  <a:latin typeface="Arial"/>
                  <a:ea typeface="Arial"/>
                  <a:cs typeface="Arial"/>
                  <a:sym typeface="Arial"/>
                </a:rPr>
                <a:t>(高齢化率＝総人口に占める65歳以上人口の割合)</a:t>
              </a:r>
              <a:endParaRPr/>
            </a:p>
          </p:txBody>
        </p:sp>
      </p:grpSp>
      <p:sp>
        <p:nvSpPr>
          <p:cNvPr id="1167" name="Google Shape;1167;p20"/>
          <p:cNvSpPr txBox="1"/>
          <p:nvPr/>
        </p:nvSpPr>
        <p:spPr>
          <a:xfrm>
            <a:off x="397067" y="5781724"/>
            <a:ext cx="8330700" cy="246300"/>
          </a:xfrm>
          <a:prstGeom prst="rect">
            <a:avLst/>
          </a:prstGeom>
          <a:noFill/>
          <a:ln>
            <a:noFill/>
          </a:ln>
        </p:spPr>
        <p:txBody>
          <a:bodyPr anchorCtr="0" anchor="t" bIns="0" lIns="0" spcFirstLastPara="1" rIns="0" wrap="square" tIns="0">
            <a:spAutoFit/>
          </a:bodyPr>
          <a:lstStyle/>
          <a:p>
            <a:pPr indent="0" lvl="0" marL="11723" marR="0" rtl="0" algn="l">
              <a:spcBef>
                <a:spcPts val="0"/>
              </a:spcBef>
              <a:spcAft>
                <a:spcPts val="0"/>
              </a:spcAft>
              <a:buNone/>
            </a:pPr>
            <a:r>
              <a:rPr lang="ja-JP" sz="800">
                <a:solidFill>
                  <a:srgbClr val="000000"/>
                </a:solidFill>
                <a:latin typeface="Arial"/>
                <a:ea typeface="Arial"/>
                <a:cs typeface="Arial"/>
                <a:sym typeface="Arial"/>
              </a:rPr>
              <a:t>出所 ： 日本：総務省「人口推計」、国立社会保障・人口問題研究所　「日本の将来推計人口（令和５年推計）」（出生中位・死亡中位仮定）</a:t>
            </a:r>
            <a:endParaRPr sz="800">
              <a:solidFill>
                <a:srgbClr val="000000"/>
              </a:solidFill>
              <a:latin typeface="Arial"/>
              <a:ea typeface="Arial"/>
              <a:cs typeface="Arial"/>
              <a:sym typeface="Arial"/>
            </a:endParaRPr>
          </a:p>
          <a:p>
            <a:pPr indent="0" lvl="0" marL="11723" marR="0" rtl="0" algn="l">
              <a:spcBef>
                <a:spcPts val="0"/>
              </a:spcBef>
              <a:spcAft>
                <a:spcPts val="0"/>
              </a:spcAft>
              <a:buNone/>
            </a:pPr>
            <a:r>
              <a:rPr lang="ja-JP" sz="800">
                <a:solidFill>
                  <a:srgbClr val="000000"/>
                </a:solidFill>
                <a:latin typeface="Arial"/>
                <a:ea typeface="Arial"/>
                <a:cs typeface="Arial"/>
                <a:sym typeface="Arial"/>
              </a:rPr>
              <a:t>　　　</a:t>
            </a:r>
            <a:r>
              <a:rPr lang="ja-JP" sz="800"/>
              <a:t>  </a:t>
            </a:r>
            <a:r>
              <a:rPr lang="ja-JP" sz="800">
                <a:solidFill>
                  <a:srgbClr val="000000"/>
                </a:solidFill>
                <a:latin typeface="Arial"/>
                <a:ea typeface="Arial"/>
                <a:cs typeface="Arial"/>
                <a:sym typeface="Arial"/>
              </a:rPr>
              <a:t>諸外国：国連“World Population Prospects 2024”</a:t>
            </a:r>
            <a:endParaRPr/>
          </a:p>
        </p:txBody>
      </p:sp>
      <p:sp>
        <p:nvSpPr>
          <p:cNvPr id="1168" name="Google Shape;1168;p2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pic>
        <p:nvPicPr>
          <p:cNvPr id="1169" name="Google Shape;1169;p20" title="ScreenHunter 1257.png"/>
          <p:cNvPicPr preferRelativeResize="0"/>
          <p:nvPr/>
        </p:nvPicPr>
        <p:blipFill>
          <a:blip r:embed="rId3">
            <a:alphaModFix/>
          </a:blip>
          <a:stretch>
            <a:fillRect/>
          </a:stretch>
        </p:blipFill>
        <p:spPr>
          <a:xfrm>
            <a:off x="342400" y="1674200"/>
            <a:ext cx="8668626" cy="4063411"/>
          </a:xfrm>
          <a:prstGeom prst="rect">
            <a:avLst/>
          </a:prstGeom>
          <a:noFill/>
          <a:ln>
            <a:noFill/>
          </a:ln>
        </p:spPr>
      </p:pic>
      <p:sp>
        <p:nvSpPr>
          <p:cNvPr id="1170" name="Google Shape;1170;p20"/>
          <p:cNvSpPr txBox="1"/>
          <p:nvPr/>
        </p:nvSpPr>
        <p:spPr>
          <a:xfrm>
            <a:off x="449044" y="1536462"/>
            <a:ext cx="579758" cy="152053"/>
          </a:xfrm>
          <a:prstGeom prst="rect">
            <a:avLst/>
          </a:prstGeom>
          <a:noFill/>
          <a:ln>
            <a:noFill/>
          </a:ln>
        </p:spPr>
        <p:txBody>
          <a:bodyPr anchorCtr="0" anchor="t" bIns="0" lIns="0" spcFirstLastPara="1" rIns="0" wrap="square" tIns="0">
            <a:spAutoFit/>
          </a:bodyPr>
          <a:lstStyle/>
          <a:p>
            <a:pPr indent="0" lvl="0" marL="11582" marR="0" rtl="0" algn="l">
              <a:spcBef>
                <a:spcPts val="0"/>
              </a:spcBef>
              <a:spcAft>
                <a:spcPts val="0"/>
              </a:spcAft>
              <a:buNone/>
            </a:pPr>
            <a:r>
              <a:rPr lang="ja-JP" sz="988">
                <a:solidFill>
                  <a:srgbClr val="231916"/>
                </a:solidFill>
                <a:latin typeface="Arial"/>
                <a:ea typeface="Arial"/>
                <a:cs typeface="Arial"/>
                <a:sym typeface="Arial"/>
              </a:rPr>
              <a:t>（%）</a:t>
            </a:r>
            <a:endParaRPr sz="988">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4"/>
                                        </p:tgtEl>
                                        <p:attrNameLst>
                                          <p:attrName>style.visibility</p:attrName>
                                        </p:attrNameLst>
                                      </p:cBhvr>
                                      <p:to>
                                        <p:strVal val="visible"/>
                                      </p:to>
                                    </p:set>
                                    <p:animEffect filter="fade" transition="in">
                                      <p:cBhvr>
                                        <p:cTn dur="1280"/>
                                        <p:tgtEl>
                                          <p:spTgt spid="1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gtEl>
                                        <p:attrNameLst>
                                          <p:attrName>style.visibility</p:attrName>
                                        </p:attrNameLst>
                                      </p:cBhvr>
                                      <p:to>
                                        <p:strVal val="visible"/>
                                      </p:to>
                                    </p:set>
                                    <p:animEffect filter="fade" transition="in">
                                      <p:cBhvr>
                                        <p:cTn dur="1000"/>
                                        <p:tgtEl>
                                          <p:spTgt spid="1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gtEl>
                                        <p:attrNameLst>
                                          <p:attrName>style.visibility</p:attrName>
                                        </p:attrNameLst>
                                      </p:cBhvr>
                                      <p:to>
                                        <p:strVal val="visible"/>
                                      </p:to>
                                    </p:set>
                                    <p:animEffect filter="fade" transition="in">
                                      <p:cBhvr>
                                        <p:cTn dur="1000"/>
                                        <p:tgtEl>
                                          <p:spTgt spid="1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7">
                                            <p:txEl>
                                              <p:pRg end="0" st="0"/>
                                            </p:txEl>
                                          </p:spTgt>
                                        </p:tgtEl>
                                        <p:attrNameLst>
                                          <p:attrName>style.visibility</p:attrName>
                                        </p:attrNameLst>
                                      </p:cBhvr>
                                      <p:to>
                                        <p:strVal val="visible"/>
                                      </p:to>
                                    </p:set>
                                    <p:animEffect filter="fade" transition="in">
                                      <p:cBhvr>
                                        <p:cTn dur="1000"/>
                                        <p:tgtEl>
                                          <p:spTgt spid="1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7">
                                            <p:txEl>
                                              <p:pRg end="1" st="1"/>
                                            </p:txEl>
                                          </p:spTgt>
                                        </p:tgtEl>
                                        <p:attrNameLst>
                                          <p:attrName>style.visibility</p:attrName>
                                        </p:attrNameLst>
                                      </p:cBhvr>
                                      <p:to>
                                        <p:strVal val="visible"/>
                                      </p:to>
                                    </p:set>
                                    <p:animEffect filter="fade" transition="in">
                                      <p:cBhvr>
                                        <p:cTn dur="1000"/>
                                        <p:tgtEl>
                                          <p:spTgt spid="116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grpSp>
        <p:nvGrpSpPr>
          <p:cNvPr id="1176" name="Google Shape;1176;p21"/>
          <p:cNvGrpSpPr/>
          <p:nvPr/>
        </p:nvGrpSpPr>
        <p:grpSpPr>
          <a:xfrm>
            <a:off x="323851" y="1085670"/>
            <a:ext cx="8519134" cy="827030"/>
            <a:chOff x="323851" y="1085670"/>
            <a:chExt cx="8519134" cy="827030"/>
          </a:xfrm>
        </p:grpSpPr>
        <p:sp>
          <p:nvSpPr>
            <p:cNvPr id="1177" name="Google Shape;1177;p21"/>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178" name="Google Shape;1178;p21"/>
            <p:cNvSpPr txBox="1"/>
            <p:nvPr/>
          </p:nvSpPr>
          <p:spPr>
            <a:xfrm>
              <a:off x="340205" y="1314519"/>
              <a:ext cx="5420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日本の借金の状況</a:t>
              </a:r>
              <a:endParaRPr/>
            </a:p>
          </p:txBody>
        </p:sp>
      </p:grpSp>
      <p:grpSp>
        <p:nvGrpSpPr>
          <p:cNvPr id="1179" name="Google Shape;1179;p21"/>
          <p:cNvGrpSpPr/>
          <p:nvPr/>
        </p:nvGrpSpPr>
        <p:grpSpPr>
          <a:xfrm>
            <a:off x="287922" y="6410880"/>
            <a:ext cx="7895488" cy="374400"/>
            <a:chOff x="322211" y="6410880"/>
            <a:chExt cx="8532000" cy="374400"/>
          </a:xfrm>
        </p:grpSpPr>
        <p:sp>
          <p:nvSpPr>
            <p:cNvPr id="1180" name="Google Shape;1180;p21"/>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81" name="Google Shape;1181;p21"/>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182" name="Google Shape;1182;p21"/>
          <p:cNvSpPr txBox="1"/>
          <p:nvPr/>
        </p:nvSpPr>
        <p:spPr>
          <a:xfrm>
            <a:off x="827550" y="6473250"/>
            <a:ext cx="72633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動画で学ぼう</a:t>
            </a:r>
            <a:r>
              <a:rPr b="1" lang="ja-JP" sz="1100">
                <a:solidFill>
                  <a:srgbClr val="005BAD"/>
                </a:solidFill>
                <a:latin typeface="Arial"/>
                <a:ea typeface="Arial"/>
                <a:cs typeface="Arial"/>
                <a:sym typeface="Arial"/>
              </a:rPr>
              <a:t> ： </a:t>
            </a:r>
            <a:r>
              <a:rPr b="1" lang="ja-JP" sz="1100">
                <a:solidFill>
                  <a:srgbClr val="005BAD"/>
                </a:solidFill>
                <a:latin typeface="MS PGothic"/>
                <a:ea typeface="MS PGothic"/>
                <a:cs typeface="MS PGothic"/>
                <a:sym typeface="MS PGothic"/>
              </a:rPr>
              <a:t>日本の「財政」を考えよう　</a:t>
            </a:r>
            <a:r>
              <a:rPr lang="ja-JP" sz="1100" u="sng">
                <a:solidFill>
                  <a:schemeClr val="dk1"/>
                </a:solidFill>
                <a:latin typeface="Arial"/>
                <a:ea typeface="Arial"/>
                <a:cs typeface="Arial"/>
                <a:sym typeface="Arial"/>
                <a:hlinkClick r:id="rId3">
                  <a:extLst>
                    <a:ext uri="{A12FA001-AC4F-418D-AE19-62706E023703}">
                      <ahyp:hlinkClr val="tx"/>
                    </a:ext>
                  </a:extLst>
                </a:hlinkClick>
              </a:rPr>
              <a:t>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https://www.youtube.com/watch?v=O8YDvxVEMEY </a:t>
            </a:r>
            <a:r>
              <a:rPr lang="ja-JP" sz="1000">
                <a:solidFill>
                  <a:schemeClr val="dk1"/>
                </a:solidFill>
                <a:latin typeface="Arial"/>
                <a:ea typeface="Arial"/>
                <a:cs typeface="Arial"/>
                <a:sym typeface="Arial"/>
              </a:rPr>
              <a:t>（財務省作成動画）</a:t>
            </a:r>
            <a:endParaRPr sz="1100">
              <a:solidFill>
                <a:schemeClr val="dk1"/>
              </a:solidFill>
              <a:latin typeface="Arial"/>
              <a:ea typeface="Arial"/>
              <a:cs typeface="Arial"/>
              <a:sym typeface="Arial"/>
            </a:endParaRPr>
          </a:p>
        </p:txBody>
      </p:sp>
      <p:sp>
        <p:nvSpPr>
          <p:cNvPr id="1183" name="Google Shape;1183;p2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国の財政をみてみよう④</a:t>
            </a:r>
            <a:endParaRPr sz="2200">
              <a:solidFill>
                <a:schemeClr val="dk1"/>
              </a:solidFill>
              <a:latin typeface="Arial"/>
              <a:ea typeface="Arial"/>
              <a:cs typeface="Arial"/>
              <a:sym typeface="Arial"/>
            </a:endParaRPr>
          </a:p>
        </p:txBody>
      </p:sp>
      <p:grpSp>
        <p:nvGrpSpPr>
          <p:cNvPr id="1184" name="Google Shape;1184;p21"/>
          <p:cNvGrpSpPr/>
          <p:nvPr/>
        </p:nvGrpSpPr>
        <p:grpSpPr>
          <a:xfrm>
            <a:off x="-29057" y="6108719"/>
            <a:ext cx="832606" cy="749280"/>
            <a:chOff x="-35154" y="5996310"/>
            <a:chExt cx="945432" cy="850815"/>
          </a:xfrm>
        </p:grpSpPr>
        <p:sp>
          <p:nvSpPr>
            <p:cNvPr id="1185" name="Google Shape;1185;p2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6" name="Google Shape;1186;p2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7" name="Google Shape;1187;p21"/>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pic>
        <p:nvPicPr>
          <p:cNvPr id="1188" name="Google Shape;1188;p21"/>
          <p:cNvPicPr preferRelativeResize="0"/>
          <p:nvPr/>
        </p:nvPicPr>
        <p:blipFill rotWithShape="1">
          <a:blip r:embed="rId5">
            <a:alphaModFix/>
          </a:blip>
          <a:srcRect b="0" l="0" r="0" t="0"/>
          <a:stretch/>
        </p:blipFill>
        <p:spPr>
          <a:xfrm>
            <a:off x="7601021" y="811947"/>
            <a:ext cx="1323956" cy="1500329"/>
          </a:xfrm>
          <a:prstGeom prst="rect">
            <a:avLst/>
          </a:prstGeom>
          <a:noFill/>
          <a:ln>
            <a:noFill/>
          </a:ln>
        </p:spPr>
      </p:pic>
      <p:pic>
        <p:nvPicPr>
          <p:cNvPr id="1189" name="Google Shape;1189;p21">
            <a:hlinkClick r:id="rId6"/>
          </p:cNvPr>
          <p:cNvPicPr preferRelativeResize="0"/>
          <p:nvPr/>
        </p:nvPicPr>
        <p:blipFill rotWithShape="1">
          <a:blip r:embed="rId7">
            <a:alphaModFix/>
          </a:blip>
          <a:srcRect b="0" l="0" r="0" t="0"/>
          <a:stretch/>
        </p:blipFill>
        <p:spPr>
          <a:xfrm>
            <a:off x="8246271" y="6248194"/>
            <a:ext cx="609806" cy="609806"/>
          </a:xfrm>
          <a:prstGeom prst="rect">
            <a:avLst/>
          </a:prstGeom>
          <a:noFill/>
          <a:ln>
            <a:noFill/>
          </a:ln>
        </p:spPr>
      </p:pic>
      <p:sp>
        <p:nvSpPr>
          <p:cNvPr id="1190" name="Google Shape;1190;p21"/>
          <p:cNvSpPr txBox="1"/>
          <p:nvPr/>
        </p:nvSpPr>
        <p:spPr>
          <a:xfrm>
            <a:off x="340206" y="2409000"/>
            <a:ext cx="8542592" cy="2568406"/>
          </a:xfrm>
          <a:prstGeom prst="rect">
            <a:avLst/>
          </a:prstGeom>
          <a:noFill/>
          <a:ln>
            <a:noFill/>
          </a:ln>
        </p:spPr>
        <p:txBody>
          <a:bodyPr anchorCtr="0" anchor="t" bIns="45700" lIns="91425" spcFirstLastPara="1" rIns="91425" wrap="square" tIns="45700">
            <a:noAutofit/>
          </a:bodyPr>
          <a:lstStyle/>
          <a:p>
            <a:pPr indent="-239300" lvl="0" marL="252000" marR="0" rtl="0" algn="l">
              <a:lnSpc>
                <a:spcPct val="110000"/>
              </a:lnSpc>
              <a:spcBef>
                <a:spcPts val="0"/>
              </a:spcBef>
              <a:spcAft>
                <a:spcPts val="0"/>
              </a:spcAft>
              <a:buClr>
                <a:srgbClr val="005BAD"/>
              </a:buClr>
              <a:buSzPts val="2000"/>
              <a:buFont typeface="Noto Sans Symbols"/>
              <a:buChar char="●"/>
            </a:pPr>
            <a:r>
              <a:rPr lang="ja-JP" sz="2000">
                <a:solidFill>
                  <a:schemeClr val="dk1"/>
                </a:solidFill>
                <a:latin typeface="Arial"/>
                <a:ea typeface="Arial"/>
                <a:cs typeface="Arial"/>
                <a:sym typeface="Arial"/>
              </a:rPr>
              <a:t>普通国債残高は、累増の一途をたどり、2026年度末には1,145兆円に上ると見込まれています。</a:t>
            </a:r>
            <a:endParaRPr sz="2000"/>
          </a:p>
          <a:p>
            <a:pPr indent="-239300" lvl="0" marL="252000" marR="0" rtl="0" algn="l">
              <a:lnSpc>
                <a:spcPct val="110000"/>
              </a:lnSpc>
              <a:spcBef>
                <a:spcPts val="1800"/>
              </a:spcBef>
              <a:spcAft>
                <a:spcPts val="0"/>
              </a:spcAft>
              <a:buClr>
                <a:srgbClr val="005BAD"/>
              </a:buClr>
              <a:buSzPts val="2000"/>
              <a:buFont typeface="Noto Sans Symbols"/>
              <a:buChar char="●"/>
            </a:pPr>
            <a:r>
              <a:rPr lang="ja-JP" sz="2000">
                <a:solidFill>
                  <a:schemeClr val="dk1"/>
                </a:solidFill>
                <a:latin typeface="Arial"/>
                <a:ea typeface="Arial"/>
                <a:cs typeface="Arial"/>
                <a:sym typeface="Arial"/>
              </a:rPr>
              <a:t>また、財政の持続可能性を見る上では、国により経済規模は異なるため、ＧＤＰに対する借金の総額の割合で比較することが重要です。</a:t>
            </a:r>
            <a:r>
              <a:rPr lang="ja-JP" sz="2000">
                <a:solidFill>
                  <a:srgbClr val="005BAD"/>
                </a:solidFill>
                <a:latin typeface="Arial"/>
                <a:ea typeface="Arial"/>
                <a:cs typeface="Arial"/>
                <a:sym typeface="Arial"/>
              </a:rPr>
              <a:t>日本の債務残高はGDPの２倍を超えており、主要先進国の中で最も高い水準</a:t>
            </a:r>
            <a:r>
              <a:rPr lang="ja-JP" sz="2000">
                <a:solidFill>
                  <a:schemeClr val="dk1"/>
                </a:solidFill>
                <a:latin typeface="Arial"/>
                <a:ea typeface="Arial"/>
                <a:cs typeface="Arial"/>
                <a:sym typeface="Arial"/>
              </a:rPr>
              <a:t>にあります。</a:t>
            </a:r>
            <a:endParaRPr sz="2000"/>
          </a:p>
        </p:txBody>
      </p:sp>
      <p:sp>
        <p:nvSpPr>
          <p:cNvPr id="1191" name="Google Shape;1191;p2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6"/>
                                        </p:tgtEl>
                                        <p:attrNameLst>
                                          <p:attrName>style.visibility</p:attrName>
                                        </p:attrNameLst>
                                      </p:cBhvr>
                                      <p:to>
                                        <p:strVal val="visible"/>
                                      </p:to>
                                    </p:set>
                                    <p:animEffect filter="fade" transition="in">
                                      <p:cBhvr>
                                        <p:cTn dur="500"/>
                                        <p:tgtEl>
                                          <p:spTgt spid="11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88"/>
                                        </p:tgtEl>
                                        <p:attrNameLst>
                                          <p:attrName>style.visibility</p:attrName>
                                        </p:attrNameLst>
                                      </p:cBhvr>
                                      <p:to>
                                        <p:strVal val="visible"/>
                                      </p:to>
                                    </p:set>
                                    <p:animEffect filter="fade" transition="in">
                                      <p:cBhvr>
                                        <p:cTn dur="600"/>
                                        <p:tgtEl>
                                          <p:spTgt spid="1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0">
                                            <p:txEl>
                                              <p:pRg end="0" st="0"/>
                                            </p:txEl>
                                          </p:spTgt>
                                        </p:tgtEl>
                                        <p:attrNameLst>
                                          <p:attrName>style.visibility</p:attrName>
                                        </p:attrNameLst>
                                      </p:cBhvr>
                                      <p:to>
                                        <p:strVal val="visible"/>
                                      </p:to>
                                    </p:set>
                                    <p:animEffect filter="fade" transition="in">
                                      <p:cBhvr>
                                        <p:cTn dur="1600"/>
                                        <p:tgtEl>
                                          <p:spTgt spid="11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0">
                                            <p:txEl>
                                              <p:pRg end="1" st="1"/>
                                            </p:txEl>
                                          </p:spTgt>
                                        </p:tgtEl>
                                        <p:attrNameLst>
                                          <p:attrName>style.visibility</p:attrName>
                                        </p:attrNameLst>
                                      </p:cBhvr>
                                      <p:to>
                                        <p:strVal val="visible"/>
                                      </p:to>
                                    </p:set>
                                    <p:animEffect filter="fade" transition="in">
                                      <p:cBhvr>
                                        <p:cTn dur="1600"/>
                                        <p:tgtEl>
                                          <p:spTgt spid="119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pic>
        <p:nvPicPr>
          <p:cNvPr id="1197" name="Google Shape;1197;p22"/>
          <p:cNvPicPr preferRelativeResize="0"/>
          <p:nvPr/>
        </p:nvPicPr>
        <p:blipFill rotWithShape="1">
          <a:blip r:embed="rId3">
            <a:alphaModFix/>
          </a:blip>
          <a:srcRect b="0" l="0" r="0" t="0"/>
          <a:stretch/>
        </p:blipFill>
        <p:spPr>
          <a:xfrm>
            <a:off x="174303" y="1725703"/>
            <a:ext cx="4320000" cy="3837587"/>
          </a:xfrm>
          <a:prstGeom prst="rect">
            <a:avLst/>
          </a:prstGeom>
          <a:noFill/>
          <a:ln>
            <a:noFill/>
          </a:ln>
        </p:spPr>
      </p:pic>
      <p:grpSp>
        <p:nvGrpSpPr>
          <p:cNvPr id="1198" name="Google Shape;1198;p22"/>
          <p:cNvGrpSpPr/>
          <p:nvPr/>
        </p:nvGrpSpPr>
        <p:grpSpPr>
          <a:xfrm>
            <a:off x="287921" y="6410880"/>
            <a:ext cx="7863857" cy="374400"/>
            <a:chOff x="322211" y="6410880"/>
            <a:chExt cx="8532000" cy="374400"/>
          </a:xfrm>
        </p:grpSpPr>
        <p:sp>
          <p:nvSpPr>
            <p:cNvPr id="1199" name="Google Shape;1199;p22"/>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00" name="Google Shape;1200;p22"/>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201" name="Google Shape;1201;p22"/>
          <p:cNvSpPr txBox="1"/>
          <p:nvPr/>
        </p:nvSpPr>
        <p:spPr>
          <a:xfrm>
            <a:off x="827550" y="6473250"/>
            <a:ext cx="7252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動画で学ぼう</a:t>
            </a:r>
            <a:r>
              <a:rPr b="1" lang="ja-JP" sz="1100">
                <a:solidFill>
                  <a:srgbClr val="005BAD"/>
                </a:solidFill>
                <a:latin typeface="Arial"/>
                <a:ea typeface="Arial"/>
                <a:cs typeface="Arial"/>
                <a:sym typeface="Arial"/>
              </a:rPr>
              <a:t> ： </a:t>
            </a:r>
            <a:r>
              <a:rPr b="1" lang="ja-JP" sz="1100">
                <a:solidFill>
                  <a:srgbClr val="005BAD"/>
                </a:solidFill>
                <a:latin typeface="MS PGothic"/>
                <a:ea typeface="MS PGothic"/>
                <a:cs typeface="MS PGothic"/>
                <a:sym typeface="MS PGothic"/>
              </a:rPr>
              <a:t>日本の「財政」を考えよう　</a:t>
            </a:r>
            <a:r>
              <a:rPr lang="ja-JP" sz="1100" u="sng">
                <a:solidFill>
                  <a:schemeClr val="dk1"/>
                </a:solidFill>
                <a:latin typeface="Arial"/>
                <a:ea typeface="Arial"/>
                <a:cs typeface="Arial"/>
                <a:sym typeface="Arial"/>
                <a:hlinkClick r:id="rId4">
                  <a:extLst>
                    <a:ext uri="{A12FA001-AC4F-418D-AE19-62706E023703}">
                      <ahyp:hlinkClr val="tx"/>
                    </a:ext>
                  </a:extLst>
                </a:hlinkClick>
              </a:rPr>
              <a:t> </a:t>
            </a:r>
            <a:r>
              <a:rPr lang="ja-JP" sz="1100" u="sng">
                <a:solidFill>
                  <a:schemeClr val="dk1"/>
                </a:solidFill>
                <a:latin typeface="Arial"/>
                <a:ea typeface="Arial"/>
                <a:cs typeface="Arial"/>
                <a:sym typeface="Arial"/>
                <a:hlinkClick r:id="rId5">
                  <a:extLst>
                    <a:ext uri="{A12FA001-AC4F-418D-AE19-62706E023703}">
                      <ahyp:hlinkClr val="tx"/>
                    </a:ext>
                  </a:extLst>
                </a:hlinkClick>
              </a:rPr>
              <a:t>https://www.youtube.com/watch?v=O8YDvxVEMEY </a:t>
            </a:r>
            <a:r>
              <a:rPr lang="ja-JP" sz="1000">
                <a:solidFill>
                  <a:schemeClr val="dk1"/>
                </a:solidFill>
                <a:latin typeface="Arial"/>
                <a:ea typeface="Arial"/>
                <a:cs typeface="Arial"/>
                <a:sym typeface="Arial"/>
              </a:rPr>
              <a:t>（財務省作成動画）</a:t>
            </a:r>
            <a:endParaRPr sz="1100">
              <a:solidFill>
                <a:schemeClr val="dk1"/>
              </a:solidFill>
              <a:latin typeface="Arial"/>
              <a:ea typeface="Arial"/>
              <a:cs typeface="Arial"/>
              <a:sym typeface="Arial"/>
            </a:endParaRPr>
          </a:p>
        </p:txBody>
      </p:sp>
      <p:sp>
        <p:nvSpPr>
          <p:cNvPr id="1202" name="Google Shape;1202;p2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国の財政をみてみよう④</a:t>
            </a:r>
            <a:endParaRPr sz="2200">
              <a:solidFill>
                <a:schemeClr val="dk1"/>
              </a:solidFill>
              <a:latin typeface="Arial"/>
              <a:ea typeface="Arial"/>
              <a:cs typeface="Arial"/>
              <a:sym typeface="Arial"/>
            </a:endParaRPr>
          </a:p>
        </p:txBody>
      </p:sp>
      <p:grpSp>
        <p:nvGrpSpPr>
          <p:cNvPr id="1203" name="Google Shape;1203;p22"/>
          <p:cNvGrpSpPr/>
          <p:nvPr/>
        </p:nvGrpSpPr>
        <p:grpSpPr>
          <a:xfrm>
            <a:off x="-29057" y="6108719"/>
            <a:ext cx="832606" cy="749280"/>
            <a:chOff x="-35154" y="5996310"/>
            <a:chExt cx="945432" cy="850815"/>
          </a:xfrm>
        </p:grpSpPr>
        <p:sp>
          <p:nvSpPr>
            <p:cNvPr id="1204" name="Google Shape;1204;p2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5" name="Google Shape;1205;p2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6" name="Google Shape;1206;p22"/>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pic>
        <p:nvPicPr>
          <p:cNvPr id="1207" name="Google Shape;1207;p22">
            <a:hlinkClick r:id="rId6"/>
          </p:cNvPr>
          <p:cNvPicPr preferRelativeResize="0"/>
          <p:nvPr/>
        </p:nvPicPr>
        <p:blipFill rotWithShape="1">
          <a:blip r:embed="rId7">
            <a:alphaModFix/>
          </a:blip>
          <a:srcRect b="0" l="0" r="0" t="0"/>
          <a:stretch/>
        </p:blipFill>
        <p:spPr>
          <a:xfrm>
            <a:off x="8246271" y="6248194"/>
            <a:ext cx="609806" cy="609806"/>
          </a:xfrm>
          <a:prstGeom prst="rect">
            <a:avLst/>
          </a:prstGeom>
          <a:noFill/>
          <a:ln>
            <a:noFill/>
          </a:ln>
        </p:spPr>
      </p:pic>
      <p:sp>
        <p:nvSpPr>
          <p:cNvPr id="1208" name="Google Shape;1208;p2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
        <p:nvSpPr>
          <p:cNvPr id="1209" name="Google Shape;1209;p22"/>
          <p:cNvSpPr txBox="1"/>
          <p:nvPr/>
        </p:nvSpPr>
        <p:spPr>
          <a:xfrm>
            <a:off x="760655" y="1189646"/>
            <a:ext cx="3193833" cy="521013"/>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ja-JP" sz="1800">
                <a:solidFill>
                  <a:schemeClr val="dk1"/>
                </a:solidFill>
                <a:latin typeface="Arial"/>
                <a:ea typeface="Arial"/>
                <a:cs typeface="Arial"/>
                <a:sym typeface="Arial"/>
              </a:rPr>
              <a:t>日本の普通国債残高の推移</a:t>
            </a:r>
            <a:endParaRPr sz="1800">
              <a:solidFill>
                <a:schemeClr val="dk1"/>
              </a:solidFill>
              <a:latin typeface="Arial"/>
              <a:ea typeface="Arial"/>
              <a:cs typeface="Arial"/>
              <a:sym typeface="Arial"/>
            </a:endParaRPr>
          </a:p>
        </p:txBody>
      </p:sp>
      <p:sp>
        <p:nvSpPr>
          <p:cNvPr id="1210" name="Google Shape;1210;p22"/>
          <p:cNvSpPr txBox="1"/>
          <p:nvPr/>
        </p:nvSpPr>
        <p:spPr>
          <a:xfrm>
            <a:off x="4824388" y="1184734"/>
            <a:ext cx="3749341" cy="521013"/>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ja-JP" sz="1800">
                <a:solidFill>
                  <a:schemeClr val="dk1"/>
                </a:solidFill>
                <a:latin typeface="Arial"/>
                <a:ea typeface="Arial"/>
                <a:cs typeface="Arial"/>
                <a:sym typeface="Arial"/>
              </a:rPr>
              <a:t>主な国の債務残高（対GDP比）</a:t>
            </a:r>
            <a:endParaRPr sz="1800">
              <a:solidFill>
                <a:schemeClr val="dk1"/>
              </a:solidFill>
              <a:latin typeface="Arial"/>
              <a:ea typeface="Arial"/>
              <a:cs typeface="Arial"/>
              <a:sym typeface="Arial"/>
            </a:endParaRPr>
          </a:p>
        </p:txBody>
      </p:sp>
      <p:pic>
        <p:nvPicPr>
          <p:cNvPr id="1211" name="Google Shape;1211;p22"/>
          <p:cNvPicPr preferRelativeResize="0"/>
          <p:nvPr/>
        </p:nvPicPr>
        <p:blipFill rotWithShape="1">
          <a:blip r:embed="rId8">
            <a:alphaModFix/>
          </a:blip>
          <a:srcRect b="0" l="0" r="0" t="0"/>
          <a:stretch/>
        </p:blipFill>
        <p:spPr>
          <a:xfrm>
            <a:off x="4427397" y="1725703"/>
            <a:ext cx="4553467" cy="3837587"/>
          </a:xfrm>
          <a:prstGeom prst="rect">
            <a:avLst/>
          </a:prstGeom>
          <a:noFill/>
          <a:ln>
            <a:noFill/>
          </a:ln>
        </p:spPr>
      </p:pic>
      <p:sp>
        <p:nvSpPr>
          <p:cNvPr id="1212" name="Google Shape;1212;p22"/>
          <p:cNvSpPr txBox="1"/>
          <p:nvPr/>
        </p:nvSpPr>
        <p:spPr>
          <a:xfrm>
            <a:off x="4602592" y="5698007"/>
            <a:ext cx="4437989" cy="340671"/>
          </a:xfrm>
          <a:prstGeom prst="rect">
            <a:avLst/>
          </a:prstGeom>
          <a:noFill/>
          <a:ln>
            <a:noFill/>
          </a:ln>
        </p:spPr>
        <p:txBody>
          <a:bodyPr anchorCtr="0" anchor="ctr" bIns="0" lIns="0" spcFirstLastPara="1" rIns="0" wrap="square" tIns="0">
            <a:spAutoFit/>
          </a:bodyPr>
          <a:lstStyle/>
          <a:p>
            <a:pPr indent="-132926" lvl="0" marL="132926" marR="0" rtl="0" algn="l">
              <a:spcBef>
                <a:spcPts val="0"/>
              </a:spcBef>
              <a:spcAft>
                <a:spcPts val="0"/>
              </a:spcAft>
              <a:buNone/>
            </a:pPr>
            <a:r>
              <a:rPr lang="ja-JP" sz="738">
                <a:solidFill>
                  <a:srgbClr val="000000"/>
                </a:solidFill>
                <a:latin typeface="Arial"/>
                <a:ea typeface="Arial"/>
                <a:cs typeface="Arial"/>
                <a:sym typeface="Arial"/>
              </a:rPr>
              <a:t>出所 </a:t>
            </a:r>
            <a:r>
              <a:rPr lang="ja-JP" sz="700">
                <a:solidFill>
                  <a:schemeClr val="dk1"/>
                </a:solidFill>
                <a:latin typeface="Arial"/>
                <a:ea typeface="Arial"/>
                <a:cs typeface="Arial"/>
                <a:sym typeface="Arial"/>
              </a:rPr>
              <a:t>： </a:t>
            </a:r>
            <a:r>
              <a:rPr lang="ja-JP" sz="738">
                <a:solidFill>
                  <a:srgbClr val="000000"/>
                </a:solidFill>
                <a:latin typeface="Arial"/>
                <a:ea typeface="Arial"/>
                <a:cs typeface="Arial"/>
                <a:sym typeface="Arial"/>
              </a:rPr>
              <a:t>IMF “World Economic Outlook” (2026年4月）</a:t>
            </a:r>
            <a:endParaRPr/>
          </a:p>
          <a:p>
            <a:pPr indent="-132926" lvl="0" marL="132926" marR="0" rtl="0" algn="l">
              <a:spcBef>
                <a:spcPts val="0"/>
              </a:spcBef>
              <a:spcAft>
                <a:spcPts val="0"/>
              </a:spcAft>
              <a:buNone/>
            </a:pPr>
            <a:r>
              <a:rPr lang="ja-JP" sz="738">
                <a:solidFill>
                  <a:srgbClr val="000000"/>
                </a:solidFill>
                <a:latin typeface="Arial"/>
                <a:ea typeface="Arial"/>
                <a:cs typeface="Arial"/>
                <a:sym typeface="Arial"/>
              </a:rPr>
              <a:t>※１　数値は一般政府（中央政府、地方政府、社会保障基金を合わせたもの）ベース。</a:t>
            </a:r>
            <a:endParaRPr/>
          </a:p>
          <a:p>
            <a:pPr indent="-132926" lvl="0" marL="132926" marR="0" rtl="0" algn="l">
              <a:spcBef>
                <a:spcPts val="0"/>
              </a:spcBef>
              <a:spcAft>
                <a:spcPts val="0"/>
              </a:spcAft>
              <a:buNone/>
            </a:pPr>
            <a:r>
              <a:rPr lang="ja-JP" sz="738">
                <a:solidFill>
                  <a:srgbClr val="000000"/>
                </a:solidFill>
                <a:latin typeface="Arial"/>
                <a:ea typeface="Arial"/>
                <a:cs typeface="Arial"/>
                <a:sym typeface="Arial"/>
              </a:rPr>
              <a:t>※２　日本、フランス及びカナダは、2025年及び2026年が推計値。それ以外の国は、2026年が推計値。</a:t>
            </a:r>
            <a:endParaRPr/>
          </a:p>
        </p:txBody>
      </p:sp>
      <p:sp>
        <p:nvSpPr>
          <p:cNvPr id="1213" name="Google Shape;1213;p22"/>
          <p:cNvSpPr txBox="1"/>
          <p:nvPr/>
        </p:nvSpPr>
        <p:spPr>
          <a:xfrm>
            <a:off x="432081" y="5739305"/>
            <a:ext cx="4062222" cy="113557"/>
          </a:xfrm>
          <a:prstGeom prst="rect">
            <a:avLst/>
          </a:prstGeom>
          <a:noFill/>
          <a:ln>
            <a:noFill/>
          </a:ln>
        </p:spPr>
        <p:txBody>
          <a:bodyPr anchorCtr="0" anchor="ctr" bIns="0" lIns="0" spcFirstLastPara="1" rIns="0" wrap="square" tIns="0">
            <a:spAutoFit/>
          </a:bodyPr>
          <a:lstStyle/>
          <a:p>
            <a:pPr indent="-132926" lvl="0" marL="132926" marR="0" rtl="0" algn="l">
              <a:spcBef>
                <a:spcPts val="0"/>
              </a:spcBef>
              <a:spcAft>
                <a:spcPts val="0"/>
              </a:spcAft>
              <a:buNone/>
            </a:pPr>
            <a:r>
              <a:rPr lang="ja-JP" sz="738">
                <a:solidFill>
                  <a:srgbClr val="000000"/>
                </a:solidFill>
                <a:latin typeface="Arial"/>
                <a:ea typeface="Arial"/>
                <a:cs typeface="Arial"/>
                <a:sym typeface="Arial"/>
              </a:rPr>
              <a:t>※2024年度までは実績、2025年度は補正後予算、2026年度は予算に基づく見込み。</a:t>
            </a:r>
            <a:endParaRPr sz="738">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9">
                                            <p:txEl>
                                              <p:pRg end="0" st="0"/>
                                            </p:txEl>
                                          </p:spTgt>
                                        </p:tgtEl>
                                        <p:attrNameLst>
                                          <p:attrName>style.visibility</p:attrName>
                                        </p:attrNameLst>
                                      </p:cBhvr>
                                      <p:to>
                                        <p:strVal val="visible"/>
                                      </p:to>
                                    </p:set>
                                    <p:animEffect filter="fade" transition="in">
                                      <p:cBhvr>
                                        <p:cTn dur="500"/>
                                        <p:tgtEl>
                                          <p:spTgt spid="12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7"/>
                                        </p:tgtEl>
                                        <p:attrNameLst>
                                          <p:attrName>style.visibility</p:attrName>
                                        </p:attrNameLst>
                                      </p:cBhvr>
                                      <p:to>
                                        <p:strVal val="visible"/>
                                      </p:to>
                                    </p:set>
                                    <p:animEffect filter="fade" transition="in">
                                      <p:cBhvr>
                                        <p:cTn dur="1000"/>
                                        <p:tgtEl>
                                          <p:spTgt spid="1197"/>
                                        </p:tgtEl>
                                      </p:cBhvr>
                                    </p:animEffect>
                                  </p:childTnLst>
                                </p:cTn>
                              </p:par>
                              <p:par>
                                <p:cTn fill="hold" nodeType="withEffect" presetClass="entr" presetID="10" presetSubtype="0">
                                  <p:stCondLst>
                                    <p:cond delay="0"/>
                                  </p:stCondLst>
                                  <p:childTnLst>
                                    <p:set>
                                      <p:cBhvr>
                                        <p:cTn dur="1" fill="hold">
                                          <p:stCondLst>
                                            <p:cond delay="0"/>
                                          </p:stCondLst>
                                        </p:cTn>
                                        <p:tgtEl>
                                          <p:spTgt spid="1213"/>
                                        </p:tgtEl>
                                        <p:attrNameLst>
                                          <p:attrName>style.visibility</p:attrName>
                                        </p:attrNameLst>
                                      </p:cBhvr>
                                      <p:to>
                                        <p:strVal val="visible"/>
                                      </p:to>
                                    </p:set>
                                    <p:animEffect filter="fade" transition="in">
                                      <p:cBhvr>
                                        <p:cTn dur="1000"/>
                                        <p:tgtEl>
                                          <p:spTgt spid="1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0"/>
                                        </p:tgtEl>
                                        <p:attrNameLst>
                                          <p:attrName>style.visibility</p:attrName>
                                        </p:attrNameLst>
                                      </p:cBhvr>
                                      <p:to>
                                        <p:strVal val="visible"/>
                                      </p:to>
                                    </p:set>
                                    <p:animEffect filter="fade" transition="in">
                                      <p:cBhvr>
                                        <p:cTn dur="500"/>
                                        <p:tgtEl>
                                          <p:spTgt spid="1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1"/>
                                        </p:tgtEl>
                                        <p:attrNameLst>
                                          <p:attrName>style.visibility</p:attrName>
                                        </p:attrNameLst>
                                      </p:cBhvr>
                                      <p:to>
                                        <p:strVal val="visible"/>
                                      </p:to>
                                    </p:set>
                                    <p:animEffect filter="fade" transition="in">
                                      <p:cBhvr>
                                        <p:cTn dur="1000"/>
                                        <p:tgtEl>
                                          <p:spTgt spid="1211"/>
                                        </p:tgtEl>
                                      </p:cBhvr>
                                    </p:animEffect>
                                  </p:childTnLst>
                                </p:cTn>
                              </p:par>
                              <p:par>
                                <p:cTn fill="hold" nodeType="withEffect" presetClass="entr" presetID="10" presetSubtype="0">
                                  <p:stCondLst>
                                    <p:cond delay="0"/>
                                  </p:stCondLst>
                                  <p:childTnLst>
                                    <p:set>
                                      <p:cBhvr>
                                        <p:cTn dur="1" fill="hold">
                                          <p:stCondLst>
                                            <p:cond delay="0"/>
                                          </p:stCondLst>
                                        </p:cTn>
                                        <p:tgtEl>
                                          <p:spTgt spid="1212"/>
                                        </p:tgtEl>
                                        <p:attrNameLst>
                                          <p:attrName>style.visibility</p:attrName>
                                        </p:attrNameLst>
                                      </p:cBhvr>
                                      <p:to>
                                        <p:strVal val="visible"/>
                                      </p:to>
                                    </p:set>
                                    <p:animEffect filter="fade" transition="in">
                                      <p:cBhvr>
                                        <p:cTn dur="1000"/>
                                        <p:tgtEl>
                                          <p:spTgt spid="1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23"/>
          <p:cNvSpPr/>
          <p:nvPr/>
        </p:nvSpPr>
        <p:spPr>
          <a:xfrm>
            <a:off x="323851" y="863138"/>
            <a:ext cx="8519134" cy="1049562"/>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ja-JP" sz="1800">
                <a:solidFill>
                  <a:srgbClr val="000000"/>
                </a:solidFill>
                <a:latin typeface="Arial"/>
                <a:ea typeface="Arial"/>
                <a:cs typeface="Arial"/>
                <a:sym typeface="Arial"/>
              </a:rPr>
              <a:t>国の歳入と同じく租税が地方の財政を支えています。</a:t>
            </a:r>
            <a:endParaRPr sz="1800">
              <a:solidFill>
                <a:srgbClr val="000000"/>
              </a:solidFill>
              <a:latin typeface="Arial"/>
              <a:ea typeface="Arial"/>
              <a:cs typeface="Arial"/>
              <a:sym typeface="Arial"/>
            </a:endParaRPr>
          </a:p>
          <a:p>
            <a:pPr indent="0" lvl="0" marL="0" marR="0" rtl="0" algn="l">
              <a:lnSpc>
                <a:spcPct val="100000"/>
              </a:lnSpc>
              <a:spcBef>
                <a:spcPts val="360"/>
              </a:spcBef>
              <a:spcAft>
                <a:spcPts val="0"/>
              </a:spcAft>
              <a:buNone/>
            </a:pPr>
            <a:r>
              <a:rPr lang="ja-JP" sz="1800">
                <a:solidFill>
                  <a:srgbClr val="000000"/>
                </a:solidFill>
                <a:latin typeface="Arial"/>
                <a:ea typeface="Arial"/>
                <a:cs typeface="Arial"/>
                <a:sym typeface="Arial"/>
              </a:rPr>
              <a:t>地方公共団体は、私たちの普段の暮らしに結びついた公共サービスを</a:t>
            </a:r>
            <a:endParaRPr sz="1800">
              <a:solidFill>
                <a:srgbClr val="000000"/>
              </a:solidFill>
              <a:latin typeface="Arial"/>
              <a:ea typeface="Arial"/>
              <a:cs typeface="Arial"/>
              <a:sym typeface="Arial"/>
            </a:endParaRPr>
          </a:p>
          <a:p>
            <a:pPr indent="0" lvl="0" marL="0" marR="0" rtl="0" algn="l">
              <a:lnSpc>
                <a:spcPct val="100000"/>
              </a:lnSpc>
              <a:spcBef>
                <a:spcPts val="360"/>
              </a:spcBef>
              <a:spcAft>
                <a:spcPts val="0"/>
              </a:spcAft>
              <a:buNone/>
            </a:pPr>
            <a:r>
              <a:rPr lang="ja-JP" sz="1800">
                <a:solidFill>
                  <a:srgbClr val="000000"/>
                </a:solidFill>
                <a:latin typeface="Arial"/>
                <a:ea typeface="Arial"/>
                <a:cs typeface="Arial"/>
                <a:sym typeface="Arial"/>
              </a:rPr>
              <a:t>提供しています。</a:t>
            </a:r>
            <a:endParaRPr/>
          </a:p>
        </p:txBody>
      </p:sp>
      <p:sp>
        <p:nvSpPr>
          <p:cNvPr id="1220" name="Google Shape;1220;p23"/>
          <p:cNvSpPr/>
          <p:nvPr/>
        </p:nvSpPr>
        <p:spPr>
          <a:xfrm>
            <a:off x="323852" y="2022767"/>
            <a:ext cx="8519134" cy="3600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ctr">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令和８年度　佐賀県の歳入歳出当初予算　［単位：億円］</a:t>
            </a:r>
            <a:endParaRPr b="0" i="0" sz="1600" u="none" cap="none" strike="noStrike">
              <a:solidFill>
                <a:schemeClr val="lt1"/>
              </a:solidFill>
              <a:latin typeface="Arial"/>
              <a:ea typeface="Arial"/>
              <a:cs typeface="Arial"/>
              <a:sym typeface="Arial"/>
            </a:endParaRPr>
          </a:p>
        </p:txBody>
      </p:sp>
      <p:sp>
        <p:nvSpPr>
          <p:cNvPr id="1221" name="Google Shape;1221;p23"/>
          <p:cNvSpPr/>
          <p:nvPr/>
        </p:nvSpPr>
        <p:spPr>
          <a:xfrm>
            <a:off x="2223692" y="779680"/>
            <a:ext cx="539700" cy="243900"/>
          </a:xfrm>
          <a:prstGeom prst="rect">
            <a:avLst/>
          </a:prstGeom>
          <a:noFill/>
          <a:ln>
            <a:noFill/>
          </a:ln>
        </p:spPr>
        <p:txBody>
          <a:bodyPr anchorCtr="0" anchor="ctr" bIns="36000" lIns="36000" spcFirstLastPara="1" rIns="36000" wrap="square" tIns="36000">
            <a:spAutoFit/>
          </a:bodyPr>
          <a:lstStyle/>
          <a:p>
            <a:pPr indent="0" lvl="0" marL="0" marR="0" rtl="0" algn="ctr">
              <a:lnSpc>
                <a:spcPct val="200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そぜい</a:t>
            </a:r>
            <a:endParaRPr sz="800">
              <a:solidFill>
                <a:srgbClr val="000000"/>
              </a:solidFill>
              <a:latin typeface="Arial"/>
              <a:ea typeface="Arial"/>
              <a:cs typeface="Arial"/>
              <a:sym typeface="Arial"/>
            </a:endParaRPr>
          </a:p>
        </p:txBody>
      </p:sp>
      <p:grpSp>
        <p:nvGrpSpPr>
          <p:cNvPr id="1222" name="Google Shape;1222;p23"/>
          <p:cNvGrpSpPr/>
          <p:nvPr/>
        </p:nvGrpSpPr>
        <p:grpSpPr>
          <a:xfrm>
            <a:off x="287921" y="6410880"/>
            <a:ext cx="7817854" cy="374400"/>
            <a:chOff x="322211" y="6410880"/>
            <a:chExt cx="7817854" cy="374400"/>
          </a:xfrm>
        </p:grpSpPr>
        <p:sp>
          <p:nvSpPr>
            <p:cNvPr id="1223" name="Google Shape;1223;p23"/>
            <p:cNvSpPr/>
            <p:nvPr/>
          </p:nvSpPr>
          <p:spPr>
            <a:xfrm>
              <a:off x="322211" y="6410880"/>
              <a:ext cx="7817854"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24" name="Google Shape;1224;p23"/>
            <p:cNvSpPr/>
            <p:nvPr/>
          </p:nvSpPr>
          <p:spPr>
            <a:xfrm>
              <a:off x="322213" y="6449705"/>
              <a:ext cx="7751178"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grpSp>
        <p:nvGrpSpPr>
          <p:cNvPr id="1225" name="Google Shape;1225;p23"/>
          <p:cNvGrpSpPr/>
          <p:nvPr/>
        </p:nvGrpSpPr>
        <p:grpSpPr>
          <a:xfrm>
            <a:off x="-29057" y="6108719"/>
            <a:ext cx="832606" cy="749280"/>
            <a:chOff x="-35154" y="5996310"/>
            <a:chExt cx="945432" cy="850815"/>
          </a:xfrm>
        </p:grpSpPr>
        <p:sp>
          <p:nvSpPr>
            <p:cNvPr id="1226" name="Google Shape;1226;p2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7" name="Google Shape;1227;p2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8" name="Google Shape;1228;p23"/>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229" name="Google Shape;1229;p23"/>
          <p:cNvSpPr txBox="1"/>
          <p:nvPr/>
        </p:nvSpPr>
        <p:spPr>
          <a:xfrm>
            <a:off x="827561" y="6473251"/>
            <a:ext cx="711339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「県税のしおり」でもっと詳しく見てみよう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https://www.pref.saga.lg.jp/kiji00332148/index.html</a:t>
            </a:r>
            <a:endParaRPr sz="1100">
              <a:solidFill>
                <a:schemeClr val="dk1"/>
              </a:solidFill>
              <a:latin typeface="Arial"/>
              <a:ea typeface="Arial"/>
              <a:cs typeface="Arial"/>
              <a:sym typeface="Arial"/>
            </a:endParaRPr>
          </a:p>
        </p:txBody>
      </p:sp>
      <p:sp>
        <p:nvSpPr>
          <p:cNvPr id="1230" name="Google Shape;1230;p23"/>
          <p:cNvSpPr txBox="1"/>
          <p:nvPr/>
        </p:nvSpPr>
        <p:spPr>
          <a:xfrm>
            <a:off x="556411" y="6079429"/>
            <a:ext cx="3886200" cy="2381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ja-JP" sz="900">
                <a:solidFill>
                  <a:schemeClr val="dk1"/>
                </a:solidFill>
                <a:latin typeface="Arial"/>
                <a:ea typeface="Arial"/>
                <a:cs typeface="Arial"/>
                <a:sym typeface="Arial"/>
              </a:rPr>
              <a:t>※端数処理の関係上、各項目の合計額が合わないことがあります。</a:t>
            </a:r>
            <a:endParaRPr sz="1050">
              <a:solidFill>
                <a:schemeClr val="dk1"/>
              </a:solidFill>
              <a:latin typeface="Arial"/>
              <a:ea typeface="Arial"/>
              <a:cs typeface="Arial"/>
              <a:sym typeface="Arial"/>
            </a:endParaRPr>
          </a:p>
        </p:txBody>
      </p:sp>
      <p:sp>
        <p:nvSpPr>
          <p:cNvPr id="1231" name="Google Shape;1231;p23"/>
          <p:cNvSpPr txBox="1"/>
          <p:nvPr/>
        </p:nvSpPr>
        <p:spPr>
          <a:xfrm>
            <a:off x="7296500" y="6093725"/>
            <a:ext cx="1473300" cy="238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lang="ja-JP" sz="900">
                <a:solidFill>
                  <a:schemeClr val="dk1"/>
                </a:solidFill>
                <a:latin typeface="Arial"/>
                <a:ea typeface="Arial"/>
                <a:cs typeface="Arial"/>
                <a:sym typeface="Arial"/>
              </a:rPr>
              <a:t>（出所：佐賀県HP）</a:t>
            </a:r>
            <a:endParaRPr sz="1050">
              <a:solidFill>
                <a:schemeClr val="dk1"/>
              </a:solidFill>
              <a:latin typeface="Arial"/>
              <a:ea typeface="Arial"/>
              <a:cs typeface="Arial"/>
              <a:sym typeface="Arial"/>
            </a:endParaRPr>
          </a:p>
        </p:txBody>
      </p:sp>
      <p:sp>
        <p:nvSpPr>
          <p:cNvPr id="1232" name="Google Shape;1232;p2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pic>
        <p:nvPicPr>
          <p:cNvPr id="1233" name="Google Shape;1233;p23">
            <a:hlinkClick r:id="rId4"/>
          </p:cNvPr>
          <p:cNvPicPr preferRelativeResize="0"/>
          <p:nvPr/>
        </p:nvPicPr>
        <p:blipFill rotWithShape="1">
          <a:blip r:embed="rId5">
            <a:alphaModFix/>
          </a:blip>
          <a:srcRect b="0" l="0" r="0" t="0"/>
          <a:stretch/>
        </p:blipFill>
        <p:spPr>
          <a:xfrm flipH="1" rot="10800000">
            <a:off x="8298723" y="6317554"/>
            <a:ext cx="489829" cy="489829"/>
          </a:xfrm>
          <a:prstGeom prst="rect">
            <a:avLst/>
          </a:prstGeom>
          <a:noFill/>
          <a:ln>
            <a:noFill/>
          </a:ln>
        </p:spPr>
      </p:pic>
      <p:pic>
        <p:nvPicPr>
          <p:cNvPr id="1234" name="Google Shape;1234;p23"/>
          <p:cNvPicPr preferRelativeResize="0"/>
          <p:nvPr/>
        </p:nvPicPr>
        <p:blipFill rotWithShape="1">
          <a:blip r:embed="rId6">
            <a:alphaModFix/>
          </a:blip>
          <a:srcRect b="0" l="0" r="0" t="0"/>
          <a:stretch/>
        </p:blipFill>
        <p:spPr>
          <a:xfrm>
            <a:off x="169969" y="2610029"/>
            <a:ext cx="4105023" cy="3240000"/>
          </a:xfrm>
          <a:prstGeom prst="rect">
            <a:avLst/>
          </a:prstGeom>
          <a:noFill/>
          <a:ln>
            <a:noFill/>
          </a:ln>
        </p:spPr>
      </p:pic>
      <p:pic>
        <p:nvPicPr>
          <p:cNvPr id="1235" name="Google Shape;1235;p23"/>
          <p:cNvPicPr preferRelativeResize="0"/>
          <p:nvPr/>
        </p:nvPicPr>
        <p:blipFill rotWithShape="1">
          <a:blip r:embed="rId7">
            <a:alphaModFix/>
          </a:blip>
          <a:srcRect b="0" l="0" r="0" t="0"/>
          <a:stretch/>
        </p:blipFill>
        <p:spPr>
          <a:xfrm>
            <a:off x="4869009" y="2610029"/>
            <a:ext cx="3605547" cy="3212864"/>
          </a:xfrm>
          <a:prstGeom prst="rect">
            <a:avLst/>
          </a:prstGeom>
          <a:noFill/>
          <a:ln>
            <a:noFill/>
          </a:ln>
        </p:spPr>
      </p:pic>
      <p:sp>
        <p:nvSpPr>
          <p:cNvPr id="1236" name="Google Shape;1236;p23"/>
          <p:cNvSpPr txBox="1"/>
          <p:nvPr/>
        </p:nvSpPr>
        <p:spPr>
          <a:xfrm>
            <a:off x="240030" y="205265"/>
            <a:ext cx="8771002"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ja-JP" sz="2500" u="none" cap="none" strike="noStrike">
                <a:solidFill>
                  <a:srgbClr val="005BAD"/>
                </a:solidFill>
                <a:latin typeface="Arial"/>
                <a:ea typeface="Arial"/>
                <a:cs typeface="Arial"/>
                <a:sym typeface="Arial"/>
              </a:rPr>
              <a:t>４</a:t>
            </a:r>
            <a:r>
              <a:rPr b="0" i="0" lang="ja-JP" sz="2200" u="none" cap="none" strike="noStrike">
                <a:solidFill>
                  <a:srgbClr val="005BAD"/>
                </a:solidFill>
                <a:latin typeface="Arial"/>
                <a:ea typeface="Arial"/>
                <a:cs typeface="Arial"/>
                <a:sym typeface="Arial"/>
              </a:rPr>
              <a:t>. </a:t>
            </a:r>
            <a:r>
              <a:rPr lang="ja-JP" sz="2200">
                <a:solidFill>
                  <a:schemeClr val="dk1"/>
                </a:solidFill>
                <a:latin typeface="Arial"/>
                <a:ea typeface="Arial"/>
                <a:cs typeface="Arial"/>
                <a:sym typeface="Arial"/>
              </a:rPr>
              <a:t>佐賀県の財政-①予算（歳入と歳出）</a:t>
            </a:r>
            <a:endParaRPr sz="2200">
              <a:solidFill>
                <a:schemeClr val="dk1"/>
              </a:solidFill>
              <a:latin typeface="Arial"/>
              <a:ea typeface="Arial"/>
              <a:cs typeface="Arial"/>
              <a:sym typeface="Arial"/>
            </a:endParaRPr>
          </a:p>
        </p:txBody>
      </p:sp>
      <p:sp>
        <p:nvSpPr>
          <p:cNvPr id="1237" name="Google Shape;1237;p23"/>
          <p:cNvSpPr txBox="1"/>
          <p:nvPr/>
        </p:nvSpPr>
        <p:spPr>
          <a:xfrm>
            <a:off x="240030" y="52945"/>
            <a:ext cx="7227570" cy="2802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400">
                <a:solidFill>
                  <a:srgbClr val="005BAD"/>
                </a:solidFill>
                <a:latin typeface="Arial"/>
                <a:ea typeface="Arial"/>
                <a:cs typeface="Arial"/>
                <a:sym typeface="Arial"/>
              </a:rPr>
              <a:t>もっと税について調べてみよう</a:t>
            </a:r>
            <a:endParaRPr sz="1200">
              <a:solidFill>
                <a:srgbClr val="005BAD"/>
              </a:solidFill>
              <a:latin typeface="Arial"/>
              <a:ea typeface="Arial"/>
              <a:cs typeface="Arial"/>
              <a:sym typeface="Arial"/>
            </a:endParaRPr>
          </a:p>
        </p:txBody>
      </p:sp>
      <p:sp>
        <p:nvSpPr>
          <p:cNvPr id="1238" name="Google Shape;1238;p23"/>
          <p:cNvSpPr/>
          <p:nvPr/>
        </p:nvSpPr>
        <p:spPr>
          <a:xfrm>
            <a:off x="3567235" y="111550"/>
            <a:ext cx="724200" cy="243900"/>
          </a:xfrm>
          <a:prstGeom prst="rect">
            <a:avLst/>
          </a:prstGeom>
          <a:noFill/>
          <a:ln>
            <a:noFill/>
          </a:ln>
        </p:spPr>
        <p:txBody>
          <a:bodyPr anchorCtr="0" anchor="ctr" bIns="36000" lIns="36000" spcFirstLastPara="1" rIns="36000" wrap="square" tIns="36000">
            <a:spAutoFit/>
          </a:bodyPr>
          <a:lstStyle/>
          <a:p>
            <a:pPr indent="0" lvl="0" marL="0" marR="0" rtl="0" algn="ctr">
              <a:lnSpc>
                <a:spcPct val="200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さいにゅう</a:t>
            </a:r>
            <a:endParaRPr sz="800">
              <a:solidFill>
                <a:srgbClr val="000000"/>
              </a:solidFill>
              <a:latin typeface="Arial"/>
              <a:ea typeface="Arial"/>
              <a:cs typeface="Arial"/>
              <a:sym typeface="Arial"/>
            </a:endParaRPr>
          </a:p>
        </p:txBody>
      </p:sp>
      <p:sp>
        <p:nvSpPr>
          <p:cNvPr id="1239" name="Google Shape;1239;p23"/>
          <p:cNvSpPr/>
          <p:nvPr/>
        </p:nvSpPr>
        <p:spPr>
          <a:xfrm>
            <a:off x="4399440" y="111550"/>
            <a:ext cx="793200" cy="243900"/>
          </a:xfrm>
          <a:prstGeom prst="rect">
            <a:avLst/>
          </a:prstGeom>
          <a:noFill/>
          <a:ln>
            <a:noFill/>
          </a:ln>
        </p:spPr>
        <p:txBody>
          <a:bodyPr anchorCtr="0" anchor="ctr" bIns="36000" lIns="36000" spcFirstLastPara="1" rIns="36000" wrap="square" tIns="36000">
            <a:spAutoFit/>
          </a:bodyPr>
          <a:lstStyle/>
          <a:p>
            <a:pPr indent="0" lvl="0" marL="0" marR="0" rtl="0" algn="ctr">
              <a:lnSpc>
                <a:spcPct val="200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さいしゅつ</a:t>
            </a:r>
            <a:endParaRPr sz="800">
              <a:solidFill>
                <a:srgbClr val="000000"/>
              </a:solidFill>
              <a:latin typeface="Arial"/>
              <a:ea typeface="Arial"/>
              <a:cs typeface="Arial"/>
              <a:sym typeface="Arial"/>
            </a:endParaRPr>
          </a:p>
        </p:txBody>
      </p:sp>
      <p:cxnSp>
        <p:nvCxnSpPr>
          <p:cNvPr id="1240" name="Google Shape;1240;p23">
            <a:hlinkClick action="ppaction://hlinkshowjump?jump=previousslide"/>
          </p:cNvPr>
          <p:cNvCxnSpPr/>
          <p:nvPr/>
        </p:nvCxnSpPr>
        <p:spPr>
          <a:xfrm>
            <a:off x="859536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1241" name="Google Shape;1241;p23">
            <a:hlinkClick action="ppaction://hlinkshowjump?jump=nextslide"/>
          </p:cNvPr>
          <p:cNvCxnSpPr/>
          <p:nvPr/>
        </p:nvCxnSpPr>
        <p:spPr>
          <a:xfrm>
            <a:off x="890016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1242" name="Google Shape;1242;p23">
            <a:hlinkClick action="ppaction://hlinksldjump" r:id="rId8"/>
          </p:cNvPr>
          <p:cNvSpPr/>
          <p:nvPr/>
        </p:nvSpPr>
        <p:spPr>
          <a:xfrm>
            <a:off x="7893533" y="322234"/>
            <a:ext cx="793267" cy="260285"/>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100">
                <a:solidFill>
                  <a:schemeClr val="lt1"/>
                </a:solidFill>
                <a:latin typeface="Arial"/>
                <a:ea typeface="Arial"/>
                <a:cs typeface="Arial"/>
                <a:sym typeface="Arial"/>
              </a:rPr>
              <a:t>目次へ</a:t>
            </a:r>
            <a:endParaRPr/>
          </a:p>
        </p:txBody>
      </p:sp>
      <p:sp>
        <p:nvSpPr>
          <p:cNvPr id="1243" name="Google Shape;1243;p23">
            <a:hlinkClick action="ppaction://hlinksldjump" r:id="rId9"/>
          </p:cNvPr>
          <p:cNvSpPr/>
          <p:nvPr/>
        </p:nvSpPr>
        <p:spPr>
          <a:xfrm rot="5400000">
            <a:off x="8477040" y="398066"/>
            <a:ext cx="100800" cy="10888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9"/>
                                        </p:tgtEl>
                                        <p:attrNameLst>
                                          <p:attrName>style.visibility</p:attrName>
                                        </p:attrNameLst>
                                      </p:cBhvr>
                                      <p:to>
                                        <p:strVal val="visible"/>
                                      </p:to>
                                    </p:set>
                                    <p:animEffect filter="fade" transition="in">
                                      <p:cBhvr>
                                        <p:cTn dur="500"/>
                                        <p:tgtEl>
                                          <p:spTgt spid="1219"/>
                                        </p:tgtEl>
                                      </p:cBhvr>
                                    </p:animEffect>
                                  </p:childTnLst>
                                </p:cTn>
                              </p:par>
                              <p:par>
                                <p:cTn fill="hold" nodeType="withEffect" presetClass="entr" presetID="10" presetSubtype="0">
                                  <p:stCondLst>
                                    <p:cond delay="0"/>
                                  </p:stCondLst>
                                  <p:childTnLst>
                                    <p:set>
                                      <p:cBhvr>
                                        <p:cTn dur="1" fill="hold">
                                          <p:stCondLst>
                                            <p:cond delay="0"/>
                                          </p:stCondLst>
                                        </p:cTn>
                                        <p:tgtEl>
                                          <p:spTgt spid="1221"/>
                                        </p:tgtEl>
                                        <p:attrNameLst>
                                          <p:attrName>style.visibility</p:attrName>
                                        </p:attrNameLst>
                                      </p:cBhvr>
                                      <p:to>
                                        <p:strVal val="visible"/>
                                      </p:to>
                                    </p:set>
                                    <p:animEffect filter="fade" transition="in">
                                      <p:cBhvr>
                                        <p:cTn dur="500"/>
                                        <p:tgtEl>
                                          <p:spTgt spid="1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0"/>
                                        </p:tgtEl>
                                        <p:attrNameLst>
                                          <p:attrName>style.visibility</p:attrName>
                                        </p:attrNameLst>
                                      </p:cBhvr>
                                      <p:to>
                                        <p:strVal val="visible"/>
                                      </p:to>
                                    </p:set>
                                    <p:animEffect filter="fade" transition="in">
                                      <p:cBhvr>
                                        <p:cTn dur="500"/>
                                        <p:tgtEl>
                                          <p:spTgt spid="1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4"/>
                                        </p:tgtEl>
                                        <p:attrNameLst>
                                          <p:attrName>style.visibility</p:attrName>
                                        </p:attrNameLst>
                                      </p:cBhvr>
                                      <p:to>
                                        <p:strVal val="visible"/>
                                      </p:to>
                                    </p:set>
                                    <p:animEffect filter="fade" transition="in">
                                      <p:cBhvr>
                                        <p:cTn dur="2000"/>
                                        <p:tgtEl>
                                          <p:spTgt spid="1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5"/>
                                        </p:tgtEl>
                                        <p:attrNameLst>
                                          <p:attrName>style.visibility</p:attrName>
                                        </p:attrNameLst>
                                      </p:cBhvr>
                                      <p:to>
                                        <p:strVal val="visible"/>
                                      </p:to>
                                    </p:set>
                                    <p:animEffect filter="fade" transition="in">
                                      <p:cBhvr>
                                        <p:cTn dur="2000"/>
                                        <p:tgtEl>
                                          <p:spTgt spid="1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24"/>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800">
                <a:solidFill>
                  <a:srgbClr val="000000"/>
                </a:solidFill>
                <a:latin typeface="Arial"/>
                <a:ea typeface="Arial"/>
                <a:cs typeface="Arial"/>
                <a:sym typeface="Arial"/>
              </a:rPr>
              <a:t>佐賀県民１人当たりの支出額や税金の使われ方をみてみよう。</a:t>
            </a:r>
            <a:endParaRPr/>
          </a:p>
        </p:txBody>
      </p:sp>
      <p:sp>
        <p:nvSpPr>
          <p:cNvPr id="1249" name="Google Shape;1249;p24"/>
          <p:cNvSpPr/>
          <p:nvPr/>
        </p:nvSpPr>
        <p:spPr>
          <a:xfrm>
            <a:off x="335731" y="2084190"/>
            <a:ext cx="4255849" cy="360000"/>
          </a:xfrm>
          <a:prstGeom prst="rect">
            <a:avLst/>
          </a:prstGeom>
          <a:solidFill>
            <a:schemeClr val="accent1"/>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lt1"/>
              </a:buClr>
              <a:buSzPts val="1400"/>
              <a:buFont typeface="Arial"/>
              <a:buNone/>
            </a:pPr>
            <a:r>
              <a:rPr lang="ja-JP" sz="1400">
                <a:solidFill>
                  <a:schemeClr val="lt1"/>
                </a:solidFill>
                <a:latin typeface="Arial"/>
                <a:ea typeface="Arial"/>
                <a:cs typeface="Arial"/>
                <a:sym typeface="Arial"/>
              </a:rPr>
              <a:t>佐賀県民１人当たりの支出額</a:t>
            </a:r>
            <a:endParaRPr b="0" i="0" sz="1400" u="none" cap="none" strike="noStrike">
              <a:solidFill>
                <a:schemeClr val="lt1"/>
              </a:solidFill>
              <a:latin typeface="Arial"/>
              <a:ea typeface="Arial"/>
              <a:cs typeface="Arial"/>
              <a:sym typeface="Arial"/>
            </a:endParaRPr>
          </a:p>
        </p:txBody>
      </p:sp>
      <p:sp>
        <p:nvSpPr>
          <p:cNvPr id="1250" name="Google Shape;1250;p24"/>
          <p:cNvSpPr/>
          <p:nvPr/>
        </p:nvSpPr>
        <p:spPr>
          <a:xfrm>
            <a:off x="4741099" y="2084200"/>
            <a:ext cx="4101900" cy="360000"/>
          </a:xfrm>
          <a:prstGeom prst="rect">
            <a:avLst/>
          </a:prstGeom>
          <a:solidFill>
            <a:schemeClr val="accent1"/>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lt1"/>
              </a:buClr>
              <a:buSzPts val="1400"/>
              <a:buFont typeface="Arial"/>
              <a:buNone/>
            </a:pPr>
            <a:r>
              <a:rPr lang="ja-JP" sz="1400">
                <a:solidFill>
                  <a:schemeClr val="lt1"/>
                </a:solidFill>
                <a:latin typeface="Arial"/>
                <a:ea typeface="Arial"/>
                <a:cs typeface="Arial"/>
                <a:sym typeface="Arial"/>
              </a:rPr>
              <a:t>佐賀県</a:t>
            </a:r>
            <a:r>
              <a:rPr b="0" i="0" lang="ja-JP" sz="1400" u="none" cap="none" strike="noStrike">
                <a:solidFill>
                  <a:schemeClr val="lt1"/>
                </a:solidFill>
                <a:latin typeface="Arial"/>
                <a:ea typeface="Arial"/>
                <a:cs typeface="Arial"/>
                <a:sym typeface="Arial"/>
              </a:rPr>
              <a:t>の税金はこんなところにも使われています</a:t>
            </a:r>
            <a:endParaRPr/>
          </a:p>
        </p:txBody>
      </p:sp>
      <p:graphicFrame>
        <p:nvGraphicFramePr>
          <p:cNvPr id="1251" name="Google Shape;1251;p24"/>
          <p:cNvGraphicFramePr/>
          <p:nvPr/>
        </p:nvGraphicFramePr>
        <p:xfrm>
          <a:off x="335732" y="2961161"/>
          <a:ext cx="3000000" cy="3000000"/>
        </p:xfrm>
        <a:graphic>
          <a:graphicData uri="http://schemas.openxmlformats.org/drawingml/2006/table">
            <a:tbl>
              <a:tblPr bandRow="1" firstRow="1">
                <a:noFill/>
                <a:tableStyleId>{C22A9890-84CC-44CC-A5DF-C0D022FD0A3D}</a:tableStyleId>
              </a:tblPr>
              <a:tblGrid>
                <a:gridCol w="2037475"/>
                <a:gridCol w="180900"/>
                <a:gridCol w="2037475"/>
              </a:tblGrid>
              <a:tr h="267225">
                <a:tc>
                  <a:txBody>
                    <a:bodyPr/>
                    <a:lstStyle/>
                    <a:p>
                      <a:pPr indent="0" lvl="0" marL="0" marR="0" rtl="0" algn="ctr">
                        <a:spcBef>
                          <a:spcPts val="0"/>
                        </a:spcBef>
                        <a:spcAft>
                          <a:spcPts val="0"/>
                        </a:spcAft>
                        <a:buNone/>
                      </a:pPr>
                      <a:r>
                        <a:rPr b="0" lang="ja-JP" sz="1400" u="none" cap="none" strike="noStrike">
                          <a:solidFill>
                            <a:schemeClr val="dk1"/>
                          </a:solidFill>
                          <a:latin typeface="Arial"/>
                          <a:ea typeface="Arial"/>
                          <a:cs typeface="Arial"/>
                          <a:sym typeface="Arial"/>
                        </a:rPr>
                        <a:t>教育費</a:t>
                      </a:r>
                      <a:endParaRPr/>
                    </a:p>
                  </a:txBody>
                  <a:tcPr marT="72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rgbClr val="CEECFE"/>
                    </a:solidFill>
                  </a:tcPr>
                </a:tc>
                <a:tc>
                  <a:txBody>
                    <a:bodyPr/>
                    <a:lstStyle/>
                    <a:p>
                      <a:pPr indent="0" lvl="0" marL="0" marR="0" rtl="0" algn="ctr">
                        <a:spcBef>
                          <a:spcPts val="0"/>
                        </a:spcBef>
                        <a:spcAft>
                          <a:spcPts val="0"/>
                        </a:spcAft>
                        <a:buNone/>
                      </a:pPr>
                      <a:r>
                        <a:t/>
                      </a:r>
                      <a:endParaRPr b="0" sz="1400" u="none" cap="none" strike="noStrike">
                        <a:latin typeface="Arial"/>
                        <a:ea typeface="Arial"/>
                        <a:cs typeface="Arial"/>
                        <a:sym typeface="Arial"/>
                      </a:endParaRPr>
                    </a:p>
                  </a:txBody>
                  <a:tcPr marT="72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ja-JP" sz="1400" u="none" cap="none" strike="noStrike">
                          <a:solidFill>
                            <a:schemeClr val="dk1"/>
                          </a:solidFill>
                          <a:latin typeface="Arial"/>
                          <a:ea typeface="Arial"/>
                          <a:cs typeface="Arial"/>
                          <a:sym typeface="Arial"/>
                        </a:rPr>
                        <a:t>商工費</a:t>
                      </a:r>
                      <a:endParaRPr/>
                    </a:p>
                  </a:txBody>
                  <a:tcPr marT="72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rgbClr val="CEECFE"/>
                    </a:solidFill>
                  </a:tcPr>
                </a:tc>
              </a:tr>
              <a:tr h="354175">
                <a:tc>
                  <a:txBody>
                    <a:bodyPr/>
                    <a:lstStyle/>
                    <a:p>
                      <a:pPr indent="0" lvl="0" marL="0" marR="0" rtl="0" algn="ctr">
                        <a:spcBef>
                          <a:spcPts val="0"/>
                        </a:spcBef>
                        <a:spcAft>
                          <a:spcPts val="0"/>
                        </a:spcAft>
                        <a:buNone/>
                      </a:pPr>
                      <a:r>
                        <a:rPr b="0" lang="ja-JP" sz="1400" u="none" cap="none" strike="noStrike">
                          <a:latin typeface="Arial"/>
                          <a:ea typeface="Arial"/>
                          <a:cs typeface="Arial"/>
                          <a:sym typeface="Arial"/>
                        </a:rPr>
                        <a:t>147,403円</a:t>
                      </a:r>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b="0" sz="1200">
                        <a:latin typeface="Arial"/>
                        <a:ea typeface="Arial"/>
                        <a:cs typeface="Arial"/>
                        <a:sym typeface="Arial"/>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ja-JP" sz="1400">
                          <a:latin typeface="Arial"/>
                          <a:ea typeface="Arial"/>
                          <a:cs typeface="Arial"/>
                          <a:sym typeface="Arial"/>
                        </a:rPr>
                        <a:t>81,798円</a:t>
                      </a:r>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chemeClr val="lt1"/>
                    </a:solidFill>
                  </a:tcPr>
                </a:tc>
              </a:tr>
              <a:tr h="413225">
                <a:tc>
                  <a:txBody>
                    <a:bodyPr/>
                    <a:lstStyle/>
                    <a:p>
                      <a:pPr indent="0" lvl="0" marL="0" marR="0" rtl="0" algn="l">
                        <a:lnSpc>
                          <a:spcPct val="153333"/>
                        </a:lnSpc>
                        <a:spcBef>
                          <a:spcPts val="0"/>
                        </a:spcBef>
                        <a:spcAft>
                          <a:spcPts val="0"/>
                        </a:spcAft>
                        <a:buNone/>
                      </a:pPr>
                      <a:r>
                        <a:rPr b="0" lang="ja-JP" sz="1200">
                          <a:latin typeface="Arial"/>
                          <a:ea typeface="Arial"/>
                          <a:cs typeface="Arial"/>
                          <a:sym typeface="Arial"/>
                        </a:rPr>
                        <a:t>教育・文化の向上のために使われます。</a:t>
                      </a:r>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chemeClr val="lt1"/>
                    </a:solidFill>
                  </a:tcPr>
                </a:tc>
                <a:tc>
                  <a:txBody>
                    <a:bodyPr/>
                    <a:lstStyle/>
                    <a:p>
                      <a:pPr indent="0" lvl="0" marL="0" marR="0" rtl="0" algn="l">
                        <a:lnSpc>
                          <a:spcPct val="153333"/>
                        </a:lnSpc>
                        <a:spcBef>
                          <a:spcPts val="0"/>
                        </a:spcBef>
                        <a:spcAft>
                          <a:spcPts val="0"/>
                        </a:spcAft>
                        <a:buNone/>
                      </a:pPr>
                      <a:r>
                        <a:t/>
                      </a:r>
                      <a:endParaRPr b="0" sz="1200">
                        <a:latin typeface="Arial"/>
                        <a:ea typeface="Arial"/>
                        <a:cs typeface="Arial"/>
                        <a:sym typeface="Arial"/>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53333"/>
                        </a:lnSpc>
                        <a:spcBef>
                          <a:spcPts val="0"/>
                        </a:spcBef>
                        <a:spcAft>
                          <a:spcPts val="0"/>
                        </a:spcAft>
                        <a:buNone/>
                      </a:pPr>
                      <a:r>
                        <a:rPr b="0" lang="ja-JP" sz="1200">
                          <a:latin typeface="Arial"/>
                          <a:ea typeface="Arial"/>
                          <a:cs typeface="Arial"/>
                          <a:sym typeface="Arial"/>
                        </a:rPr>
                        <a:t>商業や工業を盛んにするために使われます。</a:t>
                      </a:r>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chemeClr val="lt1"/>
                    </a:solidFill>
                  </a:tcPr>
                </a:tc>
              </a:tr>
            </a:tbl>
          </a:graphicData>
        </a:graphic>
      </p:graphicFrame>
      <p:graphicFrame>
        <p:nvGraphicFramePr>
          <p:cNvPr id="1252" name="Google Shape;1252;p24"/>
          <p:cNvGraphicFramePr/>
          <p:nvPr/>
        </p:nvGraphicFramePr>
        <p:xfrm>
          <a:off x="335732" y="4224975"/>
          <a:ext cx="3000000" cy="3000000"/>
        </p:xfrm>
        <a:graphic>
          <a:graphicData uri="http://schemas.openxmlformats.org/drawingml/2006/table">
            <a:tbl>
              <a:tblPr bandRow="1" firstRow="1">
                <a:noFill/>
                <a:tableStyleId>{C22A9890-84CC-44CC-A5DF-C0D022FD0A3D}</a:tableStyleId>
              </a:tblPr>
              <a:tblGrid>
                <a:gridCol w="2037475"/>
                <a:gridCol w="180900"/>
                <a:gridCol w="2037475"/>
              </a:tblGrid>
              <a:tr h="267225">
                <a:tc>
                  <a:txBody>
                    <a:bodyPr/>
                    <a:lstStyle/>
                    <a:p>
                      <a:pPr indent="0" lvl="0" marL="0" marR="0" rtl="0" algn="ctr">
                        <a:spcBef>
                          <a:spcPts val="0"/>
                        </a:spcBef>
                        <a:spcAft>
                          <a:spcPts val="0"/>
                        </a:spcAft>
                        <a:buNone/>
                      </a:pPr>
                      <a:r>
                        <a:rPr b="0" lang="ja-JP" sz="1400">
                          <a:solidFill>
                            <a:schemeClr val="dk1"/>
                          </a:solidFill>
                          <a:latin typeface="Arial"/>
                          <a:ea typeface="Arial"/>
                          <a:cs typeface="Arial"/>
                          <a:sym typeface="Arial"/>
                        </a:rPr>
                        <a:t>公債費</a:t>
                      </a:r>
                      <a:endParaRPr/>
                    </a:p>
                  </a:txBody>
                  <a:tcPr marT="72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rgbClr val="CEECFE"/>
                    </a:solidFill>
                  </a:tcPr>
                </a:tc>
                <a:tc>
                  <a:txBody>
                    <a:bodyPr/>
                    <a:lstStyle/>
                    <a:p>
                      <a:pPr indent="0" lvl="0" marL="0" marR="0" rtl="0" algn="ctr">
                        <a:spcBef>
                          <a:spcPts val="0"/>
                        </a:spcBef>
                        <a:spcAft>
                          <a:spcPts val="0"/>
                        </a:spcAft>
                        <a:buNone/>
                      </a:pPr>
                      <a:r>
                        <a:t/>
                      </a:r>
                      <a:endParaRPr b="0" sz="1200">
                        <a:solidFill>
                          <a:schemeClr val="dk1"/>
                        </a:solidFill>
                        <a:latin typeface="Arial"/>
                        <a:ea typeface="Arial"/>
                        <a:cs typeface="Arial"/>
                        <a:sym typeface="Arial"/>
                      </a:endParaRPr>
                    </a:p>
                  </a:txBody>
                  <a:tcPr marT="72000" marB="36000" marR="72000" marL="72000" anchor="ctr">
                    <a:lnL cap="flat" cmpd="sng" w="12700">
                      <a:solidFill>
                        <a:srgbClr val="CEECFE"/>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ja-JP" sz="1400">
                          <a:solidFill>
                            <a:schemeClr val="dk1"/>
                          </a:solidFill>
                          <a:latin typeface="Arial"/>
                          <a:ea typeface="Arial"/>
                          <a:cs typeface="Arial"/>
                          <a:sym typeface="Arial"/>
                        </a:rPr>
                        <a:t>民生費</a:t>
                      </a:r>
                      <a:endParaRPr/>
                    </a:p>
                  </a:txBody>
                  <a:tcPr marT="72000" marB="36000" marR="72000" marL="720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rgbClr val="CEECFE"/>
                      </a:solidFill>
                      <a:prstDash val="solid"/>
                      <a:round/>
                      <a:headEnd len="sm" w="sm" type="none"/>
                      <a:tailEnd len="sm" w="sm" type="none"/>
                    </a:lnB>
                    <a:solidFill>
                      <a:srgbClr val="CEECFE"/>
                    </a:solidFill>
                  </a:tcPr>
                </a:tc>
              </a:tr>
              <a:tr h="354175">
                <a:tc>
                  <a:txBody>
                    <a:bodyPr/>
                    <a:lstStyle/>
                    <a:p>
                      <a:pPr indent="0" lvl="0" marL="0" marR="0" rtl="0" algn="ctr">
                        <a:spcBef>
                          <a:spcPts val="0"/>
                        </a:spcBef>
                        <a:spcAft>
                          <a:spcPts val="0"/>
                        </a:spcAft>
                        <a:buNone/>
                      </a:pPr>
                      <a:r>
                        <a:rPr b="0" lang="ja-JP" sz="1400">
                          <a:latin typeface="Arial"/>
                          <a:ea typeface="Arial"/>
                          <a:cs typeface="Arial"/>
                          <a:sym typeface="Arial"/>
                        </a:rPr>
                        <a:t>79,216円</a:t>
                      </a:r>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b="0" sz="1200">
                        <a:latin typeface="Arial"/>
                        <a:ea typeface="Arial"/>
                        <a:cs typeface="Arial"/>
                        <a:sym typeface="Arial"/>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ja-JP" sz="1400">
                          <a:latin typeface="Arial"/>
                          <a:ea typeface="Arial"/>
                          <a:cs typeface="Arial"/>
                          <a:sym typeface="Arial"/>
                        </a:rPr>
                        <a:t>76,863円</a:t>
                      </a:r>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chemeClr val="lt1"/>
                    </a:solidFill>
                  </a:tcPr>
                </a:tc>
              </a:tr>
              <a:tr h="413225">
                <a:tc>
                  <a:txBody>
                    <a:bodyPr/>
                    <a:lstStyle/>
                    <a:p>
                      <a:pPr indent="0" lvl="0" marL="0" marR="0" rtl="0" algn="l">
                        <a:lnSpc>
                          <a:spcPct val="153333"/>
                        </a:lnSpc>
                        <a:spcBef>
                          <a:spcPts val="0"/>
                        </a:spcBef>
                        <a:spcAft>
                          <a:spcPts val="0"/>
                        </a:spcAft>
                        <a:buNone/>
                      </a:pPr>
                      <a:r>
                        <a:rPr b="0" lang="ja-JP" sz="1200">
                          <a:latin typeface="Arial"/>
                          <a:ea typeface="Arial"/>
                          <a:cs typeface="Arial"/>
                          <a:sym typeface="Arial"/>
                        </a:rPr>
                        <a:t>県が借り入れた県債を返すために使われます。</a:t>
                      </a:r>
                      <a:endParaRPr b="0" sz="1200">
                        <a:latin typeface="Arial"/>
                        <a:ea typeface="Arial"/>
                        <a:cs typeface="Arial"/>
                        <a:sym typeface="Arial"/>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chemeClr val="lt1"/>
                    </a:solidFill>
                  </a:tcPr>
                </a:tc>
                <a:tc>
                  <a:txBody>
                    <a:bodyPr/>
                    <a:lstStyle/>
                    <a:p>
                      <a:pPr indent="0" lvl="0" marL="0" marR="0" rtl="0" algn="l">
                        <a:lnSpc>
                          <a:spcPct val="153333"/>
                        </a:lnSpc>
                        <a:spcBef>
                          <a:spcPts val="0"/>
                        </a:spcBef>
                        <a:spcAft>
                          <a:spcPts val="0"/>
                        </a:spcAft>
                        <a:buNone/>
                      </a:pPr>
                      <a:r>
                        <a:t/>
                      </a:r>
                      <a:endParaRPr b="0" sz="1200">
                        <a:latin typeface="Arial"/>
                        <a:ea typeface="Arial"/>
                        <a:cs typeface="Arial"/>
                        <a:sym typeface="Arial"/>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53333"/>
                        </a:lnSpc>
                        <a:spcBef>
                          <a:spcPts val="0"/>
                        </a:spcBef>
                        <a:spcAft>
                          <a:spcPts val="0"/>
                        </a:spcAft>
                        <a:buNone/>
                      </a:pPr>
                      <a:r>
                        <a:rPr b="0" lang="ja-JP" sz="1200">
                          <a:latin typeface="Arial"/>
                          <a:ea typeface="Arial"/>
                          <a:cs typeface="Arial"/>
                          <a:sym typeface="Arial"/>
                        </a:rPr>
                        <a:t>安定した文化的な社会生活を送るために使われます。</a:t>
                      </a:r>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chemeClr val="lt1"/>
                    </a:solidFill>
                  </a:tcPr>
                </a:tc>
              </a:tr>
            </a:tbl>
          </a:graphicData>
        </a:graphic>
      </p:graphicFrame>
      <p:graphicFrame>
        <p:nvGraphicFramePr>
          <p:cNvPr id="1253" name="Google Shape;1253;p24"/>
          <p:cNvGraphicFramePr/>
          <p:nvPr/>
        </p:nvGraphicFramePr>
        <p:xfrm>
          <a:off x="323851" y="5488788"/>
          <a:ext cx="3000000" cy="3000000"/>
        </p:xfrm>
        <a:graphic>
          <a:graphicData uri="http://schemas.openxmlformats.org/drawingml/2006/table">
            <a:tbl>
              <a:tblPr bandRow="1" firstRow="1">
                <a:noFill/>
                <a:tableStyleId>{C22A9890-84CC-44CC-A5DF-C0D022FD0A3D}</a:tableStyleId>
              </a:tblPr>
              <a:tblGrid>
                <a:gridCol w="2037475"/>
                <a:gridCol w="180900"/>
              </a:tblGrid>
              <a:tr h="267225">
                <a:tc>
                  <a:txBody>
                    <a:bodyPr/>
                    <a:lstStyle/>
                    <a:p>
                      <a:pPr indent="0" lvl="0" marL="0" marR="0" rtl="0" algn="ctr">
                        <a:spcBef>
                          <a:spcPts val="0"/>
                        </a:spcBef>
                        <a:spcAft>
                          <a:spcPts val="0"/>
                        </a:spcAft>
                        <a:buNone/>
                      </a:pPr>
                      <a:r>
                        <a:rPr b="0" lang="ja-JP" sz="1400">
                          <a:solidFill>
                            <a:schemeClr val="dk1"/>
                          </a:solidFill>
                          <a:latin typeface="Arial"/>
                          <a:ea typeface="Arial"/>
                          <a:cs typeface="Arial"/>
                          <a:sym typeface="Arial"/>
                        </a:rPr>
                        <a:t>土木費</a:t>
                      </a:r>
                      <a:endParaRPr/>
                    </a:p>
                  </a:txBody>
                  <a:tcPr marT="72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rgbClr val="CEECFE"/>
                    </a:solidFill>
                  </a:tcPr>
                </a:tc>
                <a:tc>
                  <a:txBody>
                    <a:bodyPr/>
                    <a:lstStyle/>
                    <a:p>
                      <a:pPr indent="0" lvl="0" marL="0" marR="0" rtl="0" algn="ctr">
                        <a:spcBef>
                          <a:spcPts val="0"/>
                        </a:spcBef>
                        <a:spcAft>
                          <a:spcPts val="0"/>
                        </a:spcAft>
                        <a:buNone/>
                      </a:pPr>
                      <a:r>
                        <a:t/>
                      </a:r>
                      <a:endParaRPr b="0" sz="1200">
                        <a:solidFill>
                          <a:schemeClr val="dk1"/>
                        </a:solidFill>
                        <a:latin typeface="Arial"/>
                        <a:ea typeface="Arial"/>
                        <a:cs typeface="Arial"/>
                        <a:sym typeface="Arial"/>
                      </a:endParaRPr>
                    </a:p>
                  </a:txBody>
                  <a:tcPr marT="72000" marB="36000" marR="72000" marL="72000" anchor="ctr">
                    <a:lnL cap="flat" cmpd="sng" w="12700">
                      <a:solidFill>
                        <a:srgbClr val="CEECF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53325">
                <a:tc>
                  <a:txBody>
                    <a:bodyPr/>
                    <a:lstStyle/>
                    <a:p>
                      <a:pPr indent="0" lvl="0" marL="0" marR="0" rtl="0" algn="ctr">
                        <a:spcBef>
                          <a:spcPts val="0"/>
                        </a:spcBef>
                        <a:spcAft>
                          <a:spcPts val="0"/>
                        </a:spcAft>
                        <a:buNone/>
                      </a:pPr>
                      <a:r>
                        <a:rPr b="0" lang="ja-JP" sz="1400">
                          <a:latin typeface="Arial"/>
                          <a:ea typeface="Arial"/>
                          <a:cs typeface="Arial"/>
                          <a:sym typeface="Arial"/>
                        </a:rPr>
                        <a:t>72,330円</a:t>
                      </a:r>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b="0" sz="1200">
                        <a:latin typeface="Arial"/>
                        <a:ea typeface="Arial"/>
                        <a:cs typeface="Arial"/>
                        <a:sym typeface="Arial"/>
                      </a:endParaRPr>
                    </a:p>
                  </a:txBody>
                  <a:tcPr marT="36000" marB="36000" marR="72000" marL="72000" anchor="ctr">
                    <a:lnL cap="flat" cmpd="sng" w="12700">
                      <a:solidFill>
                        <a:srgbClr val="CEECF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413225">
                <a:tc>
                  <a:txBody>
                    <a:bodyPr/>
                    <a:lstStyle/>
                    <a:p>
                      <a:pPr indent="0" lvl="0" marL="0" marR="0" rtl="0" algn="l">
                        <a:lnSpc>
                          <a:spcPct val="153333"/>
                        </a:lnSpc>
                        <a:spcBef>
                          <a:spcPts val="0"/>
                        </a:spcBef>
                        <a:spcAft>
                          <a:spcPts val="0"/>
                        </a:spcAft>
                        <a:buNone/>
                      </a:pPr>
                      <a:r>
                        <a:rPr b="0" lang="ja-JP" sz="1200">
                          <a:latin typeface="Arial"/>
                          <a:ea typeface="Arial"/>
                          <a:cs typeface="Arial"/>
                          <a:sym typeface="Arial"/>
                        </a:rPr>
                        <a:t>道路・河川・海岸等を守るために使われます。</a:t>
                      </a:r>
                      <a:endParaRPr b="0" sz="1200">
                        <a:latin typeface="Arial"/>
                        <a:ea typeface="Arial"/>
                        <a:cs typeface="Arial"/>
                        <a:sym typeface="Arial"/>
                      </a:endParaRPr>
                    </a:p>
                  </a:txBody>
                  <a:tcPr marT="36000" marB="36000" marR="72000" marL="72000" anchor="ctr">
                    <a:lnL cap="flat" cmpd="sng" w="12700">
                      <a:solidFill>
                        <a:srgbClr val="CEECFE"/>
                      </a:solidFill>
                      <a:prstDash val="solid"/>
                      <a:round/>
                      <a:headEnd len="sm" w="sm" type="none"/>
                      <a:tailEnd len="sm" w="sm" type="none"/>
                    </a:lnL>
                    <a:lnR cap="flat" cmpd="sng" w="12700">
                      <a:solidFill>
                        <a:srgbClr val="CEECFE"/>
                      </a:solidFill>
                      <a:prstDash val="solid"/>
                      <a:round/>
                      <a:headEnd len="sm" w="sm" type="none"/>
                      <a:tailEnd len="sm" w="sm" type="none"/>
                    </a:lnR>
                    <a:lnT cap="flat" cmpd="sng" w="12700">
                      <a:solidFill>
                        <a:srgbClr val="CEECFE"/>
                      </a:solidFill>
                      <a:prstDash val="solid"/>
                      <a:round/>
                      <a:headEnd len="sm" w="sm" type="none"/>
                      <a:tailEnd len="sm" w="sm" type="none"/>
                    </a:lnT>
                    <a:lnB cap="flat" cmpd="sng" w="12700">
                      <a:solidFill>
                        <a:srgbClr val="CEECFE"/>
                      </a:solidFill>
                      <a:prstDash val="solid"/>
                      <a:round/>
                      <a:headEnd len="sm" w="sm" type="none"/>
                      <a:tailEnd len="sm" w="sm" type="none"/>
                    </a:lnB>
                    <a:solidFill>
                      <a:schemeClr val="lt1"/>
                    </a:solidFill>
                  </a:tcPr>
                </a:tc>
                <a:tc>
                  <a:txBody>
                    <a:bodyPr/>
                    <a:lstStyle/>
                    <a:p>
                      <a:pPr indent="0" lvl="0" marL="0" marR="0" rtl="0" algn="l">
                        <a:lnSpc>
                          <a:spcPct val="153333"/>
                        </a:lnSpc>
                        <a:spcBef>
                          <a:spcPts val="0"/>
                        </a:spcBef>
                        <a:spcAft>
                          <a:spcPts val="0"/>
                        </a:spcAft>
                        <a:buNone/>
                      </a:pPr>
                      <a:r>
                        <a:t/>
                      </a:r>
                      <a:endParaRPr b="0" sz="1200">
                        <a:latin typeface="Arial"/>
                        <a:ea typeface="Arial"/>
                        <a:cs typeface="Arial"/>
                        <a:sym typeface="Arial"/>
                      </a:endParaRPr>
                    </a:p>
                  </a:txBody>
                  <a:tcPr marT="36000" marB="36000" marR="72000" marL="72000" anchor="ctr">
                    <a:lnL cap="flat" cmpd="sng" w="12700">
                      <a:solidFill>
                        <a:srgbClr val="CEECF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1254" name="Google Shape;1254;p24"/>
          <p:cNvSpPr/>
          <p:nvPr/>
        </p:nvSpPr>
        <p:spPr>
          <a:xfrm>
            <a:off x="335732" y="2445785"/>
            <a:ext cx="4324200" cy="483067"/>
          </a:xfrm>
          <a:prstGeom prst="rect">
            <a:avLst/>
          </a:prstGeom>
          <a:noFill/>
          <a:ln>
            <a:noFill/>
          </a:ln>
        </p:spPr>
        <p:txBody>
          <a:bodyPr anchorCtr="0" anchor="ctr" bIns="36000" lIns="36000" spcFirstLastPara="1" rIns="36000" wrap="square" tIns="36000">
            <a:noAutofit/>
          </a:bodyPr>
          <a:lstStyle/>
          <a:p>
            <a:pPr indent="0" lvl="0" marL="0" marR="0" rtl="0" algn="l">
              <a:spcBef>
                <a:spcPts val="0"/>
              </a:spcBef>
              <a:spcAft>
                <a:spcPts val="0"/>
              </a:spcAft>
              <a:buClr>
                <a:schemeClr val="dk1"/>
              </a:buClr>
              <a:buSzPts val="1200"/>
              <a:buFont typeface="Arial"/>
              <a:buNone/>
            </a:pPr>
            <a:r>
              <a:rPr lang="ja-JP" sz="1150">
                <a:solidFill>
                  <a:schemeClr val="dk1"/>
                </a:solidFill>
                <a:latin typeface="Arial"/>
                <a:ea typeface="Arial"/>
                <a:cs typeface="Arial"/>
                <a:sym typeface="Arial"/>
              </a:rPr>
              <a:t>佐賀県民の人口で割ると１人当たりの支出額は704,426円です。</a:t>
            </a:r>
            <a:endParaRPr sz="115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rPr lang="ja-JP" sz="1150">
                <a:solidFill>
                  <a:schemeClr val="dk1"/>
                </a:solidFill>
                <a:latin typeface="Arial"/>
                <a:ea typeface="Arial"/>
                <a:cs typeface="Arial"/>
                <a:sym typeface="Arial"/>
              </a:rPr>
              <a:t>（令和８年４月１日現在人口　776,612人）</a:t>
            </a:r>
            <a:endParaRPr sz="1150">
              <a:solidFill>
                <a:schemeClr val="dk1"/>
              </a:solidFill>
              <a:latin typeface="Arial"/>
              <a:ea typeface="Arial"/>
              <a:cs typeface="Arial"/>
              <a:sym typeface="Arial"/>
            </a:endParaRPr>
          </a:p>
        </p:txBody>
      </p:sp>
      <p:sp>
        <p:nvSpPr>
          <p:cNvPr id="1255" name="Google Shape;1255;p24"/>
          <p:cNvSpPr/>
          <p:nvPr/>
        </p:nvSpPr>
        <p:spPr>
          <a:xfrm>
            <a:off x="5801414" y="4281234"/>
            <a:ext cx="196116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ＳＡＧＡアリーナ</a:t>
            </a:r>
            <a:endParaRPr sz="1400">
              <a:solidFill>
                <a:schemeClr val="dk1"/>
              </a:solidFill>
              <a:latin typeface="Arial"/>
              <a:ea typeface="Arial"/>
              <a:cs typeface="Arial"/>
              <a:sym typeface="Arial"/>
            </a:endParaRPr>
          </a:p>
        </p:txBody>
      </p:sp>
      <p:sp>
        <p:nvSpPr>
          <p:cNvPr id="1256" name="Google Shape;1256;p24"/>
          <p:cNvSpPr/>
          <p:nvPr/>
        </p:nvSpPr>
        <p:spPr>
          <a:xfrm>
            <a:off x="4923025" y="6466800"/>
            <a:ext cx="38322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佐賀県消防防災ヘリコプター「かちどき」</a:t>
            </a:r>
            <a:endParaRPr sz="14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1257" name="Google Shape;1257;p24"/>
          <p:cNvSpPr txBox="1"/>
          <p:nvPr/>
        </p:nvSpPr>
        <p:spPr>
          <a:xfrm>
            <a:off x="240030" y="205265"/>
            <a:ext cx="8771002"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ja-JP" sz="2500" u="none" cap="none" strike="noStrike">
                <a:solidFill>
                  <a:srgbClr val="005BAD"/>
                </a:solidFill>
                <a:latin typeface="Arial"/>
                <a:ea typeface="Arial"/>
                <a:cs typeface="Arial"/>
                <a:sym typeface="Arial"/>
              </a:rPr>
              <a:t>４</a:t>
            </a:r>
            <a:r>
              <a:rPr b="0" i="0" lang="ja-JP" sz="2200" u="none" cap="none" strike="noStrike">
                <a:solidFill>
                  <a:srgbClr val="005BAD"/>
                </a:solidFill>
                <a:latin typeface="Arial"/>
                <a:ea typeface="Arial"/>
                <a:cs typeface="Arial"/>
                <a:sym typeface="Arial"/>
              </a:rPr>
              <a:t>. </a:t>
            </a:r>
            <a:r>
              <a:rPr lang="ja-JP" sz="2200">
                <a:solidFill>
                  <a:schemeClr val="dk1"/>
                </a:solidFill>
                <a:latin typeface="Arial"/>
                <a:ea typeface="Arial"/>
                <a:cs typeface="Arial"/>
                <a:sym typeface="Arial"/>
              </a:rPr>
              <a:t>佐賀県の財政-②１人あたりの予算額</a:t>
            </a:r>
            <a:endParaRPr sz="2200">
              <a:solidFill>
                <a:schemeClr val="dk1"/>
              </a:solidFill>
              <a:latin typeface="Arial"/>
              <a:ea typeface="Arial"/>
              <a:cs typeface="Arial"/>
              <a:sym typeface="Arial"/>
            </a:endParaRPr>
          </a:p>
        </p:txBody>
      </p:sp>
      <p:sp>
        <p:nvSpPr>
          <p:cNvPr id="1258" name="Google Shape;1258;p24"/>
          <p:cNvSpPr txBox="1"/>
          <p:nvPr/>
        </p:nvSpPr>
        <p:spPr>
          <a:xfrm>
            <a:off x="240030" y="52945"/>
            <a:ext cx="7227570" cy="2802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400">
                <a:solidFill>
                  <a:srgbClr val="005BAD"/>
                </a:solidFill>
                <a:latin typeface="Arial"/>
                <a:ea typeface="Arial"/>
                <a:cs typeface="Arial"/>
                <a:sym typeface="Arial"/>
              </a:rPr>
              <a:t>もっと税について調べてみよう</a:t>
            </a:r>
            <a:endParaRPr sz="1200">
              <a:solidFill>
                <a:srgbClr val="005BAD"/>
              </a:solidFill>
              <a:latin typeface="Arial"/>
              <a:ea typeface="Arial"/>
              <a:cs typeface="Arial"/>
              <a:sym typeface="Arial"/>
            </a:endParaRPr>
          </a:p>
        </p:txBody>
      </p:sp>
      <p:sp>
        <p:nvSpPr>
          <p:cNvPr id="1259" name="Google Shape;1259;p2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pic>
        <p:nvPicPr>
          <p:cNvPr id="1260" name="Google Shape;1260;p24"/>
          <p:cNvPicPr preferRelativeResize="0"/>
          <p:nvPr/>
        </p:nvPicPr>
        <p:blipFill rotWithShape="1">
          <a:blip r:embed="rId3">
            <a:alphaModFix/>
          </a:blip>
          <a:srcRect b="0" l="0" r="0" t="0"/>
          <a:stretch/>
        </p:blipFill>
        <p:spPr>
          <a:xfrm>
            <a:off x="7564681" y="512039"/>
            <a:ext cx="1190694" cy="1349314"/>
          </a:xfrm>
          <a:prstGeom prst="rect">
            <a:avLst/>
          </a:prstGeom>
          <a:noFill/>
          <a:ln>
            <a:noFill/>
          </a:ln>
        </p:spPr>
      </p:pic>
      <p:pic>
        <p:nvPicPr>
          <p:cNvPr id="1261" name="Google Shape;1261;p24"/>
          <p:cNvPicPr preferRelativeResize="0"/>
          <p:nvPr/>
        </p:nvPicPr>
        <p:blipFill rotWithShape="1">
          <a:blip r:embed="rId4">
            <a:alphaModFix/>
          </a:blip>
          <a:srcRect b="0" l="0" r="0" t="0"/>
          <a:stretch/>
        </p:blipFill>
        <p:spPr>
          <a:xfrm>
            <a:off x="5582308" y="2592472"/>
            <a:ext cx="2478244" cy="1695965"/>
          </a:xfrm>
          <a:prstGeom prst="rect">
            <a:avLst/>
          </a:prstGeom>
          <a:noFill/>
          <a:ln>
            <a:noFill/>
          </a:ln>
        </p:spPr>
      </p:pic>
      <p:pic>
        <p:nvPicPr>
          <p:cNvPr id="1262" name="Google Shape;1262;p24"/>
          <p:cNvPicPr preferRelativeResize="0"/>
          <p:nvPr/>
        </p:nvPicPr>
        <p:blipFill rotWithShape="1">
          <a:blip r:embed="rId5">
            <a:alphaModFix/>
          </a:blip>
          <a:srcRect b="0" l="0" r="0" t="0"/>
          <a:stretch/>
        </p:blipFill>
        <p:spPr>
          <a:xfrm>
            <a:off x="5582308" y="4653665"/>
            <a:ext cx="2478244" cy="169229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0"/>
                                        </p:tgtEl>
                                        <p:attrNameLst>
                                          <p:attrName>style.visibility</p:attrName>
                                        </p:attrNameLst>
                                      </p:cBhvr>
                                      <p:to>
                                        <p:strVal val="visible"/>
                                      </p:to>
                                    </p:set>
                                    <p:animEffect filter="fade" transition="in">
                                      <p:cBhvr>
                                        <p:cTn dur="600"/>
                                        <p:tgtEl>
                                          <p:spTgt spid="1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25"/>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5BAD"/>
              </a:buClr>
              <a:buSzPct val="100000"/>
              <a:buFont typeface="Arial"/>
              <a:buNone/>
            </a:pPr>
            <a:r>
              <a:rPr b="0" i="0" lang="ja-JP" sz="1400" u="none" cap="none" strike="noStrike">
                <a:solidFill>
                  <a:srgbClr val="005BAD"/>
                </a:solidFill>
                <a:latin typeface="Arial"/>
                <a:ea typeface="Arial"/>
                <a:cs typeface="Arial"/>
                <a:sym typeface="Arial"/>
              </a:rPr>
              <a:t>もっと税について調べてみよう</a:t>
            </a:r>
            <a:endParaRPr b="0" i="0" sz="1400" u="none" cap="none" strike="noStrike">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5BAD"/>
              </a:buClr>
              <a:buSzPct val="100000"/>
              <a:buFont typeface="Arial"/>
              <a:buNone/>
            </a:pPr>
            <a:r>
              <a:rPr b="0" i="0" lang="ja-JP" sz="2600" u="none" cap="none" strike="noStrike">
                <a:solidFill>
                  <a:srgbClr val="005BAD"/>
                </a:solidFill>
                <a:latin typeface="Arial"/>
                <a:ea typeface="Arial"/>
                <a:cs typeface="Arial"/>
                <a:sym typeface="Arial"/>
              </a:rPr>
              <a:t>４</a:t>
            </a:r>
            <a:r>
              <a:rPr b="0" i="0" lang="ja-JP" sz="2300" u="none" cap="none" strike="noStrike">
                <a:solidFill>
                  <a:srgbClr val="005BAD"/>
                </a:solidFill>
                <a:latin typeface="Arial"/>
                <a:ea typeface="Arial"/>
                <a:cs typeface="Arial"/>
                <a:sym typeface="Arial"/>
              </a:rPr>
              <a:t>. </a:t>
            </a:r>
            <a:r>
              <a:rPr b="0" i="0" lang="ja-JP" sz="2300" u="none" cap="none" strike="noStrike">
                <a:solidFill>
                  <a:srgbClr val="000000"/>
                </a:solidFill>
                <a:latin typeface="Arial"/>
                <a:ea typeface="Arial"/>
                <a:cs typeface="Arial"/>
                <a:sym typeface="Arial"/>
              </a:rPr>
              <a:t>佐賀県の財政−③知ってる？</a:t>
            </a:r>
            <a:endParaRPr/>
          </a:p>
        </p:txBody>
      </p:sp>
      <p:sp>
        <p:nvSpPr>
          <p:cNvPr id="1268" name="Google Shape;1268;p2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rgbClr val="000000"/>
                </a:solidFill>
                <a:latin typeface="Arial"/>
                <a:ea typeface="Arial"/>
                <a:cs typeface="Arial"/>
                <a:sym typeface="Arial"/>
              </a:rPr>
              <a:t>‹#›</a:t>
            </a:fld>
            <a:endParaRPr b="1" i="0" sz="1200" u="none" cap="none" strike="noStrike">
              <a:solidFill>
                <a:srgbClr val="000000"/>
              </a:solidFill>
              <a:latin typeface="Arial"/>
              <a:ea typeface="Arial"/>
              <a:cs typeface="Arial"/>
              <a:sym typeface="Arial"/>
            </a:endParaRPr>
          </a:p>
        </p:txBody>
      </p:sp>
      <p:sp>
        <p:nvSpPr>
          <p:cNvPr id="1269" name="Google Shape;1269;p25"/>
          <p:cNvSpPr/>
          <p:nvPr/>
        </p:nvSpPr>
        <p:spPr>
          <a:xfrm>
            <a:off x="312433" y="830262"/>
            <a:ext cx="8519134" cy="459596"/>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佐賀県独自の取組「佐賀県森林環境税」って知ってる？</a:t>
            </a:r>
            <a:endParaRPr/>
          </a:p>
        </p:txBody>
      </p:sp>
      <p:sp>
        <p:nvSpPr>
          <p:cNvPr id="1270" name="Google Shape;1270;p25"/>
          <p:cNvSpPr/>
          <p:nvPr/>
        </p:nvSpPr>
        <p:spPr>
          <a:xfrm>
            <a:off x="358993" y="3704775"/>
            <a:ext cx="2631000" cy="371400"/>
          </a:xfrm>
          <a:prstGeom prst="rect">
            <a:avLst/>
          </a:prstGeom>
          <a:noFill/>
          <a:ln>
            <a:noFill/>
          </a:ln>
        </p:spPr>
        <p:txBody>
          <a:bodyPr anchorCtr="0" anchor="ctr" bIns="45700" lIns="0" spcFirstLastPara="1" rIns="0" wrap="square" tIns="45700">
            <a:noAutofit/>
          </a:bodyPr>
          <a:lstStyle/>
          <a:p>
            <a:pPr indent="0" lvl="0" marL="0" marR="0" rtl="0" algn="l">
              <a:lnSpc>
                <a:spcPct val="111111"/>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佐賀県を代表する自然環境の維持・保全のため、県・市町・CSOなどによる森林保全活動を支援。</a:t>
            </a:r>
            <a:endParaRPr b="0" i="0" sz="1050" u="none" cap="none" strike="noStrike">
              <a:solidFill>
                <a:srgbClr val="000000"/>
              </a:solidFill>
              <a:latin typeface="Arial"/>
              <a:ea typeface="Arial"/>
              <a:cs typeface="Arial"/>
              <a:sym typeface="Arial"/>
            </a:endParaRPr>
          </a:p>
        </p:txBody>
      </p:sp>
      <p:sp>
        <p:nvSpPr>
          <p:cNvPr id="1271" name="Google Shape;1271;p25"/>
          <p:cNvSpPr/>
          <p:nvPr/>
        </p:nvSpPr>
        <p:spPr>
          <a:xfrm>
            <a:off x="366748" y="5265812"/>
            <a:ext cx="7118500" cy="896472"/>
          </a:xfrm>
          <a:prstGeom prst="rect">
            <a:avLst/>
          </a:prstGeom>
          <a:noFill/>
          <a:ln>
            <a:noFill/>
          </a:ln>
        </p:spPr>
        <p:txBody>
          <a:bodyPr anchorCtr="0" anchor="t" bIns="45700" lIns="108000" spcFirstLastPara="1" rIns="0" wrap="square" tIns="45700">
            <a:noAutofit/>
          </a:bodyPr>
          <a:lstStyle/>
          <a:p>
            <a:pPr indent="0" lvl="0" marL="0" marR="0" rtl="0" algn="l">
              <a:lnSpc>
                <a:spcPct val="15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＜佐賀県森林環境税の仕組み＞</a:t>
            </a:r>
            <a:br>
              <a:rPr b="0" i="0" lang="ja-JP" sz="1200" u="none" cap="none" strike="noStrike">
                <a:solidFill>
                  <a:srgbClr val="000000"/>
                </a:solidFill>
                <a:latin typeface="Arial"/>
                <a:ea typeface="Arial"/>
                <a:cs typeface="Arial"/>
                <a:sym typeface="Arial"/>
              </a:rPr>
            </a:br>
            <a:r>
              <a:rPr b="0" i="0" lang="ja-JP" sz="1200" u="none" cap="none" strike="noStrike">
                <a:solidFill>
                  <a:srgbClr val="000000"/>
                </a:solidFill>
                <a:latin typeface="Arial"/>
                <a:ea typeface="Arial"/>
                <a:cs typeface="Arial"/>
                <a:sym typeface="Arial"/>
              </a:rPr>
              <a:t>　　納税者　▷　個人：県内に住所等を有する人　　法人：県内に事務所、事業所等を有する法人等</a:t>
            </a:r>
            <a:br>
              <a:rPr b="0" i="0" lang="ja-JP" sz="1200" u="none" cap="none" strike="noStrike">
                <a:solidFill>
                  <a:srgbClr val="000000"/>
                </a:solidFill>
                <a:latin typeface="Arial"/>
                <a:ea typeface="Arial"/>
                <a:cs typeface="Arial"/>
                <a:sym typeface="Arial"/>
              </a:rPr>
            </a:br>
            <a:r>
              <a:rPr b="0" i="0" lang="ja-JP" sz="1200" u="none" cap="none" strike="noStrike">
                <a:solidFill>
                  <a:srgbClr val="000000"/>
                </a:solidFill>
                <a:latin typeface="Arial"/>
                <a:ea typeface="Arial"/>
                <a:cs typeface="Arial"/>
                <a:sym typeface="Arial"/>
              </a:rPr>
              <a:t>　　納税額　▷　個人：年500円　　法人：資本金等の額に応じて年1,000円～40,000円</a:t>
            </a:r>
            <a:endParaRPr b="0" i="0" sz="1200" u="none" cap="none" strike="noStrike">
              <a:solidFill>
                <a:srgbClr val="000000"/>
              </a:solidFill>
              <a:latin typeface="Arial"/>
              <a:ea typeface="Arial"/>
              <a:cs typeface="Arial"/>
              <a:sym typeface="Arial"/>
            </a:endParaRPr>
          </a:p>
        </p:txBody>
      </p:sp>
      <p:grpSp>
        <p:nvGrpSpPr>
          <p:cNvPr id="1272" name="Google Shape;1272;p25"/>
          <p:cNvGrpSpPr/>
          <p:nvPr/>
        </p:nvGrpSpPr>
        <p:grpSpPr>
          <a:xfrm>
            <a:off x="576110" y="6346316"/>
            <a:ext cx="7699438" cy="433650"/>
            <a:chOff x="2513315" y="838079"/>
            <a:chExt cx="5849680" cy="374400"/>
          </a:xfrm>
        </p:grpSpPr>
        <p:sp>
          <p:nvSpPr>
            <p:cNvPr id="1273" name="Google Shape;1273;p25"/>
            <p:cNvSpPr/>
            <p:nvPr/>
          </p:nvSpPr>
          <p:spPr>
            <a:xfrm>
              <a:off x="2513315" y="838079"/>
              <a:ext cx="584968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274" name="Google Shape;1274;p25"/>
            <p:cNvSpPr/>
            <p:nvPr/>
          </p:nvSpPr>
          <p:spPr>
            <a:xfrm>
              <a:off x="2571622" y="876396"/>
              <a:ext cx="5734054"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275" name="Google Shape;1275;p25"/>
            <p:cNvSpPr txBox="1"/>
            <p:nvPr/>
          </p:nvSpPr>
          <p:spPr>
            <a:xfrm>
              <a:off x="2670076" y="942186"/>
              <a:ext cx="5642903" cy="2258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AD"/>
                </a:buClr>
                <a:buSzPts val="1100"/>
                <a:buFont typeface="MS PGothic"/>
                <a:buNone/>
              </a:pPr>
              <a:r>
                <a:rPr b="1" i="0" lang="ja-JP" sz="1100" u="none" cap="none" strike="noStrike">
                  <a:solidFill>
                    <a:srgbClr val="005BAD"/>
                  </a:solidFill>
                  <a:latin typeface="MS PGothic"/>
                  <a:ea typeface="MS PGothic"/>
                  <a:cs typeface="MS PGothic"/>
                  <a:sym typeface="MS PGothic"/>
                </a:rPr>
                <a:t>佐賀県森林環境税についてもっと詳しくみてみよう！　　</a:t>
              </a:r>
              <a:r>
                <a:rPr b="1" i="0" lang="ja-JP" sz="1100" u="sng" cap="none" strike="noStrike">
                  <a:solidFill>
                    <a:srgbClr val="005BAD"/>
                  </a:solidFill>
                  <a:latin typeface="MS PGothic"/>
                  <a:ea typeface="MS PGothic"/>
                  <a:cs typeface="MS PGothic"/>
                  <a:sym typeface="MS PGothic"/>
                  <a:hlinkClick r:id="rId3">
                    <a:extLst>
                      <a:ext uri="{A12FA001-AC4F-418D-AE19-62706E023703}">
                        <ahyp:hlinkClr val="tx"/>
                      </a:ext>
                    </a:extLst>
                  </a:hlinkClick>
                </a:rPr>
                <a:t>https://www.pref.saga.lg.jp/kiji00319533/index.html</a:t>
              </a:r>
              <a:r>
                <a:rPr b="1" i="0" lang="ja-JP" sz="1100" u="none" cap="none" strike="noStrike">
                  <a:solidFill>
                    <a:srgbClr val="005BAD"/>
                  </a:solidFill>
                  <a:latin typeface="MS PGothic"/>
                  <a:ea typeface="MS PGothic"/>
                  <a:cs typeface="MS PGothic"/>
                  <a:sym typeface="MS PGothic"/>
                </a:rPr>
                <a:t>　　　</a:t>
              </a:r>
              <a:r>
                <a:rPr b="0" i="0" lang="ja-JP" sz="1100" u="none" cap="none" strike="noStrike">
                  <a:solidFill>
                    <a:srgbClr val="000000"/>
                  </a:solidFill>
                  <a:latin typeface="Arial"/>
                  <a:ea typeface="Arial"/>
                  <a:cs typeface="Arial"/>
                  <a:sym typeface="Arial"/>
                </a:rPr>
                <a:t> </a:t>
              </a:r>
              <a:endParaRPr b="0" i="0" sz="1100" u="sng" cap="none" strike="noStrike">
                <a:solidFill>
                  <a:srgbClr val="000000"/>
                </a:solidFill>
                <a:latin typeface="Arial"/>
                <a:ea typeface="Arial"/>
                <a:cs typeface="Arial"/>
                <a:sym typeface="Arial"/>
              </a:endParaRPr>
            </a:p>
          </p:txBody>
        </p:sp>
      </p:grpSp>
      <p:grpSp>
        <p:nvGrpSpPr>
          <p:cNvPr id="1276" name="Google Shape;1276;p25"/>
          <p:cNvGrpSpPr/>
          <p:nvPr/>
        </p:nvGrpSpPr>
        <p:grpSpPr>
          <a:xfrm>
            <a:off x="-41757" y="6120668"/>
            <a:ext cx="832606" cy="749284"/>
            <a:chOff x="-35154" y="5996308"/>
            <a:chExt cx="945432" cy="850819"/>
          </a:xfrm>
        </p:grpSpPr>
        <p:sp>
          <p:nvSpPr>
            <p:cNvPr id="1277" name="Google Shape;1277;p25"/>
            <p:cNvSpPr/>
            <p:nvPr/>
          </p:nvSpPr>
          <p:spPr>
            <a:xfrm rot="5400000">
              <a:off x="29731" y="6013483"/>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278" name="Google Shape;1278;p25"/>
            <p:cNvSpPr/>
            <p:nvPr/>
          </p:nvSpPr>
          <p:spPr>
            <a:xfrm rot="5400000">
              <a:off x="29731" y="5966576"/>
              <a:ext cx="850815" cy="910279"/>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279" name="Google Shape;1279;p25"/>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5BAD"/>
                </a:buClr>
                <a:buSzPts val="1400"/>
                <a:buFont typeface="MS PGothic"/>
                <a:buNone/>
              </a:pPr>
              <a:r>
                <a:rPr b="1" i="0" lang="ja-JP" sz="1400" u="none" cap="none" strike="noStrike">
                  <a:solidFill>
                    <a:srgbClr val="005BAD"/>
                  </a:solidFill>
                  <a:latin typeface="MS PGothic"/>
                  <a:ea typeface="MS PGothic"/>
                  <a:cs typeface="MS PGothic"/>
                  <a:sym typeface="MS PGothic"/>
                </a:rPr>
                <a:t>もっと</a:t>
              </a:r>
              <a:endParaRPr b="1" i="0" sz="1400" u="none" cap="none" strike="noStrike">
                <a:solidFill>
                  <a:srgbClr val="005BAD"/>
                </a:solidFill>
                <a:latin typeface="MS PGothic"/>
                <a:ea typeface="MS PGothic"/>
                <a:cs typeface="MS PGothic"/>
                <a:sym typeface="MS PGothic"/>
              </a:endParaRPr>
            </a:p>
            <a:p>
              <a:pPr indent="0" lvl="0" marL="0" marR="0" rtl="0" algn="ctr">
                <a:lnSpc>
                  <a:spcPct val="100000"/>
                </a:lnSpc>
                <a:spcBef>
                  <a:spcPts val="0"/>
                </a:spcBef>
                <a:spcAft>
                  <a:spcPts val="0"/>
                </a:spcAft>
                <a:buClr>
                  <a:srgbClr val="005BAD"/>
                </a:buClr>
                <a:buSzPts val="1400"/>
                <a:buFont typeface="MS PGothic"/>
                <a:buNone/>
              </a:pPr>
              <a:r>
                <a:rPr b="1" i="0" lang="ja-JP" sz="1400" u="none" cap="none" strike="noStrike">
                  <a:solidFill>
                    <a:srgbClr val="005BAD"/>
                  </a:solidFill>
                  <a:latin typeface="MS PGothic"/>
                  <a:ea typeface="MS PGothic"/>
                  <a:cs typeface="MS PGothic"/>
                  <a:sym typeface="MS PGothic"/>
                </a:rPr>
                <a:t>詳しく</a:t>
              </a:r>
              <a:endParaRPr b="1" i="0" sz="1400" u="none" cap="none" strike="noStrike">
                <a:solidFill>
                  <a:srgbClr val="005BAD"/>
                </a:solidFill>
                <a:latin typeface="MS PGothic"/>
                <a:ea typeface="MS PGothic"/>
                <a:cs typeface="MS PGothic"/>
                <a:sym typeface="MS PGothic"/>
              </a:endParaRPr>
            </a:p>
          </p:txBody>
        </p:sp>
      </p:grpSp>
      <p:sp>
        <p:nvSpPr>
          <p:cNvPr id="1280" name="Google Shape;1280;p25"/>
          <p:cNvSpPr txBox="1"/>
          <p:nvPr/>
        </p:nvSpPr>
        <p:spPr>
          <a:xfrm>
            <a:off x="288315" y="1267165"/>
            <a:ext cx="8473846" cy="361289"/>
          </a:xfrm>
          <a:prstGeom prst="rect">
            <a:avLst/>
          </a:prstGeom>
          <a:noFill/>
          <a:ln>
            <a:noFill/>
          </a:ln>
        </p:spPr>
        <p:txBody>
          <a:bodyPr anchorCtr="0" anchor="ctr" bIns="45700" lIns="108000" spcFirstLastPara="1" rIns="36000" wrap="square" tIns="72000">
            <a:noAutofit/>
          </a:bodyPr>
          <a:lstStyle/>
          <a:p>
            <a:pPr indent="0" lvl="0" marL="0" marR="0" rtl="0" algn="l">
              <a:lnSpc>
                <a:spcPct val="100000"/>
              </a:lnSpc>
              <a:spcBef>
                <a:spcPts val="0"/>
              </a:spcBef>
              <a:spcAft>
                <a:spcPts val="0"/>
              </a:spcAft>
              <a:buClr>
                <a:srgbClr val="000000"/>
              </a:buClr>
              <a:buSzPts val="1400"/>
              <a:buFont typeface="Arial"/>
              <a:buNone/>
            </a:pPr>
            <a:r>
              <a:rPr b="0" i="0" lang="ja-JP" sz="1300" u="sng" cap="none" strike="noStrike">
                <a:solidFill>
                  <a:srgbClr val="000000"/>
                </a:solidFill>
                <a:latin typeface="Arial"/>
                <a:ea typeface="Arial"/>
                <a:cs typeface="Arial"/>
                <a:sym typeface="Arial"/>
              </a:rPr>
              <a:t>さがの森林を守り育てるため、佐賀県森林環境税を活用し「さがの森林再生事業」を実施しています。</a:t>
            </a:r>
            <a:endParaRPr sz="1300"/>
          </a:p>
        </p:txBody>
      </p:sp>
      <p:sp>
        <p:nvSpPr>
          <p:cNvPr id="1281" name="Google Shape;1281;p25"/>
          <p:cNvSpPr/>
          <p:nvPr/>
        </p:nvSpPr>
        <p:spPr>
          <a:xfrm>
            <a:off x="331693" y="1772303"/>
            <a:ext cx="2520000" cy="216000"/>
          </a:xfrm>
          <a:prstGeom prst="rect">
            <a:avLst/>
          </a:prstGeom>
          <a:solidFill>
            <a:srgbClr val="77BFFF"/>
          </a:solidFill>
          <a:ln>
            <a:noFill/>
          </a:ln>
        </p:spPr>
        <p:txBody>
          <a:bodyPr anchorCtr="0" anchor="ctr" bIns="0" lIns="0" spcFirstLastPara="1" rIns="0" wrap="square" tIns="0">
            <a:noAutofit/>
          </a:bodyPr>
          <a:lstStyle/>
          <a:p>
            <a:pPr indent="0" lvl="0" marL="0" marR="0" rtl="0" algn="ctr">
              <a:lnSpc>
                <a:spcPct val="95238"/>
              </a:lnSpc>
              <a:spcBef>
                <a:spcPts val="0"/>
              </a:spcBef>
              <a:spcAft>
                <a:spcPts val="0"/>
              </a:spcAft>
              <a:buClr>
                <a:srgbClr val="000000"/>
              </a:buClr>
              <a:buSzPts val="1050"/>
              <a:buFont typeface="Arial"/>
              <a:buNone/>
            </a:pPr>
            <a:r>
              <a:rPr b="0" i="0" lang="ja-JP" sz="1050" u="none" cap="none" strike="noStrike">
                <a:solidFill>
                  <a:srgbClr val="000000"/>
                </a:solidFill>
                <a:latin typeface="Arial"/>
                <a:ea typeface="Arial"/>
                <a:cs typeface="Arial"/>
                <a:sym typeface="Arial"/>
              </a:rPr>
              <a:t>荒廃した森林を再生</a:t>
            </a:r>
            <a:endParaRPr b="0" i="0" sz="1050" u="none" cap="none" strike="noStrike">
              <a:solidFill>
                <a:srgbClr val="000000"/>
              </a:solidFill>
              <a:latin typeface="Arial"/>
              <a:ea typeface="Arial"/>
              <a:cs typeface="Arial"/>
              <a:sym typeface="Arial"/>
            </a:endParaRPr>
          </a:p>
        </p:txBody>
      </p:sp>
      <p:pic>
        <p:nvPicPr>
          <p:cNvPr id="1282" name="Google Shape;1282;p25"/>
          <p:cNvPicPr preferRelativeResize="0"/>
          <p:nvPr/>
        </p:nvPicPr>
        <p:blipFill rotWithShape="1">
          <a:blip r:embed="rId4">
            <a:alphaModFix/>
          </a:blip>
          <a:srcRect b="0" l="0" r="0" t="8791"/>
          <a:stretch/>
        </p:blipFill>
        <p:spPr>
          <a:xfrm>
            <a:off x="6685294" y="5462400"/>
            <a:ext cx="999360" cy="911505"/>
          </a:xfrm>
          <a:prstGeom prst="rect">
            <a:avLst/>
          </a:prstGeom>
          <a:noFill/>
          <a:ln>
            <a:noFill/>
          </a:ln>
        </p:spPr>
      </p:pic>
      <p:sp>
        <p:nvSpPr>
          <p:cNvPr id="1283" name="Google Shape;1283;p25"/>
          <p:cNvSpPr/>
          <p:nvPr/>
        </p:nvSpPr>
        <p:spPr>
          <a:xfrm>
            <a:off x="7385868" y="5241420"/>
            <a:ext cx="1473436" cy="475129"/>
          </a:xfrm>
          <a:prstGeom prst="wedgeEllipseCallout">
            <a:avLst>
              <a:gd fmla="val -43634" name="adj1"/>
              <a:gd fmla="val 49863" name="adj2"/>
            </a:avLst>
          </a:prstGeom>
          <a:no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ja-JP" sz="800" u="none" cap="none" strike="noStrike">
                <a:solidFill>
                  <a:srgbClr val="000000"/>
                </a:solidFill>
                <a:latin typeface="Arial"/>
                <a:ea typeface="Arial"/>
                <a:cs typeface="Arial"/>
                <a:sym typeface="Arial"/>
              </a:rPr>
              <a:t>森林保全のために</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ja-JP" sz="800" u="none" cap="none" strike="noStrike">
                <a:solidFill>
                  <a:srgbClr val="000000"/>
                </a:solidFill>
                <a:latin typeface="Arial"/>
                <a:ea typeface="Arial"/>
                <a:cs typeface="Arial"/>
                <a:sym typeface="Arial"/>
              </a:rPr>
              <a:t>活用してるよ！</a:t>
            </a:r>
            <a:endParaRPr/>
          </a:p>
        </p:txBody>
      </p:sp>
      <p:pic>
        <p:nvPicPr>
          <p:cNvPr id="1284" name="Google Shape;1284;p25"/>
          <p:cNvPicPr preferRelativeResize="0"/>
          <p:nvPr/>
        </p:nvPicPr>
        <p:blipFill rotWithShape="1">
          <a:blip r:embed="rId5">
            <a:alphaModFix/>
          </a:blip>
          <a:srcRect b="35948" l="27811" r="49083" t="40261"/>
          <a:stretch/>
        </p:blipFill>
        <p:spPr>
          <a:xfrm>
            <a:off x="7745506" y="125506"/>
            <a:ext cx="831649" cy="1201271"/>
          </a:xfrm>
          <a:prstGeom prst="rect">
            <a:avLst/>
          </a:prstGeom>
          <a:noFill/>
          <a:ln>
            <a:noFill/>
          </a:ln>
        </p:spPr>
      </p:pic>
      <p:pic>
        <p:nvPicPr>
          <p:cNvPr id="1285" name="Google Shape;1285;p25">
            <a:hlinkClick r:id="rId6"/>
          </p:cNvPr>
          <p:cNvPicPr preferRelativeResize="0"/>
          <p:nvPr/>
        </p:nvPicPr>
        <p:blipFill rotWithShape="1">
          <a:blip r:embed="rId7">
            <a:alphaModFix/>
          </a:blip>
          <a:srcRect b="0" l="0" r="0" t="0"/>
          <a:stretch/>
        </p:blipFill>
        <p:spPr>
          <a:xfrm>
            <a:off x="8316853" y="6329496"/>
            <a:ext cx="466113" cy="466113"/>
          </a:xfrm>
          <a:prstGeom prst="rect">
            <a:avLst/>
          </a:prstGeom>
          <a:noFill/>
          <a:ln>
            <a:noFill/>
          </a:ln>
        </p:spPr>
      </p:pic>
      <p:sp>
        <p:nvSpPr>
          <p:cNvPr id="1286" name="Google Shape;1286;p25"/>
          <p:cNvSpPr/>
          <p:nvPr/>
        </p:nvSpPr>
        <p:spPr>
          <a:xfrm>
            <a:off x="6935345" y="4296453"/>
            <a:ext cx="1545267" cy="371475"/>
          </a:xfrm>
          <a:prstGeom prst="rect">
            <a:avLst/>
          </a:prstGeom>
          <a:noFill/>
          <a:ln>
            <a:noFill/>
          </a:ln>
        </p:spPr>
        <p:txBody>
          <a:bodyPr anchorCtr="0" anchor="ctr" bIns="45700" lIns="0" spcFirstLastPara="1" rIns="0" wrap="square" tIns="45700">
            <a:noAutofit/>
          </a:bodyPr>
          <a:lstStyle/>
          <a:p>
            <a:pPr indent="0" lvl="0" marL="0" marR="0" rtl="0" algn="l">
              <a:lnSpc>
                <a:spcPct val="95238"/>
              </a:lnSpc>
              <a:spcBef>
                <a:spcPts val="0"/>
              </a:spcBef>
              <a:spcAft>
                <a:spcPts val="0"/>
              </a:spcAft>
              <a:buClr>
                <a:schemeClr val="dk1"/>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287" name="Google Shape;1287;p25"/>
          <p:cNvSpPr/>
          <p:nvPr/>
        </p:nvSpPr>
        <p:spPr>
          <a:xfrm>
            <a:off x="3352502" y="1772291"/>
            <a:ext cx="2520000" cy="216000"/>
          </a:xfrm>
          <a:prstGeom prst="rect">
            <a:avLst/>
          </a:prstGeom>
          <a:solidFill>
            <a:srgbClr val="77BFFF"/>
          </a:solidFill>
          <a:ln>
            <a:noFill/>
          </a:ln>
        </p:spPr>
        <p:txBody>
          <a:bodyPr anchorCtr="0" anchor="ctr" bIns="0" lIns="0" spcFirstLastPara="1" rIns="0" wrap="square" tIns="0">
            <a:noAutofit/>
          </a:bodyPr>
          <a:lstStyle/>
          <a:p>
            <a:pPr indent="0" lvl="0" marL="0" marR="0" rtl="0" algn="ctr">
              <a:lnSpc>
                <a:spcPct val="95238"/>
              </a:lnSpc>
              <a:spcBef>
                <a:spcPts val="0"/>
              </a:spcBef>
              <a:spcAft>
                <a:spcPts val="0"/>
              </a:spcAft>
              <a:buClr>
                <a:srgbClr val="000000"/>
              </a:buClr>
              <a:buSzPts val="1050"/>
              <a:buFont typeface="Arial"/>
              <a:buNone/>
            </a:pPr>
            <a:r>
              <a:rPr b="0" i="0" lang="ja-JP" sz="1050" u="none" cap="none" strike="noStrike">
                <a:solidFill>
                  <a:srgbClr val="000000"/>
                </a:solidFill>
                <a:latin typeface="Arial"/>
                <a:ea typeface="Arial"/>
                <a:cs typeface="Arial"/>
                <a:sym typeface="Arial"/>
              </a:rPr>
              <a:t>荒廃竹林などへの郷土樹種の植栽・保育</a:t>
            </a:r>
            <a:endParaRPr b="0" i="0" sz="1050" u="none" cap="none" strike="noStrike">
              <a:solidFill>
                <a:srgbClr val="000000"/>
              </a:solidFill>
              <a:latin typeface="Arial"/>
              <a:ea typeface="Arial"/>
              <a:cs typeface="Arial"/>
              <a:sym typeface="Arial"/>
            </a:endParaRPr>
          </a:p>
        </p:txBody>
      </p:sp>
      <p:sp>
        <p:nvSpPr>
          <p:cNvPr id="1288" name="Google Shape;1288;p25"/>
          <p:cNvSpPr/>
          <p:nvPr/>
        </p:nvSpPr>
        <p:spPr>
          <a:xfrm>
            <a:off x="421342" y="2020190"/>
            <a:ext cx="2330824" cy="261983"/>
          </a:xfrm>
          <a:prstGeom prst="rect">
            <a:avLst/>
          </a:prstGeom>
          <a:noFill/>
          <a:ln>
            <a:noFill/>
          </a:ln>
        </p:spPr>
        <p:txBody>
          <a:bodyPr anchorCtr="0" anchor="ctr" bIns="0" lIns="0" spcFirstLastPara="1" rIns="0" wrap="square" tIns="0">
            <a:noAutofit/>
          </a:bodyPr>
          <a:lstStyle/>
          <a:p>
            <a:pPr indent="0" lvl="0" marL="0" marR="0" rtl="0" algn="l">
              <a:lnSpc>
                <a:spcPct val="111111"/>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県内一円の河川集水路などに残存する荒廃した人工林の強度間伐を実施。</a:t>
            </a:r>
            <a:endParaRPr b="0" i="0" sz="900" u="none" cap="none" strike="noStrike">
              <a:solidFill>
                <a:srgbClr val="000000"/>
              </a:solidFill>
              <a:latin typeface="Arial"/>
              <a:ea typeface="Arial"/>
              <a:cs typeface="Arial"/>
              <a:sym typeface="Arial"/>
            </a:endParaRPr>
          </a:p>
        </p:txBody>
      </p:sp>
      <p:sp>
        <p:nvSpPr>
          <p:cNvPr id="1289" name="Google Shape;1289;p25"/>
          <p:cNvSpPr/>
          <p:nvPr/>
        </p:nvSpPr>
        <p:spPr>
          <a:xfrm>
            <a:off x="3550023" y="2010822"/>
            <a:ext cx="2259107" cy="261983"/>
          </a:xfrm>
          <a:prstGeom prst="rect">
            <a:avLst/>
          </a:prstGeom>
          <a:noFill/>
          <a:ln>
            <a:noFill/>
          </a:ln>
        </p:spPr>
        <p:txBody>
          <a:bodyPr anchorCtr="0" anchor="ctr" bIns="0" lIns="0" spcFirstLastPara="1" rIns="0" wrap="square" tIns="0">
            <a:noAutofit/>
          </a:bodyPr>
          <a:lstStyle/>
          <a:p>
            <a:pPr indent="0" lvl="0" marL="0" marR="0" rtl="0" algn="l">
              <a:lnSpc>
                <a:spcPct val="111111"/>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荒廃した人工林及び荒廃竹林などにおいて、県が郷土樹種の植栽及び保育を実施。</a:t>
            </a:r>
            <a:endParaRPr b="0" i="0" sz="900" u="none" cap="none" strike="noStrike">
              <a:solidFill>
                <a:srgbClr val="000000"/>
              </a:solidFill>
              <a:latin typeface="Arial"/>
              <a:ea typeface="Arial"/>
              <a:cs typeface="Arial"/>
              <a:sym typeface="Arial"/>
            </a:endParaRPr>
          </a:p>
        </p:txBody>
      </p:sp>
      <p:pic>
        <p:nvPicPr>
          <p:cNvPr id="1290" name="Google Shape;1290;p25"/>
          <p:cNvPicPr preferRelativeResize="0"/>
          <p:nvPr/>
        </p:nvPicPr>
        <p:blipFill rotWithShape="1">
          <a:blip r:embed="rId8">
            <a:alphaModFix/>
          </a:blip>
          <a:srcRect b="0" l="0" r="0" t="0"/>
          <a:stretch/>
        </p:blipFill>
        <p:spPr>
          <a:xfrm>
            <a:off x="3305109" y="2299320"/>
            <a:ext cx="1355702" cy="936939"/>
          </a:xfrm>
          <a:prstGeom prst="rect">
            <a:avLst/>
          </a:prstGeom>
          <a:noFill/>
          <a:ln>
            <a:noFill/>
          </a:ln>
        </p:spPr>
      </p:pic>
      <p:pic>
        <p:nvPicPr>
          <p:cNvPr id="1291" name="Google Shape;1291;p25"/>
          <p:cNvPicPr preferRelativeResize="0"/>
          <p:nvPr/>
        </p:nvPicPr>
        <p:blipFill rotWithShape="1">
          <a:blip r:embed="rId9">
            <a:alphaModFix/>
          </a:blip>
          <a:srcRect b="0" l="0" r="0" t="0"/>
          <a:stretch/>
        </p:blipFill>
        <p:spPr>
          <a:xfrm>
            <a:off x="4604990" y="2285206"/>
            <a:ext cx="1336665" cy="942088"/>
          </a:xfrm>
          <a:prstGeom prst="rect">
            <a:avLst/>
          </a:prstGeom>
          <a:noFill/>
          <a:ln>
            <a:noFill/>
          </a:ln>
        </p:spPr>
      </p:pic>
      <p:pic>
        <p:nvPicPr>
          <p:cNvPr id="1292" name="Google Shape;1292;p25"/>
          <p:cNvPicPr preferRelativeResize="0"/>
          <p:nvPr/>
        </p:nvPicPr>
        <p:blipFill rotWithShape="1">
          <a:blip r:embed="rId10">
            <a:alphaModFix/>
          </a:blip>
          <a:srcRect b="0" l="0" r="0" t="0"/>
          <a:stretch/>
        </p:blipFill>
        <p:spPr>
          <a:xfrm>
            <a:off x="304240" y="2298252"/>
            <a:ext cx="1321360" cy="949843"/>
          </a:xfrm>
          <a:prstGeom prst="rect">
            <a:avLst/>
          </a:prstGeom>
          <a:noFill/>
          <a:ln>
            <a:noFill/>
          </a:ln>
        </p:spPr>
      </p:pic>
      <p:sp>
        <p:nvSpPr>
          <p:cNvPr id="1293" name="Google Shape;1293;p25"/>
          <p:cNvSpPr/>
          <p:nvPr/>
        </p:nvSpPr>
        <p:spPr>
          <a:xfrm>
            <a:off x="6283961" y="1772291"/>
            <a:ext cx="2520000" cy="216000"/>
          </a:xfrm>
          <a:prstGeom prst="rect">
            <a:avLst/>
          </a:prstGeom>
          <a:solidFill>
            <a:srgbClr val="77BFFF"/>
          </a:solidFill>
          <a:ln>
            <a:noFill/>
          </a:ln>
        </p:spPr>
        <p:txBody>
          <a:bodyPr anchorCtr="0" anchor="ctr" bIns="0" lIns="0" spcFirstLastPara="1" rIns="0" wrap="square" tIns="0">
            <a:noAutofit/>
          </a:bodyPr>
          <a:lstStyle/>
          <a:p>
            <a:pPr indent="0" lvl="0" marL="0" marR="0" rtl="0" algn="ctr">
              <a:lnSpc>
                <a:spcPct val="95238"/>
              </a:lnSpc>
              <a:spcBef>
                <a:spcPts val="0"/>
              </a:spcBef>
              <a:spcAft>
                <a:spcPts val="0"/>
              </a:spcAft>
              <a:buClr>
                <a:srgbClr val="000000"/>
              </a:buClr>
              <a:buSzPts val="1050"/>
              <a:buFont typeface="Arial"/>
              <a:buNone/>
            </a:pPr>
            <a:r>
              <a:rPr b="0" i="0" lang="ja-JP" sz="1050" u="none" cap="none" strike="noStrike">
                <a:solidFill>
                  <a:srgbClr val="000000"/>
                </a:solidFill>
                <a:latin typeface="Arial"/>
                <a:ea typeface="Arial"/>
                <a:cs typeface="Arial"/>
                <a:sym typeface="Arial"/>
              </a:rPr>
              <a:t>地域の森林づくり活動を支援</a:t>
            </a:r>
            <a:endParaRPr b="0" i="0" sz="1050" u="none" cap="none" strike="noStrike">
              <a:solidFill>
                <a:srgbClr val="000000"/>
              </a:solidFill>
              <a:latin typeface="Arial"/>
              <a:ea typeface="Arial"/>
              <a:cs typeface="Arial"/>
              <a:sym typeface="Arial"/>
            </a:endParaRPr>
          </a:p>
        </p:txBody>
      </p:sp>
      <p:sp>
        <p:nvSpPr>
          <p:cNvPr id="1294" name="Google Shape;1294;p25"/>
          <p:cNvSpPr/>
          <p:nvPr/>
        </p:nvSpPr>
        <p:spPr>
          <a:xfrm>
            <a:off x="3615084" y="3184911"/>
            <a:ext cx="719100" cy="261900"/>
          </a:xfrm>
          <a:prstGeom prst="rect">
            <a:avLst/>
          </a:prstGeom>
          <a:noFill/>
          <a:ln>
            <a:noFill/>
          </a:ln>
        </p:spPr>
        <p:txBody>
          <a:bodyPr anchorCtr="0" anchor="ctr" bIns="0" lIns="0" spcFirstLastPara="1" rIns="0" wrap="square" tIns="0">
            <a:noAutofit/>
          </a:bodyPr>
          <a:lstStyle/>
          <a:p>
            <a:pPr indent="0" lvl="0" marL="0" marR="0" rtl="0" algn="ctr">
              <a:lnSpc>
                <a:spcPct val="111111"/>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〈整備前〉</a:t>
            </a:r>
            <a:endParaRPr/>
          </a:p>
        </p:txBody>
      </p:sp>
      <p:sp>
        <p:nvSpPr>
          <p:cNvPr id="1295" name="Google Shape;1295;p25"/>
          <p:cNvSpPr/>
          <p:nvPr/>
        </p:nvSpPr>
        <p:spPr>
          <a:xfrm>
            <a:off x="4977705" y="3184911"/>
            <a:ext cx="719100" cy="261900"/>
          </a:xfrm>
          <a:prstGeom prst="rect">
            <a:avLst/>
          </a:prstGeom>
          <a:noFill/>
          <a:ln>
            <a:noFill/>
          </a:ln>
        </p:spPr>
        <p:txBody>
          <a:bodyPr anchorCtr="0" anchor="ctr" bIns="0" lIns="0" spcFirstLastPara="1" rIns="0" wrap="square" tIns="0">
            <a:noAutofit/>
          </a:bodyPr>
          <a:lstStyle/>
          <a:p>
            <a:pPr indent="0" lvl="0" marL="0" marR="0" rtl="0" algn="ctr">
              <a:lnSpc>
                <a:spcPct val="111111"/>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〈整備後〉</a:t>
            </a:r>
            <a:endParaRPr/>
          </a:p>
        </p:txBody>
      </p:sp>
      <p:sp>
        <p:nvSpPr>
          <p:cNvPr id="1296" name="Google Shape;1296;p25"/>
          <p:cNvSpPr/>
          <p:nvPr/>
        </p:nvSpPr>
        <p:spPr>
          <a:xfrm>
            <a:off x="576028" y="3211811"/>
            <a:ext cx="719100" cy="261900"/>
          </a:xfrm>
          <a:prstGeom prst="rect">
            <a:avLst/>
          </a:prstGeom>
          <a:noFill/>
          <a:ln>
            <a:noFill/>
          </a:ln>
        </p:spPr>
        <p:txBody>
          <a:bodyPr anchorCtr="0" anchor="ctr" bIns="0" lIns="0" spcFirstLastPara="1" rIns="0" wrap="square" tIns="0">
            <a:noAutofit/>
          </a:bodyPr>
          <a:lstStyle/>
          <a:p>
            <a:pPr indent="0" lvl="0" marL="0" marR="0" rtl="0" algn="ctr">
              <a:lnSpc>
                <a:spcPct val="111111"/>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〈整備前〉</a:t>
            </a:r>
            <a:endParaRPr/>
          </a:p>
        </p:txBody>
      </p:sp>
      <p:sp>
        <p:nvSpPr>
          <p:cNvPr id="1297" name="Google Shape;1297;p25"/>
          <p:cNvSpPr/>
          <p:nvPr/>
        </p:nvSpPr>
        <p:spPr>
          <a:xfrm>
            <a:off x="1938684" y="3211811"/>
            <a:ext cx="719100" cy="261900"/>
          </a:xfrm>
          <a:prstGeom prst="rect">
            <a:avLst/>
          </a:prstGeom>
          <a:noFill/>
          <a:ln>
            <a:noFill/>
          </a:ln>
        </p:spPr>
        <p:txBody>
          <a:bodyPr anchorCtr="0" anchor="ctr" bIns="0" lIns="0" spcFirstLastPara="1" rIns="0" wrap="square" tIns="0">
            <a:noAutofit/>
          </a:bodyPr>
          <a:lstStyle/>
          <a:p>
            <a:pPr indent="0" lvl="0" marL="0" marR="0" rtl="0" algn="ctr">
              <a:lnSpc>
                <a:spcPct val="111111"/>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〈整備後〉</a:t>
            </a:r>
            <a:endParaRPr/>
          </a:p>
        </p:txBody>
      </p:sp>
      <p:sp>
        <p:nvSpPr>
          <p:cNvPr id="1298" name="Google Shape;1298;p25"/>
          <p:cNvSpPr/>
          <p:nvPr/>
        </p:nvSpPr>
        <p:spPr>
          <a:xfrm>
            <a:off x="6304487" y="2010825"/>
            <a:ext cx="2520000" cy="261900"/>
          </a:xfrm>
          <a:prstGeom prst="rect">
            <a:avLst/>
          </a:prstGeom>
          <a:noFill/>
          <a:ln>
            <a:noFill/>
          </a:ln>
        </p:spPr>
        <p:txBody>
          <a:bodyPr anchorCtr="0" anchor="ctr" bIns="0" lIns="0" spcFirstLastPara="1" rIns="0" wrap="square" tIns="0">
            <a:noAutofit/>
          </a:bodyPr>
          <a:lstStyle/>
          <a:p>
            <a:pPr indent="0" lvl="0" marL="0" marR="0" rtl="0" algn="l">
              <a:lnSpc>
                <a:spcPct val="111111"/>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荒廃森林の再生を目指して、県民自ら企画・立案した取り組みを支援。</a:t>
            </a:r>
            <a:endParaRPr b="0" i="0" sz="900" u="none" cap="none" strike="noStrike">
              <a:solidFill>
                <a:srgbClr val="000000"/>
              </a:solidFill>
              <a:latin typeface="Arial"/>
              <a:ea typeface="Arial"/>
              <a:cs typeface="Arial"/>
              <a:sym typeface="Arial"/>
            </a:endParaRPr>
          </a:p>
        </p:txBody>
      </p:sp>
      <p:sp>
        <p:nvSpPr>
          <p:cNvPr id="1299" name="Google Shape;1299;p25"/>
          <p:cNvSpPr/>
          <p:nvPr/>
        </p:nvSpPr>
        <p:spPr>
          <a:xfrm>
            <a:off x="349623" y="3502492"/>
            <a:ext cx="2520000" cy="216000"/>
          </a:xfrm>
          <a:prstGeom prst="rect">
            <a:avLst/>
          </a:prstGeom>
          <a:solidFill>
            <a:srgbClr val="77BFFF"/>
          </a:solidFill>
          <a:ln>
            <a:noFill/>
          </a:ln>
        </p:spPr>
        <p:txBody>
          <a:bodyPr anchorCtr="0" anchor="ctr" bIns="0" lIns="0" spcFirstLastPara="1" rIns="0" wrap="square" tIns="0">
            <a:noAutofit/>
          </a:bodyPr>
          <a:lstStyle/>
          <a:p>
            <a:pPr indent="0" lvl="0" marL="0" marR="0" rtl="0" algn="ctr">
              <a:lnSpc>
                <a:spcPct val="95238"/>
              </a:lnSpc>
              <a:spcBef>
                <a:spcPts val="0"/>
              </a:spcBef>
              <a:spcAft>
                <a:spcPts val="0"/>
              </a:spcAft>
              <a:buClr>
                <a:srgbClr val="000000"/>
              </a:buClr>
              <a:buSzPts val="1050"/>
              <a:buFont typeface="Arial"/>
              <a:buNone/>
            </a:pPr>
            <a:r>
              <a:rPr b="0" i="0" lang="ja-JP" sz="1050" u="none" cap="none" strike="noStrike">
                <a:solidFill>
                  <a:srgbClr val="000000"/>
                </a:solidFill>
                <a:latin typeface="Arial"/>
                <a:ea typeface="Arial"/>
                <a:cs typeface="Arial"/>
                <a:sym typeface="Arial"/>
              </a:rPr>
              <a:t>自然環境を守る活動を支援</a:t>
            </a:r>
            <a:endParaRPr b="0" i="0" sz="1050" u="none" cap="none" strike="noStrike">
              <a:solidFill>
                <a:srgbClr val="000000"/>
              </a:solidFill>
              <a:latin typeface="Arial"/>
              <a:ea typeface="Arial"/>
              <a:cs typeface="Arial"/>
              <a:sym typeface="Arial"/>
            </a:endParaRPr>
          </a:p>
        </p:txBody>
      </p:sp>
      <p:pic>
        <p:nvPicPr>
          <p:cNvPr id="1300" name="Google Shape;1300;p25"/>
          <p:cNvPicPr preferRelativeResize="0"/>
          <p:nvPr/>
        </p:nvPicPr>
        <p:blipFill rotWithShape="1">
          <a:blip r:embed="rId11">
            <a:alphaModFix/>
          </a:blip>
          <a:srcRect b="0" l="0" r="0" t="0"/>
          <a:stretch/>
        </p:blipFill>
        <p:spPr>
          <a:xfrm flipH="1">
            <a:off x="331692" y="4062659"/>
            <a:ext cx="1317814" cy="988843"/>
          </a:xfrm>
          <a:prstGeom prst="rect">
            <a:avLst/>
          </a:prstGeom>
          <a:noFill/>
          <a:ln>
            <a:noFill/>
          </a:ln>
        </p:spPr>
      </p:pic>
      <p:pic>
        <p:nvPicPr>
          <p:cNvPr id="1301" name="Google Shape;1301;p25"/>
          <p:cNvPicPr preferRelativeResize="0"/>
          <p:nvPr/>
        </p:nvPicPr>
        <p:blipFill rotWithShape="1">
          <a:blip r:embed="rId12">
            <a:alphaModFix/>
          </a:blip>
          <a:srcRect b="0" l="0" r="0" t="0"/>
          <a:stretch/>
        </p:blipFill>
        <p:spPr>
          <a:xfrm>
            <a:off x="1603246" y="4070980"/>
            <a:ext cx="1337176" cy="994079"/>
          </a:xfrm>
          <a:prstGeom prst="rect">
            <a:avLst/>
          </a:prstGeom>
          <a:noFill/>
          <a:ln>
            <a:noFill/>
          </a:ln>
        </p:spPr>
      </p:pic>
      <p:sp>
        <p:nvSpPr>
          <p:cNvPr id="1302" name="Google Shape;1302;p25"/>
          <p:cNvSpPr/>
          <p:nvPr/>
        </p:nvSpPr>
        <p:spPr>
          <a:xfrm>
            <a:off x="3388663" y="3502492"/>
            <a:ext cx="2520000" cy="216000"/>
          </a:xfrm>
          <a:prstGeom prst="rect">
            <a:avLst/>
          </a:prstGeom>
          <a:solidFill>
            <a:srgbClr val="77BFFF"/>
          </a:solidFill>
          <a:ln>
            <a:noFill/>
          </a:ln>
        </p:spPr>
        <p:txBody>
          <a:bodyPr anchorCtr="0" anchor="ctr" bIns="0" lIns="0" spcFirstLastPara="1" rIns="0" wrap="square" tIns="0">
            <a:noAutofit/>
          </a:bodyPr>
          <a:lstStyle/>
          <a:p>
            <a:pPr indent="0" lvl="0" marL="0" marR="0" rtl="0" algn="ctr">
              <a:lnSpc>
                <a:spcPct val="95238"/>
              </a:lnSpc>
              <a:spcBef>
                <a:spcPts val="0"/>
              </a:spcBef>
              <a:spcAft>
                <a:spcPts val="0"/>
              </a:spcAft>
              <a:buClr>
                <a:srgbClr val="000000"/>
              </a:buClr>
              <a:buSzPts val="1050"/>
              <a:buFont typeface="Arial"/>
              <a:buNone/>
            </a:pPr>
            <a:r>
              <a:rPr b="0" i="0" lang="ja-JP" sz="1050" u="none" cap="none" strike="noStrike">
                <a:solidFill>
                  <a:srgbClr val="000000"/>
                </a:solidFill>
                <a:latin typeface="Arial"/>
                <a:ea typeface="Arial"/>
                <a:cs typeface="Arial"/>
                <a:sym typeface="Arial"/>
              </a:rPr>
              <a:t>木育活動への支援・イベント開催</a:t>
            </a:r>
            <a:endParaRPr b="0" i="0" sz="1050" u="none" cap="none" strike="noStrike">
              <a:solidFill>
                <a:srgbClr val="000000"/>
              </a:solidFill>
              <a:latin typeface="Arial"/>
              <a:ea typeface="Arial"/>
              <a:cs typeface="Arial"/>
              <a:sym typeface="Arial"/>
            </a:endParaRPr>
          </a:p>
        </p:txBody>
      </p:sp>
      <p:sp>
        <p:nvSpPr>
          <p:cNvPr id="1303" name="Google Shape;1303;p25"/>
          <p:cNvSpPr/>
          <p:nvPr/>
        </p:nvSpPr>
        <p:spPr>
          <a:xfrm>
            <a:off x="3446615" y="3704784"/>
            <a:ext cx="2495400" cy="371400"/>
          </a:xfrm>
          <a:prstGeom prst="rect">
            <a:avLst/>
          </a:prstGeom>
          <a:noFill/>
          <a:ln>
            <a:noFill/>
          </a:ln>
        </p:spPr>
        <p:txBody>
          <a:bodyPr anchorCtr="0" anchor="ctr" bIns="45700" lIns="0" spcFirstLastPara="1" rIns="0" wrap="square" tIns="45700">
            <a:noAutofit/>
          </a:bodyPr>
          <a:lstStyle/>
          <a:p>
            <a:pPr indent="0" lvl="0" marL="0" marR="0" rtl="0" algn="l">
              <a:lnSpc>
                <a:spcPct val="111111"/>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県産木材の普及・啓発する木育活動への支援や</a:t>
            </a:r>
            <a:endParaRPr b="0" i="0" sz="900" u="none" cap="none" strike="noStrike">
              <a:solidFill>
                <a:srgbClr val="000000"/>
              </a:solidFill>
              <a:latin typeface="Arial"/>
              <a:ea typeface="Arial"/>
              <a:cs typeface="Arial"/>
              <a:sym typeface="Arial"/>
            </a:endParaRPr>
          </a:p>
          <a:p>
            <a:pPr indent="0" lvl="0" marL="0" marR="0" rtl="0" algn="l">
              <a:lnSpc>
                <a:spcPct val="111111"/>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木育イベントの開催。</a:t>
            </a:r>
            <a:endParaRPr b="0" i="0" sz="1050" u="none" cap="none" strike="noStrike">
              <a:solidFill>
                <a:srgbClr val="000000"/>
              </a:solidFill>
              <a:latin typeface="Arial"/>
              <a:ea typeface="Arial"/>
              <a:cs typeface="Arial"/>
              <a:sym typeface="Arial"/>
            </a:endParaRPr>
          </a:p>
        </p:txBody>
      </p:sp>
      <p:pic>
        <p:nvPicPr>
          <p:cNvPr id="1304" name="Google Shape;1304;p25"/>
          <p:cNvPicPr preferRelativeResize="0"/>
          <p:nvPr/>
        </p:nvPicPr>
        <p:blipFill rotWithShape="1">
          <a:blip r:embed="rId13">
            <a:alphaModFix/>
          </a:blip>
          <a:srcRect b="0" l="16282" r="0" t="0"/>
          <a:stretch/>
        </p:blipFill>
        <p:spPr>
          <a:xfrm>
            <a:off x="3322645" y="4054629"/>
            <a:ext cx="1304773" cy="1016135"/>
          </a:xfrm>
          <a:prstGeom prst="rect">
            <a:avLst/>
          </a:prstGeom>
          <a:noFill/>
          <a:ln>
            <a:noFill/>
          </a:ln>
        </p:spPr>
      </p:pic>
      <p:pic>
        <p:nvPicPr>
          <p:cNvPr id="1305" name="Google Shape;1305;p25"/>
          <p:cNvPicPr preferRelativeResize="0"/>
          <p:nvPr/>
        </p:nvPicPr>
        <p:blipFill rotWithShape="1">
          <a:blip r:embed="rId14">
            <a:alphaModFix/>
          </a:blip>
          <a:srcRect b="0" l="19322" r="0" t="0"/>
          <a:stretch/>
        </p:blipFill>
        <p:spPr>
          <a:xfrm>
            <a:off x="4627418" y="4060786"/>
            <a:ext cx="1360256" cy="1021659"/>
          </a:xfrm>
          <a:prstGeom prst="rect">
            <a:avLst/>
          </a:prstGeom>
          <a:noFill/>
          <a:ln>
            <a:noFill/>
          </a:ln>
        </p:spPr>
      </p:pic>
      <p:pic>
        <p:nvPicPr>
          <p:cNvPr id="1306" name="Google Shape;1306;p25"/>
          <p:cNvPicPr preferRelativeResize="0"/>
          <p:nvPr/>
        </p:nvPicPr>
        <p:blipFill rotWithShape="1">
          <a:blip r:embed="rId15">
            <a:alphaModFix/>
          </a:blip>
          <a:srcRect b="0" l="0" r="0" t="0"/>
          <a:stretch/>
        </p:blipFill>
        <p:spPr>
          <a:xfrm>
            <a:off x="1607128" y="2300284"/>
            <a:ext cx="1288474" cy="934755"/>
          </a:xfrm>
          <a:prstGeom prst="rect">
            <a:avLst/>
          </a:prstGeom>
          <a:noFill/>
          <a:ln>
            <a:noFill/>
          </a:ln>
        </p:spPr>
      </p:pic>
      <p:sp>
        <p:nvSpPr>
          <p:cNvPr id="1307" name="Google Shape;1307;p25"/>
          <p:cNvSpPr/>
          <p:nvPr/>
        </p:nvSpPr>
        <p:spPr>
          <a:xfrm>
            <a:off x="959224" y="5013721"/>
            <a:ext cx="1326900" cy="261900"/>
          </a:xfrm>
          <a:prstGeom prst="rect">
            <a:avLst/>
          </a:prstGeom>
          <a:noFill/>
          <a:ln>
            <a:noFill/>
          </a:ln>
        </p:spPr>
        <p:txBody>
          <a:bodyPr anchorCtr="0" anchor="ctr" bIns="0" lIns="0" spcFirstLastPara="1" rIns="0" wrap="square" tIns="0">
            <a:noAutofit/>
          </a:bodyPr>
          <a:lstStyle/>
          <a:p>
            <a:pPr indent="0" lvl="0" marL="0" marR="0" rtl="0" algn="ctr">
              <a:lnSpc>
                <a:spcPct val="111111"/>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〈虹の松原の再生〉</a:t>
            </a:r>
            <a:endParaRPr/>
          </a:p>
        </p:txBody>
      </p:sp>
      <p:sp>
        <p:nvSpPr>
          <p:cNvPr id="1308" name="Google Shape;1308;p25"/>
          <p:cNvSpPr/>
          <p:nvPr/>
        </p:nvSpPr>
        <p:spPr>
          <a:xfrm>
            <a:off x="6275299" y="3511999"/>
            <a:ext cx="2520000" cy="216000"/>
          </a:xfrm>
          <a:prstGeom prst="rect">
            <a:avLst/>
          </a:prstGeom>
          <a:solidFill>
            <a:srgbClr val="77BFFF"/>
          </a:solidFill>
          <a:ln>
            <a:noFill/>
          </a:ln>
        </p:spPr>
        <p:txBody>
          <a:bodyPr anchorCtr="0" anchor="ctr" bIns="0" lIns="0" spcFirstLastPara="1" rIns="0" wrap="square" tIns="0">
            <a:noAutofit/>
          </a:bodyPr>
          <a:lstStyle/>
          <a:p>
            <a:pPr indent="0" lvl="0" marL="0" marR="0" rtl="0" algn="ctr">
              <a:lnSpc>
                <a:spcPct val="95238"/>
              </a:lnSpc>
              <a:spcBef>
                <a:spcPts val="0"/>
              </a:spcBef>
              <a:spcAft>
                <a:spcPts val="0"/>
              </a:spcAft>
              <a:buClr>
                <a:srgbClr val="000000"/>
              </a:buClr>
              <a:buSzPts val="1050"/>
              <a:buFont typeface="Arial"/>
              <a:buNone/>
            </a:pPr>
            <a:r>
              <a:rPr b="0" i="0" lang="ja-JP" sz="1050" u="none" cap="none" strike="noStrike">
                <a:solidFill>
                  <a:srgbClr val="000000"/>
                </a:solidFill>
                <a:latin typeface="Arial"/>
                <a:ea typeface="Arial"/>
                <a:cs typeface="Arial"/>
                <a:sym typeface="Arial"/>
              </a:rPr>
              <a:t>市町が行う森林の整備を支援</a:t>
            </a:r>
            <a:endParaRPr b="0" i="0" sz="1050" u="none" cap="none" strike="noStrike">
              <a:solidFill>
                <a:srgbClr val="000000"/>
              </a:solidFill>
              <a:latin typeface="Arial"/>
              <a:ea typeface="Arial"/>
              <a:cs typeface="Arial"/>
              <a:sym typeface="Arial"/>
            </a:endParaRPr>
          </a:p>
        </p:txBody>
      </p:sp>
      <p:sp>
        <p:nvSpPr>
          <p:cNvPr id="1309" name="Google Shape;1309;p25"/>
          <p:cNvSpPr/>
          <p:nvPr/>
        </p:nvSpPr>
        <p:spPr>
          <a:xfrm>
            <a:off x="6275298" y="3799413"/>
            <a:ext cx="2520000" cy="370261"/>
          </a:xfrm>
          <a:prstGeom prst="rect">
            <a:avLst/>
          </a:prstGeom>
          <a:solidFill>
            <a:srgbClr val="77B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rPr b="0" i="0" lang="ja-JP" sz="1050" u="none" cap="none" strike="noStrike">
                <a:solidFill>
                  <a:srgbClr val="000000"/>
                </a:solidFill>
                <a:latin typeface="Arial"/>
                <a:ea typeface="Arial"/>
                <a:cs typeface="Arial"/>
                <a:sym typeface="Arial"/>
              </a:rPr>
              <a:t>森林所有者などが行う荒廃森林の</a:t>
            </a:r>
            <a:endParaRPr b="0" i="0" sz="105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0" lang="ja-JP" sz="1050" u="none" cap="none" strike="noStrike">
                <a:solidFill>
                  <a:srgbClr val="000000"/>
                </a:solidFill>
                <a:latin typeface="Arial"/>
                <a:ea typeface="Arial"/>
                <a:cs typeface="Arial"/>
                <a:sym typeface="Arial"/>
              </a:rPr>
              <a:t>拡大防止作業を支援</a:t>
            </a:r>
            <a:endParaRPr b="0" i="0" sz="1050" u="none" cap="none" strike="noStrike">
              <a:solidFill>
                <a:srgbClr val="000000"/>
              </a:solidFill>
              <a:latin typeface="Arial"/>
              <a:ea typeface="Arial"/>
              <a:cs typeface="Arial"/>
              <a:sym typeface="Arial"/>
            </a:endParaRPr>
          </a:p>
        </p:txBody>
      </p:sp>
      <p:sp>
        <p:nvSpPr>
          <p:cNvPr id="1310" name="Google Shape;1310;p25"/>
          <p:cNvSpPr/>
          <p:nvPr/>
        </p:nvSpPr>
        <p:spPr>
          <a:xfrm>
            <a:off x="6275299" y="4230261"/>
            <a:ext cx="2520000" cy="216000"/>
          </a:xfrm>
          <a:prstGeom prst="rect">
            <a:avLst/>
          </a:prstGeom>
          <a:solidFill>
            <a:srgbClr val="77BFFF"/>
          </a:solidFill>
          <a:ln>
            <a:noFill/>
          </a:ln>
        </p:spPr>
        <p:txBody>
          <a:bodyPr anchorCtr="0" anchor="ctr" bIns="0" lIns="0" spcFirstLastPara="1" rIns="0" wrap="square" tIns="0">
            <a:noAutofit/>
          </a:bodyPr>
          <a:lstStyle/>
          <a:p>
            <a:pPr indent="0" lvl="0" marL="0" marR="0" rtl="0" algn="ctr">
              <a:lnSpc>
                <a:spcPct val="95238"/>
              </a:lnSpc>
              <a:spcBef>
                <a:spcPts val="0"/>
              </a:spcBef>
              <a:spcAft>
                <a:spcPts val="0"/>
              </a:spcAft>
              <a:buClr>
                <a:srgbClr val="000000"/>
              </a:buClr>
              <a:buSzPts val="1050"/>
              <a:buFont typeface="Arial"/>
              <a:buNone/>
            </a:pPr>
            <a:r>
              <a:rPr b="0" i="0" lang="ja-JP" sz="1050" u="none" cap="none" strike="noStrike">
                <a:solidFill>
                  <a:srgbClr val="000000"/>
                </a:solidFill>
                <a:latin typeface="Arial"/>
                <a:ea typeface="Arial"/>
                <a:cs typeface="Arial"/>
                <a:sym typeface="Arial"/>
              </a:rPr>
              <a:t>林業事業体による森林施業の集約化支援</a:t>
            </a:r>
            <a:endParaRPr b="0" i="0" sz="1050" u="none" cap="none" strike="noStrike">
              <a:solidFill>
                <a:srgbClr val="000000"/>
              </a:solidFill>
              <a:latin typeface="Arial"/>
              <a:ea typeface="Arial"/>
              <a:cs typeface="Arial"/>
              <a:sym typeface="Arial"/>
            </a:endParaRPr>
          </a:p>
        </p:txBody>
      </p:sp>
      <p:sp>
        <p:nvSpPr>
          <p:cNvPr id="1311" name="Google Shape;1311;p25"/>
          <p:cNvSpPr/>
          <p:nvPr/>
        </p:nvSpPr>
        <p:spPr>
          <a:xfrm>
            <a:off x="6275298" y="4508709"/>
            <a:ext cx="2520000" cy="216000"/>
          </a:xfrm>
          <a:prstGeom prst="rect">
            <a:avLst/>
          </a:prstGeom>
          <a:solidFill>
            <a:srgbClr val="77BFFF"/>
          </a:solidFill>
          <a:ln>
            <a:noFill/>
          </a:ln>
        </p:spPr>
        <p:txBody>
          <a:bodyPr anchorCtr="0" anchor="ctr" bIns="0" lIns="0" spcFirstLastPara="1" rIns="0" wrap="square" tIns="0">
            <a:noAutofit/>
          </a:bodyPr>
          <a:lstStyle/>
          <a:p>
            <a:pPr indent="0" lvl="0" marL="0" marR="0" rtl="0" algn="ctr">
              <a:lnSpc>
                <a:spcPct val="95238"/>
              </a:lnSpc>
              <a:spcBef>
                <a:spcPts val="0"/>
              </a:spcBef>
              <a:spcAft>
                <a:spcPts val="0"/>
              </a:spcAft>
              <a:buClr>
                <a:srgbClr val="000000"/>
              </a:buClr>
              <a:buSzPts val="1050"/>
              <a:buFont typeface="Arial"/>
              <a:buNone/>
            </a:pPr>
            <a:r>
              <a:rPr b="0" i="0" lang="ja-JP" sz="1050" u="none" cap="none" strike="noStrike">
                <a:solidFill>
                  <a:srgbClr val="000000"/>
                </a:solidFill>
                <a:latin typeface="Arial"/>
                <a:ea typeface="Arial"/>
                <a:cs typeface="Arial"/>
                <a:sym typeface="Arial"/>
              </a:rPr>
              <a:t>さがの森林の情報発信</a:t>
            </a:r>
            <a:endParaRPr b="0" i="0" sz="1050" u="none" cap="none" strike="noStrike">
              <a:solidFill>
                <a:srgbClr val="000000"/>
              </a:solidFill>
              <a:latin typeface="Arial"/>
              <a:ea typeface="Arial"/>
              <a:cs typeface="Arial"/>
              <a:sym typeface="Arial"/>
            </a:endParaRPr>
          </a:p>
        </p:txBody>
      </p:sp>
      <p:sp>
        <p:nvSpPr>
          <p:cNvPr id="1312" name="Google Shape;1312;p25"/>
          <p:cNvSpPr/>
          <p:nvPr/>
        </p:nvSpPr>
        <p:spPr>
          <a:xfrm>
            <a:off x="6275298" y="4796665"/>
            <a:ext cx="2520000" cy="216000"/>
          </a:xfrm>
          <a:prstGeom prst="rect">
            <a:avLst/>
          </a:prstGeom>
          <a:solidFill>
            <a:srgbClr val="77BFFF"/>
          </a:solidFill>
          <a:ln>
            <a:noFill/>
          </a:ln>
        </p:spPr>
        <p:txBody>
          <a:bodyPr anchorCtr="0" anchor="ctr" bIns="0" lIns="0" spcFirstLastPara="1" rIns="0" wrap="square" tIns="0">
            <a:noAutofit/>
          </a:bodyPr>
          <a:lstStyle/>
          <a:p>
            <a:pPr indent="0" lvl="0" marL="0" marR="0" rtl="0" algn="ctr">
              <a:lnSpc>
                <a:spcPct val="95238"/>
              </a:lnSpc>
              <a:spcBef>
                <a:spcPts val="0"/>
              </a:spcBef>
              <a:spcAft>
                <a:spcPts val="0"/>
              </a:spcAft>
              <a:buClr>
                <a:srgbClr val="000000"/>
              </a:buClr>
              <a:buSzPts val="1050"/>
              <a:buFont typeface="Arial"/>
              <a:buNone/>
            </a:pPr>
            <a:r>
              <a:rPr b="0" i="0" lang="ja-JP" sz="1050" u="none" cap="none" strike="noStrike">
                <a:solidFill>
                  <a:srgbClr val="000000"/>
                </a:solidFill>
                <a:latin typeface="Arial"/>
                <a:ea typeface="Arial"/>
                <a:cs typeface="Arial"/>
                <a:sym typeface="Arial"/>
              </a:rPr>
              <a:t>森川海人っプロジェクトのPR</a:t>
            </a:r>
            <a:endParaRPr/>
          </a:p>
        </p:txBody>
      </p:sp>
      <p:sp>
        <p:nvSpPr>
          <p:cNvPr id="1313" name="Google Shape;1313;p25"/>
          <p:cNvSpPr/>
          <p:nvPr/>
        </p:nvSpPr>
        <p:spPr>
          <a:xfrm>
            <a:off x="7637929" y="2841812"/>
            <a:ext cx="197223" cy="19722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14" name="Google Shape;1314;p25"/>
          <p:cNvSpPr/>
          <p:nvPr/>
        </p:nvSpPr>
        <p:spPr>
          <a:xfrm>
            <a:off x="3767082" y="5055284"/>
            <a:ext cx="1728600" cy="261900"/>
          </a:xfrm>
          <a:prstGeom prst="rect">
            <a:avLst/>
          </a:prstGeom>
          <a:noFill/>
          <a:ln>
            <a:noFill/>
          </a:ln>
        </p:spPr>
        <p:txBody>
          <a:bodyPr anchorCtr="0" anchor="ctr" bIns="0" lIns="0" spcFirstLastPara="1" rIns="0" wrap="square" tIns="0">
            <a:noAutofit/>
          </a:bodyPr>
          <a:lstStyle/>
          <a:p>
            <a:pPr indent="0" lvl="0" marL="0" marR="0" rtl="0" algn="ctr">
              <a:lnSpc>
                <a:spcPct val="111111"/>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〈さがの木になるフェス〉</a:t>
            </a:r>
            <a:endParaRPr/>
          </a:p>
        </p:txBody>
      </p:sp>
      <p:pic>
        <p:nvPicPr>
          <p:cNvPr id="1315" name="Google Shape;1315;p25"/>
          <p:cNvPicPr preferRelativeResize="0"/>
          <p:nvPr/>
        </p:nvPicPr>
        <p:blipFill rotWithShape="1">
          <a:blip r:embed="rId16">
            <a:alphaModFix/>
          </a:blip>
          <a:srcRect b="0" l="0" r="0" t="0"/>
          <a:stretch/>
        </p:blipFill>
        <p:spPr>
          <a:xfrm>
            <a:off x="6330266" y="2290932"/>
            <a:ext cx="1287169" cy="951032"/>
          </a:xfrm>
          <a:prstGeom prst="rect">
            <a:avLst/>
          </a:prstGeom>
          <a:noFill/>
          <a:ln>
            <a:noFill/>
          </a:ln>
        </p:spPr>
      </p:pic>
      <p:pic>
        <p:nvPicPr>
          <p:cNvPr id="1316" name="Google Shape;1316;p25"/>
          <p:cNvPicPr preferRelativeResize="0"/>
          <p:nvPr/>
        </p:nvPicPr>
        <p:blipFill rotWithShape="1">
          <a:blip r:embed="rId17">
            <a:alphaModFix/>
          </a:blip>
          <a:srcRect b="0" l="0" r="0" t="12632"/>
          <a:stretch/>
        </p:blipFill>
        <p:spPr>
          <a:xfrm>
            <a:off x="7601527" y="2299854"/>
            <a:ext cx="1247447" cy="937517"/>
          </a:xfrm>
          <a:prstGeom prst="rect">
            <a:avLst/>
          </a:prstGeom>
          <a:noFill/>
          <a:ln>
            <a:noFill/>
          </a:ln>
        </p:spPr>
      </p:pic>
      <p:sp>
        <p:nvSpPr>
          <p:cNvPr id="1317" name="Google Shape;1317;p25"/>
          <p:cNvSpPr/>
          <p:nvPr/>
        </p:nvSpPr>
        <p:spPr>
          <a:xfrm>
            <a:off x="6658724" y="3194157"/>
            <a:ext cx="1728600" cy="261900"/>
          </a:xfrm>
          <a:prstGeom prst="rect">
            <a:avLst/>
          </a:prstGeom>
          <a:noFill/>
          <a:ln>
            <a:noFill/>
          </a:ln>
        </p:spPr>
        <p:txBody>
          <a:bodyPr anchorCtr="0" anchor="ctr" bIns="0" lIns="0" spcFirstLastPara="1" rIns="0" wrap="square" tIns="0">
            <a:noAutofit/>
          </a:bodyPr>
          <a:lstStyle/>
          <a:p>
            <a:pPr indent="0" lvl="0" marL="0" marR="0" rtl="0" algn="ctr">
              <a:lnSpc>
                <a:spcPct val="111111"/>
              </a:lnSpc>
              <a:spcBef>
                <a:spcPts val="0"/>
              </a:spcBef>
              <a:spcAft>
                <a:spcPts val="0"/>
              </a:spcAft>
              <a:buClr>
                <a:srgbClr val="000000"/>
              </a:buClr>
              <a:buSzPts val="900"/>
              <a:buFont typeface="Arial"/>
              <a:buNone/>
            </a:pPr>
            <a:r>
              <a:rPr b="0" i="0" lang="ja-JP" sz="900" u="none" cap="none" strike="noStrike">
                <a:solidFill>
                  <a:srgbClr val="000000"/>
                </a:solidFill>
                <a:latin typeface="Arial"/>
                <a:ea typeface="Arial"/>
                <a:cs typeface="Arial"/>
                <a:sym typeface="Arial"/>
              </a:rPr>
              <a:t>〈植栽〉</a:t>
            </a:r>
            <a:endParaRPr/>
          </a:p>
        </p:txBody>
      </p:sp>
      <p:sp>
        <p:nvSpPr>
          <p:cNvPr id="1318" name="Google Shape;1318;p25"/>
          <p:cNvSpPr/>
          <p:nvPr/>
        </p:nvSpPr>
        <p:spPr>
          <a:xfrm>
            <a:off x="8454532" y="979336"/>
            <a:ext cx="624813" cy="261983"/>
          </a:xfrm>
          <a:prstGeom prst="rect">
            <a:avLst/>
          </a:prstGeom>
          <a:noFill/>
          <a:ln>
            <a:noFill/>
          </a:ln>
        </p:spPr>
        <p:txBody>
          <a:bodyPr anchorCtr="0" anchor="ctr" bIns="0" lIns="0" spcFirstLastPara="1" rIns="0" wrap="square" tIns="0">
            <a:noAutofit/>
          </a:bodyPr>
          <a:lstStyle/>
          <a:p>
            <a:pPr indent="0" lvl="0" marL="0" marR="0" rtl="0" algn="l">
              <a:lnSpc>
                <a:spcPct val="142857"/>
              </a:lnSpc>
              <a:spcBef>
                <a:spcPts val="0"/>
              </a:spcBef>
              <a:spcAft>
                <a:spcPts val="0"/>
              </a:spcAft>
              <a:buClr>
                <a:srgbClr val="000000"/>
              </a:buClr>
              <a:buSzPts val="700"/>
              <a:buFont typeface="Arial"/>
              <a:buNone/>
            </a:pPr>
            <a:r>
              <a:rPr b="0" i="0" lang="ja-JP" sz="700" u="none" cap="none" strike="noStrike">
                <a:solidFill>
                  <a:srgbClr val="000000"/>
                </a:solidFill>
                <a:latin typeface="Arial"/>
                <a:ea typeface="Arial"/>
                <a:cs typeface="Arial"/>
                <a:sym typeface="Arial"/>
              </a:rPr>
              <a:t>２代目</a:t>
            </a:r>
            <a:endParaRPr b="0" i="0" sz="700" u="none" cap="none" strike="noStrike">
              <a:solidFill>
                <a:srgbClr val="000000"/>
              </a:solidFill>
              <a:latin typeface="Arial"/>
              <a:ea typeface="Arial"/>
              <a:cs typeface="Arial"/>
              <a:sym typeface="Arial"/>
            </a:endParaRPr>
          </a:p>
          <a:p>
            <a:pPr indent="0" lvl="0" marL="0" marR="0" rtl="0" algn="l">
              <a:lnSpc>
                <a:spcPct val="142857"/>
              </a:lnSpc>
              <a:spcBef>
                <a:spcPts val="0"/>
              </a:spcBef>
              <a:spcAft>
                <a:spcPts val="0"/>
              </a:spcAft>
              <a:buClr>
                <a:srgbClr val="000000"/>
              </a:buClr>
              <a:buSzPts val="700"/>
              <a:buFont typeface="Arial"/>
              <a:buNone/>
            </a:pPr>
            <a:r>
              <a:rPr b="0" i="0" lang="ja-JP" sz="700" u="none" cap="none" strike="noStrike">
                <a:solidFill>
                  <a:srgbClr val="000000"/>
                </a:solidFill>
                <a:latin typeface="Arial"/>
                <a:ea typeface="Arial"/>
                <a:cs typeface="Arial"/>
                <a:sym typeface="Arial"/>
              </a:rPr>
              <a:t>森川海人くん</a:t>
            </a:r>
            <a:endParaRPr b="0" i="0" sz="7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9"/>
                                        </p:tgtEl>
                                        <p:attrNameLst>
                                          <p:attrName>style.visibility</p:attrName>
                                        </p:attrNameLst>
                                      </p:cBhvr>
                                      <p:to>
                                        <p:strVal val="visible"/>
                                      </p:to>
                                    </p:set>
                                    <p:animEffect filter="fade" transition="in">
                                      <p:cBhvr>
                                        <p:cTn dur="500"/>
                                        <p:tgtEl>
                                          <p:spTgt spid="1269"/>
                                        </p:tgtEl>
                                      </p:cBhvr>
                                    </p:animEffect>
                                  </p:childTnLst>
                                </p:cTn>
                              </p:par>
                              <p:par>
                                <p:cTn fill="hold" nodeType="withEffect" presetClass="entr" presetID="10" presetSubtype="0">
                                  <p:stCondLst>
                                    <p:cond delay="0"/>
                                  </p:stCondLst>
                                  <p:childTnLst>
                                    <p:set>
                                      <p:cBhvr>
                                        <p:cTn dur="1" fill="hold">
                                          <p:stCondLst>
                                            <p:cond delay="0"/>
                                          </p:stCondLst>
                                        </p:cTn>
                                        <p:tgtEl>
                                          <p:spTgt spid="1280"/>
                                        </p:tgtEl>
                                        <p:attrNameLst>
                                          <p:attrName>style.visibility</p:attrName>
                                        </p:attrNameLst>
                                      </p:cBhvr>
                                      <p:to>
                                        <p:strVal val="visible"/>
                                      </p:to>
                                    </p:set>
                                    <p:animEffect filter="fade" transition="in">
                                      <p:cBhvr>
                                        <p:cTn dur="500"/>
                                        <p:tgtEl>
                                          <p:spTgt spid="1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4"/>
                                        </p:tgtEl>
                                        <p:attrNameLst>
                                          <p:attrName>style.visibility</p:attrName>
                                        </p:attrNameLst>
                                      </p:cBhvr>
                                      <p:to>
                                        <p:strVal val="visible"/>
                                      </p:to>
                                    </p:set>
                                    <p:animEffect filter="fade" transition="in">
                                      <p:cBhvr>
                                        <p:cTn dur="500"/>
                                        <p:tgtEl>
                                          <p:spTgt spid="1284"/>
                                        </p:tgtEl>
                                      </p:cBhvr>
                                    </p:animEffect>
                                  </p:childTnLst>
                                </p:cTn>
                              </p:par>
                              <p:par>
                                <p:cTn fill="hold" nodeType="withEffect" presetClass="entr" presetID="10" presetSubtype="0">
                                  <p:stCondLst>
                                    <p:cond delay="0"/>
                                  </p:stCondLst>
                                  <p:childTnLst>
                                    <p:set>
                                      <p:cBhvr>
                                        <p:cTn dur="1" fill="hold">
                                          <p:stCondLst>
                                            <p:cond delay="0"/>
                                          </p:stCondLst>
                                        </p:cTn>
                                        <p:tgtEl>
                                          <p:spTgt spid="1318"/>
                                        </p:tgtEl>
                                        <p:attrNameLst>
                                          <p:attrName>style.visibility</p:attrName>
                                        </p:attrNameLst>
                                      </p:cBhvr>
                                      <p:to>
                                        <p:strVal val="visible"/>
                                      </p:to>
                                    </p:set>
                                    <p:animEffect filter="fade" transition="in">
                                      <p:cBhvr>
                                        <p:cTn dur="500"/>
                                        <p:tgtEl>
                                          <p:spTgt spid="1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1"/>
                                        </p:tgtEl>
                                        <p:attrNameLst>
                                          <p:attrName>style.visibility</p:attrName>
                                        </p:attrNameLst>
                                      </p:cBhvr>
                                      <p:to>
                                        <p:strVal val="visible"/>
                                      </p:to>
                                    </p:set>
                                    <p:animEffect filter="fade" transition="in">
                                      <p:cBhvr>
                                        <p:cTn dur="500"/>
                                        <p:tgtEl>
                                          <p:spTgt spid="1281"/>
                                        </p:tgtEl>
                                      </p:cBhvr>
                                    </p:animEffect>
                                  </p:childTnLst>
                                </p:cTn>
                              </p:par>
                              <p:par>
                                <p:cTn fill="hold" nodeType="withEffect" presetClass="entr" presetID="10" presetSubtype="0">
                                  <p:stCondLst>
                                    <p:cond delay="0"/>
                                  </p:stCondLst>
                                  <p:childTnLst>
                                    <p:set>
                                      <p:cBhvr>
                                        <p:cTn dur="1" fill="hold">
                                          <p:stCondLst>
                                            <p:cond delay="0"/>
                                          </p:stCondLst>
                                        </p:cTn>
                                        <p:tgtEl>
                                          <p:spTgt spid="1287"/>
                                        </p:tgtEl>
                                        <p:attrNameLst>
                                          <p:attrName>style.visibility</p:attrName>
                                        </p:attrNameLst>
                                      </p:cBhvr>
                                      <p:to>
                                        <p:strVal val="visible"/>
                                      </p:to>
                                    </p:set>
                                    <p:animEffect filter="fade" transition="in">
                                      <p:cBhvr>
                                        <p:cTn dur="500"/>
                                        <p:tgtEl>
                                          <p:spTgt spid="1287"/>
                                        </p:tgtEl>
                                      </p:cBhvr>
                                    </p:animEffect>
                                  </p:childTnLst>
                                </p:cTn>
                              </p:par>
                              <p:par>
                                <p:cTn fill="hold" nodeType="withEffect" presetClass="entr" presetID="10" presetSubtype="0">
                                  <p:stCondLst>
                                    <p:cond delay="0"/>
                                  </p:stCondLst>
                                  <p:childTnLst>
                                    <p:set>
                                      <p:cBhvr>
                                        <p:cTn dur="1" fill="hold">
                                          <p:stCondLst>
                                            <p:cond delay="0"/>
                                          </p:stCondLst>
                                        </p:cTn>
                                        <p:tgtEl>
                                          <p:spTgt spid="1288"/>
                                        </p:tgtEl>
                                        <p:attrNameLst>
                                          <p:attrName>style.visibility</p:attrName>
                                        </p:attrNameLst>
                                      </p:cBhvr>
                                      <p:to>
                                        <p:strVal val="visible"/>
                                      </p:to>
                                    </p:set>
                                    <p:animEffect filter="fade" transition="in">
                                      <p:cBhvr>
                                        <p:cTn dur="500"/>
                                        <p:tgtEl>
                                          <p:spTgt spid="1288"/>
                                        </p:tgtEl>
                                      </p:cBhvr>
                                    </p:animEffect>
                                  </p:childTnLst>
                                </p:cTn>
                              </p:par>
                              <p:par>
                                <p:cTn fill="hold" nodeType="withEffect" presetClass="entr" presetID="10" presetSubtype="0">
                                  <p:stCondLst>
                                    <p:cond delay="0"/>
                                  </p:stCondLst>
                                  <p:childTnLst>
                                    <p:set>
                                      <p:cBhvr>
                                        <p:cTn dur="1" fill="hold">
                                          <p:stCondLst>
                                            <p:cond delay="0"/>
                                          </p:stCondLst>
                                        </p:cTn>
                                        <p:tgtEl>
                                          <p:spTgt spid="1289"/>
                                        </p:tgtEl>
                                        <p:attrNameLst>
                                          <p:attrName>style.visibility</p:attrName>
                                        </p:attrNameLst>
                                      </p:cBhvr>
                                      <p:to>
                                        <p:strVal val="visible"/>
                                      </p:to>
                                    </p:set>
                                    <p:animEffect filter="fade" transition="in">
                                      <p:cBhvr>
                                        <p:cTn dur="500"/>
                                        <p:tgtEl>
                                          <p:spTgt spid="1289"/>
                                        </p:tgtEl>
                                      </p:cBhvr>
                                    </p:animEffect>
                                  </p:childTnLst>
                                </p:cTn>
                              </p:par>
                              <p:par>
                                <p:cTn fill="hold" nodeType="withEffect" presetClass="entr" presetID="10" presetSubtype="0">
                                  <p:stCondLst>
                                    <p:cond delay="0"/>
                                  </p:stCondLst>
                                  <p:childTnLst>
                                    <p:set>
                                      <p:cBhvr>
                                        <p:cTn dur="1" fill="hold">
                                          <p:stCondLst>
                                            <p:cond delay="0"/>
                                          </p:stCondLst>
                                        </p:cTn>
                                        <p:tgtEl>
                                          <p:spTgt spid="1290"/>
                                        </p:tgtEl>
                                        <p:attrNameLst>
                                          <p:attrName>style.visibility</p:attrName>
                                        </p:attrNameLst>
                                      </p:cBhvr>
                                      <p:to>
                                        <p:strVal val="visible"/>
                                      </p:to>
                                    </p:set>
                                    <p:animEffect filter="fade" transition="in">
                                      <p:cBhvr>
                                        <p:cTn dur="500"/>
                                        <p:tgtEl>
                                          <p:spTgt spid="1290"/>
                                        </p:tgtEl>
                                      </p:cBhvr>
                                    </p:animEffect>
                                  </p:childTnLst>
                                </p:cTn>
                              </p:par>
                              <p:par>
                                <p:cTn fill="hold" nodeType="withEffect" presetClass="entr" presetID="10" presetSubtype="0">
                                  <p:stCondLst>
                                    <p:cond delay="0"/>
                                  </p:stCondLst>
                                  <p:childTnLst>
                                    <p:set>
                                      <p:cBhvr>
                                        <p:cTn dur="1" fill="hold">
                                          <p:stCondLst>
                                            <p:cond delay="0"/>
                                          </p:stCondLst>
                                        </p:cTn>
                                        <p:tgtEl>
                                          <p:spTgt spid="1291"/>
                                        </p:tgtEl>
                                        <p:attrNameLst>
                                          <p:attrName>style.visibility</p:attrName>
                                        </p:attrNameLst>
                                      </p:cBhvr>
                                      <p:to>
                                        <p:strVal val="visible"/>
                                      </p:to>
                                    </p:set>
                                    <p:animEffect filter="fade" transition="in">
                                      <p:cBhvr>
                                        <p:cTn dur="500"/>
                                        <p:tgtEl>
                                          <p:spTgt spid="1291"/>
                                        </p:tgtEl>
                                      </p:cBhvr>
                                    </p:animEffect>
                                  </p:childTnLst>
                                </p:cTn>
                              </p:par>
                              <p:par>
                                <p:cTn fill="hold" nodeType="withEffect" presetClass="entr" presetID="10" presetSubtype="0">
                                  <p:stCondLst>
                                    <p:cond delay="0"/>
                                  </p:stCondLst>
                                  <p:childTnLst>
                                    <p:set>
                                      <p:cBhvr>
                                        <p:cTn dur="1" fill="hold">
                                          <p:stCondLst>
                                            <p:cond delay="0"/>
                                          </p:stCondLst>
                                        </p:cTn>
                                        <p:tgtEl>
                                          <p:spTgt spid="1292"/>
                                        </p:tgtEl>
                                        <p:attrNameLst>
                                          <p:attrName>style.visibility</p:attrName>
                                        </p:attrNameLst>
                                      </p:cBhvr>
                                      <p:to>
                                        <p:strVal val="visible"/>
                                      </p:to>
                                    </p:set>
                                    <p:animEffect filter="fade" transition="in">
                                      <p:cBhvr>
                                        <p:cTn dur="500"/>
                                        <p:tgtEl>
                                          <p:spTgt spid="1292"/>
                                        </p:tgtEl>
                                      </p:cBhvr>
                                    </p:animEffect>
                                  </p:childTnLst>
                                </p:cTn>
                              </p:par>
                              <p:par>
                                <p:cTn fill="hold" nodeType="withEffect" presetClass="entr" presetID="10" presetSubtype="0">
                                  <p:stCondLst>
                                    <p:cond delay="0"/>
                                  </p:stCondLst>
                                  <p:childTnLst>
                                    <p:set>
                                      <p:cBhvr>
                                        <p:cTn dur="1" fill="hold">
                                          <p:stCondLst>
                                            <p:cond delay="0"/>
                                          </p:stCondLst>
                                        </p:cTn>
                                        <p:tgtEl>
                                          <p:spTgt spid="1293"/>
                                        </p:tgtEl>
                                        <p:attrNameLst>
                                          <p:attrName>style.visibility</p:attrName>
                                        </p:attrNameLst>
                                      </p:cBhvr>
                                      <p:to>
                                        <p:strVal val="visible"/>
                                      </p:to>
                                    </p:set>
                                    <p:animEffect filter="fade" transition="in">
                                      <p:cBhvr>
                                        <p:cTn dur="500"/>
                                        <p:tgtEl>
                                          <p:spTgt spid="1293"/>
                                        </p:tgtEl>
                                      </p:cBhvr>
                                    </p:animEffect>
                                  </p:childTnLst>
                                </p:cTn>
                              </p:par>
                              <p:par>
                                <p:cTn fill="hold" nodeType="withEffect" presetClass="entr" presetID="10" presetSubtype="0">
                                  <p:stCondLst>
                                    <p:cond delay="0"/>
                                  </p:stCondLst>
                                  <p:childTnLst>
                                    <p:set>
                                      <p:cBhvr>
                                        <p:cTn dur="1" fill="hold">
                                          <p:stCondLst>
                                            <p:cond delay="0"/>
                                          </p:stCondLst>
                                        </p:cTn>
                                        <p:tgtEl>
                                          <p:spTgt spid="1294"/>
                                        </p:tgtEl>
                                        <p:attrNameLst>
                                          <p:attrName>style.visibility</p:attrName>
                                        </p:attrNameLst>
                                      </p:cBhvr>
                                      <p:to>
                                        <p:strVal val="visible"/>
                                      </p:to>
                                    </p:set>
                                    <p:animEffect filter="fade" transition="in">
                                      <p:cBhvr>
                                        <p:cTn dur="500"/>
                                        <p:tgtEl>
                                          <p:spTgt spid="1294"/>
                                        </p:tgtEl>
                                      </p:cBhvr>
                                    </p:animEffect>
                                  </p:childTnLst>
                                </p:cTn>
                              </p:par>
                              <p:par>
                                <p:cTn fill="hold" nodeType="withEffect" presetClass="entr" presetID="10" presetSubtype="0">
                                  <p:stCondLst>
                                    <p:cond delay="0"/>
                                  </p:stCondLst>
                                  <p:childTnLst>
                                    <p:set>
                                      <p:cBhvr>
                                        <p:cTn dur="1" fill="hold">
                                          <p:stCondLst>
                                            <p:cond delay="0"/>
                                          </p:stCondLst>
                                        </p:cTn>
                                        <p:tgtEl>
                                          <p:spTgt spid="1295"/>
                                        </p:tgtEl>
                                        <p:attrNameLst>
                                          <p:attrName>style.visibility</p:attrName>
                                        </p:attrNameLst>
                                      </p:cBhvr>
                                      <p:to>
                                        <p:strVal val="visible"/>
                                      </p:to>
                                    </p:set>
                                    <p:animEffect filter="fade" transition="in">
                                      <p:cBhvr>
                                        <p:cTn dur="500"/>
                                        <p:tgtEl>
                                          <p:spTgt spid="1295"/>
                                        </p:tgtEl>
                                      </p:cBhvr>
                                    </p:animEffect>
                                  </p:childTnLst>
                                </p:cTn>
                              </p:par>
                              <p:par>
                                <p:cTn fill="hold" nodeType="withEffect" presetClass="entr" presetID="10" presetSubtype="0">
                                  <p:stCondLst>
                                    <p:cond delay="0"/>
                                  </p:stCondLst>
                                  <p:childTnLst>
                                    <p:set>
                                      <p:cBhvr>
                                        <p:cTn dur="1" fill="hold">
                                          <p:stCondLst>
                                            <p:cond delay="0"/>
                                          </p:stCondLst>
                                        </p:cTn>
                                        <p:tgtEl>
                                          <p:spTgt spid="1298"/>
                                        </p:tgtEl>
                                        <p:attrNameLst>
                                          <p:attrName>style.visibility</p:attrName>
                                        </p:attrNameLst>
                                      </p:cBhvr>
                                      <p:to>
                                        <p:strVal val="visible"/>
                                      </p:to>
                                    </p:set>
                                    <p:animEffect filter="fade" transition="in">
                                      <p:cBhvr>
                                        <p:cTn dur="500"/>
                                        <p:tgtEl>
                                          <p:spTgt spid="1298"/>
                                        </p:tgtEl>
                                      </p:cBhvr>
                                    </p:animEffect>
                                  </p:childTnLst>
                                </p:cTn>
                              </p:par>
                              <p:par>
                                <p:cTn fill="hold" nodeType="withEffect" presetClass="entr" presetID="10" presetSubtype="0">
                                  <p:stCondLst>
                                    <p:cond delay="0"/>
                                  </p:stCondLst>
                                  <p:childTnLst>
                                    <p:set>
                                      <p:cBhvr>
                                        <p:cTn dur="1" fill="hold">
                                          <p:stCondLst>
                                            <p:cond delay="0"/>
                                          </p:stCondLst>
                                        </p:cTn>
                                        <p:tgtEl>
                                          <p:spTgt spid="1306"/>
                                        </p:tgtEl>
                                        <p:attrNameLst>
                                          <p:attrName>style.visibility</p:attrName>
                                        </p:attrNameLst>
                                      </p:cBhvr>
                                      <p:to>
                                        <p:strVal val="visible"/>
                                      </p:to>
                                    </p:set>
                                    <p:animEffect filter="fade" transition="in">
                                      <p:cBhvr>
                                        <p:cTn dur="500"/>
                                        <p:tgtEl>
                                          <p:spTgt spid="1306"/>
                                        </p:tgtEl>
                                      </p:cBhvr>
                                    </p:animEffect>
                                  </p:childTnLst>
                                </p:cTn>
                              </p:par>
                              <p:par>
                                <p:cTn fill="hold" nodeType="withEffect" presetClass="entr" presetID="10" presetSubtype="0">
                                  <p:stCondLst>
                                    <p:cond delay="0"/>
                                  </p:stCondLst>
                                  <p:childTnLst>
                                    <p:set>
                                      <p:cBhvr>
                                        <p:cTn dur="1" fill="hold">
                                          <p:stCondLst>
                                            <p:cond delay="0"/>
                                          </p:stCondLst>
                                        </p:cTn>
                                        <p:tgtEl>
                                          <p:spTgt spid="1313"/>
                                        </p:tgtEl>
                                        <p:attrNameLst>
                                          <p:attrName>style.visibility</p:attrName>
                                        </p:attrNameLst>
                                      </p:cBhvr>
                                      <p:to>
                                        <p:strVal val="visible"/>
                                      </p:to>
                                    </p:set>
                                    <p:animEffect filter="fade" transition="in">
                                      <p:cBhvr>
                                        <p:cTn dur="500"/>
                                        <p:tgtEl>
                                          <p:spTgt spid="1313"/>
                                        </p:tgtEl>
                                      </p:cBhvr>
                                    </p:animEffect>
                                  </p:childTnLst>
                                </p:cTn>
                              </p:par>
                              <p:par>
                                <p:cTn fill="hold" nodeType="withEffect" presetClass="entr" presetID="10" presetSubtype="0">
                                  <p:stCondLst>
                                    <p:cond delay="0"/>
                                  </p:stCondLst>
                                  <p:childTnLst>
                                    <p:set>
                                      <p:cBhvr>
                                        <p:cTn dur="1" fill="hold">
                                          <p:stCondLst>
                                            <p:cond delay="0"/>
                                          </p:stCondLst>
                                        </p:cTn>
                                        <p:tgtEl>
                                          <p:spTgt spid="1315"/>
                                        </p:tgtEl>
                                        <p:attrNameLst>
                                          <p:attrName>style.visibility</p:attrName>
                                        </p:attrNameLst>
                                      </p:cBhvr>
                                      <p:to>
                                        <p:strVal val="visible"/>
                                      </p:to>
                                    </p:set>
                                    <p:animEffect filter="fade" transition="in">
                                      <p:cBhvr>
                                        <p:cTn dur="500"/>
                                        <p:tgtEl>
                                          <p:spTgt spid="1315"/>
                                        </p:tgtEl>
                                      </p:cBhvr>
                                    </p:animEffect>
                                  </p:childTnLst>
                                </p:cTn>
                              </p:par>
                              <p:par>
                                <p:cTn fill="hold" nodeType="withEffect" presetClass="entr" presetID="10" presetSubtype="0">
                                  <p:stCondLst>
                                    <p:cond delay="0"/>
                                  </p:stCondLst>
                                  <p:childTnLst>
                                    <p:set>
                                      <p:cBhvr>
                                        <p:cTn dur="1" fill="hold">
                                          <p:stCondLst>
                                            <p:cond delay="0"/>
                                          </p:stCondLst>
                                        </p:cTn>
                                        <p:tgtEl>
                                          <p:spTgt spid="1316"/>
                                        </p:tgtEl>
                                        <p:attrNameLst>
                                          <p:attrName>style.visibility</p:attrName>
                                        </p:attrNameLst>
                                      </p:cBhvr>
                                      <p:to>
                                        <p:strVal val="visible"/>
                                      </p:to>
                                    </p:set>
                                    <p:animEffect filter="fade" transition="in">
                                      <p:cBhvr>
                                        <p:cTn dur="500"/>
                                        <p:tgtEl>
                                          <p:spTgt spid="1316"/>
                                        </p:tgtEl>
                                      </p:cBhvr>
                                    </p:animEffect>
                                  </p:childTnLst>
                                </p:cTn>
                              </p:par>
                              <p:par>
                                <p:cTn fill="hold" nodeType="withEffect" presetClass="entr" presetID="10" presetSubtype="0">
                                  <p:stCondLst>
                                    <p:cond delay="0"/>
                                  </p:stCondLst>
                                  <p:childTnLst>
                                    <p:set>
                                      <p:cBhvr>
                                        <p:cTn dur="1" fill="hold">
                                          <p:stCondLst>
                                            <p:cond delay="0"/>
                                          </p:stCondLst>
                                        </p:cTn>
                                        <p:tgtEl>
                                          <p:spTgt spid="1296"/>
                                        </p:tgtEl>
                                        <p:attrNameLst>
                                          <p:attrName>style.visibility</p:attrName>
                                        </p:attrNameLst>
                                      </p:cBhvr>
                                      <p:to>
                                        <p:strVal val="visible"/>
                                      </p:to>
                                    </p:set>
                                    <p:animEffect filter="fade" transition="in">
                                      <p:cBhvr>
                                        <p:cTn dur="500"/>
                                        <p:tgtEl>
                                          <p:spTgt spid="1296"/>
                                        </p:tgtEl>
                                      </p:cBhvr>
                                    </p:animEffect>
                                  </p:childTnLst>
                                </p:cTn>
                              </p:par>
                              <p:par>
                                <p:cTn fill="hold" nodeType="withEffect" presetClass="entr" presetID="10" presetSubtype="0">
                                  <p:stCondLst>
                                    <p:cond delay="0"/>
                                  </p:stCondLst>
                                  <p:childTnLst>
                                    <p:set>
                                      <p:cBhvr>
                                        <p:cTn dur="1" fill="hold">
                                          <p:stCondLst>
                                            <p:cond delay="0"/>
                                          </p:stCondLst>
                                        </p:cTn>
                                        <p:tgtEl>
                                          <p:spTgt spid="1297"/>
                                        </p:tgtEl>
                                        <p:attrNameLst>
                                          <p:attrName>style.visibility</p:attrName>
                                        </p:attrNameLst>
                                      </p:cBhvr>
                                      <p:to>
                                        <p:strVal val="visible"/>
                                      </p:to>
                                    </p:set>
                                    <p:animEffect filter="fade" transition="in">
                                      <p:cBhvr>
                                        <p:cTn dur="500"/>
                                        <p:tgtEl>
                                          <p:spTgt spid="1297"/>
                                        </p:tgtEl>
                                      </p:cBhvr>
                                    </p:animEffect>
                                  </p:childTnLst>
                                </p:cTn>
                              </p:par>
                              <p:par>
                                <p:cTn fill="hold" nodeType="withEffect" presetClass="entr" presetID="10" presetSubtype="0">
                                  <p:stCondLst>
                                    <p:cond delay="0"/>
                                  </p:stCondLst>
                                  <p:childTnLst>
                                    <p:set>
                                      <p:cBhvr>
                                        <p:cTn dur="1" fill="hold">
                                          <p:stCondLst>
                                            <p:cond delay="0"/>
                                          </p:stCondLst>
                                        </p:cTn>
                                        <p:tgtEl>
                                          <p:spTgt spid="1317"/>
                                        </p:tgtEl>
                                        <p:attrNameLst>
                                          <p:attrName>style.visibility</p:attrName>
                                        </p:attrNameLst>
                                      </p:cBhvr>
                                      <p:to>
                                        <p:strVal val="visible"/>
                                      </p:to>
                                    </p:set>
                                    <p:animEffect filter="fade" transition="in">
                                      <p:cBhvr>
                                        <p:cTn dur="500"/>
                                        <p:tgtEl>
                                          <p:spTgt spid="1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0"/>
                                        </p:tgtEl>
                                        <p:attrNameLst>
                                          <p:attrName>style.visibility</p:attrName>
                                        </p:attrNameLst>
                                      </p:cBhvr>
                                      <p:to>
                                        <p:strVal val="visible"/>
                                      </p:to>
                                    </p:set>
                                    <p:animEffect filter="fade" transition="in">
                                      <p:cBhvr>
                                        <p:cTn dur="500"/>
                                        <p:tgtEl>
                                          <p:spTgt spid="1270"/>
                                        </p:tgtEl>
                                      </p:cBhvr>
                                    </p:animEffect>
                                  </p:childTnLst>
                                </p:cTn>
                              </p:par>
                              <p:par>
                                <p:cTn fill="hold" nodeType="withEffect" presetClass="entr" presetID="10" presetSubtype="0">
                                  <p:stCondLst>
                                    <p:cond delay="0"/>
                                  </p:stCondLst>
                                  <p:childTnLst>
                                    <p:set>
                                      <p:cBhvr>
                                        <p:cTn dur="1" fill="hold">
                                          <p:stCondLst>
                                            <p:cond delay="0"/>
                                          </p:stCondLst>
                                        </p:cTn>
                                        <p:tgtEl>
                                          <p:spTgt spid="1286"/>
                                        </p:tgtEl>
                                        <p:attrNameLst>
                                          <p:attrName>style.visibility</p:attrName>
                                        </p:attrNameLst>
                                      </p:cBhvr>
                                      <p:to>
                                        <p:strVal val="visible"/>
                                      </p:to>
                                    </p:set>
                                    <p:animEffect filter="fade" transition="in">
                                      <p:cBhvr>
                                        <p:cTn dur="500"/>
                                        <p:tgtEl>
                                          <p:spTgt spid="1286"/>
                                        </p:tgtEl>
                                      </p:cBhvr>
                                    </p:animEffect>
                                  </p:childTnLst>
                                </p:cTn>
                              </p:par>
                              <p:par>
                                <p:cTn fill="hold" nodeType="withEffect" presetClass="entr" presetID="10" presetSubtype="0">
                                  <p:stCondLst>
                                    <p:cond delay="0"/>
                                  </p:stCondLst>
                                  <p:childTnLst>
                                    <p:set>
                                      <p:cBhvr>
                                        <p:cTn dur="1" fill="hold">
                                          <p:stCondLst>
                                            <p:cond delay="0"/>
                                          </p:stCondLst>
                                        </p:cTn>
                                        <p:tgtEl>
                                          <p:spTgt spid="1300"/>
                                        </p:tgtEl>
                                        <p:attrNameLst>
                                          <p:attrName>style.visibility</p:attrName>
                                        </p:attrNameLst>
                                      </p:cBhvr>
                                      <p:to>
                                        <p:strVal val="visible"/>
                                      </p:to>
                                    </p:set>
                                    <p:animEffect filter="fade" transition="in">
                                      <p:cBhvr>
                                        <p:cTn dur="500"/>
                                        <p:tgtEl>
                                          <p:spTgt spid="1300"/>
                                        </p:tgtEl>
                                      </p:cBhvr>
                                    </p:animEffect>
                                  </p:childTnLst>
                                </p:cTn>
                              </p:par>
                              <p:par>
                                <p:cTn fill="hold" nodeType="withEffect" presetClass="entr" presetID="10" presetSubtype="0">
                                  <p:stCondLst>
                                    <p:cond delay="0"/>
                                  </p:stCondLst>
                                  <p:childTnLst>
                                    <p:set>
                                      <p:cBhvr>
                                        <p:cTn dur="1" fill="hold">
                                          <p:stCondLst>
                                            <p:cond delay="0"/>
                                          </p:stCondLst>
                                        </p:cTn>
                                        <p:tgtEl>
                                          <p:spTgt spid="1301"/>
                                        </p:tgtEl>
                                        <p:attrNameLst>
                                          <p:attrName>style.visibility</p:attrName>
                                        </p:attrNameLst>
                                      </p:cBhvr>
                                      <p:to>
                                        <p:strVal val="visible"/>
                                      </p:to>
                                    </p:set>
                                    <p:animEffect filter="fade" transition="in">
                                      <p:cBhvr>
                                        <p:cTn dur="500"/>
                                        <p:tgtEl>
                                          <p:spTgt spid="1301"/>
                                        </p:tgtEl>
                                      </p:cBhvr>
                                    </p:animEffect>
                                  </p:childTnLst>
                                </p:cTn>
                              </p:par>
                              <p:par>
                                <p:cTn fill="hold" nodeType="withEffect" presetClass="entr" presetID="10" presetSubtype="0">
                                  <p:stCondLst>
                                    <p:cond delay="0"/>
                                  </p:stCondLst>
                                  <p:childTnLst>
                                    <p:set>
                                      <p:cBhvr>
                                        <p:cTn dur="1" fill="hold">
                                          <p:stCondLst>
                                            <p:cond delay="0"/>
                                          </p:stCondLst>
                                        </p:cTn>
                                        <p:tgtEl>
                                          <p:spTgt spid="1303"/>
                                        </p:tgtEl>
                                        <p:attrNameLst>
                                          <p:attrName>style.visibility</p:attrName>
                                        </p:attrNameLst>
                                      </p:cBhvr>
                                      <p:to>
                                        <p:strVal val="visible"/>
                                      </p:to>
                                    </p:set>
                                    <p:animEffect filter="fade" transition="in">
                                      <p:cBhvr>
                                        <p:cTn dur="500"/>
                                        <p:tgtEl>
                                          <p:spTgt spid="1303"/>
                                        </p:tgtEl>
                                      </p:cBhvr>
                                    </p:animEffect>
                                  </p:childTnLst>
                                </p:cTn>
                              </p:par>
                              <p:par>
                                <p:cTn fill="hold" nodeType="withEffect" presetClass="entr" presetID="10" presetSubtype="0">
                                  <p:stCondLst>
                                    <p:cond delay="0"/>
                                  </p:stCondLst>
                                  <p:childTnLst>
                                    <p:set>
                                      <p:cBhvr>
                                        <p:cTn dur="1" fill="hold">
                                          <p:stCondLst>
                                            <p:cond delay="0"/>
                                          </p:stCondLst>
                                        </p:cTn>
                                        <p:tgtEl>
                                          <p:spTgt spid="1304"/>
                                        </p:tgtEl>
                                        <p:attrNameLst>
                                          <p:attrName>style.visibility</p:attrName>
                                        </p:attrNameLst>
                                      </p:cBhvr>
                                      <p:to>
                                        <p:strVal val="visible"/>
                                      </p:to>
                                    </p:set>
                                    <p:animEffect filter="fade" transition="in">
                                      <p:cBhvr>
                                        <p:cTn dur="500"/>
                                        <p:tgtEl>
                                          <p:spTgt spid="1304"/>
                                        </p:tgtEl>
                                      </p:cBhvr>
                                    </p:animEffect>
                                  </p:childTnLst>
                                </p:cTn>
                              </p:par>
                              <p:par>
                                <p:cTn fill="hold" nodeType="withEffect" presetClass="entr" presetID="10" presetSubtype="0">
                                  <p:stCondLst>
                                    <p:cond delay="0"/>
                                  </p:stCondLst>
                                  <p:childTnLst>
                                    <p:set>
                                      <p:cBhvr>
                                        <p:cTn dur="1" fill="hold">
                                          <p:stCondLst>
                                            <p:cond delay="0"/>
                                          </p:stCondLst>
                                        </p:cTn>
                                        <p:tgtEl>
                                          <p:spTgt spid="1305"/>
                                        </p:tgtEl>
                                        <p:attrNameLst>
                                          <p:attrName>style.visibility</p:attrName>
                                        </p:attrNameLst>
                                      </p:cBhvr>
                                      <p:to>
                                        <p:strVal val="visible"/>
                                      </p:to>
                                    </p:set>
                                    <p:animEffect filter="fade" transition="in">
                                      <p:cBhvr>
                                        <p:cTn dur="500"/>
                                        <p:tgtEl>
                                          <p:spTgt spid="1305"/>
                                        </p:tgtEl>
                                      </p:cBhvr>
                                    </p:animEffect>
                                  </p:childTnLst>
                                </p:cTn>
                              </p:par>
                              <p:par>
                                <p:cTn fill="hold" nodeType="withEffect" presetClass="entr" presetID="10" presetSubtype="0">
                                  <p:stCondLst>
                                    <p:cond delay="0"/>
                                  </p:stCondLst>
                                  <p:childTnLst>
                                    <p:set>
                                      <p:cBhvr>
                                        <p:cTn dur="1" fill="hold">
                                          <p:stCondLst>
                                            <p:cond delay="0"/>
                                          </p:stCondLst>
                                        </p:cTn>
                                        <p:tgtEl>
                                          <p:spTgt spid="1307"/>
                                        </p:tgtEl>
                                        <p:attrNameLst>
                                          <p:attrName>style.visibility</p:attrName>
                                        </p:attrNameLst>
                                      </p:cBhvr>
                                      <p:to>
                                        <p:strVal val="visible"/>
                                      </p:to>
                                    </p:set>
                                    <p:animEffect filter="fade" transition="in">
                                      <p:cBhvr>
                                        <p:cTn dur="500"/>
                                        <p:tgtEl>
                                          <p:spTgt spid="1307"/>
                                        </p:tgtEl>
                                      </p:cBhvr>
                                    </p:animEffect>
                                  </p:childTnLst>
                                </p:cTn>
                              </p:par>
                              <p:par>
                                <p:cTn fill="hold" nodeType="withEffect" presetClass="entr" presetID="10" presetSubtype="0">
                                  <p:stCondLst>
                                    <p:cond delay="0"/>
                                  </p:stCondLst>
                                  <p:childTnLst>
                                    <p:set>
                                      <p:cBhvr>
                                        <p:cTn dur="1" fill="hold">
                                          <p:stCondLst>
                                            <p:cond delay="0"/>
                                          </p:stCondLst>
                                        </p:cTn>
                                        <p:tgtEl>
                                          <p:spTgt spid="1308"/>
                                        </p:tgtEl>
                                        <p:attrNameLst>
                                          <p:attrName>style.visibility</p:attrName>
                                        </p:attrNameLst>
                                      </p:cBhvr>
                                      <p:to>
                                        <p:strVal val="visible"/>
                                      </p:to>
                                    </p:set>
                                    <p:animEffect filter="fade" transition="in">
                                      <p:cBhvr>
                                        <p:cTn dur="500"/>
                                        <p:tgtEl>
                                          <p:spTgt spid="1308"/>
                                        </p:tgtEl>
                                      </p:cBhvr>
                                    </p:animEffect>
                                  </p:childTnLst>
                                </p:cTn>
                              </p:par>
                              <p:par>
                                <p:cTn fill="hold" nodeType="withEffect" presetClass="entr" presetID="10" presetSubtype="0">
                                  <p:stCondLst>
                                    <p:cond delay="0"/>
                                  </p:stCondLst>
                                  <p:childTnLst>
                                    <p:set>
                                      <p:cBhvr>
                                        <p:cTn dur="1" fill="hold">
                                          <p:stCondLst>
                                            <p:cond delay="0"/>
                                          </p:stCondLst>
                                        </p:cTn>
                                        <p:tgtEl>
                                          <p:spTgt spid="1309"/>
                                        </p:tgtEl>
                                        <p:attrNameLst>
                                          <p:attrName>style.visibility</p:attrName>
                                        </p:attrNameLst>
                                      </p:cBhvr>
                                      <p:to>
                                        <p:strVal val="visible"/>
                                      </p:to>
                                    </p:set>
                                    <p:animEffect filter="fade" transition="in">
                                      <p:cBhvr>
                                        <p:cTn dur="500"/>
                                        <p:tgtEl>
                                          <p:spTgt spid="1309"/>
                                        </p:tgtEl>
                                      </p:cBhvr>
                                    </p:animEffect>
                                  </p:childTnLst>
                                </p:cTn>
                              </p:par>
                              <p:par>
                                <p:cTn fill="hold" nodeType="withEffect" presetClass="entr" presetID="10" presetSubtype="0">
                                  <p:stCondLst>
                                    <p:cond delay="0"/>
                                  </p:stCondLst>
                                  <p:childTnLst>
                                    <p:set>
                                      <p:cBhvr>
                                        <p:cTn dur="1" fill="hold">
                                          <p:stCondLst>
                                            <p:cond delay="0"/>
                                          </p:stCondLst>
                                        </p:cTn>
                                        <p:tgtEl>
                                          <p:spTgt spid="1310"/>
                                        </p:tgtEl>
                                        <p:attrNameLst>
                                          <p:attrName>style.visibility</p:attrName>
                                        </p:attrNameLst>
                                      </p:cBhvr>
                                      <p:to>
                                        <p:strVal val="visible"/>
                                      </p:to>
                                    </p:set>
                                    <p:animEffect filter="fade" transition="in">
                                      <p:cBhvr>
                                        <p:cTn dur="500"/>
                                        <p:tgtEl>
                                          <p:spTgt spid="1310"/>
                                        </p:tgtEl>
                                      </p:cBhvr>
                                    </p:animEffect>
                                  </p:childTnLst>
                                </p:cTn>
                              </p:par>
                              <p:par>
                                <p:cTn fill="hold" nodeType="withEffect" presetClass="entr" presetID="10" presetSubtype="0">
                                  <p:stCondLst>
                                    <p:cond delay="0"/>
                                  </p:stCondLst>
                                  <p:childTnLst>
                                    <p:set>
                                      <p:cBhvr>
                                        <p:cTn dur="1" fill="hold">
                                          <p:stCondLst>
                                            <p:cond delay="0"/>
                                          </p:stCondLst>
                                        </p:cTn>
                                        <p:tgtEl>
                                          <p:spTgt spid="1311"/>
                                        </p:tgtEl>
                                        <p:attrNameLst>
                                          <p:attrName>style.visibility</p:attrName>
                                        </p:attrNameLst>
                                      </p:cBhvr>
                                      <p:to>
                                        <p:strVal val="visible"/>
                                      </p:to>
                                    </p:set>
                                    <p:animEffect filter="fade" transition="in">
                                      <p:cBhvr>
                                        <p:cTn dur="500"/>
                                        <p:tgtEl>
                                          <p:spTgt spid="1311"/>
                                        </p:tgtEl>
                                      </p:cBhvr>
                                    </p:animEffect>
                                  </p:childTnLst>
                                </p:cTn>
                              </p:par>
                              <p:par>
                                <p:cTn fill="hold" nodeType="withEffect" presetClass="entr" presetID="10" presetSubtype="0">
                                  <p:stCondLst>
                                    <p:cond delay="0"/>
                                  </p:stCondLst>
                                  <p:childTnLst>
                                    <p:set>
                                      <p:cBhvr>
                                        <p:cTn dur="1" fill="hold">
                                          <p:stCondLst>
                                            <p:cond delay="0"/>
                                          </p:stCondLst>
                                        </p:cTn>
                                        <p:tgtEl>
                                          <p:spTgt spid="1312"/>
                                        </p:tgtEl>
                                        <p:attrNameLst>
                                          <p:attrName>style.visibility</p:attrName>
                                        </p:attrNameLst>
                                      </p:cBhvr>
                                      <p:to>
                                        <p:strVal val="visible"/>
                                      </p:to>
                                    </p:set>
                                    <p:animEffect filter="fade" transition="in">
                                      <p:cBhvr>
                                        <p:cTn dur="500"/>
                                        <p:tgtEl>
                                          <p:spTgt spid="1312"/>
                                        </p:tgtEl>
                                      </p:cBhvr>
                                    </p:animEffect>
                                  </p:childTnLst>
                                </p:cTn>
                              </p:par>
                              <p:par>
                                <p:cTn fill="hold" nodeType="withEffect" presetClass="entr" presetID="10" presetSubtype="0">
                                  <p:stCondLst>
                                    <p:cond delay="0"/>
                                  </p:stCondLst>
                                  <p:childTnLst>
                                    <p:set>
                                      <p:cBhvr>
                                        <p:cTn dur="1" fill="hold">
                                          <p:stCondLst>
                                            <p:cond delay="0"/>
                                          </p:stCondLst>
                                        </p:cTn>
                                        <p:tgtEl>
                                          <p:spTgt spid="1299"/>
                                        </p:tgtEl>
                                        <p:attrNameLst>
                                          <p:attrName>style.visibility</p:attrName>
                                        </p:attrNameLst>
                                      </p:cBhvr>
                                      <p:to>
                                        <p:strVal val="visible"/>
                                      </p:to>
                                    </p:set>
                                    <p:animEffect filter="fade" transition="in">
                                      <p:cBhvr>
                                        <p:cTn dur="500"/>
                                        <p:tgtEl>
                                          <p:spTgt spid="1299"/>
                                        </p:tgtEl>
                                      </p:cBhvr>
                                    </p:animEffect>
                                  </p:childTnLst>
                                </p:cTn>
                              </p:par>
                              <p:par>
                                <p:cTn fill="hold" nodeType="withEffect" presetClass="entr" presetID="10" presetSubtype="0">
                                  <p:stCondLst>
                                    <p:cond delay="0"/>
                                  </p:stCondLst>
                                  <p:childTnLst>
                                    <p:set>
                                      <p:cBhvr>
                                        <p:cTn dur="1" fill="hold">
                                          <p:stCondLst>
                                            <p:cond delay="0"/>
                                          </p:stCondLst>
                                        </p:cTn>
                                        <p:tgtEl>
                                          <p:spTgt spid="1302"/>
                                        </p:tgtEl>
                                        <p:attrNameLst>
                                          <p:attrName>style.visibility</p:attrName>
                                        </p:attrNameLst>
                                      </p:cBhvr>
                                      <p:to>
                                        <p:strVal val="visible"/>
                                      </p:to>
                                    </p:set>
                                    <p:animEffect filter="fade" transition="in">
                                      <p:cBhvr>
                                        <p:cTn dur="500"/>
                                        <p:tgtEl>
                                          <p:spTgt spid="1302"/>
                                        </p:tgtEl>
                                      </p:cBhvr>
                                    </p:animEffect>
                                  </p:childTnLst>
                                </p:cTn>
                              </p:par>
                              <p:par>
                                <p:cTn fill="hold" nodeType="withEffect" presetClass="entr" presetID="10" presetSubtype="0">
                                  <p:stCondLst>
                                    <p:cond delay="0"/>
                                  </p:stCondLst>
                                  <p:childTnLst>
                                    <p:set>
                                      <p:cBhvr>
                                        <p:cTn dur="1" fill="hold">
                                          <p:stCondLst>
                                            <p:cond delay="0"/>
                                          </p:stCondLst>
                                        </p:cTn>
                                        <p:tgtEl>
                                          <p:spTgt spid="1314"/>
                                        </p:tgtEl>
                                        <p:attrNameLst>
                                          <p:attrName>style.visibility</p:attrName>
                                        </p:attrNameLst>
                                      </p:cBhvr>
                                      <p:to>
                                        <p:strVal val="visible"/>
                                      </p:to>
                                    </p:set>
                                    <p:animEffect filter="fade" transition="in">
                                      <p:cBhvr>
                                        <p:cTn dur="500"/>
                                        <p:tgtEl>
                                          <p:spTgt spid="1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1"/>
                                        </p:tgtEl>
                                        <p:attrNameLst>
                                          <p:attrName>style.visibility</p:attrName>
                                        </p:attrNameLst>
                                      </p:cBhvr>
                                      <p:to>
                                        <p:strVal val="visible"/>
                                      </p:to>
                                    </p:set>
                                    <p:animEffect filter="fade" transition="in">
                                      <p:cBhvr>
                                        <p:cTn dur="500"/>
                                        <p:tgtEl>
                                          <p:spTgt spid="1271"/>
                                        </p:tgtEl>
                                      </p:cBhvr>
                                    </p:animEffect>
                                  </p:childTnLst>
                                </p:cTn>
                              </p:par>
                              <p:par>
                                <p:cTn fill="hold" nodeType="withEffect" presetClass="entr" presetID="10" presetSubtype="0">
                                  <p:stCondLst>
                                    <p:cond delay="0"/>
                                  </p:stCondLst>
                                  <p:childTnLst>
                                    <p:set>
                                      <p:cBhvr>
                                        <p:cTn dur="1" fill="hold">
                                          <p:stCondLst>
                                            <p:cond delay="0"/>
                                          </p:stCondLst>
                                        </p:cTn>
                                        <p:tgtEl>
                                          <p:spTgt spid="1283"/>
                                        </p:tgtEl>
                                        <p:attrNameLst>
                                          <p:attrName>style.visibility</p:attrName>
                                        </p:attrNameLst>
                                      </p:cBhvr>
                                      <p:to>
                                        <p:strVal val="visible"/>
                                      </p:to>
                                    </p:set>
                                    <p:animEffect filter="fade" transition="in">
                                      <p:cBhvr>
                                        <p:cTn dur="500"/>
                                        <p:tgtEl>
                                          <p:spTgt spid="1283"/>
                                        </p:tgtEl>
                                      </p:cBhvr>
                                    </p:animEffect>
                                  </p:childTnLst>
                                </p:cTn>
                              </p:par>
                              <p:par>
                                <p:cTn fill="hold" nodeType="withEffect" presetClass="entr" presetID="10" presetSubtype="0">
                                  <p:stCondLst>
                                    <p:cond delay="0"/>
                                  </p:stCondLst>
                                  <p:childTnLst>
                                    <p:set>
                                      <p:cBhvr>
                                        <p:cTn dur="1" fill="hold">
                                          <p:stCondLst>
                                            <p:cond delay="0"/>
                                          </p:stCondLst>
                                        </p:cTn>
                                        <p:tgtEl>
                                          <p:spTgt spid="1282"/>
                                        </p:tgtEl>
                                        <p:attrNameLst>
                                          <p:attrName>style.visibility</p:attrName>
                                        </p:attrNameLst>
                                      </p:cBhvr>
                                      <p:to>
                                        <p:strVal val="visible"/>
                                      </p:to>
                                    </p:set>
                                    <p:animEffect filter="fade" transition="in">
                                      <p:cBhvr>
                                        <p:cTn dur="500"/>
                                        <p:tgtEl>
                                          <p:spTgt spid="1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26"/>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chemeClr val="dk2"/>
              </a:buClr>
              <a:buSzPct val="100000"/>
              <a:buFont typeface="Arial"/>
              <a:buNone/>
            </a:pPr>
            <a:r>
              <a:t/>
            </a:r>
            <a:endParaRPr b="0" i="0" sz="2400" u="none" cap="none" strike="noStrike">
              <a:solidFill>
                <a:srgbClr val="000000"/>
              </a:solidFill>
              <a:latin typeface="Arial"/>
              <a:ea typeface="Arial"/>
              <a:cs typeface="Arial"/>
              <a:sym typeface="Arial"/>
            </a:endParaRPr>
          </a:p>
        </p:txBody>
      </p:sp>
      <p:sp>
        <p:nvSpPr>
          <p:cNvPr id="1325" name="Google Shape;1325;p26"/>
          <p:cNvSpPr txBox="1"/>
          <p:nvPr/>
        </p:nvSpPr>
        <p:spPr>
          <a:xfrm>
            <a:off x="240030" y="203716"/>
            <a:ext cx="877100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5BAD"/>
              </a:buClr>
              <a:buSzPts val="2500"/>
              <a:buFont typeface="Arial"/>
              <a:buNone/>
            </a:pPr>
            <a:r>
              <a:rPr b="0" i="0" lang="ja-JP" sz="2500" u="none" cap="none" strike="noStrike">
                <a:solidFill>
                  <a:srgbClr val="005BAD"/>
                </a:solidFill>
                <a:latin typeface="Arial"/>
                <a:ea typeface="Arial"/>
                <a:cs typeface="Arial"/>
                <a:sym typeface="Arial"/>
              </a:rPr>
              <a:t>５</a:t>
            </a:r>
            <a:r>
              <a:rPr b="0" i="0" lang="ja-JP" sz="2200" u="none" cap="none" strike="noStrike">
                <a:solidFill>
                  <a:srgbClr val="005BAD"/>
                </a:solidFill>
                <a:latin typeface="Arial"/>
                <a:ea typeface="Arial"/>
                <a:cs typeface="Arial"/>
                <a:sym typeface="Arial"/>
              </a:rPr>
              <a:t>. </a:t>
            </a:r>
            <a:r>
              <a:rPr b="0" i="0" lang="ja-JP" sz="2200" u="none" cap="none" strike="noStrike">
                <a:solidFill>
                  <a:srgbClr val="000000"/>
                </a:solidFill>
                <a:latin typeface="Arial"/>
                <a:ea typeface="Arial"/>
                <a:cs typeface="Arial"/>
                <a:sym typeface="Arial"/>
              </a:rPr>
              <a:t>市町の令和８年度当初予算（歳入・歳出）の状況</a:t>
            </a:r>
            <a:endParaRPr/>
          </a:p>
        </p:txBody>
      </p:sp>
      <p:sp>
        <p:nvSpPr>
          <p:cNvPr id="1326" name="Google Shape;1326;p26"/>
          <p:cNvSpPr txBox="1"/>
          <p:nvPr/>
        </p:nvSpPr>
        <p:spPr>
          <a:xfrm>
            <a:off x="240030" y="52945"/>
            <a:ext cx="7227570" cy="2802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5BAD"/>
              </a:buClr>
              <a:buSzPts val="1400"/>
              <a:buFont typeface="Arial"/>
              <a:buNone/>
            </a:pPr>
            <a:r>
              <a:rPr b="0" i="0" lang="ja-JP" sz="1400" u="none" cap="none" strike="noStrike">
                <a:solidFill>
                  <a:srgbClr val="005BAD"/>
                </a:solidFill>
                <a:latin typeface="Arial"/>
                <a:ea typeface="Arial"/>
                <a:cs typeface="Arial"/>
                <a:sym typeface="Arial"/>
              </a:rPr>
              <a:t>もっと税について調べてみよう</a:t>
            </a:r>
            <a:endParaRPr b="0" i="0" sz="1200" u="none" cap="none" strike="noStrike">
              <a:solidFill>
                <a:srgbClr val="005BAD"/>
              </a:solidFill>
              <a:latin typeface="Arial"/>
              <a:ea typeface="Arial"/>
              <a:cs typeface="Arial"/>
              <a:sym typeface="Arial"/>
            </a:endParaRPr>
          </a:p>
        </p:txBody>
      </p:sp>
      <p:sp>
        <p:nvSpPr>
          <p:cNvPr id="1327" name="Google Shape;1327;p2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rgbClr val="000000"/>
                </a:solidFill>
                <a:latin typeface="Arial"/>
                <a:ea typeface="Arial"/>
                <a:cs typeface="Arial"/>
                <a:sym typeface="Arial"/>
              </a:rPr>
              <a:t>‹#›</a:t>
            </a:fld>
            <a:endParaRPr b="1" i="0" sz="1200" u="none" cap="none" strike="noStrike">
              <a:solidFill>
                <a:srgbClr val="000000"/>
              </a:solidFill>
              <a:latin typeface="Arial"/>
              <a:ea typeface="Arial"/>
              <a:cs typeface="Arial"/>
              <a:sym typeface="Arial"/>
            </a:endParaRPr>
          </a:p>
        </p:txBody>
      </p:sp>
      <p:sp>
        <p:nvSpPr>
          <p:cNvPr id="1328" name="Google Shape;1328;p26"/>
          <p:cNvSpPr/>
          <p:nvPr/>
        </p:nvSpPr>
        <p:spPr>
          <a:xfrm>
            <a:off x="240030" y="1318545"/>
            <a:ext cx="1704031" cy="3611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rgbClr val="FF0000"/>
                </a:solidFill>
                <a:latin typeface="Arial"/>
                <a:ea typeface="Arial"/>
                <a:cs typeface="Arial"/>
                <a:sym typeface="Arial"/>
              </a:rPr>
              <a:t>≪歳入≫</a:t>
            </a:r>
            <a:r>
              <a:rPr lang="ja-JP" sz="1800">
                <a:solidFill>
                  <a:schemeClr val="lt1"/>
                </a:solidFill>
                <a:latin typeface="Arial"/>
                <a:ea typeface="Arial"/>
                <a:cs typeface="Arial"/>
                <a:sym typeface="Arial"/>
              </a:rPr>
              <a:t>≫</a:t>
            </a:r>
            <a:endParaRPr/>
          </a:p>
        </p:txBody>
      </p:sp>
      <p:graphicFrame>
        <p:nvGraphicFramePr>
          <p:cNvPr id="1329" name="Google Shape;1329;p26"/>
          <p:cNvGraphicFramePr/>
          <p:nvPr/>
        </p:nvGraphicFramePr>
        <p:xfrm>
          <a:off x="564668" y="1499120"/>
          <a:ext cx="3000000" cy="3000000"/>
        </p:xfrm>
        <a:graphic>
          <a:graphicData uri="http://schemas.openxmlformats.org/drawingml/2006/table">
            <a:tbl>
              <a:tblPr>
                <a:noFill/>
                <a:tableStyleId>{C22A9890-84CC-44CC-A5DF-C0D022FD0A3D}</a:tableStyleId>
              </a:tblPr>
              <a:tblGrid>
                <a:gridCol w="848950"/>
                <a:gridCol w="836450"/>
                <a:gridCol w="836450"/>
                <a:gridCol w="836450"/>
                <a:gridCol w="836450"/>
                <a:gridCol w="836450"/>
                <a:gridCol w="836450"/>
                <a:gridCol w="836450"/>
                <a:gridCol w="666675"/>
                <a:gridCol w="666675"/>
              </a:tblGrid>
              <a:tr h="262625">
                <a:tc>
                  <a:txBody>
                    <a:bodyPr/>
                    <a:lstStyle/>
                    <a:p>
                      <a:pPr indent="0" lvl="0" marL="0" marR="0" rtl="0" algn="l">
                        <a:spcBef>
                          <a:spcPts val="0"/>
                        </a:spcBef>
                        <a:spcAft>
                          <a:spcPts val="0"/>
                        </a:spcAft>
                        <a:buClr>
                          <a:schemeClr val="dk1"/>
                        </a:buClr>
                        <a:buSzPts val="900"/>
                        <a:buFont typeface="Arial"/>
                        <a:buNone/>
                      </a:pPr>
                      <a:r>
                        <a:t/>
                      </a:r>
                      <a:endParaRPr b="1" i="0" sz="9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1" i="0" sz="9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1" i="0" sz="9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1" i="0" sz="9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1" i="0" sz="9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1" i="0" sz="9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1" i="0" sz="9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b="1" i="0" sz="9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（単位：百万円）</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08300">
                <a:tc>
                  <a:txBody>
                    <a:bodyPr/>
                    <a:lstStyle/>
                    <a:p>
                      <a:pPr indent="0" lvl="0" marL="0" marR="0" rtl="0" algn="ct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市町名</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市（町）税</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地方譲与税</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交付金</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地方交付税</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国庫支出金</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県支出金</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地方債</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その他</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歳入合計</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佐賀市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34,822</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780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8,205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20,200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26,267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12,833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7,090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9,603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119,800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唐津市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13,818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561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4,057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19,578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12,193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7,716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4,591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16,871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79,385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鳥栖市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14,999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231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2,574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1,550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6,879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3,432</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2,936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2,419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35,020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多久市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1,949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120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618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4,900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1,826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992</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365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3,920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14,690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伊万里市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7,799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351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1,789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6,357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5,385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2,946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255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5,599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30,481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武雄市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6,606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254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1,673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7,269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5,110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3,119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2,563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4,526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31,120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鹿島市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3,180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128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941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4,240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2,369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1,728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540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3,381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16,507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小城市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4,818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160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1,425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7,200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4,447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2,351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1,487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3,766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25,654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嬉野市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2,887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104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737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5,000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3,074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2,488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959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6,095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21,344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神埼市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3,601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165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868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5,350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2,473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1,671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1,270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5,956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21,354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吉野ヶ里町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2,539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628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2,033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1,793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840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243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6,274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14,407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基山町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2,705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417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1,369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1,415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730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220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2,162</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9,077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上峰町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1,479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323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1,380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976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565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120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7,446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12,319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みやき町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3,104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98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885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4,430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2,379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1,502</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376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3,232</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16,006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玄海町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5,108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178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0 </a:t>
                      </a:r>
                      <a:r>
                        <a:rPr b="1" baseline="30000" i="0" lang="ja-JP" sz="900" u="none" strike="noStrike">
                          <a:solidFill>
                            <a:schemeClr val="dk1"/>
                          </a:solidFill>
                          <a:latin typeface="Arial"/>
                          <a:ea typeface="Arial"/>
                          <a:cs typeface="Arial"/>
                          <a:sym typeface="Arial"/>
                        </a:rPr>
                        <a:t>※２</a:t>
                      </a:r>
                      <a:endParaRPr b="1" i="0" sz="900" u="none" strike="noStrike">
                        <a:solidFill>
                          <a:schemeClr val="dk1"/>
                        </a:solidFill>
                        <a:latin typeface="Arial"/>
                        <a:ea typeface="Arial"/>
                        <a:cs typeface="Arial"/>
                        <a:sym typeface="Arial"/>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1,102</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524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0 </a:t>
                      </a:r>
                      <a:r>
                        <a:rPr b="1" baseline="30000" i="0" lang="ja-JP" sz="900" u="none" strike="noStrike">
                          <a:solidFill>
                            <a:schemeClr val="dk1"/>
                          </a:solidFill>
                          <a:latin typeface="Arial"/>
                          <a:ea typeface="Arial"/>
                          <a:cs typeface="Arial"/>
                          <a:sym typeface="Arial"/>
                        </a:rPr>
                        <a:t>※1</a:t>
                      </a:r>
                      <a:endParaRPr b="1" i="0" sz="900" u="none" strike="noStrike">
                        <a:solidFill>
                          <a:schemeClr val="dk1"/>
                        </a:solidFill>
                        <a:latin typeface="Arial"/>
                        <a:ea typeface="Arial"/>
                        <a:cs typeface="Arial"/>
                        <a:sym typeface="Arial"/>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5,845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12,800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有田町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1,779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86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501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4,115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1,615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1,009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292</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3,724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13,121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大町町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742</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192</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1,830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487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328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185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1,030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4,814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江北町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1,126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325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2,150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1,270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630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427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1,970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7,937</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白石町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2,420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133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698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5,150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1,930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1,985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2,230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3,600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18,146</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太良町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801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74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231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2,860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634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589 </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610</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3,152</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8,951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8300">
                <a:tc>
                  <a:txBody>
                    <a:bodyPr/>
                    <a:lstStyle/>
                    <a:p>
                      <a:pPr indent="0" lvl="0" marL="0" marR="0" rtl="0" algn="l">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県計</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116,282</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3,493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27,265</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106,961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83,624</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47,978</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26,759</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100,571</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900"/>
                        <a:buFont typeface="Arial"/>
                        <a:buNone/>
                      </a:pPr>
                      <a:r>
                        <a:rPr b="1" i="0" lang="ja-JP" sz="900" u="none" strike="noStrike">
                          <a:solidFill>
                            <a:schemeClr val="dk1"/>
                          </a:solidFill>
                          <a:latin typeface="Arial"/>
                          <a:ea typeface="Arial"/>
                          <a:cs typeface="Arial"/>
                          <a:sym typeface="Arial"/>
                        </a:rPr>
                        <a:t>512,933</a:t>
                      </a:r>
                      <a:endParaRPr/>
                    </a:p>
                  </a:txBody>
                  <a:tcPr marT="0" marB="0" marR="9760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30" name="Google Shape;1330;p26"/>
          <p:cNvSpPr/>
          <p:nvPr/>
        </p:nvSpPr>
        <p:spPr>
          <a:xfrm>
            <a:off x="541832" y="6284507"/>
            <a:ext cx="5238687"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MS PGothic"/>
              <a:buNone/>
            </a:pPr>
            <a:r>
              <a:rPr b="1" i="0" lang="ja-JP" sz="800" u="none" cap="none" strike="noStrike">
                <a:solidFill>
                  <a:schemeClr val="dk1"/>
                </a:solidFill>
                <a:latin typeface="MS PGothic"/>
                <a:ea typeface="MS PGothic"/>
                <a:cs typeface="MS PGothic"/>
                <a:sym typeface="MS PGothic"/>
              </a:rPr>
              <a:t>※１　予算を計上しておらず、「０」としたものです。</a:t>
            </a:r>
            <a:endParaRPr b="1" i="0" sz="800" u="none" cap="none" strike="noStrike">
              <a:solidFill>
                <a:schemeClr val="dk1"/>
              </a:solidFill>
              <a:latin typeface="MS PGothic"/>
              <a:ea typeface="MS PGothic"/>
              <a:cs typeface="MS PGothic"/>
              <a:sym typeface="MS PGothic"/>
            </a:endParaRPr>
          </a:p>
          <a:p>
            <a:pPr indent="0" lvl="0" marL="0" marR="0" rtl="0" algn="l">
              <a:lnSpc>
                <a:spcPct val="100000"/>
              </a:lnSpc>
              <a:spcBef>
                <a:spcPts val="0"/>
              </a:spcBef>
              <a:spcAft>
                <a:spcPts val="0"/>
              </a:spcAft>
              <a:buClr>
                <a:schemeClr val="dk1"/>
              </a:buClr>
              <a:buSzPts val="800"/>
              <a:buFont typeface="MS PGothic"/>
              <a:buNone/>
            </a:pPr>
            <a:r>
              <a:rPr b="1" lang="ja-JP" sz="800">
                <a:solidFill>
                  <a:schemeClr val="dk1"/>
                </a:solidFill>
                <a:latin typeface="MS PGothic"/>
                <a:ea typeface="MS PGothic"/>
                <a:cs typeface="MS PGothic"/>
                <a:sym typeface="MS PGothic"/>
              </a:rPr>
              <a:t>※２　四捨五入により「０」としたものです。</a:t>
            </a:r>
            <a:endParaRPr b="1" i="0" sz="800" u="none" cap="none" strike="noStrike">
              <a:solidFill>
                <a:schemeClr val="dk1"/>
              </a:solidFill>
              <a:latin typeface="MS PGothic"/>
              <a:ea typeface="MS PGothic"/>
              <a:cs typeface="MS PGothic"/>
              <a:sym typeface="MS PGothic"/>
            </a:endParaRPr>
          </a:p>
        </p:txBody>
      </p:sp>
      <p:sp>
        <p:nvSpPr>
          <p:cNvPr id="1331" name="Google Shape;1331;p26"/>
          <p:cNvSpPr/>
          <p:nvPr/>
        </p:nvSpPr>
        <p:spPr>
          <a:xfrm>
            <a:off x="365964" y="935274"/>
            <a:ext cx="8519134" cy="32939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800">
                <a:solidFill>
                  <a:srgbClr val="000000"/>
                </a:solidFill>
                <a:latin typeface="Arial"/>
                <a:ea typeface="Arial"/>
                <a:cs typeface="Arial"/>
                <a:sym typeface="Arial"/>
              </a:rPr>
              <a:t>みんなが住んでいる市町の歳入の内訳をみてみよう。</a:t>
            </a:r>
            <a:endParaRPr/>
          </a:p>
        </p:txBody>
      </p:sp>
      <p:cxnSp>
        <p:nvCxnSpPr>
          <p:cNvPr id="1332" name="Google Shape;1332;p26">
            <a:hlinkClick action="ppaction://hlinkshowjump?jump=previousslide"/>
          </p:cNvPr>
          <p:cNvCxnSpPr/>
          <p:nvPr/>
        </p:nvCxnSpPr>
        <p:spPr>
          <a:xfrm>
            <a:off x="859536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1333" name="Google Shape;1333;p26">
            <a:hlinkClick action="ppaction://hlinkshowjump?jump=nextslide"/>
          </p:cNvPr>
          <p:cNvCxnSpPr/>
          <p:nvPr/>
        </p:nvCxnSpPr>
        <p:spPr>
          <a:xfrm>
            <a:off x="890016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1334" name="Google Shape;1334;p26">
            <a:hlinkClick action="ppaction://hlinksldjump" r:id="rId3"/>
          </p:cNvPr>
          <p:cNvSpPr/>
          <p:nvPr/>
        </p:nvSpPr>
        <p:spPr>
          <a:xfrm>
            <a:off x="7893533" y="322234"/>
            <a:ext cx="793267" cy="260285"/>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100">
                <a:solidFill>
                  <a:schemeClr val="lt1"/>
                </a:solidFill>
                <a:latin typeface="Arial"/>
                <a:ea typeface="Arial"/>
                <a:cs typeface="Arial"/>
                <a:sym typeface="Arial"/>
              </a:rPr>
              <a:t>目次へ</a:t>
            </a:r>
            <a:endParaRPr/>
          </a:p>
        </p:txBody>
      </p:sp>
      <p:sp>
        <p:nvSpPr>
          <p:cNvPr id="1335" name="Google Shape;1335;p26">
            <a:hlinkClick action="ppaction://hlinksldjump" r:id="rId4"/>
          </p:cNvPr>
          <p:cNvSpPr/>
          <p:nvPr/>
        </p:nvSpPr>
        <p:spPr>
          <a:xfrm rot="5400000">
            <a:off x="8477040" y="398066"/>
            <a:ext cx="100800" cy="10888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27"/>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chemeClr val="dk2"/>
              </a:buClr>
              <a:buSzPct val="100000"/>
              <a:buFont typeface="Arial"/>
              <a:buNone/>
            </a:pPr>
            <a:r>
              <a:t/>
            </a:r>
            <a:endParaRPr b="0" i="0" sz="2400" u="none" cap="none" strike="noStrike">
              <a:solidFill>
                <a:srgbClr val="000000"/>
              </a:solidFill>
              <a:latin typeface="Arial"/>
              <a:ea typeface="Arial"/>
              <a:cs typeface="Arial"/>
              <a:sym typeface="Arial"/>
            </a:endParaRPr>
          </a:p>
        </p:txBody>
      </p:sp>
      <p:sp>
        <p:nvSpPr>
          <p:cNvPr id="1342" name="Google Shape;1342;p27"/>
          <p:cNvSpPr txBox="1"/>
          <p:nvPr/>
        </p:nvSpPr>
        <p:spPr>
          <a:xfrm>
            <a:off x="240030" y="203716"/>
            <a:ext cx="8771002"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5BAD"/>
              </a:buClr>
              <a:buSzPts val="2500"/>
              <a:buFont typeface="Arial"/>
              <a:buNone/>
            </a:pPr>
            <a:r>
              <a:rPr b="0" i="0" lang="ja-JP" sz="2500" u="none" cap="none" strike="noStrike">
                <a:solidFill>
                  <a:srgbClr val="005BAD"/>
                </a:solidFill>
                <a:latin typeface="Arial"/>
                <a:ea typeface="Arial"/>
                <a:cs typeface="Arial"/>
                <a:sym typeface="Arial"/>
              </a:rPr>
              <a:t>５</a:t>
            </a:r>
            <a:r>
              <a:rPr b="0" i="0" lang="ja-JP" sz="2200" u="none" cap="none" strike="noStrike">
                <a:solidFill>
                  <a:srgbClr val="005BAD"/>
                </a:solidFill>
                <a:latin typeface="Arial"/>
                <a:ea typeface="Arial"/>
                <a:cs typeface="Arial"/>
                <a:sym typeface="Arial"/>
              </a:rPr>
              <a:t>. </a:t>
            </a:r>
            <a:r>
              <a:rPr b="0" i="0" lang="ja-JP" sz="2200" u="none" cap="none" strike="noStrike">
                <a:solidFill>
                  <a:srgbClr val="000000"/>
                </a:solidFill>
                <a:latin typeface="Arial"/>
                <a:ea typeface="Arial"/>
                <a:cs typeface="Arial"/>
                <a:sym typeface="Arial"/>
              </a:rPr>
              <a:t>市町の令和８年度当初予算（歳入・歳出）の状況</a:t>
            </a:r>
            <a:endParaRPr/>
          </a:p>
        </p:txBody>
      </p:sp>
      <p:sp>
        <p:nvSpPr>
          <p:cNvPr id="1343" name="Google Shape;1343;p27"/>
          <p:cNvSpPr txBox="1"/>
          <p:nvPr/>
        </p:nvSpPr>
        <p:spPr>
          <a:xfrm>
            <a:off x="240030" y="52945"/>
            <a:ext cx="7227570" cy="2802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5BAD"/>
              </a:buClr>
              <a:buSzPts val="1400"/>
              <a:buFont typeface="Arial"/>
              <a:buNone/>
            </a:pPr>
            <a:r>
              <a:rPr b="0" i="0" lang="ja-JP" sz="1400" u="none" cap="none" strike="noStrike">
                <a:solidFill>
                  <a:srgbClr val="005BAD"/>
                </a:solidFill>
                <a:latin typeface="Arial"/>
                <a:ea typeface="Arial"/>
                <a:cs typeface="Arial"/>
                <a:sym typeface="Arial"/>
              </a:rPr>
              <a:t>もっと税について調べてみよう</a:t>
            </a:r>
            <a:endParaRPr b="0" i="0" sz="1200" u="none" cap="none" strike="noStrike">
              <a:solidFill>
                <a:srgbClr val="005BAD"/>
              </a:solidFill>
              <a:latin typeface="Arial"/>
              <a:ea typeface="Arial"/>
              <a:cs typeface="Arial"/>
              <a:sym typeface="Arial"/>
            </a:endParaRPr>
          </a:p>
        </p:txBody>
      </p:sp>
      <p:sp>
        <p:nvSpPr>
          <p:cNvPr id="1344" name="Google Shape;1344;p2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rgbClr val="000000"/>
                </a:solidFill>
                <a:latin typeface="Arial"/>
                <a:ea typeface="Arial"/>
                <a:cs typeface="Arial"/>
                <a:sym typeface="Arial"/>
              </a:rPr>
              <a:t>‹#›</a:t>
            </a:fld>
            <a:endParaRPr b="1" i="0" sz="1200" u="none" cap="none" strike="noStrike">
              <a:solidFill>
                <a:srgbClr val="000000"/>
              </a:solidFill>
              <a:latin typeface="Arial"/>
              <a:ea typeface="Arial"/>
              <a:cs typeface="Arial"/>
              <a:sym typeface="Arial"/>
            </a:endParaRPr>
          </a:p>
        </p:txBody>
      </p:sp>
      <p:sp>
        <p:nvSpPr>
          <p:cNvPr id="1345" name="Google Shape;1345;p27"/>
          <p:cNvSpPr/>
          <p:nvPr/>
        </p:nvSpPr>
        <p:spPr>
          <a:xfrm>
            <a:off x="147490" y="1324738"/>
            <a:ext cx="1704031" cy="3611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333FF"/>
              </a:buClr>
              <a:buSzPts val="1800"/>
              <a:buFont typeface="Arial"/>
              <a:buNone/>
            </a:pPr>
            <a:r>
              <a:rPr b="0" i="0" lang="ja-JP" sz="1800" u="none" cap="none" strike="noStrike">
                <a:solidFill>
                  <a:srgbClr val="3333FF"/>
                </a:solidFill>
                <a:latin typeface="Arial"/>
                <a:ea typeface="Arial"/>
                <a:cs typeface="Arial"/>
                <a:sym typeface="Arial"/>
              </a:rPr>
              <a:t>≪歳出≫</a:t>
            </a:r>
            <a:endParaRPr/>
          </a:p>
        </p:txBody>
      </p:sp>
      <p:sp>
        <p:nvSpPr>
          <p:cNvPr id="1346" name="Google Shape;1346;p27"/>
          <p:cNvSpPr/>
          <p:nvPr/>
        </p:nvSpPr>
        <p:spPr>
          <a:xfrm>
            <a:off x="240030" y="5867083"/>
            <a:ext cx="5238687"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MS PGothic"/>
              <a:buNone/>
            </a:pPr>
            <a:r>
              <a:rPr b="1" i="0" lang="ja-JP" sz="800" u="none" cap="none" strike="noStrike">
                <a:solidFill>
                  <a:schemeClr val="dk1"/>
                </a:solidFill>
                <a:latin typeface="MS PGothic"/>
                <a:ea typeface="MS PGothic"/>
                <a:cs typeface="MS PGothic"/>
                <a:sym typeface="MS PGothic"/>
              </a:rPr>
              <a:t>※１　予算を計上しておらず、「０」としたものです。</a:t>
            </a:r>
            <a:endParaRPr b="1" i="0" sz="800" u="none" cap="none" strike="noStrike">
              <a:solidFill>
                <a:schemeClr val="dk1"/>
              </a:solidFill>
              <a:latin typeface="MS PGothic"/>
              <a:ea typeface="MS PGothic"/>
              <a:cs typeface="MS PGothic"/>
              <a:sym typeface="MS PGothic"/>
            </a:endParaRPr>
          </a:p>
          <a:p>
            <a:pPr indent="0" lvl="0" marL="0" marR="0" rtl="0" algn="l">
              <a:lnSpc>
                <a:spcPct val="100000"/>
              </a:lnSpc>
              <a:spcBef>
                <a:spcPts val="0"/>
              </a:spcBef>
              <a:spcAft>
                <a:spcPts val="0"/>
              </a:spcAft>
              <a:buClr>
                <a:schemeClr val="dk1"/>
              </a:buClr>
              <a:buSzPts val="800"/>
              <a:buFont typeface="MS PGothic"/>
              <a:buNone/>
            </a:pPr>
            <a:r>
              <a:rPr b="1" lang="ja-JP" sz="800">
                <a:solidFill>
                  <a:schemeClr val="dk1"/>
                </a:solidFill>
                <a:latin typeface="MS PGothic"/>
                <a:ea typeface="MS PGothic"/>
                <a:cs typeface="MS PGothic"/>
                <a:sym typeface="MS PGothic"/>
              </a:rPr>
              <a:t>※２　四捨五入により「０」としたものです。</a:t>
            </a:r>
            <a:endParaRPr b="1" i="0" sz="800" u="none" cap="none" strike="noStrike">
              <a:solidFill>
                <a:schemeClr val="dk1"/>
              </a:solidFill>
              <a:latin typeface="MS PGothic"/>
              <a:ea typeface="MS PGothic"/>
              <a:cs typeface="MS PGothic"/>
              <a:sym typeface="MS PGothic"/>
            </a:endParaRPr>
          </a:p>
        </p:txBody>
      </p:sp>
      <p:graphicFrame>
        <p:nvGraphicFramePr>
          <p:cNvPr id="1347" name="Google Shape;1347;p27"/>
          <p:cNvGraphicFramePr/>
          <p:nvPr/>
        </p:nvGraphicFramePr>
        <p:xfrm>
          <a:off x="307361" y="1641956"/>
          <a:ext cx="3000000" cy="3000000"/>
        </p:xfrm>
        <a:graphic>
          <a:graphicData uri="http://schemas.openxmlformats.org/drawingml/2006/table">
            <a:tbl>
              <a:tblPr>
                <a:noFill/>
                <a:tableStyleId>{C22A9890-84CC-44CC-A5DF-C0D022FD0A3D}</a:tableStyleId>
              </a:tblPr>
              <a:tblGrid>
                <a:gridCol w="592025"/>
                <a:gridCol w="583325"/>
                <a:gridCol w="583325"/>
                <a:gridCol w="583325"/>
                <a:gridCol w="583325"/>
                <a:gridCol w="583325"/>
                <a:gridCol w="583325"/>
                <a:gridCol w="583325"/>
                <a:gridCol w="583325"/>
                <a:gridCol w="583325"/>
                <a:gridCol w="583325"/>
                <a:gridCol w="583325"/>
                <a:gridCol w="583325"/>
                <a:gridCol w="464900"/>
                <a:gridCol w="464900"/>
              </a:tblGrid>
              <a:tr h="224850">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（単位：百万円）</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178325">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市町名</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議会費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総務費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民生費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衛生費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労働費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商工費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農林</a:t>
                      </a:r>
                      <a:endParaRPr b="1" i="0" sz="800" u="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水産業費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土木費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消防費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教育費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災害復旧費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公債費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その他</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歳出合計</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佐賀市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598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13,924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52,582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12,331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2,770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4,002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7,272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3,953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12,739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9,252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238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119,800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唐津市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363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13,293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25,309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8,237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4,052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2,125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5,080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2,638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9,560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538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8,039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79,385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鳥栖市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275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3,789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15,408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2,445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854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406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2,762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6,186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1,821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35,020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多久市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140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3,572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4,702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1,189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591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968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398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1,210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1,634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14,690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伊万里市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243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6,599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12,521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3,205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821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1,184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2,676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1,841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30,481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武雄市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232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3,872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11,184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2,110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891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2,808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765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5,064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461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3,066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31,120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鹿島市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3,097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5,845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1,208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326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1,014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943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612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1,478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1,121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642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16,507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小城市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2,809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9,130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2,957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754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1,198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878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2,990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618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2,405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25,654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嬉野市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5,100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6,715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1,366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519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1,831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1,207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651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2,188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259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1,312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21,344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神埼市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5,526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6,553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1,227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1,155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1,038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1,184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2,168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2,113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21,354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吉野ヶ里町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5,790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3,792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818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418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279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781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398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1,235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14,407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基山町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1,714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3,380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727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632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9,077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上峰町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7,425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2,071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671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※1</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457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277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295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736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242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12,319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みやき町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6,301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1,243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494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1,925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529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1,563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16,006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玄海町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3,361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1,735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881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319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570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1,697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1,447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2,614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12,800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有田町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4,099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331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569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1,196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608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13,121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大町町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1,110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1,459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566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284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370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524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4,814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江北町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1,669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2,579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470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379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594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457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540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7,937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白石町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3,216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4,831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1,540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1,801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590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459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3,275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2,083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18,146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太良町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2,639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2,040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917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228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778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392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267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1,045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530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8,951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県計</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3,483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93,612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182,236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45,307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455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13,094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19,152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32,484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17,899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60,136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2,574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40,491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2,010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512,933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48" name="Google Shape;1348;p27"/>
          <p:cNvSpPr/>
          <p:nvPr/>
        </p:nvSpPr>
        <p:spPr>
          <a:xfrm>
            <a:off x="365964" y="935274"/>
            <a:ext cx="8519134" cy="32939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800">
                <a:solidFill>
                  <a:srgbClr val="000000"/>
                </a:solidFill>
                <a:latin typeface="Arial"/>
                <a:ea typeface="Arial"/>
                <a:cs typeface="Arial"/>
                <a:sym typeface="Arial"/>
              </a:rPr>
              <a:t>みんなが住んでいる市町の歳出の内訳をみてみよう。</a:t>
            </a:r>
            <a:endParaRPr/>
          </a:p>
        </p:txBody>
      </p:sp>
      <p:sp>
        <p:nvSpPr>
          <p:cNvPr id="1349" name="Google Shape;1349;p27"/>
          <p:cNvSpPr/>
          <p:nvPr/>
        </p:nvSpPr>
        <p:spPr>
          <a:xfrm>
            <a:off x="240030" y="5868392"/>
            <a:ext cx="5238687"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MS PGothic"/>
              <a:buNone/>
            </a:pPr>
            <a:r>
              <a:rPr b="1" i="0" lang="ja-JP" sz="800" u="none" cap="none" strike="noStrike">
                <a:solidFill>
                  <a:schemeClr val="dk1"/>
                </a:solidFill>
                <a:latin typeface="MS PGothic"/>
                <a:ea typeface="MS PGothic"/>
                <a:cs typeface="MS PGothic"/>
                <a:sym typeface="MS PGothic"/>
              </a:rPr>
              <a:t>※１　予算を計上しておらず、「０」としたものです。</a:t>
            </a:r>
            <a:endParaRPr b="1" i="0" sz="800" u="none" cap="none" strike="noStrike">
              <a:solidFill>
                <a:schemeClr val="dk1"/>
              </a:solidFill>
              <a:latin typeface="MS PGothic"/>
              <a:ea typeface="MS PGothic"/>
              <a:cs typeface="MS PGothic"/>
              <a:sym typeface="MS PGothic"/>
            </a:endParaRPr>
          </a:p>
          <a:p>
            <a:pPr indent="0" lvl="0" marL="0" marR="0" rtl="0" algn="l">
              <a:lnSpc>
                <a:spcPct val="100000"/>
              </a:lnSpc>
              <a:spcBef>
                <a:spcPts val="0"/>
              </a:spcBef>
              <a:spcAft>
                <a:spcPts val="0"/>
              </a:spcAft>
              <a:buClr>
                <a:schemeClr val="dk1"/>
              </a:buClr>
              <a:buSzPts val="800"/>
              <a:buFont typeface="MS PGothic"/>
              <a:buNone/>
            </a:pPr>
            <a:r>
              <a:rPr b="1" lang="ja-JP" sz="800">
                <a:solidFill>
                  <a:schemeClr val="dk1"/>
                </a:solidFill>
                <a:latin typeface="MS PGothic"/>
                <a:ea typeface="MS PGothic"/>
                <a:cs typeface="MS PGothic"/>
                <a:sym typeface="MS PGothic"/>
              </a:rPr>
              <a:t>※２　四捨五入により「０」としたものです。</a:t>
            </a:r>
            <a:endParaRPr b="1" i="0" sz="800" u="none" cap="none" strike="noStrike">
              <a:solidFill>
                <a:schemeClr val="dk1"/>
              </a:solidFill>
              <a:latin typeface="MS PGothic"/>
              <a:ea typeface="MS PGothic"/>
              <a:cs typeface="MS PGothic"/>
              <a:sym typeface="MS PGothic"/>
            </a:endParaRPr>
          </a:p>
        </p:txBody>
      </p:sp>
      <p:graphicFrame>
        <p:nvGraphicFramePr>
          <p:cNvPr id="1350" name="Google Shape;1350;p27"/>
          <p:cNvGraphicFramePr/>
          <p:nvPr/>
        </p:nvGraphicFramePr>
        <p:xfrm>
          <a:off x="307361" y="1643265"/>
          <a:ext cx="3000000" cy="3000000"/>
        </p:xfrm>
        <a:graphic>
          <a:graphicData uri="http://schemas.openxmlformats.org/drawingml/2006/table">
            <a:tbl>
              <a:tblPr>
                <a:noFill/>
                <a:tableStyleId>{C22A9890-84CC-44CC-A5DF-C0D022FD0A3D}</a:tableStyleId>
              </a:tblPr>
              <a:tblGrid>
                <a:gridCol w="592025"/>
                <a:gridCol w="583325"/>
                <a:gridCol w="583325"/>
                <a:gridCol w="583325"/>
                <a:gridCol w="583325"/>
                <a:gridCol w="583325"/>
                <a:gridCol w="583325"/>
                <a:gridCol w="583325"/>
                <a:gridCol w="583325"/>
                <a:gridCol w="583325"/>
                <a:gridCol w="583325"/>
                <a:gridCol w="583325"/>
                <a:gridCol w="583325"/>
                <a:gridCol w="464900"/>
                <a:gridCol w="464900"/>
              </a:tblGrid>
              <a:tr h="224850">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t/>
                      </a:r>
                      <a:endParaRPr b="1" i="0" sz="800" u="none" strike="noStrike">
                        <a:solidFill>
                          <a:schemeClr val="dk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（単位：百万円）</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178325">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市町名</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議会費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総務費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民生費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衛生費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労働費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商工費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農林</a:t>
                      </a:r>
                      <a:endParaRPr b="1" i="0" sz="800" u="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水産業費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土木費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消防費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教育費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災害復旧費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公債費</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その他</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歳出合計</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佐賀市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598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13,924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52,582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12,331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2,770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4,002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7,272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3,953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12,739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9,252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238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119,800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唐津市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363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13,293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25,309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8,237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4,052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2,125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5,080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2,638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9,560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538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8,039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79,385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鳥栖市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275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3,789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15,408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2,445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854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406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2,762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6,186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1,821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35,020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多久市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140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3,572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4,702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1,189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591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968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398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1,210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1,634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14,690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伊万里市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243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6,599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12,521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3,205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821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1,184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2,676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1,841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30,481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武雄市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232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3,872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11,184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2,110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891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2,808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765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5,064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461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3,066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31,120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鹿島市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3,097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5,845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1,208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326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1,014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943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612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1,478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1,121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642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16,507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小城市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2,809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9,130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2,957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754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1,198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878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2,990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618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2,405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25,654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嬉野市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5,100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6,715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1,366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519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1,831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1,207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651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2,188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259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1,312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21,344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神埼市</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5,526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6,553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1,227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1,155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1,038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1,184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2,168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2,113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21,354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吉野ヶ里町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5,790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3,792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818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418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279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781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398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1,235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14,407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基山町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1,714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3,380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727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632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9,077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上峰町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7,425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2,071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671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※1</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457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277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295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736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242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12,319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みやき町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6,301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1,243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494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1,925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529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1,563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16,006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玄海町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3,361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1,735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881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319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570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1,697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1,447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2,614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12,800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有田町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4,099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301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331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672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569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1,196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608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13,121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大町町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1,110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1,459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566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284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370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524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4,814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江北町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1,669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2,579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470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379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594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457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540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7,937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白石町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124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3,216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4,831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1,540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1,801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590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459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3,275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2,083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18,146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太良町</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2,639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2,040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917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0 </a:t>
                      </a:r>
                      <a:r>
                        <a:rPr b="1" baseline="30000" i="0" lang="ja-JP" sz="800" u="none" strike="noStrike">
                          <a:solidFill>
                            <a:schemeClr val="dk1"/>
                          </a:solidFill>
                          <a:latin typeface="Arial"/>
                          <a:ea typeface="Arial"/>
                          <a:cs typeface="Arial"/>
                          <a:sym typeface="Arial"/>
                        </a:rPr>
                        <a:t>※２</a:t>
                      </a:r>
                      <a:endParaRPr b="1" i="0" sz="800" u="none" strike="noStrike">
                        <a:solidFill>
                          <a:schemeClr val="dk1"/>
                        </a:solidFill>
                        <a:latin typeface="Arial"/>
                        <a:ea typeface="Arial"/>
                        <a:cs typeface="Arial"/>
                        <a:sym typeface="Arial"/>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228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778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392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267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1,045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530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8,951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0" marR="0" rtl="0" algn="l">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県計</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3,483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93,612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182,236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45,307</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455</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13,094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19,152</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32,484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17,899</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60,136</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2,574</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40,491</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2,010</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Clr>
                          <a:schemeClr val="dk1"/>
                        </a:buClr>
                        <a:buSzPts val="800"/>
                        <a:buFont typeface="Arial"/>
                        <a:buNone/>
                      </a:pPr>
                      <a:r>
                        <a:rPr b="1" i="0" lang="ja-JP" sz="800" u="none" strike="noStrike">
                          <a:solidFill>
                            <a:schemeClr val="dk1"/>
                          </a:solidFill>
                          <a:latin typeface="Arial"/>
                          <a:ea typeface="Arial"/>
                          <a:cs typeface="Arial"/>
                          <a:sym typeface="Arial"/>
                        </a:rPr>
                        <a:t>512,933</a:t>
                      </a:r>
                      <a:endParaRPr/>
                    </a:p>
                  </a:txBody>
                  <a:tcPr marT="0" marB="0" marR="7055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sp>
        <p:nvSpPr>
          <p:cNvPr id="1356" name="Google Shape;1356;p28"/>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1400">
                <a:solidFill>
                  <a:srgbClr val="005BAD"/>
                </a:solidFill>
                <a:latin typeface="Arial"/>
                <a:ea typeface="Arial"/>
                <a:cs typeface="Arial"/>
                <a:sym typeface="Arial"/>
              </a:rPr>
              <a:t>解いてみよう</a:t>
            </a:r>
            <a:endParaRPr sz="1200">
              <a:solidFill>
                <a:srgbClr val="005BAD"/>
              </a:solidFill>
              <a:latin typeface="Arial"/>
              <a:ea typeface="Arial"/>
              <a:cs typeface="Arial"/>
              <a:sym typeface="Arial"/>
            </a:endParaRPr>
          </a:p>
          <a:p>
            <a:pPr indent="0" lvl="0" marL="0" marR="0" rtl="0" algn="l">
              <a:spcBef>
                <a:spcPts val="0"/>
              </a:spcBef>
              <a:spcAft>
                <a:spcPts val="0"/>
              </a:spcAft>
              <a:buNone/>
            </a:pPr>
            <a:r>
              <a:rPr lang="ja-JP" sz="2600">
                <a:solidFill>
                  <a:srgbClr val="005BAD"/>
                </a:solidFill>
                <a:latin typeface="Arial"/>
                <a:ea typeface="Arial"/>
                <a:cs typeface="Arial"/>
                <a:sym typeface="Arial"/>
              </a:rPr>
              <a:t>６</a:t>
            </a:r>
            <a:r>
              <a:rPr lang="ja-JP" sz="2300">
                <a:solidFill>
                  <a:srgbClr val="005BAD"/>
                </a:solidFill>
                <a:latin typeface="Arial"/>
                <a:ea typeface="Arial"/>
                <a:cs typeface="Arial"/>
                <a:sym typeface="Arial"/>
              </a:rPr>
              <a:t>.</a:t>
            </a:r>
            <a:r>
              <a:rPr lang="ja-JP" sz="2300">
                <a:solidFill>
                  <a:schemeClr val="dk1"/>
                </a:solidFill>
                <a:latin typeface="Arial"/>
                <a:ea typeface="Arial"/>
                <a:cs typeface="Arial"/>
                <a:sym typeface="Arial"/>
              </a:rPr>
              <a:t> 穴埋め問題</a:t>
            </a:r>
            <a:endParaRPr/>
          </a:p>
        </p:txBody>
      </p:sp>
      <p:sp>
        <p:nvSpPr>
          <p:cNvPr id="1357" name="Google Shape;1357;p28"/>
          <p:cNvSpPr/>
          <p:nvPr/>
        </p:nvSpPr>
        <p:spPr>
          <a:xfrm>
            <a:off x="323851" y="1076587"/>
            <a:ext cx="8519134" cy="459596"/>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800">
                <a:solidFill>
                  <a:srgbClr val="000000"/>
                </a:solidFill>
                <a:latin typeface="Arial"/>
                <a:ea typeface="Arial"/>
                <a:cs typeface="Arial"/>
                <a:sym typeface="Arial"/>
              </a:rPr>
              <a:t>これまでのおさらいとして、問題にチャレンジしてみよう。</a:t>
            </a:r>
            <a:endParaRPr/>
          </a:p>
        </p:txBody>
      </p:sp>
      <p:pic>
        <p:nvPicPr>
          <p:cNvPr id="1358" name="Google Shape;1358;p28"/>
          <p:cNvPicPr preferRelativeResize="0"/>
          <p:nvPr/>
        </p:nvPicPr>
        <p:blipFill rotWithShape="1">
          <a:blip r:embed="rId3">
            <a:alphaModFix/>
          </a:blip>
          <a:srcRect b="0" l="0" r="0" t="0"/>
          <a:stretch/>
        </p:blipFill>
        <p:spPr>
          <a:xfrm>
            <a:off x="7920434" y="785230"/>
            <a:ext cx="849459" cy="1018124"/>
          </a:xfrm>
          <a:prstGeom prst="rect">
            <a:avLst/>
          </a:prstGeom>
          <a:noFill/>
          <a:ln>
            <a:noFill/>
          </a:ln>
        </p:spPr>
      </p:pic>
      <p:sp>
        <p:nvSpPr>
          <p:cNvPr id="1359" name="Google Shape;1359;p28"/>
          <p:cNvSpPr/>
          <p:nvPr/>
        </p:nvSpPr>
        <p:spPr>
          <a:xfrm>
            <a:off x="6522670" y="1246095"/>
            <a:ext cx="1623300" cy="279000"/>
          </a:xfrm>
          <a:prstGeom prst="rect">
            <a:avLst/>
          </a:prstGeom>
          <a:noFill/>
          <a:ln>
            <a:noFill/>
          </a:ln>
        </p:spPr>
        <p:txBody>
          <a:bodyPr anchorCtr="0" anchor="t" bIns="36000" lIns="36000" spcFirstLastPara="1" rIns="36000" wrap="square" tIns="36000">
            <a:noAutofit/>
          </a:bodyPr>
          <a:lstStyle/>
          <a:p>
            <a:pPr indent="0" lvl="0" marL="0" marR="0" rtl="0" algn="l">
              <a:spcBef>
                <a:spcPts val="0"/>
              </a:spcBef>
              <a:spcAft>
                <a:spcPts val="0"/>
              </a:spcAft>
              <a:buClr>
                <a:schemeClr val="dk1"/>
              </a:buClr>
              <a:buSzPts val="1050"/>
              <a:buFont typeface="Arial"/>
              <a:buNone/>
            </a:pPr>
            <a:r>
              <a:rPr lang="ja-JP" sz="1050">
                <a:solidFill>
                  <a:schemeClr val="dk1"/>
                </a:solidFill>
                <a:latin typeface="Arial"/>
                <a:ea typeface="Arial"/>
                <a:cs typeface="Arial"/>
                <a:sym typeface="Arial"/>
              </a:rPr>
              <a:t>※ 答えは最後のページ</a:t>
            </a:r>
            <a:endParaRPr sz="1050">
              <a:solidFill>
                <a:schemeClr val="dk1"/>
              </a:solidFill>
              <a:latin typeface="Arial"/>
              <a:ea typeface="Arial"/>
              <a:cs typeface="Arial"/>
              <a:sym typeface="Arial"/>
            </a:endParaRPr>
          </a:p>
        </p:txBody>
      </p:sp>
      <p:grpSp>
        <p:nvGrpSpPr>
          <p:cNvPr id="1360" name="Google Shape;1360;p28"/>
          <p:cNvGrpSpPr/>
          <p:nvPr/>
        </p:nvGrpSpPr>
        <p:grpSpPr>
          <a:xfrm>
            <a:off x="323849" y="1747926"/>
            <a:ext cx="8506443" cy="806277"/>
            <a:chOff x="323849" y="1803354"/>
            <a:chExt cx="8506443" cy="806277"/>
          </a:xfrm>
        </p:grpSpPr>
        <p:grpSp>
          <p:nvGrpSpPr>
            <p:cNvPr id="1361" name="Google Shape;1361;p28"/>
            <p:cNvGrpSpPr/>
            <p:nvPr/>
          </p:nvGrpSpPr>
          <p:grpSpPr>
            <a:xfrm>
              <a:off x="323849" y="1803354"/>
              <a:ext cx="8506443" cy="731558"/>
              <a:chOff x="323849" y="1803354"/>
              <a:chExt cx="8506443" cy="731558"/>
            </a:xfrm>
          </p:grpSpPr>
          <p:sp>
            <p:nvSpPr>
              <p:cNvPr id="1362" name="Google Shape;1362;p28"/>
              <p:cNvSpPr/>
              <p:nvPr/>
            </p:nvSpPr>
            <p:spPr>
              <a:xfrm>
                <a:off x="323849" y="1803354"/>
                <a:ext cx="8506443" cy="731557"/>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63" name="Google Shape;1363;p28"/>
              <p:cNvSpPr/>
              <p:nvPr/>
            </p:nvSpPr>
            <p:spPr>
              <a:xfrm>
                <a:off x="323851" y="1803354"/>
                <a:ext cx="849460" cy="731558"/>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問1</a:t>
                </a:r>
                <a:endParaRPr b="0" i="0" sz="1800" u="none" cap="none" strike="noStrike">
                  <a:solidFill>
                    <a:schemeClr val="lt1"/>
                  </a:solidFill>
                  <a:latin typeface="Arial"/>
                  <a:ea typeface="Arial"/>
                  <a:cs typeface="Arial"/>
                  <a:sym typeface="Arial"/>
                </a:endParaRPr>
              </a:p>
            </p:txBody>
          </p:sp>
        </p:grpSp>
        <p:sp>
          <p:nvSpPr>
            <p:cNvPr id="1364" name="Google Shape;1364;p28"/>
            <p:cNvSpPr/>
            <p:nvPr/>
          </p:nvSpPr>
          <p:spPr>
            <a:xfrm>
              <a:off x="1257325" y="1925931"/>
              <a:ext cx="7572900" cy="683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ja-JP" sz="1300">
                  <a:solidFill>
                    <a:schemeClr val="dk1"/>
                  </a:solidFill>
                  <a:latin typeface="Arial"/>
                  <a:ea typeface="Arial"/>
                  <a:cs typeface="Arial"/>
                  <a:sym typeface="Arial"/>
                </a:rPr>
                <a:t>日本国憲法第３０条では、「国民は、法律の定めるところにより、（①　　）の義務を負ふ。」と定められている。</a:t>
              </a:r>
              <a:endParaRPr sz="1300">
                <a:solidFill>
                  <a:schemeClr val="dk1"/>
                </a:solidFill>
                <a:latin typeface="Arial"/>
                <a:ea typeface="Arial"/>
                <a:cs typeface="Arial"/>
                <a:sym typeface="Arial"/>
              </a:endParaRPr>
            </a:p>
          </p:txBody>
        </p:sp>
      </p:grpSp>
      <p:grpSp>
        <p:nvGrpSpPr>
          <p:cNvPr id="1365" name="Google Shape;1365;p28"/>
          <p:cNvGrpSpPr/>
          <p:nvPr/>
        </p:nvGrpSpPr>
        <p:grpSpPr>
          <a:xfrm>
            <a:off x="318778" y="2595311"/>
            <a:ext cx="8894747" cy="1390279"/>
            <a:chOff x="318778" y="2627487"/>
            <a:chExt cx="8894747" cy="1390279"/>
          </a:xfrm>
        </p:grpSpPr>
        <p:grpSp>
          <p:nvGrpSpPr>
            <p:cNvPr id="1366" name="Google Shape;1366;p28"/>
            <p:cNvGrpSpPr/>
            <p:nvPr/>
          </p:nvGrpSpPr>
          <p:grpSpPr>
            <a:xfrm>
              <a:off x="318778" y="2627487"/>
              <a:ext cx="8506443" cy="1390279"/>
              <a:chOff x="323849" y="1803354"/>
              <a:chExt cx="8506443" cy="940749"/>
            </a:xfrm>
          </p:grpSpPr>
          <p:sp>
            <p:nvSpPr>
              <p:cNvPr id="1367" name="Google Shape;1367;p28"/>
              <p:cNvSpPr/>
              <p:nvPr/>
            </p:nvSpPr>
            <p:spPr>
              <a:xfrm>
                <a:off x="323849" y="1803354"/>
                <a:ext cx="8506443" cy="940748"/>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68" name="Google Shape;1368;p28"/>
              <p:cNvSpPr/>
              <p:nvPr/>
            </p:nvSpPr>
            <p:spPr>
              <a:xfrm>
                <a:off x="323851" y="1803354"/>
                <a:ext cx="849460" cy="940749"/>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問2</a:t>
                </a:r>
                <a:endParaRPr b="0" i="0" sz="1800" u="none" cap="none" strike="noStrike">
                  <a:solidFill>
                    <a:schemeClr val="lt1"/>
                  </a:solidFill>
                  <a:latin typeface="Arial"/>
                  <a:ea typeface="Arial"/>
                  <a:cs typeface="Arial"/>
                  <a:sym typeface="Arial"/>
                </a:endParaRPr>
              </a:p>
            </p:txBody>
          </p:sp>
        </p:grpSp>
        <p:sp>
          <p:nvSpPr>
            <p:cNvPr id="1369" name="Google Shape;1369;p28"/>
            <p:cNvSpPr/>
            <p:nvPr/>
          </p:nvSpPr>
          <p:spPr>
            <a:xfrm>
              <a:off x="1287525" y="2730900"/>
              <a:ext cx="7926000" cy="1150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ja-JP" sz="1300">
                  <a:solidFill>
                    <a:schemeClr val="dk1"/>
                  </a:solidFill>
                  <a:latin typeface="Arial"/>
                  <a:ea typeface="Arial"/>
                  <a:cs typeface="Arial"/>
                  <a:sym typeface="Arial"/>
                </a:rPr>
                <a:t>納税の義務を果たしてもらうためには、みんながより公平だと思える仕組みが必要ですが、</a:t>
              </a:r>
              <a:endParaRPr sz="13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ja-JP" sz="1300">
                  <a:solidFill>
                    <a:schemeClr val="dk1"/>
                  </a:solidFill>
                  <a:latin typeface="Arial"/>
                  <a:ea typeface="Arial"/>
                  <a:cs typeface="Arial"/>
                  <a:sym typeface="Arial"/>
                </a:rPr>
                <a:t>「公平」の考え方にはいろいろあります。以下は何という公平でしょうか。</a:t>
              </a:r>
              <a:endParaRPr sz="1300"/>
            </a:p>
            <a:p>
              <a:pPr indent="0" lvl="0" marL="0" marR="0" rtl="0" algn="l">
                <a:lnSpc>
                  <a:spcPct val="115000"/>
                </a:lnSpc>
                <a:spcBef>
                  <a:spcPts val="0"/>
                </a:spcBef>
                <a:spcAft>
                  <a:spcPts val="0"/>
                </a:spcAft>
                <a:buNone/>
              </a:pPr>
              <a:r>
                <a:rPr lang="ja-JP" sz="1300">
                  <a:solidFill>
                    <a:schemeClr val="dk1"/>
                  </a:solidFill>
                  <a:latin typeface="Arial"/>
                  <a:ea typeface="Arial"/>
                  <a:cs typeface="Arial"/>
                  <a:sym typeface="Arial"/>
                </a:rPr>
                <a:t>（②　　）的公平　・・・　「負担能力が同じ人には、同じ負担を求めるのが公平」という考え方</a:t>
              </a:r>
              <a:endParaRPr sz="1300"/>
            </a:p>
            <a:p>
              <a:pPr indent="0" lvl="0" marL="0" marR="0" rtl="0" algn="l">
                <a:lnSpc>
                  <a:spcPct val="115000"/>
                </a:lnSpc>
                <a:spcBef>
                  <a:spcPts val="0"/>
                </a:spcBef>
                <a:spcAft>
                  <a:spcPts val="0"/>
                </a:spcAft>
                <a:buNone/>
              </a:pPr>
              <a:r>
                <a:rPr lang="ja-JP" sz="1300">
                  <a:solidFill>
                    <a:schemeClr val="dk1"/>
                  </a:solidFill>
                  <a:latin typeface="Arial"/>
                  <a:ea typeface="Arial"/>
                  <a:cs typeface="Arial"/>
                  <a:sym typeface="Arial"/>
                </a:rPr>
                <a:t>（③　　）的公平　・・・　「負担能力が高い人には、より大きな負担を求めるのが公平」という</a:t>
              </a:r>
              <a:endParaRPr sz="13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ja-JP" sz="1300">
                  <a:solidFill>
                    <a:schemeClr val="dk1"/>
                  </a:solidFill>
                </a:rPr>
                <a:t>　　　　　　　　　　　　　 </a:t>
              </a:r>
              <a:r>
                <a:rPr lang="ja-JP" sz="1300">
                  <a:solidFill>
                    <a:schemeClr val="dk1"/>
                  </a:solidFill>
                  <a:latin typeface="Arial"/>
                  <a:ea typeface="Arial"/>
                  <a:cs typeface="Arial"/>
                  <a:sym typeface="Arial"/>
                </a:rPr>
                <a:t>考え方</a:t>
              </a:r>
              <a:endParaRPr sz="1300"/>
            </a:p>
          </p:txBody>
        </p:sp>
      </p:grpSp>
      <p:grpSp>
        <p:nvGrpSpPr>
          <p:cNvPr id="1370" name="Google Shape;1370;p28"/>
          <p:cNvGrpSpPr/>
          <p:nvPr/>
        </p:nvGrpSpPr>
        <p:grpSpPr>
          <a:xfrm>
            <a:off x="318777" y="4089118"/>
            <a:ext cx="8752073" cy="551330"/>
            <a:chOff x="318777" y="3858422"/>
            <a:chExt cx="8752073" cy="551330"/>
          </a:xfrm>
        </p:grpSpPr>
        <p:grpSp>
          <p:nvGrpSpPr>
            <p:cNvPr id="1371" name="Google Shape;1371;p28"/>
            <p:cNvGrpSpPr/>
            <p:nvPr/>
          </p:nvGrpSpPr>
          <p:grpSpPr>
            <a:xfrm>
              <a:off x="318777" y="3858422"/>
              <a:ext cx="8506443" cy="551330"/>
              <a:chOff x="323849" y="1803354"/>
              <a:chExt cx="8506443" cy="731558"/>
            </a:xfrm>
          </p:grpSpPr>
          <p:sp>
            <p:nvSpPr>
              <p:cNvPr id="1372" name="Google Shape;1372;p28"/>
              <p:cNvSpPr/>
              <p:nvPr/>
            </p:nvSpPr>
            <p:spPr>
              <a:xfrm>
                <a:off x="323849" y="1803354"/>
                <a:ext cx="8506443" cy="731557"/>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73" name="Google Shape;1373;p28"/>
              <p:cNvSpPr/>
              <p:nvPr/>
            </p:nvSpPr>
            <p:spPr>
              <a:xfrm>
                <a:off x="323851" y="1803354"/>
                <a:ext cx="849460" cy="731558"/>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問3</a:t>
                </a:r>
                <a:endParaRPr b="0" i="0" sz="1800" u="none" cap="none" strike="noStrike">
                  <a:solidFill>
                    <a:schemeClr val="lt1"/>
                  </a:solidFill>
                  <a:latin typeface="Arial"/>
                  <a:ea typeface="Arial"/>
                  <a:cs typeface="Arial"/>
                  <a:sym typeface="Arial"/>
                </a:endParaRPr>
              </a:p>
            </p:txBody>
          </p:sp>
        </p:grpSp>
        <p:sp>
          <p:nvSpPr>
            <p:cNvPr id="1374" name="Google Shape;1374;p28"/>
            <p:cNvSpPr/>
            <p:nvPr/>
          </p:nvSpPr>
          <p:spPr>
            <a:xfrm>
              <a:off x="1252250" y="3985815"/>
              <a:ext cx="7818600" cy="363000"/>
            </a:xfrm>
            <a:prstGeom prst="rect">
              <a:avLst/>
            </a:prstGeom>
            <a:noFill/>
            <a:ln>
              <a:noFill/>
            </a:ln>
          </p:spPr>
          <p:txBody>
            <a:bodyPr anchorCtr="0" anchor="t" bIns="45700" lIns="91425" spcFirstLastPara="1" rIns="91425" wrap="square" tIns="45700">
              <a:spAutoFit/>
            </a:bodyPr>
            <a:lstStyle/>
            <a:p>
              <a:pPr indent="0" lvl="0" marL="0" marR="0" rtl="0" algn="l">
                <a:lnSpc>
                  <a:spcPct val="177142"/>
                </a:lnSpc>
                <a:spcBef>
                  <a:spcPts val="0"/>
                </a:spcBef>
                <a:spcAft>
                  <a:spcPts val="0"/>
                </a:spcAft>
                <a:buNone/>
              </a:pPr>
              <a:r>
                <a:rPr lang="ja-JP" sz="1300">
                  <a:solidFill>
                    <a:schemeClr val="dk1"/>
                  </a:solidFill>
                  <a:latin typeface="Arial"/>
                  <a:ea typeface="Arial"/>
                  <a:cs typeface="Arial"/>
                  <a:sym typeface="Arial"/>
                </a:rPr>
                <a:t>国の税金に関する法律と税の使いみちは、（④　　）の代表者である（⑤　　）が決めています。</a:t>
              </a:r>
              <a:endParaRPr sz="1300">
                <a:solidFill>
                  <a:schemeClr val="dk1"/>
                </a:solidFill>
                <a:latin typeface="Arial"/>
                <a:ea typeface="Arial"/>
                <a:cs typeface="Arial"/>
                <a:sym typeface="Arial"/>
              </a:endParaRPr>
            </a:p>
          </p:txBody>
        </p:sp>
      </p:grpSp>
      <p:grpSp>
        <p:nvGrpSpPr>
          <p:cNvPr id="1375" name="Google Shape;1375;p28"/>
          <p:cNvGrpSpPr/>
          <p:nvPr/>
        </p:nvGrpSpPr>
        <p:grpSpPr>
          <a:xfrm>
            <a:off x="318777" y="5945849"/>
            <a:ext cx="8506443" cy="561121"/>
            <a:chOff x="318777" y="5781413"/>
            <a:chExt cx="8506443" cy="561121"/>
          </a:xfrm>
        </p:grpSpPr>
        <p:grpSp>
          <p:nvGrpSpPr>
            <p:cNvPr id="1376" name="Google Shape;1376;p28"/>
            <p:cNvGrpSpPr/>
            <p:nvPr/>
          </p:nvGrpSpPr>
          <p:grpSpPr>
            <a:xfrm>
              <a:off x="318777" y="5781413"/>
              <a:ext cx="8506443" cy="561121"/>
              <a:chOff x="323849" y="1803354"/>
              <a:chExt cx="8506443" cy="731558"/>
            </a:xfrm>
          </p:grpSpPr>
          <p:sp>
            <p:nvSpPr>
              <p:cNvPr id="1377" name="Google Shape;1377;p28"/>
              <p:cNvSpPr/>
              <p:nvPr/>
            </p:nvSpPr>
            <p:spPr>
              <a:xfrm>
                <a:off x="323849" y="1803354"/>
                <a:ext cx="8506443" cy="731557"/>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78" name="Google Shape;1378;p28"/>
              <p:cNvSpPr/>
              <p:nvPr/>
            </p:nvSpPr>
            <p:spPr>
              <a:xfrm>
                <a:off x="323851" y="1803354"/>
                <a:ext cx="849460" cy="731558"/>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問5</a:t>
                </a:r>
                <a:endParaRPr b="0" i="0" sz="1800" u="none" cap="none" strike="noStrike">
                  <a:solidFill>
                    <a:schemeClr val="lt1"/>
                  </a:solidFill>
                  <a:latin typeface="Arial"/>
                  <a:ea typeface="Arial"/>
                  <a:cs typeface="Arial"/>
                  <a:sym typeface="Arial"/>
                </a:endParaRPr>
              </a:p>
            </p:txBody>
          </p:sp>
        </p:grpSp>
        <p:sp>
          <p:nvSpPr>
            <p:cNvPr id="1379" name="Google Shape;1379;p28"/>
            <p:cNvSpPr/>
            <p:nvPr/>
          </p:nvSpPr>
          <p:spPr>
            <a:xfrm>
              <a:off x="1252251" y="5906121"/>
              <a:ext cx="5789100" cy="363000"/>
            </a:xfrm>
            <a:prstGeom prst="rect">
              <a:avLst/>
            </a:prstGeom>
            <a:noFill/>
            <a:ln>
              <a:noFill/>
            </a:ln>
          </p:spPr>
          <p:txBody>
            <a:bodyPr anchorCtr="0" anchor="t" bIns="45700" lIns="91425" spcFirstLastPara="1" rIns="91425" wrap="square" tIns="45700">
              <a:spAutoFit/>
            </a:bodyPr>
            <a:lstStyle/>
            <a:p>
              <a:pPr indent="0" lvl="0" marL="0" marR="0" rtl="0" algn="l">
                <a:lnSpc>
                  <a:spcPct val="177142"/>
                </a:lnSpc>
                <a:spcBef>
                  <a:spcPts val="0"/>
                </a:spcBef>
                <a:spcAft>
                  <a:spcPts val="0"/>
                </a:spcAft>
                <a:buNone/>
              </a:pPr>
              <a:r>
                <a:rPr lang="ja-JP" sz="1300">
                  <a:solidFill>
                    <a:schemeClr val="dk1"/>
                  </a:solidFill>
                  <a:latin typeface="Arial"/>
                  <a:ea typeface="Arial"/>
                  <a:cs typeface="Arial"/>
                  <a:sym typeface="Arial"/>
                </a:rPr>
                <a:t>地方税の代表的なものには、（⑩　　）、（⑪　　）などがある。</a:t>
              </a:r>
              <a:endParaRPr sz="1300">
                <a:solidFill>
                  <a:schemeClr val="dk1"/>
                </a:solidFill>
                <a:latin typeface="Arial"/>
                <a:ea typeface="Arial"/>
                <a:cs typeface="Arial"/>
                <a:sym typeface="Arial"/>
              </a:endParaRPr>
            </a:p>
          </p:txBody>
        </p:sp>
      </p:grpSp>
      <p:grpSp>
        <p:nvGrpSpPr>
          <p:cNvPr id="1380" name="Google Shape;1380;p28"/>
          <p:cNvGrpSpPr/>
          <p:nvPr/>
        </p:nvGrpSpPr>
        <p:grpSpPr>
          <a:xfrm>
            <a:off x="318777" y="4735947"/>
            <a:ext cx="9028073" cy="1169050"/>
            <a:chOff x="318777" y="4735947"/>
            <a:chExt cx="9028073" cy="1169050"/>
          </a:xfrm>
        </p:grpSpPr>
        <p:grpSp>
          <p:nvGrpSpPr>
            <p:cNvPr id="1381" name="Google Shape;1381;p28"/>
            <p:cNvGrpSpPr/>
            <p:nvPr/>
          </p:nvGrpSpPr>
          <p:grpSpPr>
            <a:xfrm>
              <a:off x="318777" y="4750624"/>
              <a:ext cx="9028073" cy="1154373"/>
              <a:chOff x="318777" y="4586340"/>
              <a:chExt cx="9028073" cy="1154373"/>
            </a:xfrm>
          </p:grpSpPr>
          <p:grpSp>
            <p:nvGrpSpPr>
              <p:cNvPr id="1382" name="Google Shape;1382;p28"/>
              <p:cNvGrpSpPr/>
              <p:nvPr/>
            </p:nvGrpSpPr>
            <p:grpSpPr>
              <a:xfrm>
                <a:off x="318777" y="4586340"/>
                <a:ext cx="8506443" cy="1091698"/>
                <a:chOff x="323849" y="1803354"/>
                <a:chExt cx="8506443" cy="773760"/>
              </a:xfrm>
            </p:grpSpPr>
            <p:sp>
              <p:nvSpPr>
                <p:cNvPr id="1383" name="Google Shape;1383;p28"/>
                <p:cNvSpPr/>
                <p:nvPr/>
              </p:nvSpPr>
              <p:spPr>
                <a:xfrm>
                  <a:off x="323849" y="1803354"/>
                  <a:ext cx="8506443" cy="773759"/>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84" name="Google Shape;1384;p28"/>
                <p:cNvSpPr/>
                <p:nvPr/>
              </p:nvSpPr>
              <p:spPr>
                <a:xfrm>
                  <a:off x="323851" y="1803354"/>
                  <a:ext cx="849460" cy="77376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問4</a:t>
                  </a:r>
                  <a:endParaRPr b="0" i="0" sz="1800" u="none" cap="none" strike="noStrike">
                    <a:solidFill>
                      <a:schemeClr val="lt1"/>
                    </a:solidFill>
                    <a:latin typeface="Arial"/>
                    <a:ea typeface="Arial"/>
                    <a:cs typeface="Arial"/>
                    <a:sym typeface="Arial"/>
                  </a:endParaRPr>
                </a:p>
              </p:txBody>
            </p:sp>
          </p:grpSp>
          <p:sp>
            <p:nvSpPr>
              <p:cNvPr id="1385" name="Google Shape;1385;p28"/>
              <p:cNvSpPr/>
              <p:nvPr/>
            </p:nvSpPr>
            <p:spPr>
              <a:xfrm>
                <a:off x="1252250" y="4686513"/>
                <a:ext cx="8094600" cy="1054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300">
                    <a:solidFill>
                      <a:schemeClr val="dk1"/>
                    </a:solidFill>
                    <a:latin typeface="Arial"/>
                    <a:ea typeface="Arial"/>
                    <a:cs typeface="Arial"/>
                    <a:sym typeface="Arial"/>
                  </a:rPr>
                  <a:t>日本の財政状況について1990年度と現在を比較すると、歳出は、（⑥　　　　　　　　　）費や</a:t>
                </a:r>
                <a:endParaRPr sz="13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ja-JP" sz="1300">
                    <a:solidFill>
                      <a:schemeClr val="dk1"/>
                    </a:solidFill>
                    <a:latin typeface="Arial"/>
                    <a:ea typeface="Arial"/>
                    <a:cs typeface="Arial"/>
                    <a:sym typeface="Arial"/>
                  </a:rPr>
                  <a:t>（⑦　　　　　　　　）費が大きく伸びている。また、歳入は、歳出の増加に対して</a:t>
                </a:r>
                <a:endParaRPr sz="13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ja-JP" sz="1300">
                    <a:solidFill>
                      <a:schemeClr val="dk1"/>
                    </a:solidFill>
                    <a:latin typeface="Arial"/>
                    <a:ea typeface="Arial"/>
                    <a:cs typeface="Arial"/>
                    <a:sym typeface="Arial"/>
                  </a:rPr>
                  <a:t>（⑧　　　　　）の伸びが見合っておらず、不足分を（⑨　　　　　　）に頼っている。</a:t>
                </a:r>
                <a:endParaRPr sz="1300">
                  <a:solidFill>
                    <a:schemeClr val="dk1"/>
                  </a:solidFill>
                  <a:latin typeface="Arial"/>
                  <a:ea typeface="Arial"/>
                  <a:cs typeface="Arial"/>
                  <a:sym typeface="Arial"/>
                </a:endParaRPr>
              </a:p>
            </p:txBody>
          </p:sp>
        </p:grpSp>
        <p:sp>
          <p:nvSpPr>
            <p:cNvPr id="1386" name="Google Shape;1386;p28"/>
            <p:cNvSpPr/>
            <p:nvPr/>
          </p:nvSpPr>
          <p:spPr>
            <a:xfrm>
              <a:off x="5438639" y="4735947"/>
              <a:ext cx="470700" cy="239400"/>
            </a:xfrm>
            <a:prstGeom prst="rect">
              <a:avLst/>
            </a:prstGeom>
            <a:noFill/>
            <a:ln>
              <a:noFill/>
            </a:ln>
          </p:spPr>
          <p:txBody>
            <a:bodyPr anchorCtr="0" anchor="ctr" bIns="36000" lIns="36000" spcFirstLastPara="1" rIns="36000" wrap="square" tIns="36000">
              <a:spAutoFit/>
            </a:bodyPr>
            <a:lstStyle/>
            <a:p>
              <a:pPr indent="0" lvl="0" marL="0" marR="0" rtl="0" algn="ctr">
                <a:lnSpc>
                  <a:spcPct val="150000"/>
                </a:lnSpc>
                <a:spcBef>
                  <a:spcPts val="0"/>
                </a:spcBef>
                <a:spcAft>
                  <a:spcPts val="0"/>
                </a:spcAft>
                <a:buClr>
                  <a:schemeClr val="dk1"/>
                </a:buClr>
                <a:buSzPts val="600"/>
                <a:buFont typeface="Arial"/>
                <a:buNone/>
              </a:pPr>
              <a:r>
                <a:rPr lang="ja-JP" sz="600">
                  <a:solidFill>
                    <a:schemeClr val="dk1"/>
                  </a:solidFill>
                  <a:latin typeface="Arial"/>
                  <a:ea typeface="Arial"/>
                  <a:cs typeface="Arial"/>
                  <a:sym typeface="Arial"/>
                </a:rPr>
                <a:t>さいしゅつ</a:t>
              </a:r>
              <a:endParaRPr sz="600">
                <a:solidFill>
                  <a:schemeClr val="dk1"/>
                </a:solidFill>
                <a:latin typeface="Arial"/>
                <a:ea typeface="Arial"/>
                <a:cs typeface="Arial"/>
                <a:sym typeface="Arial"/>
              </a:endParaRPr>
            </a:p>
          </p:txBody>
        </p:sp>
        <p:sp>
          <p:nvSpPr>
            <p:cNvPr id="1387" name="Google Shape;1387;p28"/>
            <p:cNvSpPr/>
            <p:nvPr/>
          </p:nvSpPr>
          <p:spPr>
            <a:xfrm>
              <a:off x="5384579" y="5037163"/>
              <a:ext cx="470700" cy="239400"/>
            </a:xfrm>
            <a:prstGeom prst="rect">
              <a:avLst/>
            </a:prstGeom>
            <a:noFill/>
            <a:ln>
              <a:noFill/>
            </a:ln>
          </p:spPr>
          <p:txBody>
            <a:bodyPr anchorCtr="0" anchor="ctr" bIns="36000" lIns="36000" spcFirstLastPara="1" rIns="36000" wrap="square" tIns="36000">
              <a:spAutoFit/>
            </a:bodyPr>
            <a:lstStyle/>
            <a:p>
              <a:pPr indent="0" lvl="0" marL="0" marR="0" rtl="0" algn="ctr">
                <a:lnSpc>
                  <a:spcPct val="150000"/>
                </a:lnSpc>
                <a:spcBef>
                  <a:spcPts val="0"/>
                </a:spcBef>
                <a:spcAft>
                  <a:spcPts val="0"/>
                </a:spcAft>
                <a:buClr>
                  <a:schemeClr val="dk1"/>
                </a:buClr>
                <a:buSzPts val="600"/>
                <a:buFont typeface="Arial"/>
                <a:buNone/>
              </a:pPr>
              <a:r>
                <a:rPr lang="ja-JP" sz="600">
                  <a:solidFill>
                    <a:schemeClr val="dk1"/>
                  </a:solidFill>
                  <a:latin typeface="Arial"/>
                  <a:ea typeface="Arial"/>
                  <a:cs typeface="Arial"/>
                  <a:sym typeface="Arial"/>
                </a:rPr>
                <a:t>さいにゅう</a:t>
              </a:r>
              <a:endParaRPr sz="600">
                <a:solidFill>
                  <a:schemeClr val="dk1"/>
                </a:solidFill>
                <a:latin typeface="Arial"/>
                <a:ea typeface="Arial"/>
                <a:cs typeface="Arial"/>
                <a:sym typeface="Arial"/>
              </a:endParaRPr>
            </a:p>
          </p:txBody>
        </p:sp>
      </p:grpSp>
      <p:sp>
        <p:nvSpPr>
          <p:cNvPr id="1388" name="Google Shape;1388;p2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cxnSp>
        <p:nvCxnSpPr>
          <p:cNvPr id="1389" name="Google Shape;1389;p28">
            <a:hlinkClick action="ppaction://hlinkshowjump?jump=previousslide"/>
          </p:cNvPr>
          <p:cNvCxnSpPr/>
          <p:nvPr/>
        </p:nvCxnSpPr>
        <p:spPr>
          <a:xfrm>
            <a:off x="859536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1390" name="Google Shape;1390;p28">
            <a:hlinkClick action="ppaction://hlinkshowjump?jump=nextslide"/>
          </p:cNvPr>
          <p:cNvCxnSpPr/>
          <p:nvPr/>
        </p:nvCxnSpPr>
        <p:spPr>
          <a:xfrm>
            <a:off x="890016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1391" name="Google Shape;1391;p28">
            <a:hlinkClick action="ppaction://hlinksldjump" r:id="rId4"/>
          </p:cNvPr>
          <p:cNvSpPr/>
          <p:nvPr/>
        </p:nvSpPr>
        <p:spPr>
          <a:xfrm>
            <a:off x="7893533" y="322234"/>
            <a:ext cx="793267" cy="260285"/>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100">
                <a:solidFill>
                  <a:schemeClr val="lt1"/>
                </a:solidFill>
                <a:latin typeface="Arial"/>
                <a:ea typeface="Arial"/>
                <a:cs typeface="Arial"/>
                <a:sym typeface="Arial"/>
              </a:rPr>
              <a:t>目次へ</a:t>
            </a:r>
            <a:endParaRPr/>
          </a:p>
        </p:txBody>
      </p:sp>
      <p:sp>
        <p:nvSpPr>
          <p:cNvPr id="1392" name="Google Shape;1392;p28">
            <a:hlinkClick action="ppaction://hlinksldjump" r:id="rId5"/>
          </p:cNvPr>
          <p:cNvSpPr/>
          <p:nvPr/>
        </p:nvSpPr>
        <p:spPr>
          <a:xfrm rot="5400000">
            <a:off x="8477040" y="398066"/>
            <a:ext cx="100800" cy="10888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0"/>
                                        </p:tgtEl>
                                        <p:attrNameLst>
                                          <p:attrName>style.visibility</p:attrName>
                                        </p:attrNameLst>
                                      </p:cBhvr>
                                      <p:to>
                                        <p:strVal val="visible"/>
                                      </p:to>
                                    </p:set>
                                    <p:animEffect filter="fade" transition="in">
                                      <p:cBhvr>
                                        <p:cTn dur="500"/>
                                        <p:tgtEl>
                                          <p:spTgt spid="1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5"/>
                                        </p:tgtEl>
                                        <p:attrNameLst>
                                          <p:attrName>style.visibility</p:attrName>
                                        </p:attrNameLst>
                                      </p:cBhvr>
                                      <p:to>
                                        <p:strVal val="visible"/>
                                      </p:to>
                                    </p:set>
                                    <p:animEffect filter="fade" transition="in">
                                      <p:cBhvr>
                                        <p:cTn dur="500"/>
                                        <p:tgtEl>
                                          <p:spTgt spid="1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0"/>
                                        </p:tgtEl>
                                        <p:attrNameLst>
                                          <p:attrName>style.visibility</p:attrName>
                                        </p:attrNameLst>
                                      </p:cBhvr>
                                      <p:to>
                                        <p:strVal val="visible"/>
                                      </p:to>
                                    </p:set>
                                    <p:animEffect filter="fade" transition="in">
                                      <p:cBhvr>
                                        <p:cTn dur="500"/>
                                        <p:tgtEl>
                                          <p:spTgt spid="1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0"/>
                                        </p:tgtEl>
                                        <p:attrNameLst>
                                          <p:attrName>style.visibility</p:attrName>
                                        </p:attrNameLst>
                                      </p:cBhvr>
                                      <p:to>
                                        <p:strVal val="visible"/>
                                      </p:to>
                                    </p:set>
                                    <p:animEffect filter="fade" transition="in">
                                      <p:cBhvr>
                                        <p:cTn dur="500"/>
                                        <p:tgtEl>
                                          <p:spTgt spid="1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5"/>
                                        </p:tgtEl>
                                        <p:attrNameLst>
                                          <p:attrName>style.visibility</p:attrName>
                                        </p:attrNameLst>
                                      </p:cBhvr>
                                      <p:to>
                                        <p:strVal val="visible"/>
                                      </p:to>
                                    </p:set>
                                    <p:animEffect filter="fade" transition="in">
                                      <p:cBhvr>
                                        <p:cTn dur="500"/>
                                        <p:tgtEl>
                                          <p:spTgt spid="1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p29"/>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1400">
                <a:solidFill>
                  <a:srgbClr val="005BAD"/>
                </a:solidFill>
                <a:latin typeface="Arial"/>
                <a:ea typeface="Arial"/>
                <a:cs typeface="Arial"/>
                <a:sym typeface="Arial"/>
              </a:rPr>
              <a:t>ちょっとブレイク</a:t>
            </a:r>
            <a:endParaRPr sz="1200">
              <a:solidFill>
                <a:srgbClr val="005BAD"/>
              </a:solidFill>
              <a:latin typeface="Arial"/>
              <a:ea typeface="Arial"/>
              <a:cs typeface="Arial"/>
              <a:sym typeface="Arial"/>
            </a:endParaRPr>
          </a:p>
          <a:p>
            <a:pPr indent="0" lvl="0" marL="0" marR="0" rtl="0" algn="l">
              <a:spcBef>
                <a:spcPts val="0"/>
              </a:spcBef>
              <a:spcAft>
                <a:spcPts val="0"/>
              </a:spcAft>
              <a:buNone/>
            </a:pPr>
            <a:r>
              <a:rPr lang="ja-JP" sz="2600">
                <a:solidFill>
                  <a:srgbClr val="005BAD"/>
                </a:solidFill>
                <a:latin typeface="Arial"/>
                <a:ea typeface="Arial"/>
                <a:cs typeface="Arial"/>
                <a:sym typeface="Arial"/>
              </a:rPr>
              <a:t>７</a:t>
            </a:r>
            <a:r>
              <a:rPr lang="ja-JP" sz="2300">
                <a:solidFill>
                  <a:srgbClr val="005BAD"/>
                </a:solidFill>
                <a:latin typeface="Arial"/>
                <a:ea typeface="Arial"/>
                <a:cs typeface="Arial"/>
                <a:sym typeface="Arial"/>
              </a:rPr>
              <a:t>.</a:t>
            </a:r>
            <a:r>
              <a:rPr lang="ja-JP" sz="2300">
                <a:solidFill>
                  <a:schemeClr val="dk1"/>
                </a:solidFill>
                <a:latin typeface="Arial"/>
                <a:ea typeface="Arial"/>
                <a:cs typeface="Arial"/>
                <a:sym typeface="Arial"/>
              </a:rPr>
              <a:t> 税金クイズ</a:t>
            </a:r>
            <a:endParaRPr/>
          </a:p>
        </p:txBody>
      </p:sp>
      <p:sp>
        <p:nvSpPr>
          <p:cNvPr id="1399" name="Google Shape;1399;p29"/>
          <p:cNvSpPr/>
          <p:nvPr/>
        </p:nvSpPr>
        <p:spPr>
          <a:xfrm>
            <a:off x="323851" y="1066648"/>
            <a:ext cx="8519134" cy="459596"/>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800">
                <a:solidFill>
                  <a:srgbClr val="000000"/>
                </a:solidFill>
                <a:latin typeface="Arial"/>
                <a:ea typeface="Arial"/>
                <a:cs typeface="Arial"/>
                <a:sym typeface="Arial"/>
              </a:rPr>
              <a:t>税金に関するクイズです。どれくらいわかりますか？</a:t>
            </a:r>
            <a:endParaRPr/>
          </a:p>
        </p:txBody>
      </p:sp>
      <p:pic>
        <p:nvPicPr>
          <p:cNvPr id="1400" name="Google Shape;1400;p29"/>
          <p:cNvPicPr preferRelativeResize="0"/>
          <p:nvPr/>
        </p:nvPicPr>
        <p:blipFill rotWithShape="1">
          <a:blip r:embed="rId3">
            <a:alphaModFix/>
          </a:blip>
          <a:srcRect b="0" l="0" r="0" t="0"/>
          <a:stretch/>
        </p:blipFill>
        <p:spPr>
          <a:xfrm>
            <a:off x="7920434" y="785230"/>
            <a:ext cx="849459" cy="1018124"/>
          </a:xfrm>
          <a:prstGeom prst="rect">
            <a:avLst/>
          </a:prstGeom>
          <a:noFill/>
          <a:ln>
            <a:noFill/>
          </a:ln>
        </p:spPr>
      </p:pic>
      <p:grpSp>
        <p:nvGrpSpPr>
          <p:cNvPr id="1401" name="Google Shape;1401;p29"/>
          <p:cNvGrpSpPr/>
          <p:nvPr/>
        </p:nvGrpSpPr>
        <p:grpSpPr>
          <a:xfrm>
            <a:off x="287921" y="6410880"/>
            <a:ext cx="7951204" cy="374400"/>
            <a:chOff x="287921" y="6410880"/>
            <a:chExt cx="8532000" cy="374400"/>
          </a:xfrm>
        </p:grpSpPr>
        <p:sp>
          <p:nvSpPr>
            <p:cNvPr id="1402" name="Google Shape;1402;p29"/>
            <p:cNvSpPr/>
            <p:nvPr/>
          </p:nvSpPr>
          <p:spPr>
            <a:xfrm>
              <a:off x="28792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03" name="Google Shape;1403;p29"/>
            <p:cNvSpPr/>
            <p:nvPr/>
          </p:nvSpPr>
          <p:spPr>
            <a:xfrm>
              <a:off x="28792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04" name="Google Shape;1404;p29"/>
            <p:cNvSpPr txBox="1"/>
            <p:nvPr/>
          </p:nvSpPr>
          <p:spPr>
            <a:xfrm>
              <a:off x="889138" y="6473251"/>
              <a:ext cx="683300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　財務省×QuizKnock　クイズで全知全納！？税制マスター　</a:t>
              </a:r>
              <a:r>
                <a:rPr lang="ja-JP" sz="1100" u="sng">
                  <a:solidFill>
                    <a:schemeClr val="dk1"/>
                  </a:solidFill>
                  <a:latin typeface="Arial"/>
                  <a:ea typeface="Arial"/>
                  <a:cs typeface="Arial"/>
                  <a:sym typeface="Arial"/>
                  <a:hlinkClick r:id="rId4">
                    <a:extLst>
                      <a:ext uri="{A12FA001-AC4F-418D-AE19-62706E023703}">
                        <ahyp:hlinkClr val="tx"/>
                      </a:ext>
                    </a:extLst>
                  </a:hlinkClick>
                </a:rPr>
                <a:t>https://zaimusho.quizknock.com/</a:t>
              </a:r>
              <a:endParaRPr sz="1100">
                <a:solidFill>
                  <a:schemeClr val="dk1"/>
                </a:solidFill>
                <a:latin typeface="Arial"/>
                <a:ea typeface="Arial"/>
                <a:cs typeface="Arial"/>
                <a:sym typeface="Arial"/>
              </a:endParaRPr>
            </a:p>
          </p:txBody>
        </p:sp>
      </p:grpSp>
      <p:grpSp>
        <p:nvGrpSpPr>
          <p:cNvPr id="1405" name="Google Shape;1405;p29"/>
          <p:cNvGrpSpPr/>
          <p:nvPr/>
        </p:nvGrpSpPr>
        <p:grpSpPr>
          <a:xfrm>
            <a:off x="-29057" y="6108719"/>
            <a:ext cx="832606" cy="749280"/>
            <a:chOff x="-35154" y="5996310"/>
            <a:chExt cx="945432" cy="850815"/>
          </a:xfrm>
        </p:grpSpPr>
        <p:sp>
          <p:nvSpPr>
            <p:cNvPr id="1406" name="Google Shape;1406;p2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7" name="Google Shape;1407;p2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8" name="Google Shape;1408;p2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他にも</a:t>
              </a:r>
              <a:endParaRPr b="1" i="0" sz="1400">
                <a:solidFill>
                  <a:srgbClr val="005BAD"/>
                </a:solidFill>
                <a:latin typeface="MS PGothic"/>
                <a:ea typeface="MS PGothic"/>
                <a:cs typeface="MS PGothic"/>
                <a:sym typeface="MS PGothic"/>
              </a:endParaRPr>
            </a:p>
          </p:txBody>
        </p:sp>
      </p:grpSp>
      <p:sp>
        <p:nvSpPr>
          <p:cNvPr id="1409" name="Google Shape;1409;p29"/>
          <p:cNvSpPr/>
          <p:nvPr/>
        </p:nvSpPr>
        <p:spPr>
          <a:xfrm>
            <a:off x="6371338" y="1246095"/>
            <a:ext cx="1623401" cy="279136"/>
          </a:xfrm>
          <a:prstGeom prst="rect">
            <a:avLst/>
          </a:prstGeom>
          <a:noFill/>
          <a:ln>
            <a:noFill/>
          </a:ln>
        </p:spPr>
        <p:txBody>
          <a:bodyPr anchorCtr="0" anchor="t" bIns="36000" lIns="36000" spcFirstLastPara="1" rIns="36000" wrap="square" tIns="36000">
            <a:noAutofit/>
          </a:bodyPr>
          <a:lstStyle/>
          <a:p>
            <a:pPr indent="0" lvl="0" marL="0" marR="0" rtl="0" algn="l">
              <a:spcBef>
                <a:spcPts val="0"/>
              </a:spcBef>
              <a:spcAft>
                <a:spcPts val="0"/>
              </a:spcAft>
              <a:buClr>
                <a:schemeClr val="dk1"/>
              </a:buClr>
              <a:buSzPts val="1050"/>
              <a:buFont typeface="Arial"/>
              <a:buNone/>
            </a:pPr>
            <a:r>
              <a:rPr lang="ja-JP" sz="1050">
                <a:solidFill>
                  <a:schemeClr val="dk1"/>
                </a:solidFill>
                <a:latin typeface="Arial"/>
                <a:ea typeface="Arial"/>
                <a:cs typeface="Arial"/>
                <a:sym typeface="Arial"/>
              </a:rPr>
              <a:t>※ 答えは最後のページ</a:t>
            </a:r>
            <a:endParaRPr sz="1050">
              <a:solidFill>
                <a:schemeClr val="dk1"/>
              </a:solidFill>
              <a:latin typeface="Arial"/>
              <a:ea typeface="Arial"/>
              <a:cs typeface="Arial"/>
              <a:sym typeface="Arial"/>
            </a:endParaRPr>
          </a:p>
        </p:txBody>
      </p:sp>
      <p:pic>
        <p:nvPicPr>
          <p:cNvPr id="1410" name="Google Shape;1410;p29">
            <a:hlinkClick r:id="rId5"/>
          </p:cNvPr>
          <p:cNvPicPr preferRelativeResize="0"/>
          <p:nvPr/>
        </p:nvPicPr>
        <p:blipFill rotWithShape="1">
          <a:blip r:embed="rId6">
            <a:alphaModFix/>
          </a:blip>
          <a:srcRect b="0" l="0" r="0" t="0"/>
          <a:stretch/>
        </p:blipFill>
        <p:spPr>
          <a:xfrm>
            <a:off x="8295788" y="6271399"/>
            <a:ext cx="586196" cy="586196"/>
          </a:xfrm>
          <a:prstGeom prst="rect">
            <a:avLst/>
          </a:prstGeom>
          <a:noFill/>
          <a:ln>
            <a:noFill/>
          </a:ln>
        </p:spPr>
      </p:pic>
      <p:grpSp>
        <p:nvGrpSpPr>
          <p:cNvPr id="1411" name="Google Shape;1411;p29"/>
          <p:cNvGrpSpPr/>
          <p:nvPr/>
        </p:nvGrpSpPr>
        <p:grpSpPr>
          <a:xfrm>
            <a:off x="323849" y="1760322"/>
            <a:ext cx="8572068" cy="731558"/>
            <a:chOff x="323849" y="1760322"/>
            <a:chExt cx="8572068" cy="731558"/>
          </a:xfrm>
        </p:grpSpPr>
        <p:grpSp>
          <p:nvGrpSpPr>
            <p:cNvPr id="1412" name="Google Shape;1412;p29"/>
            <p:cNvGrpSpPr/>
            <p:nvPr/>
          </p:nvGrpSpPr>
          <p:grpSpPr>
            <a:xfrm>
              <a:off x="323849" y="1760322"/>
              <a:ext cx="8506443" cy="731558"/>
              <a:chOff x="323849" y="1803354"/>
              <a:chExt cx="8506443" cy="731558"/>
            </a:xfrm>
          </p:grpSpPr>
          <p:sp>
            <p:nvSpPr>
              <p:cNvPr id="1413" name="Google Shape;1413;p29"/>
              <p:cNvSpPr/>
              <p:nvPr/>
            </p:nvSpPr>
            <p:spPr>
              <a:xfrm>
                <a:off x="323849" y="1803354"/>
                <a:ext cx="8506443" cy="731557"/>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14" name="Google Shape;1414;p29"/>
              <p:cNvSpPr/>
              <p:nvPr/>
            </p:nvSpPr>
            <p:spPr>
              <a:xfrm>
                <a:off x="323851" y="1803354"/>
                <a:ext cx="849460" cy="731558"/>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問1</a:t>
                </a:r>
                <a:endParaRPr b="0" i="0" sz="1800" u="none" cap="none" strike="noStrike">
                  <a:solidFill>
                    <a:schemeClr val="lt1"/>
                  </a:solidFill>
                  <a:latin typeface="Arial"/>
                  <a:ea typeface="Arial"/>
                  <a:cs typeface="Arial"/>
                  <a:sym typeface="Arial"/>
                </a:endParaRPr>
              </a:p>
            </p:txBody>
          </p:sp>
        </p:grpSp>
        <p:sp>
          <p:nvSpPr>
            <p:cNvPr id="1415" name="Google Shape;1415;p29"/>
            <p:cNvSpPr/>
            <p:nvPr/>
          </p:nvSpPr>
          <p:spPr>
            <a:xfrm>
              <a:off x="1257317" y="1870478"/>
              <a:ext cx="7638600" cy="58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300">
                  <a:solidFill>
                    <a:schemeClr val="dk1"/>
                  </a:solidFill>
                  <a:latin typeface="Arial"/>
                  <a:ea typeface="Arial"/>
                  <a:cs typeface="Arial"/>
                  <a:sym typeface="Arial"/>
                </a:rPr>
                <a:t>税金には、いろいろな種類があります。日本で適用されている税金は全部で何種類あるでしょうか？</a:t>
              </a:r>
              <a:endParaRPr sz="13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ja-JP" sz="1300">
                  <a:solidFill>
                    <a:schemeClr val="dk1"/>
                  </a:solidFill>
                  <a:latin typeface="Arial"/>
                  <a:ea typeface="Arial"/>
                  <a:cs typeface="Arial"/>
                  <a:sym typeface="Arial"/>
                </a:rPr>
                <a:t>①25種類　　②約50種類　　③約1,500種類</a:t>
              </a:r>
              <a:endParaRPr sz="1300"/>
            </a:p>
          </p:txBody>
        </p:sp>
      </p:grpSp>
      <p:grpSp>
        <p:nvGrpSpPr>
          <p:cNvPr id="1416" name="Google Shape;1416;p29"/>
          <p:cNvGrpSpPr/>
          <p:nvPr/>
        </p:nvGrpSpPr>
        <p:grpSpPr>
          <a:xfrm>
            <a:off x="318778" y="3402609"/>
            <a:ext cx="8506443" cy="1032156"/>
            <a:chOff x="318778" y="3402609"/>
            <a:chExt cx="8506443" cy="1032156"/>
          </a:xfrm>
        </p:grpSpPr>
        <p:grpSp>
          <p:nvGrpSpPr>
            <p:cNvPr id="1417" name="Google Shape;1417;p29"/>
            <p:cNvGrpSpPr/>
            <p:nvPr/>
          </p:nvGrpSpPr>
          <p:grpSpPr>
            <a:xfrm>
              <a:off x="318778" y="3402609"/>
              <a:ext cx="8506443" cy="1032156"/>
              <a:chOff x="323849" y="1803354"/>
              <a:chExt cx="8506443" cy="731558"/>
            </a:xfrm>
          </p:grpSpPr>
          <p:sp>
            <p:nvSpPr>
              <p:cNvPr id="1418" name="Google Shape;1418;p29"/>
              <p:cNvSpPr/>
              <p:nvPr/>
            </p:nvSpPr>
            <p:spPr>
              <a:xfrm>
                <a:off x="323849" y="1803354"/>
                <a:ext cx="8506443" cy="731557"/>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19" name="Google Shape;1419;p29"/>
              <p:cNvSpPr/>
              <p:nvPr/>
            </p:nvSpPr>
            <p:spPr>
              <a:xfrm>
                <a:off x="323851" y="1803354"/>
                <a:ext cx="849460" cy="731558"/>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問3</a:t>
                </a:r>
                <a:endParaRPr b="0" i="0" sz="1800" u="none" cap="none" strike="noStrike">
                  <a:solidFill>
                    <a:schemeClr val="lt1"/>
                  </a:solidFill>
                  <a:latin typeface="Arial"/>
                  <a:ea typeface="Arial"/>
                  <a:cs typeface="Arial"/>
                  <a:sym typeface="Arial"/>
                </a:endParaRPr>
              </a:p>
            </p:txBody>
          </p:sp>
        </p:grpSp>
        <p:sp>
          <p:nvSpPr>
            <p:cNvPr id="1420" name="Google Shape;1420;p29"/>
            <p:cNvSpPr/>
            <p:nvPr/>
          </p:nvSpPr>
          <p:spPr>
            <a:xfrm>
              <a:off x="1257325" y="3566886"/>
              <a:ext cx="6755100" cy="79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300">
                  <a:solidFill>
                    <a:schemeClr val="dk1"/>
                  </a:solidFill>
                  <a:latin typeface="Arial"/>
                  <a:ea typeface="Arial"/>
                  <a:cs typeface="Arial"/>
                  <a:sym typeface="Arial"/>
                </a:rPr>
                <a:t>昔、イギリスでトランプに税金がかけられていたとき、税金を納めた証明をトランプに</a:t>
              </a:r>
              <a:endParaRPr sz="1300">
                <a:solidFill>
                  <a:schemeClr val="dk1"/>
                </a:solidFill>
                <a:latin typeface="Arial"/>
                <a:ea typeface="Arial"/>
                <a:cs typeface="Arial"/>
                <a:sym typeface="Arial"/>
              </a:endParaRPr>
            </a:p>
            <a:p>
              <a:pPr indent="0" lvl="0" marL="0" marR="0" rtl="0" algn="l">
                <a:spcBef>
                  <a:spcPts val="0"/>
                </a:spcBef>
                <a:spcAft>
                  <a:spcPts val="0"/>
                </a:spcAft>
                <a:buNone/>
              </a:pPr>
              <a:r>
                <a:rPr lang="ja-JP" sz="1300">
                  <a:solidFill>
                    <a:schemeClr val="dk1"/>
                  </a:solidFill>
                  <a:latin typeface="Arial"/>
                  <a:ea typeface="Arial"/>
                  <a:cs typeface="Arial"/>
                  <a:sym typeface="Arial"/>
                </a:rPr>
                <a:t>表示していました。いったいどのマークでしょうか？</a:t>
              </a:r>
              <a:endParaRPr sz="1300"/>
            </a:p>
            <a:p>
              <a:pPr indent="0" lvl="0" marL="0" marR="0" rtl="0" algn="l">
                <a:lnSpc>
                  <a:spcPct val="150000"/>
                </a:lnSpc>
                <a:spcBef>
                  <a:spcPts val="0"/>
                </a:spcBef>
                <a:spcAft>
                  <a:spcPts val="0"/>
                </a:spcAft>
                <a:buNone/>
              </a:pPr>
              <a:r>
                <a:rPr lang="ja-JP" sz="1300">
                  <a:solidFill>
                    <a:schemeClr val="dk1"/>
                  </a:solidFill>
                  <a:latin typeface="Arial"/>
                  <a:ea typeface="Arial"/>
                  <a:cs typeface="Arial"/>
                  <a:sym typeface="Arial"/>
                </a:rPr>
                <a:t>①ジョーカー　　②スペードのエース　　③ハートのキング</a:t>
              </a:r>
              <a:endParaRPr sz="1300">
                <a:solidFill>
                  <a:schemeClr val="dk1"/>
                </a:solidFill>
                <a:latin typeface="Arial"/>
                <a:ea typeface="Arial"/>
                <a:cs typeface="Arial"/>
                <a:sym typeface="Arial"/>
              </a:endParaRPr>
            </a:p>
          </p:txBody>
        </p:sp>
      </p:grpSp>
      <p:grpSp>
        <p:nvGrpSpPr>
          <p:cNvPr id="1421" name="Google Shape;1421;p29"/>
          <p:cNvGrpSpPr/>
          <p:nvPr/>
        </p:nvGrpSpPr>
        <p:grpSpPr>
          <a:xfrm>
            <a:off x="309886" y="4527789"/>
            <a:ext cx="8506443" cy="731558"/>
            <a:chOff x="309886" y="4527789"/>
            <a:chExt cx="8506443" cy="731558"/>
          </a:xfrm>
        </p:grpSpPr>
        <p:grpSp>
          <p:nvGrpSpPr>
            <p:cNvPr id="1422" name="Google Shape;1422;p29"/>
            <p:cNvGrpSpPr/>
            <p:nvPr/>
          </p:nvGrpSpPr>
          <p:grpSpPr>
            <a:xfrm>
              <a:off x="309886" y="4527789"/>
              <a:ext cx="8506443" cy="731558"/>
              <a:chOff x="323849" y="1803354"/>
              <a:chExt cx="8506443" cy="731558"/>
            </a:xfrm>
          </p:grpSpPr>
          <p:sp>
            <p:nvSpPr>
              <p:cNvPr id="1423" name="Google Shape;1423;p29"/>
              <p:cNvSpPr/>
              <p:nvPr/>
            </p:nvSpPr>
            <p:spPr>
              <a:xfrm>
                <a:off x="323849" y="1803354"/>
                <a:ext cx="8506443" cy="731557"/>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24" name="Google Shape;1424;p29"/>
              <p:cNvSpPr/>
              <p:nvPr/>
            </p:nvSpPr>
            <p:spPr>
              <a:xfrm>
                <a:off x="323851" y="1803354"/>
                <a:ext cx="849460" cy="731558"/>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問4</a:t>
                </a:r>
                <a:endParaRPr b="0" i="0" sz="1800" u="none" cap="none" strike="noStrike">
                  <a:solidFill>
                    <a:schemeClr val="lt1"/>
                  </a:solidFill>
                  <a:latin typeface="Arial"/>
                  <a:ea typeface="Arial"/>
                  <a:cs typeface="Arial"/>
                  <a:sym typeface="Arial"/>
                </a:endParaRPr>
              </a:p>
            </p:txBody>
          </p:sp>
        </p:grpSp>
        <p:sp>
          <p:nvSpPr>
            <p:cNvPr id="1425" name="Google Shape;1425;p29"/>
            <p:cNvSpPr/>
            <p:nvPr/>
          </p:nvSpPr>
          <p:spPr>
            <a:xfrm>
              <a:off x="1243354" y="4637945"/>
              <a:ext cx="5514600" cy="58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300">
                  <a:solidFill>
                    <a:schemeClr val="dk1"/>
                  </a:solidFill>
                  <a:latin typeface="Arial"/>
                  <a:ea typeface="Arial"/>
                  <a:cs typeface="Arial"/>
                  <a:sym typeface="Arial"/>
                </a:rPr>
                <a:t>税務署が徴収した税金の使いみちはどこで決められているでしょうか？</a:t>
              </a:r>
              <a:endParaRPr sz="1300"/>
            </a:p>
            <a:p>
              <a:pPr indent="0" lvl="0" marL="0" marR="0" rtl="0" algn="l">
                <a:lnSpc>
                  <a:spcPct val="150000"/>
                </a:lnSpc>
                <a:spcBef>
                  <a:spcPts val="0"/>
                </a:spcBef>
                <a:spcAft>
                  <a:spcPts val="0"/>
                </a:spcAft>
                <a:buNone/>
              </a:pPr>
              <a:r>
                <a:rPr lang="ja-JP" sz="1300">
                  <a:solidFill>
                    <a:schemeClr val="dk1"/>
                  </a:solidFill>
                  <a:latin typeface="Arial"/>
                  <a:ea typeface="Arial"/>
                  <a:cs typeface="Arial"/>
                  <a:sym typeface="Arial"/>
                </a:rPr>
                <a:t>①税務署　　②内閣　　③国会</a:t>
              </a:r>
              <a:endParaRPr sz="1300">
                <a:solidFill>
                  <a:schemeClr val="dk1"/>
                </a:solidFill>
                <a:latin typeface="Arial"/>
                <a:ea typeface="Arial"/>
                <a:cs typeface="Arial"/>
                <a:sym typeface="Arial"/>
              </a:endParaRPr>
            </a:p>
          </p:txBody>
        </p:sp>
      </p:grpSp>
      <p:grpSp>
        <p:nvGrpSpPr>
          <p:cNvPr id="1426" name="Google Shape;1426;p29"/>
          <p:cNvGrpSpPr/>
          <p:nvPr/>
        </p:nvGrpSpPr>
        <p:grpSpPr>
          <a:xfrm>
            <a:off x="313429" y="5345729"/>
            <a:ext cx="8506443" cy="731558"/>
            <a:chOff x="313429" y="5345729"/>
            <a:chExt cx="8506443" cy="731558"/>
          </a:xfrm>
        </p:grpSpPr>
        <p:grpSp>
          <p:nvGrpSpPr>
            <p:cNvPr id="1427" name="Google Shape;1427;p29"/>
            <p:cNvGrpSpPr/>
            <p:nvPr/>
          </p:nvGrpSpPr>
          <p:grpSpPr>
            <a:xfrm>
              <a:off x="313429" y="5345729"/>
              <a:ext cx="8506443" cy="731558"/>
              <a:chOff x="323849" y="1803354"/>
              <a:chExt cx="8506443" cy="731558"/>
            </a:xfrm>
          </p:grpSpPr>
          <p:sp>
            <p:nvSpPr>
              <p:cNvPr id="1428" name="Google Shape;1428;p29"/>
              <p:cNvSpPr/>
              <p:nvPr/>
            </p:nvSpPr>
            <p:spPr>
              <a:xfrm>
                <a:off x="323849" y="1803354"/>
                <a:ext cx="8506443" cy="731557"/>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29" name="Google Shape;1429;p29"/>
              <p:cNvSpPr/>
              <p:nvPr/>
            </p:nvSpPr>
            <p:spPr>
              <a:xfrm>
                <a:off x="323851" y="1803354"/>
                <a:ext cx="849460" cy="731558"/>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問5</a:t>
                </a:r>
                <a:endParaRPr b="0" i="0" sz="1800" u="none" cap="none" strike="noStrike">
                  <a:solidFill>
                    <a:schemeClr val="lt1"/>
                  </a:solidFill>
                  <a:latin typeface="Arial"/>
                  <a:ea typeface="Arial"/>
                  <a:cs typeface="Arial"/>
                  <a:sym typeface="Arial"/>
                </a:endParaRPr>
              </a:p>
            </p:txBody>
          </p:sp>
        </p:grpSp>
        <p:sp>
          <p:nvSpPr>
            <p:cNvPr id="1430" name="Google Shape;1430;p29"/>
            <p:cNvSpPr/>
            <p:nvPr/>
          </p:nvSpPr>
          <p:spPr>
            <a:xfrm>
              <a:off x="1246897" y="5445182"/>
              <a:ext cx="3331500" cy="58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300">
                  <a:solidFill>
                    <a:schemeClr val="dk1"/>
                  </a:solidFill>
                  <a:latin typeface="Arial"/>
                  <a:ea typeface="Arial"/>
                  <a:cs typeface="Arial"/>
                  <a:sym typeface="Arial"/>
                </a:rPr>
                <a:t>世界で実際にあった税はどれでしょうか？</a:t>
              </a:r>
              <a:endParaRPr sz="1300"/>
            </a:p>
            <a:p>
              <a:pPr indent="0" lvl="0" marL="0" marR="0" rtl="0" algn="l">
                <a:lnSpc>
                  <a:spcPct val="150000"/>
                </a:lnSpc>
                <a:spcBef>
                  <a:spcPts val="0"/>
                </a:spcBef>
                <a:spcAft>
                  <a:spcPts val="0"/>
                </a:spcAft>
                <a:buNone/>
              </a:pPr>
              <a:r>
                <a:rPr lang="ja-JP" sz="1300">
                  <a:solidFill>
                    <a:schemeClr val="dk1"/>
                  </a:solidFill>
                  <a:latin typeface="Arial"/>
                  <a:ea typeface="Arial"/>
                  <a:cs typeface="Arial"/>
                  <a:sym typeface="Arial"/>
                </a:rPr>
                <a:t>①めだか税　　②かえる税　　③へび税</a:t>
              </a:r>
              <a:endParaRPr sz="1300">
                <a:solidFill>
                  <a:schemeClr val="dk1"/>
                </a:solidFill>
                <a:latin typeface="Arial"/>
                <a:ea typeface="Arial"/>
                <a:cs typeface="Arial"/>
                <a:sym typeface="Arial"/>
              </a:endParaRPr>
            </a:p>
          </p:txBody>
        </p:sp>
      </p:grpSp>
      <p:grpSp>
        <p:nvGrpSpPr>
          <p:cNvPr id="1431" name="Google Shape;1431;p29"/>
          <p:cNvGrpSpPr/>
          <p:nvPr/>
        </p:nvGrpSpPr>
        <p:grpSpPr>
          <a:xfrm>
            <a:off x="318778" y="2581466"/>
            <a:ext cx="8506443" cy="731558"/>
            <a:chOff x="318778" y="2581466"/>
            <a:chExt cx="8506443" cy="731558"/>
          </a:xfrm>
        </p:grpSpPr>
        <p:grpSp>
          <p:nvGrpSpPr>
            <p:cNvPr id="1432" name="Google Shape;1432;p29"/>
            <p:cNvGrpSpPr/>
            <p:nvPr/>
          </p:nvGrpSpPr>
          <p:grpSpPr>
            <a:xfrm>
              <a:off x="318778" y="2581466"/>
              <a:ext cx="8506443" cy="731558"/>
              <a:chOff x="323849" y="1803354"/>
              <a:chExt cx="8506443" cy="731558"/>
            </a:xfrm>
          </p:grpSpPr>
          <p:sp>
            <p:nvSpPr>
              <p:cNvPr id="1433" name="Google Shape;1433;p29"/>
              <p:cNvSpPr/>
              <p:nvPr/>
            </p:nvSpPr>
            <p:spPr>
              <a:xfrm>
                <a:off x="323849" y="1803354"/>
                <a:ext cx="8506443" cy="731557"/>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34" name="Google Shape;1434;p29"/>
              <p:cNvSpPr/>
              <p:nvPr/>
            </p:nvSpPr>
            <p:spPr>
              <a:xfrm>
                <a:off x="323851" y="1803354"/>
                <a:ext cx="849460" cy="731558"/>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問2</a:t>
                </a:r>
                <a:endParaRPr b="0" i="0" sz="1800" u="none" cap="none" strike="noStrike">
                  <a:solidFill>
                    <a:schemeClr val="lt1"/>
                  </a:solidFill>
                  <a:latin typeface="Arial"/>
                  <a:ea typeface="Arial"/>
                  <a:cs typeface="Arial"/>
                  <a:sym typeface="Arial"/>
                </a:endParaRPr>
              </a:p>
            </p:txBody>
          </p:sp>
        </p:grpSp>
        <p:sp>
          <p:nvSpPr>
            <p:cNvPr id="1435" name="Google Shape;1435;p29"/>
            <p:cNvSpPr/>
            <p:nvPr/>
          </p:nvSpPr>
          <p:spPr>
            <a:xfrm>
              <a:off x="1257326" y="2685154"/>
              <a:ext cx="5613600" cy="58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300">
                  <a:solidFill>
                    <a:schemeClr val="dk1"/>
                  </a:solidFill>
                  <a:latin typeface="Arial"/>
                  <a:ea typeface="Arial"/>
                  <a:cs typeface="Arial"/>
                  <a:sym typeface="Arial"/>
                </a:rPr>
                <a:t>税金がかかるものはどれでしょうか？</a:t>
              </a:r>
              <a:endParaRPr sz="1300"/>
            </a:p>
            <a:p>
              <a:pPr indent="0" lvl="0" marL="0" marR="0" rtl="0" algn="l">
                <a:lnSpc>
                  <a:spcPct val="150000"/>
                </a:lnSpc>
                <a:spcBef>
                  <a:spcPts val="0"/>
                </a:spcBef>
                <a:spcAft>
                  <a:spcPts val="0"/>
                </a:spcAft>
                <a:buNone/>
              </a:pPr>
              <a:r>
                <a:rPr lang="ja-JP" sz="1300">
                  <a:solidFill>
                    <a:schemeClr val="dk1"/>
                  </a:solidFill>
                  <a:latin typeface="Arial"/>
                  <a:ea typeface="Arial"/>
                  <a:cs typeface="Arial"/>
                  <a:sym typeface="Arial"/>
                </a:rPr>
                <a:t>①ノーベル賞の賞金　　②宝くじの当せん金　　③クイズの懸賞金</a:t>
              </a:r>
              <a:endParaRPr sz="1300">
                <a:solidFill>
                  <a:schemeClr val="dk1"/>
                </a:solidFill>
                <a:latin typeface="Arial"/>
                <a:ea typeface="Arial"/>
                <a:cs typeface="Arial"/>
                <a:sym typeface="Arial"/>
              </a:endParaRPr>
            </a:p>
          </p:txBody>
        </p:sp>
        <p:sp>
          <p:nvSpPr>
            <p:cNvPr id="1436" name="Google Shape;1436;p29"/>
            <p:cNvSpPr/>
            <p:nvPr/>
          </p:nvSpPr>
          <p:spPr>
            <a:xfrm>
              <a:off x="5725194" y="2778813"/>
              <a:ext cx="470700" cy="239400"/>
            </a:xfrm>
            <a:prstGeom prst="rect">
              <a:avLst/>
            </a:prstGeom>
            <a:noFill/>
            <a:ln>
              <a:noFill/>
            </a:ln>
          </p:spPr>
          <p:txBody>
            <a:bodyPr anchorCtr="0" anchor="ctr" bIns="36000" lIns="36000" spcFirstLastPara="1" rIns="36000" wrap="square" tIns="36000">
              <a:spAutoFit/>
            </a:bodyPr>
            <a:lstStyle/>
            <a:p>
              <a:pPr indent="0" lvl="0" marL="0" marR="0" rtl="0" algn="ctr">
                <a:lnSpc>
                  <a:spcPct val="266666"/>
                </a:lnSpc>
                <a:spcBef>
                  <a:spcPts val="0"/>
                </a:spcBef>
                <a:spcAft>
                  <a:spcPts val="0"/>
                </a:spcAft>
                <a:buClr>
                  <a:schemeClr val="dk1"/>
                </a:buClr>
                <a:buSzPts val="600"/>
                <a:buFont typeface="Arial"/>
                <a:buNone/>
              </a:pPr>
              <a:r>
                <a:rPr lang="ja-JP" sz="600">
                  <a:solidFill>
                    <a:schemeClr val="dk1"/>
                  </a:solidFill>
                  <a:latin typeface="Arial"/>
                  <a:ea typeface="Arial"/>
                  <a:cs typeface="Arial"/>
                  <a:sym typeface="Arial"/>
                </a:rPr>
                <a:t>けんしょう</a:t>
              </a:r>
              <a:endParaRPr sz="600">
                <a:solidFill>
                  <a:schemeClr val="dk1"/>
                </a:solidFill>
                <a:latin typeface="Arial"/>
                <a:ea typeface="Arial"/>
                <a:cs typeface="Arial"/>
                <a:sym typeface="Arial"/>
              </a:endParaRPr>
            </a:p>
          </p:txBody>
        </p:sp>
      </p:grpSp>
      <p:sp>
        <p:nvSpPr>
          <p:cNvPr id="1437" name="Google Shape;1437;p2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cxnSp>
        <p:nvCxnSpPr>
          <p:cNvPr id="1438" name="Google Shape;1438;p29">
            <a:hlinkClick action="ppaction://hlinkshowjump?jump=previousslide"/>
          </p:cNvPr>
          <p:cNvCxnSpPr/>
          <p:nvPr/>
        </p:nvCxnSpPr>
        <p:spPr>
          <a:xfrm>
            <a:off x="859536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1439" name="Google Shape;1439;p29">
            <a:hlinkClick action="ppaction://hlinkshowjump?jump=nextslide"/>
          </p:cNvPr>
          <p:cNvCxnSpPr/>
          <p:nvPr/>
        </p:nvCxnSpPr>
        <p:spPr>
          <a:xfrm>
            <a:off x="890016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1440" name="Google Shape;1440;p29">
            <a:hlinkClick action="ppaction://hlinksldjump" r:id="rId7"/>
          </p:cNvPr>
          <p:cNvSpPr/>
          <p:nvPr/>
        </p:nvSpPr>
        <p:spPr>
          <a:xfrm>
            <a:off x="7893533" y="322234"/>
            <a:ext cx="793267" cy="260285"/>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100">
                <a:solidFill>
                  <a:schemeClr val="lt1"/>
                </a:solidFill>
                <a:latin typeface="Arial"/>
                <a:ea typeface="Arial"/>
                <a:cs typeface="Arial"/>
                <a:sym typeface="Arial"/>
              </a:rPr>
              <a:t>目次へ</a:t>
            </a:r>
            <a:endParaRPr/>
          </a:p>
        </p:txBody>
      </p:sp>
      <p:sp>
        <p:nvSpPr>
          <p:cNvPr id="1441" name="Google Shape;1441;p29">
            <a:hlinkClick action="ppaction://hlinksldjump" r:id="rId8"/>
          </p:cNvPr>
          <p:cNvSpPr/>
          <p:nvPr/>
        </p:nvSpPr>
        <p:spPr>
          <a:xfrm rot="5400000">
            <a:off x="8477040" y="398066"/>
            <a:ext cx="100800" cy="10888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1"/>
                                        </p:tgtEl>
                                        <p:attrNameLst>
                                          <p:attrName>style.visibility</p:attrName>
                                        </p:attrNameLst>
                                      </p:cBhvr>
                                      <p:to>
                                        <p:strVal val="visible"/>
                                      </p:to>
                                    </p:set>
                                    <p:animEffect filter="fade" transition="in">
                                      <p:cBhvr>
                                        <p:cTn dur="500"/>
                                        <p:tgtEl>
                                          <p:spTgt spid="1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1"/>
                                        </p:tgtEl>
                                        <p:attrNameLst>
                                          <p:attrName>style.visibility</p:attrName>
                                        </p:attrNameLst>
                                      </p:cBhvr>
                                      <p:to>
                                        <p:strVal val="visible"/>
                                      </p:to>
                                    </p:set>
                                    <p:animEffect filter="fade" transition="in">
                                      <p:cBhvr>
                                        <p:cTn dur="500"/>
                                        <p:tgtEl>
                                          <p:spTgt spid="1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6"/>
                                        </p:tgtEl>
                                        <p:attrNameLst>
                                          <p:attrName>style.visibility</p:attrName>
                                        </p:attrNameLst>
                                      </p:cBhvr>
                                      <p:to>
                                        <p:strVal val="visible"/>
                                      </p:to>
                                    </p:set>
                                    <p:animEffect filter="fade" transition="in">
                                      <p:cBhvr>
                                        <p:cTn dur="500"/>
                                        <p:tgtEl>
                                          <p:spTgt spid="1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1"/>
                                        </p:tgtEl>
                                        <p:attrNameLst>
                                          <p:attrName>style.visibility</p:attrName>
                                        </p:attrNameLst>
                                      </p:cBhvr>
                                      <p:to>
                                        <p:strVal val="visible"/>
                                      </p:to>
                                    </p:set>
                                    <p:animEffect filter="fade" transition="in">
                                      <p:cBhvr>
                                        <p:cTn dur="500"/>
                                        <p:tgtEl>
                                          <p:spTgt spid="1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6"/>
                                        </p:tgtEl>
                                        <p:attrNameLst>
                                          <p:attrName>style.visibility</p:attrName>
                                        </p:attrNameLst>
                                      </p:cBhvr>
                                      <p:to>
                                        <p:strVal val="visible"/>
                                      </p:to>
                                    </p:set>
                                    <p:animEffect filter="fade" transition="in">
                                      <p:cBhvr>
                                        <p:cTn dur="500"/>
                                        <p:tgtEl>
                                          <p:spTgt spid="1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grpSp>
        <p:nvGrpSpPr>
          <p:cNvPr id="586" name="Google Shape;586;p3"/>
          <p:cNvGrpSpPr/>
          <p:nvPr/>
        </p:nvGrpSpPr>
        <p:grpSpPr>
          <a:xfrm>
            <a:off x="287921" y="6410880"/>
            <a:ext cx="7960460" cy="374400"/>
            <a:chOff x="322211" y="6410880"/>
            <a:chExt cx="8532000" cy="374400"/>
          </a:xfrm>
        </p:grpSpPr>
        <p:sp>
          <p:nvSpPr>
            <p:cNvPr id="587" name="Google Shape;587;p3"/>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88" name="Google Shape;588;p3"/>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pic>
        <p:nvPicPr>
          <p:cNvPr id="589" name="Google Shape;589;p3"/>
          <p:cNvPicPr preferRelativeResize="0"/>
          <p:nvPr/>
        </p:nvPicPr>
        <p:blipFill rotWithShape="1">
          <a:blip r:embed="rId3">
            <a:alphaModFix/>
          </a:blip>
          <a:srcRect b="0" l="0" r="0" t="0"/>
          <a:stretch/>
        </p:blipFill>
        <p:spPr>
          <a:xfrm>
            <a:off x="240031" y="882587"/>
            <a:ext cx="8571030" cy="5060737"/>
          </a:xfrm>
          <a:prstGeom prst="rect">
            <a:avLst/>
          </a:prstGeom>
          <a:noFill/>
          <a:ln>
            <a:noFill/>
          </a:ln>
        </p:spPr>
      </p:pic>
      <p:cxnSp>
        <p:nvCxnSpPr>
          <p:cNvPr id="590" name="Google Shape;590;p3">
            <a:hlinkClick action="ppaction://hlinkshowjump?jump=previousslide"/>
          </p:cNvPr>
          <p:cNvCxnSpPr/>
          <p:nvPr/>
        </p:nvCxnSpPr>
        <p:spPr>
          <a:xfrm>
            <a:off x="859536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591" name="Google Shape;591;p3">
            <a:hlinkClick action="ppaction://hlinkshowjump?jump=nextslide"/>
          </p:cNvPr>
          <p:cNvCxnSpPr/>
          <p:nvPr/>
        </p:nvCxnSpPr>
        <p:spPr>
          <a:xfrm>
            <a:off x="890016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592" name="Google Shape;592;p3"/>
          <p:cNvSpPr txBox="1"/>
          <p:nvPr/>
        </p:nvSpPr>
        <p:spPr>
          <a:xfrm>
            <a:off x="803549" y="6483360"/>
            <a:ext cx="602908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身近な税金をもっと調べよう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https://www.mof.go.jp/tax_information/index.html</a:t>
            </a:r>
            <a:r>
              <a:rPr lang="ja-JP" sz="1100" u="sng">
                <a:solidFill>
                  <a:schemeClr val="dk1"/>
                </a:solidFill>
                <a:latin typeface="Arial"/>
                <a:ea typeface="Arial"/>
                <a:cs typeface="Arial"/>
                <a:sym typeface="Arial"/>
                <a:hlinkClick r:id="rId5">
                  <a:extLst>
                    <a:ext uri="{A12FA001-AC4F-418D-AE19-62706E023703}">
                      <ahyp:hlinkClr val="tx"/>
                    </a:ext>
                  </a:extLst>
                </a:hlinkClick>
              </a:rPr>
              <a:t> </a:t>
            </a:r>
            <a:r>
              <a:rPr lang="ja-JP" sz="1000">
                <a:solidFill>
                  <a:schemeClr val="dk1"/>
                </a:solidFill>
                <a:latin typeface="MS PGothic"/>
                <a:ea typeface="MS PGothic"/>
                <a:cs typeface="MS PGothic"/>
                <a:sym typeface="MS PGothic"/>
              </a:rPr>
              <a:t>(財務省HP）</a:t>
            </a:r>
            <a:endParaRPr sz="1100">
              <a:solidFill>
                <a:schemeClr val="dk1"/>
              </a:solidFill>
              <a:latin typeface="MS PGothic"/>
              <a:ea typeface="MS PGothic"/>
              <a:cs typeface="MS PGothic"/>
              <a:sym typeface="MS PGothic"/>
            </a:endParaRPr>
          </a:p>
        </p:txBody>
      </p:sp>
      <p:sp>
        <p:nvSpPr>
          <p:cNvPr id="593" name="Google Shape;593;p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 </a:t>
            </a:r>
            <a:endParaRPr/>
          </a:p>
        </p:txBody>
      </p:sp>
      <p:grpSp>
        <p:nvGrpSpPr>
          <p:cNvPr id="594" name="Google Shape;594;p3"/>
          <p:cNvGrpSpPr/>
          <p:nvPr/>
        </p:nvGrpSpPr>
        <p:grpSpPr>
          <a:xfrm>
            <a:off x="-29057" y="6108720"/>
            <a:ext cx="832606" cy="749283"/>
            <a:chOff x="-35154" y="5996309"/>
            <a:chExt cx="945432" cy="850818"/>
          </a:xfrm>
        </p:grpSpPr>
        <p:sp>
          <p:nvSpPr>
            <p:cNvPr id="595" name="Google Shape;595;p3"/>
            <p:cNvSpPr/>
            <p:nvPr/>
          </p:nvSpPr>
          <p:spPr>
            <a:xfrm rot="5400000">
              <a:off x="29731" y="6013482"/>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6" name="Google Shape;596;p3"/>
            <p:cNvSpPr/>
            <p:nvPr/>
          </p:nvSpPr>
          <p:spPr>
            <a:xfrm rot="5400000">
              <a:off x="29731" y="5966577"/>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7" name="Google Shape;597;p3"/>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grpSp>
        <p:nvGrpSpPr>
          <p:cNvPr id="598" name="Google Shape;598;p3"/>
          <p:cNvGrpSpPr/>
          <p:nvPr/>
        </p:nvGrpSpPr>
        <p:grpSpPr>
          <a:xfrm>
            <a:off x="543947" y="1116027"/>
            <a:ext cx="2160591" cy="793217"/>
            <a:chOff x="543947" y="1116027"/>
            <a:chExt cx="2160591" cy="793217"/>
          </a:xfrm>
        </p:grpSpPr>
        <p:grpSp>
          <p:nvGrpSpPr>
            <p:cNvPr id="599" name="Google Shape;599;p3"/>
            <p:cNvGrpSpPr/>
            <p:nvPr/>
          </p:nvGrpSpPr>
          <p:grpSpPr>
            <a:xfrm>
              <a:off x="543947" y="1116027"/>
              <a:ext cx="2160591" cy="792000"/>
              <a:chOff x="403588" y="1116027"/>
              <a:chExt cx="2160591" cy="792000"/>
            </a:xfrm>
          </p:grpSpPr>
          <p:sp>
            <p:nvSpPr>
              <p:cNvPr id="600" name="Google Shape;600;p3"/>
              <p:cNvSpPr/>
              <p:nvPr/>
            </p:nvSpPr>
            <p:spPr>
              <a:xfrm>
                <a:off x="403588" y="1116027"/>
                <a:ext cx="2160591" cy="792000"/>
              </a:xfrm>
              <a:prstGeom prst="rect">
                <a:avLst/>
              </a:prstGeom>
              <a:solidFill>
                <a:schemeClr val="lt1">
                  <a:alpha val="90196"/>
                </a:schemeClr>
              </a:solidFill>
              <a:ln cap="flat" cmpd="sng" w="19050">
                <a:solidFill>
                  <a:srgbClr val="005BAD"/>
                </a:solidFill>
                <a:prstDash val="solid"/>
                <a:round/>
                <a:headEnd len="sm" w="sm" type="none"/>
                <a:tailEnd len="sm" w="sm" type="none"/>
              </a:ln>
            </p:spPr>
            <p:txBody>
              <a:bodyPr anchorCtr="0" anchor="ctr" bIns="36000" lIns="36000" spcFirstLastPara="1" rIns="0" wrap="square" tIns="0">
                <a:noAutofit/>
              </a:bodyPr>
              <a:lstStyle/>
              <a:p>
                <a:pPr indent="0" lvl="0" marL="0" marR="0" rtl="0" algn="l">
                  <a:lnSpc>
                    <a:spcPct val="100000"/>
                  </a:lnSpc>
                  <a:spcBef>
                    <a:spcPts val="0"/>
                  </a:spcBef>
                  <a:spcAft>
                    <a:spcPts val="0"/>
                  </a:spcAft>
                  <a:buClr>
                    <a:srgbClr val="005BAD"/>
                  </a:buClr>
                  <a:buSzPts val="1800"/>
                  <a:buFont typeface="Arial"/>
                  <a:buNone/>
                </a:pPr>
                <a:r>
                  <a:rPr lang="ja-JP" sz="1800">
                    <a:solidFill>
                      <a:srgbClr val="005BAD"/>
                    </a:solidFill>
                    <a:latin typeface="Arial"/>
                    <a:ea typeface="Arial"/>
                    <a:cs typeface="Arial"/>
                    <a:sym typeface="Arial"/>
                  </a:rPr>
                  <a:t> </a:t>
                </a:r>
                <a:r>
                  <a:rPr b="0" i="0" lang="ja-JP" sz="1800" u="none" cap="none" strike="noStrike">
                    <a:solidFill>
                      <a:srgbClr val="005BAD"/>
                    </a:solidFill>
                    <a:latin typeface="Arial"/>
                    <a:ea typeface="Arial"/>
                    <a:cs typeface="Arial"/>
                    <a:sym typeface="Arial"/>
                  </a:rPr>
                  <a:t>家</a:t>
                </a:r>
                <a:endParaRPr b="0" i="0" sz="2400" u="none" cap="none" strike="noStrike">
                  <a:solidFill>
                    <a:srgbClr val="005BAD"/>
                  </a:solidFill>
                  <a:latin typeface="Arial"/>
                  <a:ea typeface="Arial"/>
                  <a:cs typeface="Arial"/>
                  <a:sym typeface="Arial"/>
                </a:endParaRPr>
              </a:p>
            </p:txBody>
          </p:sp>
          <p:cxnSp>
            <p:nvCxnSpPr>
              <p:cNvPr id="601" name="Google Shape;601;p3"/>
              <p:cNvCxnSpPr/>
              <p:nvPr/>
            </p:nvCxnSpPr>
            <p:spPr>
              <a:xfrm>
                <a:off x="920691" y="1242027"/>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602" name="Google Shape;602;p3"/>
            <p:cNvGrpSpPr/>
            <p:nvPr/>
          </p:nvGrpSpPr>
          <p:grpSpPr>
            <a:xfrm>
              <a:off x="1009534" y="1170278"/>
              <a:ext cx="1627500" cy="738966"/>
              <a:chOff x="897608" y="1223729"/>
              <a:chExt cx="1627500" cy="738966"/>
            </a:xfrm>
          </p:grpSpPr>
          <p:sp>
            <p:nvSpPr>
              <p:cNvPr id="603" name="Google Shape;603;p3"/>
              <p:cNvSpPr txBox="1"/>
              <p:nvPr/>
            </p:nvSpPr>
            <p:spPr>
              <a:xfrm>
                <a:off x="897608" y="1223729"/>
                <a:ext cx="1165800" cy="4248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住民税</a:t>
                </a:r>
                <a:endParaRPr/>
              </a:p>
            </p:txBody>
          </p:sp>
          <p:sp>
            <p:nvSpPr>
              <p:cNvPr id="604" name="Google Shape;604;p3"/>
              <p:cNvSpPr txBox="1"/>
              <p:nvPr/>
            </p:nvSpPr>
            <p:spPr>
              <a:xfrm>
                <a:off x="897608" y="1537895"/>
                <a:ext cx="1627500" cy="4248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固定資産税</a:t>
                </a:r>
                <a:endParaRPr/>
              </a:p>
            </p:txBody>
          </p:sp>
        </p:grpSp>
      </p:grpSp>
      <p:grpSp>
        <p:nvGrpSpPr>
          <p:cNvPr id="605" name="Google Shape;605;p3"/>
          <p:cNvGrpSpPr/>
          <p:nvPr/>
        </p:nvGrpSpPr>
        <p:grpSpPr>
          <a:xfrm>
            <a:off x="4970200" y="1116025"/>
            <a:ext cx="2478900" cy="791700"/>
            <a:chOff x="4970200" y="1164172"/>
            <a:chExt cx="2478900" cy="791700"/>
          </a:xfrm>
        </p:grpSpPr>
        <p:grpSp>
          <p:nvGrpSpPr>
            <p:cNvPr id="606" name="Google Shape;606;p3"/>
            <p:cNvGrpSpPr/>
            <p:nvPr/>
          </p:nvGrpSpPr>
          <p:grpSpPr>
            <a:xfrm>
              <a:off x="4970200" y="1164172"/>
              <a:ext cx="2478900" cy="791700"/>
              <a:chOff x="6297157" y="2594915"/>
              <a:chExt cx="2478900" cy="791700"/>
            </a:xfrm>
          </p:grpSpPr>
          <p:sp>
            <p:nvSpPr>
              <p:cNvPr id="607" name="Google Shape;607;p3"/>
              <p:cNvSpPr/>
              <p:nvPr/>
            </p:nvSpPr>
            <p:spPr>
              <a:xfrm>
                <a:off x="6297157" y="2594915"/>
                <a:ext cx="2478900" cy="791700"/>
              </a:xfrm>
              <a:prstGeom prst="rect">
                <a:avLst/>
              </a:prstGeom>
              <a:solidFill>
                <a:schemeClr val="lt1">
                  <a:alpha val="94901"/>
                </a:schemeClr>
              </a:solidFill>
              <a:ln cap="flat" cmpd="sng" w="19050">
                <a:solidFill>
                  <a:srgbClr val="005BAD"/>
                </a:solidFill>
                <a:prstDash val="solid"/>
                <a:round/>
                <a:headEnd len="sm" w="sm" type="none"/>
                <a:tailEnd len="sm" w="sm" type="none"/>
              </a:ln>
            </p:spPr>
            <p:txBody>
              <a:bodyPr anchorCtr="0" anchor="ctr" bIns="36000" lIns="36000" spcFirstLastPara="1" rIns="0" wrap="square" tIns="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 会社</a:t>
                </a:r>
                <a:endParaRPr sz="1800">
                  <a:solidFill>
                    <a:srgbClr val="005BAD"/>
                  </a:solidFill>
                  <a:latin typeface="Arial"/>
                  <a:ea typeface="Arial"/>
                  <a:cs typeface="Arial"/>
                  <a:sym typeface="Arial"/>
                </a:endParaRPr>
              </a:p>
            </p:txBody>
          </p:sp>
          <p:cxnSp>
            <p:nvCxnSpPr>
              <p:cNvPr id="608" name="Google Shape;608;p3"/>
              <p:cNvCxnSpPr/>
              <p:nvPr/>
            </p:nvCxnSpPr>
            <p:spPr>
              <a:xfrm>
                <a:off x="6989438" y="2720745"/>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609" name="Google Shape;609;p3"/>
            <p:cNvGrpSpPr/>
            <p:nvPr/>
          </p:nvGrpSpPr>
          <p:grpSpPr>
            <a:xfrm>
              <a:off x="5612358" y="1221775"/>
              <a:ext cx="1791000" cy="731922"/>
              <a:chOff x="6988583" y="2642814"/>
              <a:chExt cx="1791000" cy="731922"/>
            </a:xfrm>
          </p:grpSpPr>
          <p:sp>
            <p:nvSpPr>
              <p:cNvPr id="610" name="Google Shape;610;p3"/>
              <p:cNvSpPr txBox="1"/>
              <p:nvPr/>
            </p:nvSpPr>
            <p:spPr>
              <a:xfrm>
                <a:off x="6988583" y="2642814"/>
                <a:ext cx="1165800" cy="4248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法人税</a:t>
                </a:r>
                <a:endParaRPr/>
              </a:p>
            </p:txBody>
          </p:sp>
          <p:sp>
            <p:nvSpPr>
              <p:cNvPr id="611" name="Google Shape;611;p3"/>
              <p:cNvSpPr txBox="1"/>
              <p:nvPr/>
            </p:nvSpPr>
            <p:spPr>
              <a:xfrm>
                <a:off x="6988583" y="2949936"/>
                <a:ext cx="1791000" cy="4248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所得税</a:t>
                </a:r>
                <a:r>
                  <a:rPr lang="ja-JP" sz="1600">
                    <a:solidFill>
                      <a:srgbClr val="005BAD"/>
                    </a:solidFill>
                    <a:latin typeface="Arial"/>
                    <a:ea typeface="Arial"/>
                    <a:cs typeface="Arial"/>
                    <a:sym typeface="Arial"/>
                  </a:rPr>
                  <a:t>(給料)</a:t>
                </a:r>
                <a:endParaRPr sz="1800">
                  <a:solidFill>
                    <a:srgbClr val="005BAD"/>
                  </a:solidFill>
                  <a:latin typeface="Arial"/>
                  <a:ea typeface="Arial"/>
                  <a:cs typeface="Arial"/>
                  <a:sym typeface="Arial"/>
                </a:endParaRPr>
              </a:p>
            </p:txBody>
          </p:sp>
        </p:grpSp>
      </p:grpSp>
      <p:grpSp>
        <p:nvGrpSpPr>
          <p:cNvPr id="612" name="Google Shape;612;p3"/>
          <p:cNvGrpSpPr/>
          <p:nvPr/>
        </p:nvGrpSpPr>
        <p:grpSpPr>
          <a:xfrm>
            <a:off x="1259500" y="5556175"/>
            <a:ext cx="7146242" cy="499616"/>
            <a:chOff x="1259500" y="5556175"/>
            <a:chExt cx="7146242" cy="499616"/>
          </a:xfrm>
        </p:grpSpPr>
        <p:grpSp>
          <p:nvGrpSpPr>
            <p:cNvPr id="613" name="Google Shape;613;p3"/>
            <p:cNvGrpSpPr/>
            <p:nvPr/>
          </p:nvGrpSpPr>
          <p:grpSpPr>
            <a:xfrm>
              <a:off x="1259500" y="5556175"/>
              <a:ext cx="6989032" cy="499616"/>
              <a:chOff x="5697777" y="4643070"/>
              <a:chExt cx="3792900" cy="1277700"/>
            </a:xfrm>
          </p:grpSpPr>
          <p:sp>
            <p:nvSpPr>
              <p:cNvPr id="614" name="Google Shape;614;p3"/>
              <p:cNvSpPr/>
              <p:nvPr/>
            </p:nvSpPr>
            <p:spPr>
              <a:xfrm>
                <a:off x="5697777" y="4643070"/>
                <a:ext cx="3792900" cy="1277700"/>
              </a:xfrm>
              <a:prstGeom prst="rect">
                <a:avLst/>
              </a:prstGeom>
              <a:solidFill>
                <a:schemeClr val="lt1">
                  <a:alpha val="800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 外出先</a:t>
                </a:r>
                <a:endParaRPr sz="1800">
                  <a:solidFill>
                    <a:srgbClr val="005BAD"/>
                  </a:solidFill>
                  <a:latin typeface="Arial"/>
                  <a:ea typeface="Arial"/>
                  <a:cs typeface="Arial"/>
                  <a:sym typeface="Arial"/>
                </a:endParaRPr>
              </a:p>
            </p:txBody>
          </p:sp>
          <p:cxnSp>
            <p:nvCxnSpPr>
              <p:cNvPr id="615" name="Google Shape;615;p3"/>
              <p:cNvCxnSpPr/>
              <p:nvPr/>
            </p:nvCxnSpPr>
            <p:spPr>
              <a:xfrm>
                <a:off x="6161167" y="4770744"/>
                <a:ext cx="0" cy="1022313"/>
              </a:xfrm>
              <a:prstGeom prst="straightConnector1">
                <a:avLst/>
              </a:prstGeom>
              <a:noFill/>
              <a:ln cap="flat" cmpd="sng" w="22225">
                <a:solidFill>
                  <a:srgbClr val="005BAD"/>
                </a:solidFill>
                <a:prstDash val="solid"/>
                <a:round/>
                <a:headEnd len="sm" w="sm" type="none"/>
                <a:tailEnd len="sm" w="sm" type="none"/>
              </a:ln>
            </p:spPr>
          </p:cxnSp>
        </p:grpSp>
        <p:grpSp>
          <p:nvGrpSpPr>
            <p:cNvPr id="616" name="Google Shape;616;p3"/>
            <p:cNvGrpSpPr/>
            <p:nvPr/>
          </p:nvGrpSpPr>
          <p:grpSpPr>
            <a:xfrm>
              <a:off x="2075240" y="5581960"/>
              <a:ext cx="6330502" cy="424810"/>
              <a:chOff x="2387281" y="5510403"/>
              <a:chExt cx="6330502" cy="424810"/>
            </a:xfrm>
          </p:grpSpPr>
          <p:sp>
            <p:nvSpPr>
              <p:cNvPr id="617" name="Google Shape;617;p3"/>
              <p:cNvSpPr txBox="1"/>
              <p:nvPr/>
            </p:nvSpPr>
            <p:spPr>
              <a:xfrm>
                <a:off x="6557182" y="5510403"/>
                <a:ext cx="2160600" cy="4248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入湯税</a:t>
                </a:r>
                <a:r>
                  <a:rPr lang="ja-JP" sz="1600">
                    <a:solidFill>
                      <a:srgbClr val="005BAD"/>
                    </a:solidFill>
                    <a:latin typeface="Arial"/>
                    <a:ea typeface="Arial"/>
                    <a:cs typeface="Arial"/>
                    <a:sym typeface="Arial"/>
                  </a:rPr>
                  <a:t>（温泉）</a:t>
                </a:r>
                <a:endParaRPr sz="1800">
                  <a:solidFill>
                    <a:srgbClr val="005BAD"/>
                  </a:solidFill>
                  <a:latin typeface="Arial"/>
                  <a:ea typeface="Arial"/>
                  <a:cs typeface="Arial"/>
                  <a:sym typeface="Arial"/>
                </a:endParaRPr>
              </a:p>
            </p:txBody>
          </p:sp>
          <p:sp>
            <p:nvSpPr>
              <p:cNvPr id="618" name="Google Shape;618;p3"/>
              <p:cNvSpPr txBox="1"/>
              <p:nvPr/>
            </p:nvSpPr>
            <p:spPr>
              <a:xfrm>
                <a:off x="4842232" y="5510414"/>
                <a:ext cx="1915800" cy="4248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消費税</a:t>
                </a:r>
                <a:r>
                  <a:rPr lang="ja-JP" sz="1600">
                    <a:solidFill>
                      <a:srgbClr val="005BAD"/>
                    </a:solidFill>
                    <a:latin typeface="Arial"/>
                    <a:ea typeface="Arial"/>
                    <a:cs typeface="Arial"/>
                    <a:sym typeface="Arial"/>
                  </a:rPr>
                  <a:t>(買い物)</a:t>
                </a:r>
                <a:endParaRPr sz="1800">
                  <a:solidFill>
                    <a:srgbClr val="005BAD"/>
                  </a:solidFill>
                  <a:latin typeface="Arial"/>
                  <a:ea typeface="Arial"/>
                  <a:cs typeface="Arial"/>
                  <a:sym typeface="Arial"/>
                </a:endParaRPr>
              </a:p>
            </p:txBody>
          </p:sp>
          <p:sp>
            <p:nvSpPr>
              <p:cNvPr id="619" name="Google Shape;619;p3"/>
              <p:cNvSpPr txBox="1"/>
              <p:nvPr/>
            </p:nvSpPr>
            <p:spPr>
              <a:xfrm>
                <a:off x="2387281" y="5510405"/>
                <a:ext cx="3482400" cy="4248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揮発油税</a:t>
                </a:r>
                <a:r>
                  <a:rPr lang="ja-JP" sz="1600">
                    <a:solidFill>
                      <a:srgbClr val="005BAD"/>
                    </a:solidFill>
                    <a:latin typeface="Arial"/>
                    <a:ea typeface="Arial"/>
                    <a:cs typeface="Arial"/>
                    <a:sym typeface="Arial"/>
                  </a:rPr>
                  <a:t>（ガソリン税）</a:t>
                </a:r>
                <a:endParaRPr sz="1800">
                  <a:solidFill>
                    <a:srgbClr val="005BAD"/>
                  </a:solidFill>
                  <a:latin typeface="Arial"/>
                  <a:ea typeface="Arial"/>
                  <a:cs typeface="Arial"/>
                  <a:sym typeface="Arial"/>
                </a:endParaRPr>
              </a:p>
            </p:txBody>
          </p:sp>
        </p:grpSp>
      </p:grpSp>
      <p:pic>
        <p:nvPicPr>
          <p:cNvPr id="620" name="Google Shape;620;p3">
            <a:hlinkClick r:id="rId6"/>
          </p:cNvPr>
          <p:cNvPicPr preferRelativeResize="0"/>
          <p:nvPr/>
        </p:nvPicPr>
        <p:blipFill rotWithShape="1">
          <a:blip r:embed="rId7">
            <a:alphaModFix/>
          </a:blip>
          <a:srcRect b="0" l="0" r="0" t="0"/>
          <a:stretch/>
        </p:blipFill>
        <p:spPr>
          <a:xfrm>
            <a:off x="8367365" y="6353452"/>
            <a:ext cx="478083" cy="478083"/>
          </a:xfrm>
          <a:prstGeom prst="rect">
            <a:avLst/>
          </a:prstGeom>
          <a:noFill/>
          <a:ln>
            <a:noFill/>
          </a:ln>
        </p:spPr>
      </p:pic>
      <p:sp>
        <p:nvSpPr>
          <p:cNvPr id="621" name="Google Shape;621;p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
        <p:nvSpPr>
          <p:cNvPr id="622" name="Google Shape;622;p3">
            <a:hlinkClick action="ppaction://hlinksldjump" r:id="rId8"/>
          </p:cNvPr>
          <p:cNvSpPr/>
          <p:nvPr/>
        </p:nvSpPr>
        <p:spPr>
          <a:xfrm>
            <a:off x="7893533" y="322234"/>
            <a:ext cx="793267" cy="260285"/>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100">
                <a:solidFill>
                  <a:schemeClr val="lt1"/>
                </a:solidFill>
                <a:latin typeface="Arial"/>
                <a:ea typeface="Arial"/>
                <a:cs typeface="Arial"/>
                <a:sym typeface="Arial"/>
              </a:rPr>
              <a:t>目次へ</a:t>
            </a:r>
            <a:endParaRPr/>
          </a:p>
        </p:txBody>
      </p:sp>
      <p:sp>
        <p:nvSpPr>
          <p:cNvPr id="623" name="Google Shape;623;p3">
            <a:hlinkClick action="ppaction://hlinksldjump" r:id="rId9"/>
          </p:cNvPr>
          <p:cNvSpPr/>
          <p:nvPr/>
        </p:nvSpPr>
        <p:spPr>
          <a:xfrm rot="5400000">
            <a:off x="8477040" y="398066"/>
            <a:ext cx="100800" cy="10888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pic>
        <p:nvPicPr>
          <p:cNvPr id="1446" name="Google Shape;1446;p30"/>
          <p:cNvPicPr preferRelativeResize="0"/>
          <p:nvPr/>
        </p:nvPicPr>
        <p:blipFill rotWithShape="1">
          <a:blip r:embed="rId3">
            <a:alphaModFix/>
          </a:blip>
          <a:srcRect b="0" l="0" r="0" t="0"/>
          <a:stretch/>
        </p:blipFill>
        <p:spPr>
          <a:xfrm>
            <a:off x="2538002" y="824470"/>
            <a:ext cx="3991983" cy="4480372"/>
          </a:xfrm>
          <a:prstGeom prst="rect">
            <a:avLst/>
          </a:prstGeom>
          <a:noFill/>
          <a:ln>
            <a:noFill/>
          </a:ln>
        </p:spPr>
      </p:pic>
      <p:sp>
        <p:nvSpPr>
          <p:cNvPr id="1447" name="Google Shape;1447;p3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ja-JP" sz="2500" u="none" cap="none" strike="noStrike">
                <a:solidFill>
                  <a:srgbClr val="005BAD"/>
                </a:solidFill>
                <a:latin typeface="Arial"/>
                <a:ea typeface="Arial"/>
                <a:cs typeface="Arial"/>
                <a:sym typeface="Arial"/>
              </a:rPr>
              <a:t>８</a:t>
            </a:r>
            <a:r>
              <a:rPr b="0" i="0" lang="ja-JP" sz="2200" u="none" cap="none" strike="noStrike">
                <a:solidFill>
                  <a:srgbClr val="005BAD"/>
                </a:solidFill>
                <a:latin typeface="Arial"/>
                <a:ea typeface="Arial"/>
                <a:cs typeface="Arial"/>
                <a:sym typeface="Arial"/>
              </a:rPr>
              <a:t>. </a:t>
            </a:r>
            <a:r>
              <a:rPr lang="ja-JP" sz="2200">
                <a:solidFill>
                  <a:schemeClr val="dk1"/>
                </a:solidFill>
                <a:latin typeface="Arial"/>
                <a:ea typeface="Arial"/>
                <a:cs typeface="Arial"/>
                <a:sym typeface="Arial"/>
              </a:rPr>
              <a:t>おわりに</a:t>
            </a:r>
            <a:endParaRPr/>
          </a:p>
        </p:txBody>
      </p:sp>
      <p:grpSp>
        <p:nvGrpSpPr>
          <p:cNvPr id="1448" name="Google Shape;1448;p30"/>
          <p:cNvGrpSpPr/>
          <p:nvPr/>
        </p:nvGrpSpPr>
        <p:grpSpPr>
          <a:xfrm>
            <a:off x="6731829" y="1130520"/>
            <a:ext cx="2153400" cy="976800"/>
            <a:chOff x="6731829" y="1130520"/>
            <a:chExt cx="2153400" cy="976800"/>
          </a:xfrm>
        </p:grpSpPr>
        <p:sp>
          <p:nvSpPr>
            <p:cNvPr id="1449" name="Google Shape;1449;p30"/>
            <p:cNvSpPr txBox="1"/>
            <p:nvPr/>
          </p:nvSpPr>
          <p:spPr>
            <a:xfrm>
              <a:off x="6804477" y="1269025"/>
              <a:ext cx="1965300" cy="6741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経済の</a:t>
              </a:r>
              <a:endParaRPr/>
            </a:p>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グローバル化</a:t>
              </a:r>
              <a:endParaRPr/>
            </a:p>
          </p:txBody>
        </p:sp>
        <p:sp>
          <p:nvSpPr>
            <p:cNvPr id="1450" name="Google Shape;1450;p30"/>
            <p:cNvSpPr/>
            <p:nvPr/>
          </p:nvSpPr>
          <p:spPr>
            <a:xfrm>
              <a:off x="6731829" y="1130520"/>
              <a:ext cx="2153400" cy="976800"/>
            </a:xfrm>
            <a:prstGeom prst="rect">
              <a:avLst/>
            </a:prstGeom>
            <a:noFill/>
            <a:ln cap="flat" cmpd="sng" w="2222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451" name="Google Shape;1451;p30"/>
          <p:cNvGrpSpPr/>
          <p:nvPr/>
        </p:nvGrpSpPr>
        <p:grpSpPr>
          <a:xfrm>
            <a:off x="240025" y="2573479"/>
            <a:ext cx="2617500" cy="976800"/>
            <a:chOff x="240025" y="2573479"/>
            <a:chExt cx="2617500" cy="976800"/>
          </a:xfrm>
        </p:grpSpPr>
        <p:sp>
          <p:nvSpPr>
            <p:cNvPr id="1452" name="Google Shape;1452;p30"/>
            <p:cNvSpPr txBox="1"/>
            <p:nvPr/>
          </p:nvSpPr>
          <p:spPr>
            <a:xfrm>
              <a:off x="240025" y="2761600"/>
              <a:ext cx="2617500" cy="581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財政赤字</a:t>
              </a:r>
              <a:endParaRPr/>
            </a:p>
            <a:p>
              <a:pPr indent="0" lvl="0" marL="0" marR="0" rtl="0" algn="ctr">
                <a:lnSpc>
                  <a:spcPct val="110000"/>
                </a:lnSpc>
                <a:spcBef>
                  <a:spcPts val="0"/>
                </a:spcBef>
                <a:spcAft>
                  <a:spcPts val="0"/>
                </a:spcAft>
                <a:buNone/>
              </a:pPr>
              <a:r>
                <a:rPr lang="ja-JP" sz="1200">
                  <a:solidFill>
                    <a:srgbClr val="000000"/>
                  </a:solidFill>
                  <a:latin typeface="Arial"/>
                  <a:ea typeface="Arial"/>
                  <a:cs typeface="Arial"/>
                  <a:sym typeface="Arial"/>
                </a:rPr>
                <a:t>（財政健全化・歳出の見直し）</a:t>
              </a:r>
              <a:endParaRPr sz="1200"/>
            </a:p>
          </p:txBody>
        </p:sp>
        <p:sp>
          <p:nvSpPr>
            <p:cNvPr id="1453" name="Google Shape;1453;p30"/>
            <p:cNvSpPr/>
            <p:nvPr/>
          </p:nvSpPr>
          <p:spPr>
            <a:xfrm>
              <a:off x="462832" y="2573479"/>
              <a:ext cx="2153400" cy="976800"/>
            </a:xfrm>
            <a:prstGeom prst="rect">
              <a:avLst/>
            </a:prstGeom>
            <a:noFill/>
            <a:ln cap="flat" cmpd="sng" w="22225">
              <a:solidFill>
                <a:srgbClr val="EED63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454" name="Google Shape;1454;p30"/>
          <p:cNvGrpSpPr/>
          <p:nvPr/>
        </p:nvGrpSpPr>
        <p:grpSpPr>
          <a:xfrm>
            <a:off x="6632923" y="2537807"/>
            <a:ext cx="2164105" cy="976800"/>
            <a:chOff x="6632923" y="2537807"/>
            <a:chExt cx="2164105" cy="976800"/>
          </a:xfrm>
        </p:grpSpPr>
        <p:sp>
          <p:nvSpPr>
            <p:cNvPr id="1455" name="Google Shape;1455;p30"/>
            <p:cNvSpPr txBox="1"/>
            <p:nvPr/>
          </p:nvSpPr>
          <p:spPr>
            <a:xfrm>
              <a:off x="6632923" y="2674700"/>
              <a:ext cx="21534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少子高齢化</a:t>
              </a:r>
              <a:endParaRPr/>
            </a:p>
            <a:p>
              <a:pPr indent="0" lvl="0" marL="0" marR="0" rtl="0" algn="ctr">
                <a:lnSpc>
                  <a:spcPct val="110000"/>
                </a:lnSpc>
                <a:spcBef>
                  <a:spcPts val="0"/>
                </a:spcBef>
                <a:spcAft>
                  <a:spcPts val="0"/>
                </a:spcAft>
                <a:buNone/>
              </a:pPr>
              <a:r>
                <a:rPr lang="ja-JP" sz="1200">
                  <a:solidFill>
                    <a:srgbClr val="000000"/>
                  </a:solidFill>
                  <a:latin typeface="Arial"/>
                  <a:ea typeface="Arial"/>
                  <a:cs typeface="Arial"/>
                  <a:sym typeface="Arial"/>
                </a:rPr>
                <a:t>（社会保障費の増加、</a:t>
              </a:r>
              <a:endParaRPr/>
            </a:p>
            <a:p>
              <a:pPr indent="0" lvl="0" marL="0" marR="0" rtl="0" algn="ctr">
                <a:lnSpc>
                  <a:spcPct val="110000"/>
                </a:lnSpc>
                <a:spcBef>
                  <a:spcPts val="0"/>
                </a:spcBef>
                <a:spcAft>
                  <a:spcPts val="0"/>
                </a:spcAft>
                <a:buNone/>
              </a:pPr>
              <a:r>
                <a:rPr lang="ja-JP" sz="1200">
                  <a:solidFill>
                    <a:srgbClr val="000000"/>
                  </a:solidFill>
                  <a:latin typeface="Arial"/>
                  <a:ea typeface="Arial"/>
                  <a:cs typeface="Arial"/>
                  <a:sym typeface="Arial"/>
                </a:rPr>
                <a:t>働き手の減少）</a:t>
              </a:r>
              <a:endParaRPr/>
            </a:p>
          </p:txBody>
        </p:sp>
        <p:sp>
          <p:nvSpPr>
            <p:cNvPr id="1456" name="Google Shape;1456;p30"/>
            <p:cNvSpPr/>
            <p:nvPr/>
          </p:nvSpPr>
          <p:spPr>
            <a:xfrm>
              <a:off x="6643628" y="2537807"/>
              <a:ext cx="2153400" cy="976800"/>
            </a:xfrm>
            <a:prstGeom prst="rect">
              <a:avLst/>
            </a:prstGeom>
            <a:noFill/>
            <a:ln cap="flat" cmpd="sng" w="22225">
              <a:solidFill>
                <a:srgbClr val="FF99C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457" name="Google Shape;1457;p30"/>
          <p:cNvGrpSpPr/>
          <p:nvPr/>
        </p:nvGrpSpPr>
        <p:grpSpPr>
          <a:xfrm>
            <a:off x="1404817" y="1128725"/>
            <a:ext cx="2153400" cy="976800"/>
            <a:chOff x="1404817" y="1128725"/>
            <a:chExt cx="2153400" cy="976800"/>
          </a:xfrm>
        </p:grpSpPr>
        <p:sp>
          <p:nvSpPr>
            <p:cNvPr id="1458" name="Google Shape;1458;p30"/>
            <p:cNvSpPr txBox="1"/>
            <p:nvPr/>
          </p:nvSpPr>
          <p:spPr>
            <a:xfrm>
              <a:off x="1579960" y="1344484"/>
              <a:ext cx="1794000" cy="581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経済成長の停滞</a:t>
              </a:r>
              <a:endParaRPr/>
            </a:p>
            <a:p>
              <a:pPr indent="0" lvl="0" marL="0" marR="0" rtl="0" algn="ctr">
                <a:lnSpc>
                  <a:spcPct val="110000"/>
                </a:lnSpc>
                <a:spcBef>
                  <a:spcPts val="0"/>
                </a:spcBef>
                <a:spcAft>
                  <a:spcPts val="0"/>
                </a:spcAft>
                <a:buNone/>
              </a:pPr>
              <a:r>
                <a:rPr lang="ja-JP" sz="1200">
                  <a:solidFill>
                    <a:srgbClr val="000000"/>
                  </a:solidFill>
                  <a:latin typeface="Arial"/>
                  <a:ea typeface="Arial"/>
                  <a:cs typeface="Arial"/>
                  <a:sym typeface="Arial"/>
                </a:rPr>
                <a:t>（デフレ・不況）</a:t>
              </a:r>
              <a:endParaRPr/>
            </a:p>
          </p:txBody>
        </p:sp>
        <p:sp>
          <p:nvSpPr>
            <p:cNvPr id="1459" name="Google Shape;1459;p30"/>
            <p:cNvSpPr/>
            <p:nvPr/>
          </p:nvSpPr>
          <p:spPr>
            <a:xfrm>
              <a:off x="1404817" y="1128725"/>
              <a:ext cx="2153400" cy="976800"/>
            </a:xfrm>
            <a:prstGeom prst="rect">
              <a:avLst/>
            </a:prstGeom>
            <a:noFill/>
            <a:ln cap="flat" cmpd="sng" w="22225">
              <a:solidFill>
                <a:srgbClr val="3CC1E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0" name="Google Shape;1460;p30"/>
            <p:cNvSpPr txBox="1"/>
            <p:nvPr/>
          </p:nvSpPr>
          <p:spPr>
            <a:xfrm>
              <a:off x="2689884" y="1234168"/>
              <a:ext cx="7077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800">
                  <a:solidFill>
                    <a:srgbClr val="000000"/>
                  </a:solidFill>
                  <a:latin typeface="Arial"/>
                  <a:ea typeface="Arial"/>
                  <a:cs typeface="Arial"/>
                  <a:sym typeface="Arial"/>
                </a:rPr>
                <a:t>ていたい</a:t>
              </a:r>
              <a:endParaRPr sz="500">
                <a:solidFill>
                  <a:srgbClr val="000000"/>
                </a:solidFill>
                <a:latin typeface="Arial"/>
                <a:ea typeface="Arial"/>
                <a:cs typeface="Arial"/>
                <a:sym typeface="Arial"/>
              </a:endParaRPr>
            </a:p>
          </p:txBody>
        </p:sp>
      </p:grpSp>
      <p:grpSp>
        <p:nvGrpSpPr>
          <p:cNvPr id="1461" name="Google Shape;1461;p30"/>
          <p:cNvGrpSpPr/>
          <p:nvPr/>
        </p:nvGrpSpPr>
        <p:grpSpPr>
          <a:xfrm>
            <a:off x="6368326" y="3987884"/>
            <a:ext cx="2226900" cy="976800"/>
            <a:chOff x="6368326" y="3987884"/>
            <a:chExt cx="2226900" cy="976800"/>
          </a:xfrm>
        </p:grpSpPr>
        <p:sp>
          <p:nvSpPr>
            <p:cNvPr id="1462" name="Google Shape;1462;p30"/>
            <p:cNvSpPr/>
            <p:nvPr/>
          </p:nvSpPr>
          <p:spPr>
            <a:xfrm>
              <a:off x="6405074" y="3987884"/>
              <a:ext cx="2153400" cy="976800"/>
            </a:xfrm>
            <a:prstGeom prst="rect">
              <a:avLst/>
            </a:prstGeom>
            <a:noFill/>
            <a:ln cap="flat" cmpd="sng" w="22225">
              <a:solidFill>
                <a:srgbClr val="F691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3" name="Google Shape;1463;p30"/>
            <p:cNvSpPr txBox="1"/>
            <p:nvPr/>
          </p:nvSpPr>
          <p:spPr>
            <a:xfrm>
              <a:off x="6368326" y="4123500"/>
              <a:ext cx="2226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雇用環境の変化</a:t>
              </a:r>
              <a:endParaRPr/>
            </a:p>
            <a:p>
              <a:pPr indent="0" lvl="0" marL="0" marR="0" rtl="0" algn="ctr">
                <a:lnSpc>
                  <a:spcPct val="110000"/>
                </a:lnSpc>
                <a:spcBef>
                  <a:spcPts val="0"/>
                </a:spcBef>
                <a:spcAft>
                  <a:spcPts val="0"/>
                </a:spcAft>
                <a:buNone/>
              </a:pPr>
              <a:r>
                <a:rPr lang="ja-JP" sz="1200">
                  <a:solidFill>
                    <a:srgbClr val="000000"/>
                  </a:solidFill>
                  <a:latin typeface="Arial"/>
                  <a:ea typeface="Arial"/>
                  <a:cs typeface="Arial"/>
                  <a:sym typeface="Arial"/>
                </a:rPr>
                <a:t>（非正規労働者の増加、</a:t>
              </a:r>
              <a:endParaRPr/>
            </a:p>
            <a:p>
              <a:pPr indent="0" lvl="0" marL="0" marR="0" rtl="0" algn="ctr">
                <a:lnSpc>
                  <a:spcPct val="110000"/>
                </a:lnSpc>
                <a:spcBef>
                  <a:spcPts val="0"/>
                </a:spcBef>
                <a:spcAft>
                  <a:spcPts val="0"/>
                </a:spcAft>
                <a:buNone/>
              </a:pPr>
              <a:r>
                <a:rPr lang="ja-JP" sz="1200">
                  <a:solidFill>
                    <a:srgbClr val="000000"/>
                  </a:solidFill>
                  <a:latin typeface="Arial"/>
                  <a:ea typeface="Arial"/>
                  <a:cs typeface="Arial"/>
                  <a:sym typeface="Arial"/>
                </a:rPr>
                <a:t>外国人労働者の受け入れ）</a:t>
              </a:r>
              <a:endParaRPr/>
            </a:p>
          </p:txBody>
        </p:sp>
        <p:sp>
          <p:nvSpPr>
            <p:cNvPr id="1464" name="Google Shape;1464;p30"/>
            <p:cNvSpPr txBox="1"/>
            <p:nvPr/>
          </p:nvSpPr>
          <p:spPr>
            <a:xfrm>
              <a:off x="6540432" y="4034398"/>
              <a:ext cx="7077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800">
                  <a:solidFill>
                    <a:srgbClr val="000000"/>
                  </a:solidFill>
                  <a:latin typeface="Arial"/>
                  <a:ea typeface="Arial"/>
                  <a:cs typeface="Arial"/>
                  <a:sym typeface="Arial"/>
                </a:rPr>
                <a:t>こよう</a:t>
              </a:r>
              <a:endParaRPr sz="500">
                <a:solidFill>
                  <a:srgbClr val="000000"/>
                </a:solidFill>
                <a:latin typeface="Arial"/>
                <a:ea typeface="Arial"/>
                <a:cs typeface="Arial"/>
                <a:sym typeface="Arial"/>
              </a:endParaRPr>
            </a:p>
          </p:txBody>
        </p:sp>
      </p:grpSp>
      <p:grpSp>
        <p:nvGrpSpPr>
          <p:cNvPr id="1465" name="Google Shape;1465;p30"/>
          <p:cNvGrpSpPr/>
          <p:nvPr/>
        </p:nvGrpSpPr>
        <p:grpSpPr>
          <a:xfrm>
            <a:off x="630267" y="4024400"/>
            <a:ext cx="2153400" cy="976800"/>
            <a:chOff x="630267" y="4024400"/>
            <a:chExt cx="2153400" cy="976800"/>
          </a:xfrm>
        </p:grpSpPr>
        <p:sp>
          <p:nvSpPr>
            <p:cNvPr id="1466" name="Google Shape;1466;p30"/>
            <p:cNvSpPr txBox="1"/>
            <p:nvPr/>
          </p:nvSpPr>
          <p:spPr>
            <a:xfrm>
              <a:off x="1148451" y="4185418"/>
              <a:ext cx="11079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0000"/>
                  </a:solidFill>
                  <a:latin typeface="Arial"/>
                  <a:ea typeface="Arial"/>
                  <a:cs typeface="Arial"/>
                  <a:sym typeface="Arial"/>
                </a:rPr>
                <a:t>公債の</a:t>
              </a:r>
              <a:endParaRPr/>
            </a:p>
            <a:p>
              <a:pPr indent="0" lvl="0" marL="0" marR="0" rtl="0" algn="ctr">
                <a:spcBef>
                  <a:spcPts val="0"/>
                </a:spcBef>
                <a:spcAft>
                  <a:spcPts val="0"/>
                </a:spcAft>
                <a:buNone/>
              </a:pPr>
              <a:r>
                <a:rPr lang="ja-JP" sz="1800">
                  <a:solidFill>
                    <a:srgbClr val="000000"/>
                  </a:solidFill>
                  <a:latin typeface="Arial"/>
                  <a:ea typeface="Arial"/>
                  <a:cs typeface="Arial"/>
                  <a:sym typeface="Arial"/>
                </a:rPr>
                <a:t>債務残高</a:t>
              </a:r>
              <a:endParaRPr/>
            </a:p>
          </p:txBody>
        </p:sp>
        <p:sp>
          <p:nvSpPr>
            <p:cNvPr id="1467" name="Google Shape;1467;p30"/>
            <p:cNvSpPr/>
            <p:nvPr/>
          </p:nvSpPr>
          <p:spPr>
            <a:xfrm>
              <a:off x="630267" y="4024400"/>
              <a:ext cx="2153400" cy="976800"/>
            </a:xfrm>
            <a:prstGeom prst="rect">
              <a:avLst/>
            </a:prstGeom>
            <a:noFill/>
            <a:ln cap="flat" cmpd="sng" w="222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8" name="Google Shape;1468;p30"/>
            <p:cNvSpPr txBox="1"/>
            <p:nvPr/>
          </p:nvSpPr>
          <p:spPr>
            <a:xfrm>
              <a:off x="1271288" y="4103873"/>
              <a:ext cx="7077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800">
                  <a:solidFill>
                    <a:srgbClr val="000000"/>
                  </a:solidFill>
                  <a:latin typeface="Arial"/>
                  <a:ea typeface="Arial"/>
                  <a:cs typeface="Arial"/>
                  <a:sym typeface="Arial"/>
                </a:rPr>
                <a:t>こうさい</a:t>
              </a:r>
              <a:endParaRPr sz="500">
                <a:solidFill>
                  <a:srgbClr val="000000"/>
                </a:solidFill>
                <a:latin typeface="Arial"/>
                <a:ea typeface="Arial"/>
                <a:cs typeface="Arial"/>
                <a:sym typeface="Arial"/>
              </a:endParaRPr>
            </a:p>
          </p:txBody>
        </p:sp>
      </p:grpSp>
      <p:grpSp>
        <p:nvGrpSpPr>
          <p:cNvPr id="1469" name="Google Shape;1469;p30"/>
          <p:cNvGrpSpPr/>
          <p:nvPr/>
        </p:nvGrpSpPr>
        <p:grpSpPr>
          <a:xfrm>
            <a:off x="323851" y="5223353"/>
            <a:ext cx="8519134" cy="1229835"/>
            <a:chOff x="323851" y="5223353"/>
            <a:chExt cx="8519134" cy="1229835"/>
          </a:xfrm>
        </p:grpSpPr>
        <p:sp>
          <p:nvSpPr>
            <p:cNvPr id="1470" name="Google Shape;1470;p30"/>
            <p:cNvSpPr/>
            <p:nvPr/>
          </p:nvSpPr>
          <p:spPr>
            <a:xfrm>
              <a:off x="323851" y="5223353"/>
              <a:ext cx="8519134" cy="1229835"/>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grpSp>
          <p:nvGrpSpPr>
            <p:cNvPr id="1471" name="Google Shape;1471;p30"/>
            <p:cNvGrpSpPr/>
            <p:nvPr/>
          </p:nvGrpSpPr>
          <p:grpSpPr>
            <a:xfrm>
              <a:off x="337348" y="5300376"/>
              <a:ext cx="8393400" cy="1066500"/>
              <a:chOff x="337348" y="5312200"/>
              <a:chExt cx="8393400" cy="1066500"/>
            </a:xfrm>
          </p:grpSpPr>
          <p:sp>
            <p:nvSpPr>
              <p:cNvPr id="1472" name="Google Shape;1472;p30"/>
              <p:cNvSpPr txBox="1"/>
              <p:nvPr/>
            </p:nvSpPr>
            <p:spPr>
              <a:xfrm>
                <a:off x="337348" y="5312200"/>
                <a:ext cx="8393400" cy="1066500"/>
              </a:xfrm>
              <a:prstGeom prst="rect">
                <a:avLst/>
              </a:prstGeom>
              <a:noFill/>
              <a:ln>
                <a:noFill/>
              </a:ln>
            </p:spPr>
            <p:txBody>
              <a:bodyPr anchorCtr="0" anchor="t" bIns="45700" lIns="91425" spcFirstLastPara="1" rIns="91425" wrap="square" tIns="45700">
                <a:noAutofit/>
              </a:bodyPr>
              <a:lstStyle/>
              <a:p>
                <a:pPr indent="0" lvl="0" marL="105750" marR="0" rtl="0" algn="l">
                  <a:lnSpc>
                    <a:spcPct val="147058"/>
                  </a:lnSpc>
                  <a:spcBef>
                    <a:spcPts val="0"/>
                  </a:spcBef>
                  <a:spcAft>
                    <a:spcPts val="0"/>
                  </a:spcAft>
                  <a:buNone/>
                </a:pPr>
                <a:r>
                  <a:rPr lang="ja-JP" sz="1700">
                    <a:solidFill>
                      <a:schemeClr val="dk1"/>
                    </a:solidFill>
                    <a:latin typeface="Arial"/>
                    <a:ea typeface="Arial"/>
                    <a:cs typeface="Arial"/>
                    <a:sym typeface="Arial"/>
                  </a:rPr>
                  <a:t>税金を考えることは、日本の将来の姿を考えることにも通じます。</a:t>
                </a:r>
                <a:endParaRPr/>
              </a:p>
              <a:p>
                <a:pPr indent="0" lvl="0" marL="105750" marR="0" rtl="0" algn="l">
                  <a:lnSpc>
                    <a:spcPct val="147058"/>
                  </a:lnSpc>
                  <a:spcBef>
                    <a:spcPts val="0"/>
                  </a:spcBef>
                  <a:spcAft>
                    <a:spcPts val="0"/>
                  </a:spcAft>
                  <a:buNone/>
                </a:pPr>
                <a:r>
                  <a:rPr lang="ja-JP" sz="1700">
                    <a:solidFill>
                      <a:schemeClr val="dk1"/>
                    </a:solidFill>
                    <a:latin typeface="Arial"/>
                    <a:ea typeface="Arial"/>
                    <a:cs typeface="Arial"/>
                    <a:sym typeface="Arial"/>
                  </a:rPr>
                  <a:t>様々な課題がある中、税金のあり方や国民の負担と受益（福祉・公共サービス）が</a:t>
                </a:r>
                <a:endParaRPr sz="1700">
                  <a:solidFill>
                    <a:schemeClr val="dk1"/>
                  </a:solidFill>
                  <a:latin typeface="Arial"/>
                  <a:ea typeface="Arial"/>
                  <a:cs typeface="Arial"/>
                  <a:sym typeface="Arial"/>
                </a:endParaRPr>
              </a:p>
              <a:p>
                <a:pPr indent="0" lvl="0" marL="105750" marR="0" rtl="0" algn="l">
                  <a:lnSpc>
                    <a:spcPct val="147058"/>
                  </a:lnSpc>
                  <a:spcBef>
                    <a:spcPts val="0"/>
                  </a:spcBef>
                  <a:spcAft>
                    <a:spcPts val="0"/>
                  </a:spcAft>
                  <a:buNone/>
                </a:pPr>
                <a:r>
                  <a:rPr lang="ja-JP" sz="1700">
                    <a:solidFill>
                      <a:schemeClr val="dk1"/>
                    </a:solidFill>
                    <a:latin typeface="Arial"/>
                    <a:ea typeface="Arial"/>
                    <a:cs typeface="Arial"/>
                    <a:sym typeface="Arial"/>
                  </a:rPr>
                  <a:t>どうあるべきか、私たち一人ひとりが考えることが大切です。</a:t>
                </a:r>
                <a:endParaRPr/>
              </a:p>
            </p:txBody>
          </p:sp>
          <p:sp>
            <p:nvSpPr>
              <p:cNvPr id="1473" name="Google Shape;1473;p30"/>
              <p:cNvSpPr txBox="1"/>
              <p:nvPr/>
            </p:nvSpPr>
            <p:spPr>
              <a:xfrm>
                <a:off x="5941876" y="5584450"/>
                <a:ext cx="7077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800">
                    <a:solidFill>
                      <a:srgbClr val="000000"/>
                    </a:solidFill>
                    <a:latin typeface="Arial"/>
                    <a:ea typeface="Arial"/>
                    <a:cs typeface="Arial"/>
                    <a:sym typeface="Arial"/>
                  </a:rPr>
                  <a:t>ふくし</a:t>
                </a:r>
                <a:endParaRPr sz="500">
                  <a:solidFill>
                    <a:srgbClr val="000000"/>
                  </a:solidFill>
                  <a:latin typeface="Arial"/>
                  <a:ea typeface="Arial"/>
                  <a:cs typeface="Arial"/>
                  <a:sym typeface="Arial"/>
                </a:endParaRPr>
              </a:p>
            </p:txBody>
          </p:sp>
        </p:grpSp>
      </p:grpSp>
      <p:sp>
        <p:nvSpPr>
          <p:cNvPr id="1474" name="Google Shape;1474;p3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cxnSp>
        <p:nvCxnSpPr>
          <p:cNvPr id="1475" name="Google Shape;1475;p30">
            <a:hlinkClick action="ppaction://hlinkshowjump?jump=previousslide"/>
          </p:cNvPr>
          <p:cNvCxnSpPr/>
          <p:nvPr/>
        </p:nvCxnSpPr>
        <p:spPr>
          <a:xfrm>
            <a:off x="859536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1476" name="Google Shape;1476;p30">
            <a:hlinkClick action="ppaction://hlinkshowjump?jump=nextslide"/>
          </p:cNvPr>
          <p:cNvCxnSpPr/>
          <p:nvPr/>
        </p:nvCxnSpPr>
        <p:spPr>
          <a:xfrm>
            <a:off x="890016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1477" name="Google Shape;1477;p30">
            <a:hlinkClick action="ppaction://hlinksldjump" r:id="rId4"/>
          </p:cNvPr>
          <p:cNvSpPr/>
          <p:nvPr/>
        </p:nvSpPr>
        <p:spPr>
          <a:xfrm>
            <a:off x="7893533" y="322234"/>
            <a:ext cx="793267" cy="260285"/>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100">
                <a:solidFill>
                  <a:schemeClr val="lt1"/>
                </a:solidFill>
                <a:latin typeface="Arial"/>
                <a:ea typeface="Arial"/>
                <a:cs typeface="Arial"/>
                <a:sym typeface="Arial"/>
              </a:rPr>
              <a:t>目次へ</a:t>
            </a:r>
            <a:endParaRPr/>
          </a:p>
        </p:txBody>
      </p:sp>
      <p:sp>
        <p:nvSpPr>
          <p:cNvPr id="1478" name="Google Shape;1478;p30">
            <a:hlinkClick action="ppaction://hlinksldjump" r:id="rId5"/>
          </p:cNvPr>
          <p:cNvSpPr/>
          <p:nvPr/>
        </p:nvSpPr>
        <p:spPr>
          <a:xfrm rot="5400000">
            <a:off x="8477040" y="398066"/>
            <a:ext cx="100800" cy="10888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6"/>
                                        </p:tgtEl>
                                        <p:attrNameLst>
                                          <p:attrName>style.visibility</p:attrName>
                                        </p:attrNameLst>
                                      </p:cBhvr>
                                      <p:to>
                                        <p:strVal val="visible"/>
                                      </p:to>
                                    </p:set>
                                    <p:animEffect filter="fade" transition="in">
                                      <p:cBhvr>
                                        <p:cTn dur="500"/>
                                        <p:tgtEl>
                                          <p:spTgt spid="1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7"/>
                                        </p:tgtEl>
                                        <p:attrNameLst>
                                          <p:attrName>style.visibility</p:attrName>
                                        </p:attrNameLst>
                                      </p:cBhvr>
                                      <p:to>
                                        <p:strVal val="visible"/>
                                      </p:to>
                                    </p:set>
                                    <p:animEffect filter="fade" transition="in">
                                      <p:cBhvr>
                                        <p:cTn dur="1000"/>
                                        <p:tgtEl>
                                          <p:spTgt spid="1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8"/>
                                        </p:tgtEl>
                                        <p:attrNameLst>
                                          <p:attrName>style.visibility</p:attrName>
                                        </p:attrNameLst>
                                      </p:cBhvr>
                                      <p:to>
                                        <p:strVal val="visible"/>
                                      </p:to>
                                    </p:set>
                                    <p:animEffect filter="fade" transition="in">
                                      <p:cBhvr>
                                        <p:cTn dur="1000"/>
                                        <p:tgtEl>
                                          <p:spTgt spid="1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1"/>
                                        </p:tgtEl>
                                        <p:attrNameLst>
                                          <p:attrName>style.visibility</p:attrName>
                                        </p:attrNameLst>
                                      </p:cBhvr>
                                      <p:to>
                                        <p:strVal val="visible"/>
                                      </p:to>
                                    </p:set>
                                    <p:animEffect filter="fade" transition="in">
                                      <p:cBhvr>
                                        <p:cTn dur="1000"/>
                                        <p:tgtEl>
                                          <p:spTgt spid="1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4"/>
                                        </p:tgtEl>
                                        <p:attrNameLst>
                                          <p:attrName>style.visibility</p:attrName>
                                        </p:attrNameLst>
                                      </p:cBhvr>
                                      <p:to>
                                        <p:strVal val="visible"/>
                                      </p:to>
                                    </p:set>
                                    <p:animEffect filter="fade" transition="in">
                                      <p:cBhvr>
                                        <p:cTn dur="1000"/>
                                        <p:tgtEl>
                                          <p:spTgt spid="1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5"/>
                                        </p:tgtEl>
                                        <p:attrNameLst>
                                          <p:attrName>style.visibility</p:attrName>
                                        </p:attrNameLst>
                                      </p:cBhvr>
                                      <p:to>
                                        <p:strVal val="visible"/>
                                      </p:to>
                                    </p:set>
                                    <p:animEffect filter="fade" transition="in">
                                      <p:cBhvr>
                                        <p:cTn dur="1000"/>
                                        <p:tgtEl>
                                          <p:spTgt spid="1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1"/>
                                        </p:tgtEl>
                                        <p:attrNameLst>
                                          <p:attrName>style.visibility</p:attrName>
                                        </p:attrNameLst>
                                      </p:cBhvr>
                                      <p:to>
                                        <p:strVal val="visible"/>
                                      </p:to>
                                    </p:set>
                                    <p:animEffect filter="fade" transition="in">
                                      <p:cBhvr>
                                        <p:cTn dur="1000"/>
                                        <p:tgtEl>
                                          <p:spTgt spid="1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9"/>
                                        </p:tgtEl>
                                        <p:attrNameLst>
                                          <p:attrName>style.visibility</p:attrName>
                                        </p:attrNameLst>
                                      </p:cBhvr>
                                      <p:to>
                                        <p:strVal val="visible"/>
                                      </p:to>
                                    </p:set>
                                    <p:animEffect filter="fade" transition="in">
                                      <p:cBhvr>
                                        <p:cTn dur="1000"/>
                                        <p:tgtEl>
                                          <p:spTgt spid="1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grpSp>
        <p:nvGrpSpPr>
          <p:cNvPr id="1484" name="Google Shape;1484;p31"/>
          <p:cNvGrpSpPr/>
          <p:nvPr/>
        </p:nvGrpSpPr>
        <p:grpSpPr>
          <a:xfrm>
            <a:off x="194888" y="252825"/>
            <a:ext cx="8763698" cy="971520"/>
            <a:chOff x="322211" y="6432958"/>
            <a:chExt cx="8532000" cy="233001"/>
          </a:xfrm>
        </p:grpSpPr>
        <p:sp>
          <p:nvSpPr>
            <p:cNvPr id="1485" name="Google Shape;1485;p31"/>
            <p:cNvSpPr/>
            <p:nvPr/>
          </p:nvSpPr>
          <p:spPr>
            <a:xfrm>
              <a:off x="322211" y="6432958"/>
              <a:ext cx="8532000" cy="233001"/>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86" name="Google Shape;1486;p31"/>
            <p:cNvSpPr/>
            <p:nvPr/>
          </p:nvSpPr>
          <p:spPr>
            <a:xfrm>
              <a:off x="384373" y="6449705"/>
              <a:ext cx="8389132" cy="199620"/>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487" name="Google Shape;1487;p31"/>
          <p:cNvSpPr txBox="1"/>
          <p:nvPr/>
        </p:nvSpPr>
        <p:spPr>
          <a:xfrm>
            <a:off x="274516" y="364150"/>
            <a:ext cx="4894800" cy="6942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Arial"/>
              <a:buNone/>
            </a:pPr>
            <a:r>
              <a:rPr b="1" lang="ja-JP" sz="1700">
                <a:solidFill>
                  <a:srgbClr val="005BAD"/>
                </a:solidFill>
                <a:latin typeface="Arial"/>
                <a:ea typeface="Arial"/>
                <a:cs typeface="Arial"/>
                <a:sym typeface="Arial"/>
              </a:rPr>
              <a:t>税金についてもっと詳しく知りたい人は</a:t>
            </a:r>
            <a:endParaRPr b="1" sz="1700">
              <a:solidFill>
                <a:srgbClr val="005BAD"/>
              </a:solidFill>
              <a:latin typeface="Arial"/>
              <a:ea typeface="Arial"/>
              <a:cs typeface="Arial"/>
              <a:sym typeface="Arial"/>
            </a:endParaRPr>
          </a:p>
          <a:p>
            <a:pPr indent="0" lvl="0" marL="0" marR="0" rtl="0" algn="l">
              <a:lnSpc>
                <a:spcPct val="130000"/>
              </a:lnSpc>
              <a:spcBef>
                <a:spcPts val="0"/>
              </a:spcBef>
              <a:spcAft>
                <a:spcPts val="0"/>
              </a:spcAft>
              <a:buClr>
                <a:srgbClr val="005BAD"/>
              </a:buClr>
              <a:buSzPts val="1700"/>
              <a:buFont typeface="Arial"/>
              <a:buNone/>
            </a:pPr>
            <a:r>
              <a:rPr b="1" lang="ja-JP" sz="1700">
                <a:solidFill>
                  <a:srgbClr val="005BAD"/>
                </a:solidFill>
                <a:latin typeface="Arial"/>
                <a:ea typeface="Arial"/>
                <a:cs typeface="Arial"/>
                <a:sym typeface="Arial"/>
              </a:rPr>
              <a:t>国税庁ホームページの「税の学習コーナー」へ</a:t>
            </a:r>
            <a:endParaRPr/>
          </a:p>
        </p:txBody>
      </p:sp>
      <p:cxnSp>
        <p:nvCxnSpPr>
          <p:cNvPr id="1488" name="Google Shape;1488;p31"/>
          <p:cNvCxnSpPr/>
          <p:nvPr/>
        </p:nvCxnSpPr>
        <p:spPr>
          <a:xfrm>
            <a:off x="0" y="5125415"/>
            <a:ext cx="9144000" cy="0"/>
          </a:xfrm>
          <a:prstGeom prst="straightConnector1">
            <a:avLst/>
          </a:prstGeom>
          <a:noFill/>
          <a:ln cap="flat" cmpd="dbl" w="25400">
            <a:solidFill>
              <a:srgbClr val="005BAD"/>
            </a:solidFill>
            <a:prstDash val="solid"/>
            <a:miter lim="8000"/>
            <a:headEnd len="sm" w="sm" type="none"/>
            <a:tailEnd len="sm" w="sm" type="none"/>
          </a:ln>
        </p:spPr>
      </p:cxnSp>
      <p:sp>
        <p:nvSpPr>
          <p:cNvPr id="1489" name="Google Shape;1489;p31"/>
          <p:cNvSpPr txBox="1"/>
          <p:nvPr/>
        </p:nvSpPr>
        <p:spPr>
          <a:xfrm>
            <a:off x="358041" y="5432696"/>
            <a:ext cx="3966554" cy="288147"/>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（編集・発行） 佐賀県租税教育推進協議会</a:t>
            </a:r>
            <a:endParaRPr sz="1400">
              <a:solidFill>
                <a:schemeClr val="dk1"/>
              </a:solidFill>
              <a:latin typeface="Arial"/>
              <a:ea typeface="Arial"/>
              <a:cs typeface="Arial"/>
              <a:sym typeface="Arial"/>
            </a:endParaRPr>
          </a:p>
        </p:txBody>
      </p:sp>
      <p:sp>
        <p:nvSpPr>
          <p:cNvPr id="1490" name="Google Shape;1490;p31"/>
          <p:cNvSpPr txBox="1"/>
          <p:nvPr/>
        </p:nvSpPr>
        <p:spPr>
          <a:xfrm>
            <a:off x="1379843" y="5766784"/>
            <a:ext cx="5940669" cy="257369"/>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電話　0952-25-7021</a:t>
            </a:r>
            <a:endParaRPr/>
          </a:p>
        </p:txBody>
      </p:sp>
      <p:sp>
        <p:nvSpPr>
          <p:cNvPr id="1491" name="Google Shape;1491;p31"/>
          <p:cNvSpPr txBox="1"/>
          <p:nvPr/>
        </p:nvSpPr>
        <p:spPr>
          <a:xfrm>
            <a:off x="1379843" y="6070807"/>
            <a:ext cx="5940669" cy="534368"/>
          </a:xfrm>
          <a:prstGeom prst="rect">
            <a:avLst/>
          </a:prstGeom>
          <a:noFill/>
          <a:ln>
            <a:noFill/>
          </a:ln>
        </p:spPr>
        <p:txBody>
          <a:bodyPr anchorCtr="0" anchor="t" bIns="36000" lIns="91425" spcFirstLastPara="1" rIns="91425" wrap="square" tIns="360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佐賀県租税教育推進協議会は、佐賀県内の国税関係機関、地方税関係機関、教育関係機関及び税務関係民間団体が相互に話し合い、協力して、児童・生徒及び社会人に対する租税教育を推進し、税に関する正しい知識と理解を深めることを目的として設けられた組織です。</a:t>
            </a:r>
            <a:endParaRPr sz="1000">
              <a:solidFill>
                <a:schemeClr val="dk1"/>
              </a:solidFill>
              <a:latin typeface="Arial"/>
              <a:ea typeface="Arial"/>
              <a:cs typeface="Arial"/>
              <a:sym typeface="Arial"/>
            </a:endParaRPr>
          </a:p>
        </p:txBody>
      </p:sp>
      <p:sp>
        <p:nvSpPr>
          <p:cNvPr id="1492" name="Google Shape;1492;p31"/>
          <p:cNvSpPr txBox="1"/>
          <p:nvPr/>
        </p:nvSpPr>
        <p:spPr>
          <a:xfrm>
            <a:off x="5025829" y="764115"/>
            <a:ext cx="2998800" cy="27690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ja-JP" sz="1200" u="sng">
                <a:solidFill>
                  <a:schemeClr val="dk1"/>
                </a:solidFill>
                <a:latin typeface="Arial"/>
                <a:ea typeface="Arial"/>
                <a:cs typeface="Arial"/>
                <a:sym typeface="Arial"/>
                <a:hlinkClick r:id="rId3">
                  <a:extLst>
                    <a:ext uri="{A12FA001-AC4F-418D-AE19-62706E023703}">
                      <ahyp:hlinkClr val="tx"/>
                    </a:ext>
                  </a:extLst>
                </a:hlinkClick>
              </a:rPr>
              <a:t>https://www.nta.go.jp/taxes/kids/index.htm</a:t>
            </a:r>
            <a:endParaRPr sz="1200">
              <a:solidFill>
                <a:schemeClr val="dk1"/>
              </a:solidFill>
              <a:latin typeface="Arial"/>
              <a:ea typeface="Arial"/>
              <a:cs typeface="Arial"/>
              <a:sym typeface="Arial"/>
            </a:endParaRPr>
          </a:p>
        </p:txBody>
      </p:sp>
      <p:pic>
        <p:nvPicPr>
          <p:cNvPr id="1493" name="Google Shape;1493;p31">
            <a:hlinkClick r:id="rId4"/>
          </p:cNvPr>
          <p:cNvPicPr preferRelativeResize="0"/>
          <p:nvPr/>
        </p:nvPicPr>
        <p:blipFill rotWithShape="1">
          <a:blip r:embed="rId5">
            <a:alphaModFix/>
          </a:blip>
          <a:srcRect b="0" l="0" r="0" t="0"/>
          <a:stretch/>
        </p:blipFill>
        <p:spPr>
          <a:xfrm>
            <a:off x="7965366" y="390389"/>
            <a:ext cx="729366" cy="724301"/>
          </a:xfrm>
          <a:prstGeom prst="rect">
            <a:avLst/>
          </a:prstGeom>
          <a:noFill/>
          <a:ln>
            <a:noFill/>
          </a:ln>
        </p:spPr>
      </p:pic>
      <p:grpSp>
        <p:nvGrpSpPr>
          <p:cNvPr id="1494" name="Google Shape;1494;p31"/>
          <p:cNvGrpSpPr/>
          <p:nvPr/>
        </p:nvGrpSpPr>
        <p:grpSpPr>
          <a:xfrm>
            <a:off x="6345725" y="1471750"/>
            <a:ext cx="2526300" cy="3452700"/>
            <a:chOff x="6345725" y="1471750"/>
            <a:chExt cx="2526300" cy="3452700"/>
          </a:xfrm>
        </p:grpSpPr>
        <p:sp>
          <p:nvSpPr>
            <p:cNvPr id="1495" name="Google Shape;1495;p31"/>
            <p:cNvSpPr/>
            <p:nvPr/>
          </p:nvSpPr>
          <p:spPr>
            <a:xfrm>
              <a:off x="6345725" y="1471750"/>
              <a:ext cx="2526300" cy="3452700"/>
            </a:xfrm>
            <a:prstGeom prst="rect">
              <a:avLst/>
            </a:prstGeom>
            <a:solidFill>
              <a:srgbClr val="F0F9FF"/>
            </a:solidFill>
            <a:ln>
              <a:noFill/>
            </a:ln>
          </p:spPr>
          <p:txBody>
            <a:bodyPr anchorCtr="0" anchor="ctr" bIns="0" lIns="91425" spcFirstLastPara="1" rIns="91425" wrap="square" tIns="0">
              <a:noAutofit/>
            </a:bodyPr>
            <a:lstStyle/>
            <a:p>
              <a:pPr indent="0" lvl="0" marL="0" marR="0" rtl="0" algn="l">
                <a:lnSpc>
                  <a:spcPct val="112857"/>
                </a:lnSpc>
                <a:spcBef>
                  <a:spcPts val="0"/>
                </a:spcBef>
                <a:spcAft>
                  <a:spcPts val="0"/>
                </a:spcAft>
                <a:buClr>
                  <a:srgbClr val="005BAD"/>
                </a:buClr>
                <a:buSzPts val="1400"/>
                <a:buFont typeface="Arial"/>
                <a:buNone/>
              </a:pPr>
              <a:r>
                <a:rPr b="1" i="0" lang="ja-JP" sz="1400" u="none" cap="none" strike="noStrike">
                  <a:solidFill>
                    <a:srgbClr val="005BAD"/>
                  </a:solidFill>
                  <a:latin typeface="Arial"/>
                  <a:ea typeface="Arial"/>
                  <a:cs typeface="Arial"/>
                  <a:sym typeface="Arial"/>
                </a:rPr>
                <a:t>［P2</a:t>
              </a:r>
              <a:r>
                <a:rPr b="1" lang="ja-JP">
                  <a:solidFill>
                    <a:srgbClr val="005BAD"/>
                  </a:solidFill>
                </a:rPr>
                <a:t>8</a:t>
              </a:r>
              <a:r>
                <a:rPr b="1" i="0" lang="ja-JP" sz="1400" u="none" cap="none" strike="noStrike">
                  <a:solidFill>
                    <a:srgbClr val="005BAD"/>
                  </a:solidFill>
                  <a:latin typeface="Arial"/>
                  <a:ea typeface="Arial"/>
                  <a:cs typeface="Arial"/>
                  <a:sym typeface="Arial"/>
                </a:rPr>
                <a:t>・2</a:t>
              </a:r>
              <a:r>
                <a:rPr b="1" lang="ja-JP">
                  <a:solidFill>
                    <a:srgbClr val="005BAD"/>
                  </a:solidFill>
                </a:rPr>
                <a:t>9</a:t>
              </a:r>
              <a:r>
                <a:rPr b="1" i="0" lang="ja-JP" sz="1400" u="none" cap="none" strike="noStrike">
                  <a:solidFill>
                    <a:srgbClr val="005BAD"/>
                  </a:solidFill>
                  <a:latin typeface="Arial"/>
                  <a:ea typeface="Arial"/>
                  <a:cs typeface="Arial"/>
                  <a:sym typeface="Arial"/>
                </a:rPr>
                <a:t>の答え］</a:t>
              </a:r>
              <a:endParaRPr b="1" i="0" sz="1400" u="none" cap="none" strike="noStrike">
                <a:solidFill>
                  <a:srgbClr val="005BAD"/>
                </a:solidFill>
                <a:latin typeface="Arial"/>
                <a:ea typeface="Arial"/>
                <a:cs typeface="Arial"/>
                <a:sym typeface="Arial"/>
              </a:endParaRPr>
            </a:p>
            <a:p>
              <a:pPr indent="0" lvl="0" marL="0" marR="0" rtl="0" algn="l">
                <a:lnSpc>
                  <a:spcPct val="143636"/>
                </a:lnSpc>
                <a:spcBef>
                  <a:spcPts val="0"/>
                </a:spcBef>
                <a:spcAft>
                  <a:spcPts val="0"/>
                </a:spcAft>
                <a:buClr>
                  <a:srgbClr val="005BAD"/>
                </a:buClr>
                <a:buSzPts val="1100"/>
                <a:buFont typeface="Arial"/>
                <a:buNone/>
              </a:pPr>
              <a:r>
                <a:rPr b="1" i="0" lang="ja-JP" sz="1050" u="none" cap="none" strike="noStrike">
                  <a:solidFill>
                    <a:srgbClr val="005BAD"/>
                  </a:solidFill>
                  <a:latin typeface="Arial"/>
                  <a:ea typeface="Arial"/>
                  <a:cs typeface="Arial"/>
                  <a:sym typeface="Arial"/>
                </a:rPr>
                <a:t>穴埋め問題 </a:t>
              </a:r>
              <a:endParaRPr b="0" i="0" sz="1050" u="none" cap="none" strike="noStrike">
                <a:solidFill>
                  <a:srgbClr val="005BAD"/>
                </a:solidFill>
                <a:latin typeface="Arial"/>
                <a:ea typeface="Arial"/>
                <a:cs typeface="Arial"/>
                <a:sym typeface="Arial"/>
              </a:endParaRPr>
            </a:p>
            <a:p>
              <a:pPr indent="0" lvl="0" marL="0" marR="0" rtl="0" algn="l">
                <a:lnSpc>
                  <a:spcPct val="143636"/>
                </a:lnSpc>
                <a:spcBef>
                  <a:spcPts val="0"/>
                </a:spcBef>
                <a:spcAft>
                  <a:spcPts val="0"/>
                </a:spcAft>
                <a:buClr>
                  <a:srgbClr val="005BAD"/>
                </a:buClr>
                <a:buSzPts val="1100"/>
                <a:buFont typeface="Arial"/>
                <a:buNone/>
              </a:pPr>
              <a:r>
                <a:rPr b="1" i="0" lang="ja-JP" sz="1050" u="none" cap="none" strike="noStrike">
                  <a:solidFill>
                    <a:srgbClr val="005BAD"/>
                  </a:solidFill>
                  <a:latin typeface="Arial"/>
                  <a:ea typeface="Arial"/>
                  <a:cs typeface="Arial"/>
                  <a:sym typeface="Arial"/>
                </a:rPr>
                <a:t>［問１］ </a:t>
              </a:r>
              <a:r>
                <a:rPr b="0" i="0" lang="ja-JP" sz="1050" u="none" cap="none" strike="noStrike">
                  <a:solidFill>
                    <a:srgbClr val="005BAD"/>
                  </a:solidFill>
                  <a:latin typeface="Arial"/>
                  <a:ea typeface="Arial"/>
                  <a:cs typeface="Arial"/>
                  <a:sym typeface="Arial"/>
                </a:rPr>
                <a:t>①納税</a:t>
              </a:r>
              <a:r>
                <a:rPr lang="ja-JP" sz="1050">
                  <a:solidFill>
                    <a:srgbClr val="005BAD"/>
                  </a:solidFill>
                  <a:latin typeface="Arial"/>
                  <a:ea typeface="Arial"/>
                  <a:cs typeface="Arial"/>
                  <a:sym typeface="Arial"/>
                </a:rPr>
                <a:t>　</a:t>
              </a:r>
              <a:endParaRPr sz="1050">
                <a:solidFill>
                  <a:srgbClr val="005BAD"/>
                </a:solidFill>
                <a:latin typeface="Arial"/>
                <a:ea typeface="Arial"/>
                <a:cs typeface="Arial"/>
                <a:sym typeface="Arial"/>
              </a:endParaRPr>
            </a:p>
            <a:p>
              <a:pPr indent="0" lvl="0" marL="0" marR="0" rtl="0" algn="l">
                <a:lnSpc>
                  <a:spcPct val="143636"/>
                </a:lnSpc>
                <a:spcBef>
                  <a:spcPts val="0"/>
                </a:spcBef>
                <a:spcAft>
                  <a:spcPts val="0"/>
                </a:spcAft>
                <a:buClr>
                  <a:srgbClr val="005BAD"/>
                </a:buClr>
                <a:buSzPts val="1100"/>
                <a:buFont typeface="Arial"/>
                <a:buNone/>
              </a:pPr>
              <a:r>
                <a:rPr b="1" lang="ja-JP" sz="1050">
                  <a:solidFill>
                    <a:srgbClr val="005BAD"/>
                  </a:solidFill>
                  <a:latin typeface="Arial"/>
                  <a:ea typeface="Arial"/>
                  <a:cs typeface="Arial"/>
                  <a:sym typeface="Arial"/>
                </a:rPr>
                <a:t>［問２］ </a:t>
              </a:r>
              <a:r>
                <a:rPr b="0" i="0" lang="ja-JP" sz="1050" u="none" cap="none" strike="noStrike">
                  <a:solidFill>
                    <a:srgbClr val="005BAD"/>
                  </a:solidFill>
                  <a:latin typeface="Arial"/>
                  <a:ea typeface="Arial"/>
                  <a:cs typeface="Arial"/>
                  <a:sym typeface="Arial"/>
                </a:rPr>
                <a:t>②水平</a:t>
              </a:r>
              <a:r>
                <a:rPr lang="ja-JP" sz="1050">
                  <a:solidFill>
                    <a:srgbClr val="005BAD"/>
                  </a:solidFill>
                  <a:latin typeface="Arial"/>
                  <a:ea typeface="Arial"/>
                  <a:cs typeface="Arial"/>
                  <a:sym typeface="Arial"/>
                </a:rPr>
                <a:t>　</a:t>
              </a:r>
              <a:r>
                <a:rPr b="0" i="0" lang="ja-JP" sz="1050" u="none" cap="none" strike="noStrike">
                  <a:solidFill>
                    <a:srgbClr val="005BAD"/>
                  </a:solidFill>
                  <a:latin typeface="Arial"/>
                  <a:ea typeface="Arial"/>
                  <a:cs typeface="Arial"/>
                  <a:sym typeface="Arial"/>
                </a:rPr>
                <a:t>③垂直</a:t>
              </a:r>
              <a:r>
                <a:rPr lang="ja-JP" sz="1050">
                  <a:solidFill>
                    <a:srgbClr val="005BAD"/>
                  </a:solidFill>
                  <a:latin typeface="Arial"/>
                  <a:ea typeface="Arial"/>
                  <a:cs typeface="Arial"/>
                  <a:sym typeface="Arial"/>
                </a:rPr>
                <a:t>　</a:t>
              </a:r>
              <a:endParaRPr sz="1050">
                <a:solidFill>
                  <a:srgbClr val="005BAD"/>
                </a:solidFill>
                <a:latin typeface="Arial"/>
                <a:ea typeface="Arial"/>
                <a:cs typeface="Arial"/>
                <a:sym typeface="Arial"/>
              </a:endParaRPr>
            </a:p>
            <a:p>
              <a:pPr indent="0" lvl="0" marL="0" marR="0" rtl="0" algn="l">
                <a:lnSpc>
                  <a:spcPct val="143636"/>
                </a:lnSpc>
                <a:spcBef>
                  <a:spcPts val="0"/>
                </a:spcBef>
                <a:spcAft>
                  <a:spcPts val="0"/>
                </a:spcAft>
                <a:buClr>
                  <a:srgbClr val="005BAD"/>
                </a:buClr>
                <a:buSzPts val="1100"/>
                <a:buFont typeface="Arial"/>
                <a:buNone/>
              </a:pPr>
              <a:r>
                <a:rPr b="1" lang="ja-JP" sz="1050">
                  <a:solidFill>
                    <a:srgbClr val="005BAD"/>
                  </a:solidFill>
                  <a:latin typeface="Arial"/>
                  <a:ea typeface="Arial"/>
                  <a:cs typeface="Arial"/>
                  <a:sym typeface="Arial"/>
                </a:rPr>
                <a:t>［問３］ </a:t>
              </a:r>
              <a:r>
                <a:rPr b="0" i="0" lang="ja-JP" sz="1050" u="none" cap="none" strike="noStrike">
                  <a:solidFill>
                    <a:srgbClr val="005BAD"/>
                  </a:solidFill>
                  <a:latin typeface="Arial"/>
                  <a:ea typeface="Arial"/>
                  <a:cs typeface="Arial"/>
                  <a:sym typeface="Arial"/>
                </a:rPr>
                <a:t>④国民</a:t>
              </a:r>
              <a:r>
                <a:rPr lang="ja-JP" sz="1050">
                  <a:solidFill>
                    <a:srgbClr val="005BAD"/>
                  </a:solidFill>
                  <a:latin typeface="Arial"/>
                  <a:ea typeface="Arial"/>
                  <a:cs typeface="Arial"/>
                  <a:sym typeface="Arial"/>
                </a:rPr>
                <a:t>　</a:t>
              </a:r>
              <a:r>
                <a:rPr b="0" i="0" lang="ja-JP" sz="1050" u="none" cap="none" strike="noStrike">
                  <a:solidFill>
                    <a:srgbClr val="005BAD"/>
                  </a:solidFill>
                  <a:latin typeface="Arial"/>
                  <a:ea typeface="Arial"/>
                  <a:cs typeface="Arial"/>
                  <a:sym typeface="Arial"/>
                </a:rPr>
                <a:t>⑤国会議員</a:t>
              </a:r>
              <a:r>
                <a:rPr lang="ja-JP" sz="1050">
                  <a:solidFill>
                    <a:srgbClr val="005BAD"/>
                  </a:solidFill>
                  <a:latin typeface="Arial"/>
                  <a:ea typeface="Arial"/>
                  <a:cs typeface="Arial"/>
                  <a:sym typeface="Arial"/>
                </a:rPr>
                <a:t>　</a:t>
              </a:r>
              <a:endParaRPr sz="1050">
                <a:solidFill>
                  <a:srgbClr val="005BAD"/>
                </a:solidFill>
                <a:latin typeface="Arial"/>
                <a:ea typeface="Arial"/>
                <a:cs typeface="Arial"/>
                <a:sym typeface="Arial"/>
              </a:endParaRPr>
            </a:p>
            <a:p>
              <a:pPr indent="0" lvl="0" marL="0" marR="0" rtl="0" algn="l">
                <a:lnSpc>
                  <a:spcPct val="143636"/>
                </a:lnSpc>
                <a:spcBef>
                  <a:spcPts val="0"/>
                </a:spcBef>
                <a:spcAft>
                  <a:spcPts val="0"/>
                </a:spcAft>
                <a:buClr>
                  <a:srgbClr val="005BAD"/>
                </a:buClr>
                <a:buSzPts val="1100"/>
                <a:buFont typeface="Arial"/>
                <a:buNone/>
              </a:pPr>
              <a:r>
                <a:rPr b="1" lang="ja-JP" sz="1050">
                  <a:solidFill>
                    <a:srgbClr val="005BAD"/>
                  </a:solidFill>
                  <a:latin typeface="Arial"/>
                  <a:ea typeface="Arial"/>
                  <a:cs typeface="Arial"/>
                  <a:sym typeface="Arial"/>
                </a:rPr>
                <a:t>［問４］ </a:t>
              </a:r>
              <a:r>
                <a:rPr b="0" i="0" lang="ja-JP" sz="1050" u="none" cap="none" strike="noStrike">
                  <a:solidFill>
                    <a:srgbClr val="005BAD"/>
                  </a:solidFill>
                  <a:latin typeface="Arial"/>
                  <a:ea typeface="Arial"/>
                  <a:cs typeface="Arial"/>
                  <a:sym typeface="Arial"/>
                </a:rPr>
                <a:t>⑥社会保障関係　⑦国債</a:t>
              </a:r>
              <a:r>
                <a:rPr lang="ja-JP" sz="1050">
                  <a:solidFill>
                    <a:srgbClr val="005BAD"/>
                  </a:solidFill>
                </a:rPr>
                <a:t>	　　　　 </a:t>
              </a:r>
              <a:r>
                <a:rPr b="0" i="0" lang="ja-JP" sz="1050" u="none" cap="none" strike="noStrike">
                  <a:solidFill>
                    <a:srgbClr val="005BAD"/>
                  </a:solidFill>
                  <a:latin typeface="Arial"/>
                  <a:ea typeface="Arial"/>
                  <a:cs typeface="Arial"/>
                  <a:sym typeface="Arial"/>
                </a:rPr>
                <a:t>⑧税収　⑨公債金（借金）</a:t>
              </a:r>
              <a:r>
                <a:rPr lang="ja-JP" sz="1050">
                  <a:solidFill>
                    <a:srgbClr val="005BAD"/>
                  </a:solidFill>
                  <a:latin typeface="Arial"/>
                  <a:ea typeface="Arial"/>
                  <a:cs typeface="Arial"/>
                  <a:sym typeface="Arial"/>
                </a:rPr>
                <a:t>　</a:t>
              </a:r>
              <a:endParaRPr sz="1050">
                <a:solidFill>
                  <a:srgbClr val="005BAD"/>
                </a:solidFill>
                <a:latin typeface="Arial"/>
                <a:ea typeface="Arial"/>
                <a:cs typeface="Arial"/>
                <a:sym typeface="Arial"/>
              </a:endParaRPr>
            </a:p>
            <a:p>
              <a:pPr indent="0" lvl="0" marL="0" marR="0" rtl="0" algn="l">
                <a:lnSpc>
                  <a:spcPct val="143636"/>
                </a:lnSpc>
                <a:spcBef>
                  <a:spcPts val="0"/>
                </a:spcBef>
                <a:spcAft>
                  <a:spcPts val="0"/>
                </a:spcAft>
                <a:buClr>
                  <a:srgbClr val="005BAD"/>
                </a:buClr>
                <a:buSzPts val="1100"/>
                <a:buFont typeface="Arial"/>
                <a:buNone/>
              </a:pPr>
              <a:r>
                <a:rPr b="1" lang="ja-JP" sz="1050">
                  <a:solidFill>
                    <a:srgbClr val="005BAD"/>
                  </a:solidFill>
                  <a:latin typeface="Arial"/>
                  <a:ea typeface="Arial"/>
                  <a:cs typeface="Arial"/>
                  <a:sym typeface="Arial"/>
                </a:rPr>
                <a:t>［問５］ </a:t>
              </a:r>
              <a:r>
                <a:rPr b="0" i="0" lang="ja-JP" sz="1050" u="none" cap="none" strike="noStrike">
                  <a:solidFill>
                    <a:srgbClr val="005BAD"/>
                  </a:solidFill>
                  <a:latin typeface="Arial"/>
                  <a:ea typeface="Arial"/>
                  <a:cs typeface="Arial"/>
                  <a:sym typeface="Arial"/>
                </a:rPr>
                <a:t>⑩ ⑪道府県民税、事業税など</a:t>
              </a:r>
              <a:endParaRPr b="0" i="0" sz="1050" u="none" cap="none" strike="noStrike">
                <a:solidFill>
                  <a:srgbClr val="005BAD"/>
                </a:solidFill>
                <a:latin typeface="Arial"/>
                <a:ea typeface="Arial"/>
                <a:cs typeface="Arial"/>
                <a:sym typeface="Arial"/>
              </a:endParaRPr>
            </a:p>
            <a:p>
              <a:pPr indent="0" lvl="0" marL="0" marR="0" rtl="0" algn="l">
                <a:lnSpc>
                  <a:spcPct val="143636"/>
                </a:lnSpc>
                <a:spcBef>
                  <a:spcPts val="0"/>
                </a:spcBef>
                <a:spcAft>
                  <a:spcPts val="0"/>
                </a:spcAft>
                <a:buClr>
                  <a:srgbClr val="005BAD"/>
                </a:buClr>
                <a:buSzPts val="1100"/>
                <a:buFont typeface="Arial"/>
                <a:buNone/>
              </a:pPr>
              <a:r>
                <a:rPr lang="ja-JP" sz="1050">
                  <a:solidFill>
                    <a:srgbClr val="005BAD"/>
                  </a:solidFill>
                  <a:latin typeface="Arial"/>
                  <a:ea typeface="Arial"/>
                  <a:cs typeface="Arial"/>
                  <a:sym typeface="Arial"/>
                </a:rPr>
                <a:t>         </a:t>
              </a:r>
              <a:r>
                <a:rPr lang="ja-JP" sz="1050">
                  <a:solidFill>
                    <a:srgbClr val="005BAD"/>
                  </a:solidFill>
                </a:rPr>
                <a:t>　</a:t>
              </a:r>
              <a:r>
                <a:rPr b="0" i="0" lang="ja-JP" sz="1050" u="none" cap="none" strike="noStrike">
                  <a:solidFill>
                    <a:srgbClr val="005BAD"/>
                  </a:solidFill>
                  <a:latin typeface="Arial"/>
                  <a:ea typeface="Arial"/>
                  <a:cs typeface="Arial"/>
                  <a:sym typeface="Arial"/>
                </a:rPr>
                <a:t>（Ｐ</a:t>
              </a:r>
              <a:r>
                <a:rPr lang="ja-JP" sz="1050">
                  <a:solidFill>
                    <a:srgbClr val="005BAD"/>
                  </a:solidFill>
                </a:rPr>
                <a:t>4</a:t>
              </a:r>
              <a:r>
                <a:rPr b="0" i="0" lang="ja-JP" sz="1050" u="none" cap="none" strike="noStrike">
                  <a:solidFill>
                    <a:srgbClr val="005BAD"/>
                  </a:solidFill>
                  <a:latin typeface="Arial"/>
                  <a:ea typeface="Arial"/>
                  <a:cs typeface="Arial"/>
                  <a:sym typeface="Arial"/>
                </a:rPr>
                <a:t>参照）</a:t>
              </a:r>
              <a:endParaRPr b="0" i="0" sz="1050" u="none" cap="none" strike="noStrike">
                <a:solidFill>
                  <a:srgbClr val="005BAD"/>
                </a:solidFill>
                <a:latin typeface="Arial"/>
                <a:ea typeface="Arial"/>
                <a:cs typeface="Arial"/>
                <a:sym typeface="Arial"/>
              </a:endParaRPr>
            </a:p>
            <a:p>
              <a:pPr indent="0" lvl="0" marL="0" marR="0" rtl="0" algn="l">
                <a:lnSpc>
                  <a:spcPct val="143636"/>
                </a:lnSpc>
                <a:spcBef>
                  <a:spcPts val="0"/>
                </a:spcBef>
                <a:spcAft>
                  <a:spcPts val="0"/>
                </a:spcAft>
                <a:buClr>
                  <a:srgbClr val="005BAD"/>
                </a:buClr>
                <a:buSzPts val="1100"/>
                <a:buFont typeface="Arial"/>
                <a:buNone/>
              </a:pPr>
              <a:r>
                <a:rPr b="1" i="0" lang="ja-JP" sz="1050" u="none" cap="none" strike="noStrike">
                  <a:solidFill>
                    <a:srgbClr val="005BAD"/>
                  </a:solidFill>
                  <a:latin typeface="Arial"/>
                  <a:ea typeface="Arial"/>
                  <a:cs typeface="Arial"/>
                  <a:sym typeface="Arial"/>
                </a:rPr>
                <a:t>クイズ</a:t>
              </a:r>
              <a:endParaRPr sz="1050">
                <a:solidFill>
                  <a:srgbClr val="005BAD"/>
                </a:solidFill>
                <a:latin typeface="Arial"/>
                <a:ea typeface="Arial"/>
                <a:cs typeface="Arial"/>
                <a:sym typeface="Arial"/>
              </a:endParaRPr>
            </a:p>
            <a:p>
              <a:pPr indent="0" lvl="0" marL="0" marR="0" rtl="0" algn="l">
                <a:lnSpc>
                  <a:spcPct val="143636"/>
                </a:lnSpc>
                <a:spcBef>
                  <a:spcPts val="0"/>
                </a:spcBef>
                <a:spcAft>
                  <a:spcPts val="0"/>
                </a:spcAft>
                <a:buClr>
                  <a:srgbClr val="005BAD"/>
                </a:buClr>
                <a:buSzPts val="1100"/>
                <a:buFont typeface="Arial"/>
                <a:buNone/>
              </a:pPr>
              <a:r>
                <a:rPr b="1" i="0" lang="ja-JP" sz="1050" u="none" cap="none" strike="noStrike">
                  <a:solidFill>
                    <a:srgbClr val="005BAD"/>
                  </a:solidFill>
                  <a:latin typeface="Arial"/>
                  <a:ea typeface="Arial"/>
                  <a:cs typeface="Arial"/>
                  <a:sym typeface="Arial"/>
                </a:rPr>
                <a:t>［問１］ </a:t>
              </a:r>
              <a:r>
                <a:rPr b="0" i="0" lang="ja-JP" sz="1050" u="none" cap="none" strike="noStrike">
                  <a:solidFill>
                    <a:srgbClr val="005BAD"/>
                  </a:solidFill>
                  <a:latin typeface="Arial"/>
                  <a:ea typeface="Arial"/>
                  <a:cs typeface="Arial"/>
                  <a:sym typeface="Arial"/>
                </a:rPr>
                <a:t>②約50種類　</a:t>
              </a:r>
              <a:endParaRPr b="0" i="0" sz="1050" u="none" cap="none" strike="noStrike">
                <a:solidFill>
                  <a:srgbClr val="005BAD"/>
                </a:solidFill>
                <a:latin typeface="Arial"/>
                <a:ea typeface="Arial"/>
                <a:cs typeface="Arial"/>
                <a:sym typeface="Arial"/>
              </a:endParaRPr>
            </a:p>
            <a:p>
              <a:pPr indent="0" lvl="0" marL="0" marR="0" rtl="0" algn="l">
                <a:lnSpc>
                  <a:spcPct val="143636"/>
                </a:lnSpc>
                <a:spcBef>
                  <a:spcPts val="0"/>
                </a:spcBef>
                <a:spcAft>
                  <a:spcPts val="0"/>
                </a:spcAft>
                <a:buClr>
                  <a:srgbClr val="005BAD"/>
                </a:buClr>
                <a:buSzPts val="1100"/>
                <a:buFont typeface="Arial"/>
                <a:buNone/>
              </a:pPr>
              <a:r>
                <a:rPr b="1" i="0" lang="ja-JP" sz="1050" u="none" cap="none" strike="noStrike">
                  <a:solidFill>
                    <a:srgbClr val="005BAD"/>
                  </a:solidFill>
                  <a:latin typeface="Arial"/>
                  <a:ea typeface="Arial"/>
                  <a:cs typeface="Arial"/>
                  <a:sym typeface="Arial"/>
                </a:rPr>
                <a:t>［問２］ </a:t>
              </a:r>
              <a:r>
                <a:rPr b="0" i="0" lang="ja-JP" sz="1050" u="none" cap="none" strike="noStrike">
                  <a:solidFill>
                    <a:srgbClr val="005BAD"/>
                  </a:solidFill>
                  <a:latin typeface="Arial"/>
                  <a:ea typeface="Arial"/>
                  <a:cs typeface="Arial"/>
                  <a:sym typeface="Arial"/>
                </a:rPr>
                <a:t>③クイズの懸賞金</a:t>
              </a:r>
              <a:endParaRPr b="0" i="0" sz="1050" u="none" cap="none" strike="noStrike">
                <a:solidFill>
                  <a:srgbClr val="005BAD"/>
                </a:solidFill>
                <a:latin typeface="Arial"/>
                <a:ea typeface="Arial"/>
                <a:cs typeface="Arial"/>
                <a:sym typeface="Arial"/>
              </a:endParaRPr>
            </a:p>
            <a:p>
              <a:pPr indent="0" lvl="0" marL="0" marR="0" rtl="0" algn="l">
                <a:lnSpc>
                  <a:spcPct val="143636"/>
                </a:lnSpc>
                <a:spcBef>
                  <a:spcPts val="0"/>
                </a:spcBef>
                <a:spcAft>
                  <a:spcPts val="0"/>
                </a:spcAft>
                <a:buClr>
                  <a:srgbClr val="005BAD"/>
                </a:buClr>
                <a:buSzPts val="1100"/>
                <a:buFont typeface="Arial"/>
                <a:buNone/>
              </a:pPr>
              <a:r>
                <a:rPr b="1" i="0" lang="ja-JP" sz="1050" u="none" cap="none" strike="noStrike">
                  <a:solidFill>
                    <a:srgbClr val="005BAD"/>
                  </a:solidFill>
                  <a:latin typeface="Arial"/>
                  <a:ea typeface="Arial"/>
                  <a:cs typeface="Arial"/>
                  <a:sym typeface="Arial"/>
                </a:rPr>
                <a:t>［問３］ </a:t>
              </a:r>
              <a:r>
                <a:rPr b="0" i="0" lang="ja-JP" sz="1050" u="none" cap="none" strike="noStrike">
                  <a:solidFill>
                    <a:srgbClr val="005BAD"/>
                  </a:solidFill>
                  <a:latin typeface="Arial"/>
                  <a:ea typeface="Arial"/>
                  <a:cs typeface="Arial"/>
                  <a:sym typeface="Arial"/>
                </a:rPr>
                <a:t>②スペードのエース　</a:t>
              </a:r>
              <a:endParaRPr b="0" i="0" sz="1050" u="none" cap="none" strike="noStrike">
                <a:solidFill>
                  <a:srgbClr val="005BAD"/>
                </a:solidFill>
                <a:latin typeface="Arial"/>
                <a:ea typeface="Arial"/>
                <a:cs typeface="Arial"/>
                <a:sym typeface="Arial"/>
              </a:endParaRPr>
            </a:p>
            <a:p>
              <a:pPr indent="0" lvl="0" marL="0" marR="0" rtl="0" algn="l">
                <a:lnSpc>
                  <a:spcPct val="143636"/>
                </a:lnSpc>
                <a:spcBef>
                  <a:spcPts val="0"/>
                </a:spcBef>
                <a:spcAft>
                  <a:spcPts val="0"/>
                </a:spcAft>
                <a:buClr>
                  <a:srgbClr val="005BAD"/>
                </a:buClr>
                <a:buSzPts val="1100"/>
                <a:buFont typeface="Arial"/>
                <a:buNone/>
              </a:pPr>
              <a:r>
                <a:rPr b="1" i="0" lang="ja-JP" sz="1050" u="none" cap="none" strike="noStrike">
                  <a:solidFill>
                    <a:srgbClr val="005BAD"/>
                  </a:solidFill>
                  <a:latin typeface="Arial"/>
                  <a:ea typeface="Arial"/>
                  <a:cs typeface="Arial"/>
                  <a:sym typeface="Arial"/>
                </a:rPr>
                <a:t>［問４］ </a:t>
              </a:r>
              <a:r>
                <a:rPr b="0" i="0" lang="ja-JP" sz="1050" u="none" cap="none" strike="noStrike">
                  <a:solidFill>
                    <a:srgbClr val="005BAD"/>
                  </a:solidFill>
                  <a:latin typeface="Arial"/>
                  <a:ea typeface="Arial"/>
                  <a:cs typeface="Arial"/>
                  <a:sym typeface="Arial"/>
                </a:rPr>
                <a:t>③国会　</a:t>
              </a:r>
              <a:endParaRPr b="0" i="0" sz="1050" u="none" cap="none" strike="noStrike">
                <a:solidFill>
                  <a:srgbClr val="005BAD"/>
                </a:solidFill>
                <a:latin typeface="Arial"/>
                <a:ea typeface="Arial"/>
                <a:cs typeface="Arial"/>
                <a:sym typeface="Arial"/>
              </a:endParaRPr>
            </a:p>
            <a:p>
              <a:pPr indent="0" lvl="0" marL="0" marR="0" rtl="0" algn="l">
                <a:lnSpc>
                  <a:spcPct val="143636"/>
                </a:lnSpc>
                <a:spcBef>
                  <a:spcPts val="0"/>
                </a:spcBef>
                <a:spcAft>
                  <a:spcPts val="0"/>
                </a:spcAft>
                <a:buClr>
                  <a:srgbClr val="005BAD"/>
                </a:buClr>
                <a:buSzPts val="1100"/>
                <a:buFont typeface="Arial"/>
                <a:buNone/>
              </a:pPr>
              <a:r>
                <a:rPr b="1" i="0" lang="ja-JP" sz="1050" u="none" cap="none" strike="noStrike">
                  <a:solidFill>
                    <a:srgbClr val="005BAD"/>
                  </a:solidFill>
                  <a:latin typeface="Arial"/>
                  <a:ea typeface="Arial"/>
                  <a:cs typeface="Arial"/>
                  <a:sym typeface="Arial"/>
                </a:rPr>
                <a:t>［問５］ </a:t>
              </a:r>
              <a:r>
                <a:rPr b="0" i="0" lang="ja-JP" sz="1050" u="none" cap="none" strike="noStrike">
                  <a:solidFill>
                    <a:srgbClr val="005BAD"/>
                  </a:solidFill>
                  <a:latin typeface="Arial"/>
                  <a:ea typeface="Arial"/>
                  <a:cs typeface="Arial"/>
                  <a:sym typeface="Arial"/>
                </a:rPr>
                <a:t>②かえる税</a:t>
              </a:r>
              <a:endParaRPr sz="1050"/>
            </a:p>
          </p:txBody>
        </p:sp>
        <p:sp>
          <p:nvSpPr>
            <p:cNvPr id="1496" name="Google Shape;1496;p31"/>
            <p:cNvSpPr txBox="1"/>
            <p:nvPr/>
          </p:nvSpPr>
          <p:spPr>
            <a:xfrm>
              <a:off x="8025971" y="2553172"/>
              <a:ext cx="617700" cy="1692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500">
                  <a:solidFill>
                    <a:schemeClr val="accent1"/>
                  </a:solidFill>
                  <a:latin typeface="Arial"/>
                  <a:ea typeface="Arial"/>
                  <a:cs typeface="Arial"/>
                  <a:sym typeface="Arial"/>
                </a:rPr>
                <a:t>こくさい</a:t>
              </a:r>
              <a:endParaRPr sz="200">
                <a:solidFill>
                  <a:schemeClr val="accent1"/>
                </a:solidFill>
                <a:latin typeface="Arial"/>
                <a:ea typeface="Arial"/>
                <a:cs typeface="Arial"/>
                <a:sym typeface="Arial"/>
              </a:endParaRPr>
            </a:p>
          </p:txBody>
        </p:sp>
        <p:sp>
          <p:nvSpPr>
            <p:cNvPr id="1497" name="Google Shape;1497;p31"/>
            <p:cNvSpPr txBox="1"/>
            <p:nvPr/>
          </p:nvSpPr>
          <p:spPr>
            <a:xfrm>
              <a:off x="7557698" y="2787396"/>
              <a:ext cx="489600" cy="1692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500">
                  <a:solidFill>
                    <a:schemeClr val="accent1"/>
                  </a:solidFill>
                  <a:latin typeface="Arial"/>
                  <a:ea typeface="Arial"/>
                  <a:cs typeface="Arial"/>
                  <a:sym typeface="Arial"/>
                </a:rPr>
                <a:t>こうさい</a:t>
              </a:r>
              <a:endParaRPr sz="200">
                <a:solidFill>
                  <a:schemeClr val="accent1"/>
                </a:solidFill>
                <a:latin typeface="Arial"/>
                <a:ea typeface="Arial"/>
                <a:cs typeface="Arial"/>
                <a:sym typeface="Arial"/>
              </a:endParaRPr>
            </a:p>
          </p:txBody>
        </p:sp>
        <p:sp>
          <p:nvSpPr>
            <p:cNvPr id="1498" name="Google Shape;1498;p31"/>
            <p:cNvSpPr txBox="1"/>
            <p:nvPr/>
          </p:nvSpPr>
          <p:spPr>
            <a:xfrm>
              <a:off x="7462313" y="3937962"/>
              <a:ext cx="667200" cy="1692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500">
                  <a:solidFill>
                    <a:schemeClr val="accent1"/>
                  </a:solidFill>
                  <a:latin typeface="Arial"/>
                  <a:ea typeface="Arial"/>
                  <a:cs typeface="Arial"/>
                  <a:sym typeface="Arial"/>
                </a:rPr>
                <a:t>けんしょう</a:t>
              </a:r>
              <a:endParaRPr sz="200">
                <a:solidFill>
                  <a:schemeClr val="accent1"/>
                </a:solidFill>
                <a:latin typeface="Arial"/>
                <a:ea typeface="Arial"/>
                <a:cs typeface="Arial"/>
                <a:sym typeface="Arial"/>
              </a:endParaRPr>
            </a:p>
          </p:txBody>
        </p:sp>
      </p:grpSp>
      <p:grpSp>
        <p:nvGrpSpPr>
          <p:cNvPr id="1499" name="Google Shape;1499;p31"/>
          <p:cNvGrpSpPr/>
          <p:nvPr/>
        </p:nvGrpSpPr>
        <p:grpSpPr>
          <a:xfrm>
            <a:off x="258738" y="1480558"/>
            <a:ext cx="1734201" cy="3328100"/>
            <a:chOff x="408221" y="1492804"/>
            <a:chExt cx="2451004" cy="4703715"/>
          </a:xfrm>
        </p:grpSpPr>
        <p:grpSp>
          <p:nvGrpSpPr>
            <p:cNvPr id="1500" name="Google Shape;1500;p31"/>
            <p:cNvGrpSpPr/>
            <p:nvPr/>
          </p:nvGrpSpPr>
          <p:grpSpPr>
            <a:xfrm>
              <a:off x="408221" y="4787785"/>
              <a:ext cx="2006355" cy="1408734"/>
              <a:chOff x="276126" y="4999439"/>
              <a:chExt cx="2070467" cy="1453749"/>
            </a:xfrm>
          </p:grpSpPr>
          <p:pic>
            <p:nvPicPr>
              <p:cNvPr descr="コンピュータ が含まれている画像&#10;&#10;自動的に生成された説明" id="1501" name="Google Shape;1501;p31"/>
              <p:cNvPicPr preferRelativeResize="0"/>
              <p:nvPr/>
            </p:nvPicPr>
            <p:blipFill rotWithShape="1">
              <a:blip r:embed="rId6">
                <a:alphaModFix/>
              </a:blip>
              <a:srcRect b="0" l="0" r="0" t="0"/>
              <a:stretch/>
            </p:blipFill>
            <p:spPr>
              <a:xfrm>
                <a:off x="276126" y="4999439"/>
                <a:ext cx="2070467" cy="1453749"/>
              </a:xfrm>
              <a:prstGeom prst="rect">
                <a:avLst/>
              </a:prstGeom>
              <a:noFill/>
              <a:ln>
                <a:noFill/>
              </a:ln>
            </p:spPr>
          </p:pic>
          <p:pic>
            <p:nvPicPr>
              <p:cNvPr id="1502" name="Google Shape;1502;p31"/>
              <p:cNvPicPr preferRelativeResize="0"/>
              <p:nvPr/>
            </p:nvPicPr>
            <p:blipFill rotWithShape="1">
              <a:blip r:embed="rId7">
                <a:alphaModFix/>
              </a:blip>
              <a:srcRect b="0" l="0" r="0" t="0"/>
              <a:stretch/>
            </p:blipFill>
            <p:spPr>
              <a:xfrm>
                <a:off x="1217079" y="5450114"/>
                <a:ext cx="548824" cy="413743"/>
              </a:xfrm>
              <a:prstGeom prst="rect">
                <a:avLst/>
              </a:prstGeom>
              <a:noFill/>
              <a:ln>
                <a:noFill/>
              </a:ln>
            </p:spPr>
          </p:pic>
        </p:grpSp>
        <p:sp>
          <p:nvSpPr>
            <p:cNvPr id="1503" name="Google Shape;1503;p31"/>
            <p:cNvSpPr/>
            <p:nvPr/>
          </p:nvSpPr>
          <p:spPr>
            <a:xfrm>
              <a:off x="1332596" y="1492804"/>
              <a:ext cx="1526629" cy="4473132"/>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504" name="Google Shape;1504;p31"/>
          <p:cNvSpPr txBox="1"/>
          <p:nvPr/>
        </p:nvSpPr>
        <p:spPr>
          <a:xfrm>
            <a:off x="8769893" y="6443281"/>
            <a:ext cx="374107" cy="2984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200">
                <a:solidFill>
                  <a:schemeClr val="dk1"/>
                </a:solidFill>
                <a:latin typeface="Arial"/>
                <a:ea typeface="Arial"/>
                <a:cs typeface="Arial"/>
                <a:sym typeface="Arial"/>
              </a:rPr>
              <a:t>31</a:t>
            </a:r>
            <a:endParaRPr/>
          </a:p>
        </p:txBody>
      </p:sp>
      <p:pic>
        <p:nvPicPr>
          <p:cNvPr id="1505" name="Google Shape;1505;p31" title="1274.png"/>
          <p:cNvPicPr preferRelativeResize="0"/>
          <p:nvPr/>
        </p:nvPicPr>
        <p:blipFill>
          <a:blip r:embed="rId8">
            <a:alphaModFix/>
          </a:blip>
          <a:stretch>
            <a:fillRect/>
          </a:stretch>
        </p:blipFill>
        <p:spPr>
          <a:xfrm>
            <a:off x="2011878" y="1345738"/>
            <a:ext cx="4228500" cy="3634767"/>
          </a:xfrm>
          <a:prstGeom prst="rect">
            <a:avLst/>
          </a:prstGeom>
          <a:noFill/>
          <a:ln cap="flat" cmpd="sng" w="12700">
            <a:solidFill>
              <a:srgbClr val="433EBD"/>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pic>
        <p:nvPicPr>
          <p:cNvPr id="628" name="Google Shape;628;p4"/>
          <p:cNvPicPr preferRelativeResize="0"/>
          <p:nvPr/>
        </p:nvPicPr>
        <p:blipFill rotWithShape="1">
          <a:blip r:embed="rId3">
            <a:alphaModFix/>
          </a:blip>
          <a:srcRect b="0" l="0" r="0" t="0"/>
          <a:stretch/>
        </p:blipFill>
        <p:spPr>
          <a:xfrm>
            <a:off x="562755" y="773687"/>
            <a:ext cx="1216876" cy="1451389"/>
          </a:xfrm>
          <a:prstGeom prst="rect">
            <a:avLst/>
          </a:prstGeom>
          <a:noFill/>
          <a:ln>
            <a:noFill/>
          </a:ln>
        </p:spPr>
      </p:pic>
      <p:graphicFrame>
        <p:nvGraphicFramePr>
          <p:cNvPr id="629" name="Google Shape;629;p4"/>
          <p:cNvGraphicFramePr/>
          <p:nvPr/>
        </p:nvGraphicFramePr>
        <p:xfrm>
          <a:off x="322211" y="1088711"/>
          <a:ext cx="3000000" cy="3000000"/>
        </p:xfrm>
        <a:graphic>
          <a:graphicData uri="http://schemas.openxmlformats.org/drawingml/2006/table">
            <a:tbl>
              <a:tblPr bandRow="1" firstRow="1">
                <a:noFill/>
                <a:tableStyleId>{C22A9890-84CC-44CC-A5DF-C0D022FD0A3D}</a:tableStyleId>
              </a:tblPr>
              <a:tblGrid>
                <a:gridCol w="1660425"/>
                <a:gridCol w="3418675"/>
                <a:gridCol w="3418675"/>
              </a:tblGrid>
              <a:tr h="1051175">
                <a:tc>
                  <a:txBody>
                    <a:bodyPr/>
                    <a:lstStyle/>
                    <a:p>
                      <a:pPr indent="0" lvl="0" marL="0" marR="0" rtl="0" algn="ctr">
                        <a:spcBef>
                          <a:spcPts val="0"/>
                        </a:spcBef>
                        <a:spcAft>
                          <a:spcPts val="0"/>
                        </a:spcAft>
                        <a:buNone/>
                      </a:pPr>
                      <a:r>
                        <a:t/>
                      </a:r>
                      <a:endParaRPr b="0" i="0" sz="1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t/>
                      </a:r>
                      <a:endParaRPr b="0" i="0" sz="1400" u="none" cap="none" strike="noStrike">
                        <a:solidFill>
                          <a:srgbClr val="FFB64B"/>
                        </a:solidFill>
                        <a:latin typeface="Arial"/>
                        <a:ea typeface="Arial"/>
                        <a:cs typeface="Arial"/>
                        <a:sym typeface="Arial"/>
                      </a:endParaRPr>
                    </a:p>
                  </a:txBody>
                  <a:tcPr marT="72000" marB="72000" marR="108000" marL="108000" anchor="ctr">
                    <a:lnL cap="flat" cmpd="sng" w="19050">
                      <a:solidFill>
                        <a:srgbClr val="3F3F3F"/>
                      </a:solidFill>
                      <a:prstDash val="solid"/>
                      <a:round/>
                      <a:headEnd len="sm" w="sm" type="none"/>
                      <a:tailEnd len="sm" w="sm" type="none"/>
                    </a:lnL>
                    <a:lnR cap="flat" cmpd="sng" w="1270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64B"/>
                    </a:solidFill>
                  </a:tcPr>
                </a:tc>
                <a:tc>
                  <a:txBody>
                    <a:bodyPr/>
                    <a:lstStyle/>
                    <a:p>
                      <a:pPr indent="0" lvl="0" marL="0" marR="0" rtl="0" algn="ctr">
                        <a:lnSpc>
                          <a:spcPct val="125000"/>
                        </a:lnSpc>
                        <a:spcBef>
                          <a:spcPts val="0"/>
                        </a:spcBef>
                        <a:spcAft>
                          <a:spcPts val="0"/>
                        </a:spcAft>
                        <a:buNone/>
                      </a:pPr>
                      <a:r>
                        <a:t/>
                      </a:r>
                      <a:endParaRPr b="0" i="0" sz="1400" u="none" cap="none" strike="noStrike">
                        <a:solidFill>
                          <a:schemeClr val="dk1"/>
                        </a:solidFill>
                        <a:latin typeface="Arial"/>
                        <a:ea typeface="Arial"/>
                        <a:cs typeface="Arial"/>
                        <a:sym typeface="Arial"/>
                      </a:endParaRPr>
                    </a:p>
                  </a:txBody>
                  <a:tcPr marT="72000" marB="72000" marR="108000" marL="108000" anchor="ctr">
                    <a:lnL cap="flat" cmpd="sng" w="1270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3D935A"/>
                    </a:solidFill>
                  </a:tcPr>
                </a:tc>
              </a:tr>
              <a:tr h="875525">
                <a:tc>
                  <a:txBody>
                    <a:bodyPr/>
                    <a:lstStyle/>
                    <a:p>
                      <a:pPr indent="0" lvl="0" marL="0" marR="0" rtl="0" algn="ctr">
                        <a:spcBef>
                          <a:spcPts val="0"/>
                        </a:spcBef>
                        <a:spcAft>
                          <a:spcPts val="0"/>
                        </a:spcAft>
                        <a:buNone/>
                      </a:pPr>
                      <a:r>
                        <a:rPr b="0" i="0" lang="ja-JP" sz="1800" u="none" cap="none" strike="noStrike">
                          <a:latin typeface="Arial"/>
                          <a:ea typeface="Arial"/>
                          <a:cs typeface="Arial"/>
                          <a:sym typeface="Arial"/>
                        </a:rPr>
                        <a:t>国　　　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F6EA94"/>
                    </a:solidFill>
                  </a:tcPr>
                </a:tc>
                <a:tc>
                  <a:txBody>
                    <a:bodyPr/>
                    <a:lstStyle/>
                    <a:p>
                      <a:pPr indent="0" lvl="0" marL="0" marR="0" rtl="0" algn="ctr">
                        <a:spcBef>
                          <a:spcPts val="0"/>
                        </a:spcBef>
                        <a:spcAft>
                          <a:spcPts val="0"/>
                        </a:spcAft>
                        <a:buNone/>
                      </a:pPr>
                      <a:r>
                        <a:rPr b="0" i="0" lang="ja-JP" sz="1800" u="none" cap="none" strike="noStrike">
                          <a:solidFill>
                            <a:srgbClr val="E38013"/>
                          </a:solidFill>
                          <a:latin typeface="Arial"/>
                          <a:ea typeface="Arial"/>
                          <a:cs typeface="Arial"/>
                          <a:sym typeface="Arial"/>
                        </a:rPr>
                        <a:t>所得税・法人税・相続税・</a:t>
                      </a:r>
                      <a:endParaRPr b="0" i="0" sz="1800" u="none" cap="none" strike="noStrike">
                        <a:solidFill>
                          <a:srgbClr val="E38013"/>
                        </a:solidFill>
                        <a:latin typeface="Arial"/>
                        <a:ea typeface="Arial"/>
                        <a:cs typeface="Arial"/>
                        <a:sym typeface="Arial"/>
                      </a:endParaRPr>
                    </a:p>
                    <a:p>
                      <a:pPr indent="0" lvl="0" marL="0" marR="0" rtl="0" algn="ctr">
                        <a:spcBef>
                          <a:spcPts val="0"/>
                        </a:spcBef>
                        <a:spcAft>
                          <a:spcPts val="0"/>
                        </a:spcAft>
                        <a:buNone/>
                      </a:pPr>
                      <a:r>
                        <a:rPr b="0" i="0" lang="ja-JP" sz="1800" u="none" cap="none" strike="noStrike">
                          <a:solidFill>
                            <a:srgbClr val="E38013"/>
                          </a:solidFill>
                          <a:latin typeface="Arial"/>
                          <a:ea typeface="Arial"/>
                          <a:cs typeface="Arial"/>
                          <a:sym typeface="Arial"/>
                        </a:rPr>
                        <a:t>贈与税</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ja-JP" sz="1800" u="none" cap="none" strike="noStrike">
                          <a:solidFill>
                            <a:srgbClr val="3D935A"/>
                          </a:solidFill>
                          <a:latin typeface="Arial"/>
                          <a:ea typeface="Arial"/>
                          <a:cs typeface="Arial"/>
                          <a:sym typeface="Arial"/>
                        </a:rPr>
                        <a:t>消費税・酒税・たばこ税</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spcBef>
                          <a:spcPts val="0"/>
                        </a:spcBef>
                        <a:spcAft>
                          <a:spcPts val="0"/>
                        </a:spcAft>
                        <a:buNone/>
                      </a:pPr>
                      <a:r>
                        <a:rPr b="0" i="0" lang="ja-JP" sz="1800" u="none" cap="none" strike="noStrike">
                          <a:latin typeface="Arial"/>
                          <a:ea typeface="Arial"/>
                          <a:cs typeface="Arial"/>
                          <a:sym typeface="Arial"/>
                        </a:rPr>
                        <a:t>地方税</a:t>
                      </a:r>
                      <a:endParaRPr sz="1800" u="none" cap="none" strike="noStrike"/>
                    </a:p>
                    <a:p>
                      <a:pPr indent="0" lvl="0" marL="0" marR="0" rtl="0" algn="ctr">
                        <a:spcBef>
                          <a:spcPts val="0"/>
                        </a:spcBef>
                        <a:spcAft>
                          <a:spcPts val="0"/>
                        </a:spcAft>
                        <a:buNone/>
                      </a:pPr>
                      <a:r>
                        <a:rPr lang="ja-JP" sz="1500" u="none" cap="none" strike="noStrike"/>
                        <a:t>（道府県税）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9ADFF8"/>
                    </a:solidFill>
                  </a:tcPr>
                </a:tc>
                <a:tc>
                  <a:txBody>
                    <a:bodyPr/>
                    <a:lstStyle/>
                    <a:p>
                      <a:pPr indent="0" lvl="0" marL="0" marR="0" rtl="0" algn="ctr">
                        <a:spcBef>
                          <a:spcPts val="0"/>
                        </a:spcBef>
                        <a:spcAft>
                          <a:spcPts val="0"/>
                        </a:spcAft>
                        <a:buNone/>
                      </a:pPr>
                      <a:r>
                        <a:rPr b="0" i="0" lang="ja-JP" sz="1800" u="none" cap="none" strike="noStrike">
                          <a:solidFill>
                            <a:srgbClr val="E38013"/>
                          </a:solidFill>
                          <a:latin typeface="Arial"/>
                          <a:ea typeface="Arial"/>
                          <a:cs typeface="Arial"/>
                          <a:sym typeface="Arial"/>
                        </a:rPr>
                        <a:t>道府県民税・事業税・</a:t>
                      </a:r>
                      <a:endParaRPr/>
                    </a:p>
                    <a:p>
                      <a:pPr indent="0" lvl="0" marL="0" marR="0" rtl="0" algn="ctr">
                        <a:spcBef>
                          <a:spcPts val="0"/>
                        </a:spcBef>
                        <a:spcAft>
                          <a:spcPts val="0"/>
                        </a:spcAft>
                        <a:buNone/>
                      </a:pPr>
                      <a:r>
                        <a:rPr b="0" i="0" lang="ja-JP" sz="1800" u="none" cap="none" strike="noStrike">
                          <a:solidFill>
                            <a:srgbClr val="E38013"/>
                          </a:solidFill>
                          <a:latin typeface="Arial"/>
                          <a:ea typeface="Arial"/>
                          <a:cs typeface="Arial"/>
                          <a:sym typeface="Arial"/>
                        </a:rPr>
                        <a:t>自動車税</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ja-JP" sz="1800" u="none" cap="none" strike="noStrike">
                          <a:solidFill>
                            <a:srgbClr val="3D935A"/>
                          </a:solidFill>
                          <a:latin typeface="Arial"/>
                          <a:ea typeface="Arial"/>
                          <a:cs typeface="Arial"/>
                          <a:sym typeface="Arial"/>
                        </a:rPr>
                        <a:t>地方消費税・道府県たばこ税・</a:t>
                      </a:r>
                      <a:endParaRPr/>
                    </a:p>
                    <a:p>
                      <a:pPr indent="0" lvl="0" marL="0" marR="0" rtl="0" algn="ctr">
                        <a:spcBef>
                          <a:spcPts val="0"/>
                        </a:spcBef>
                        <a:spcAft>
                          <a:spcPts val="0"/>
                        </a:spcAft>
                        <a:buNone/>
                      </a:pPr>
                      <a:r>
                        <a:rPr b="0" i="0" lang="ja-JP" sz="1800" u="none" cap="none" strike="noStrike">
                          <a:solidFill>
                            <a:srgbClr val="3D935A"/>
                          </a:solidFill>
                          <a:latin typeface="Arial"/>
                          <a:ea typeface="Arial"/>
                          <a:cs typeface="Arial"/>
                          <a:sym typeface="Arial"/>
                        </a:rPr>
                        <a:t>ゴルフ場利用税</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spcBef>
                          <a:spcPts val="0"/>
                        </a:spcBef>
                        <a:spcAft>
                          <a:spcPts val="0"/>
                        </a:spcAft>
                        <a:buNone/>
                      </a:pPr>
                      <a:r>
                        <a:rPr b="0" i="0" lang="ja-JP" sz="1800" u="none" cap="none" strike="noStrike">
                          <a:latin typeface="Arial"/>
                          <a:ea typeface="Arial"/>
                          <a:cs typeface="Arial"/>
                          <a:sym typeface="Arial"/>
                        </a:rPr>
                        <a:t>地方税</a:t>
                      </a:r>
                      <a:endParaRPr sz="1800" u="none" cap="none" strike="noStrike"/>
                    </a:p>
                    <a:p>
                      <a:pPr indent="0" lvl="0" marL="0" marR="0" rtl="0" algn="ctr">
                        <a:spcBef>
                          <a:spcPts val="0"/>
                        </a:spcBef>
                        <a:spcAft>
                          <a:spcPts val="0"/>
                        </a:spcAft>
                        <a:buNone/>
                      </a:pPr>
                      <a:r>
                        <a:rPr lang="ja-JP" sz="1500" u="none" cap="none" strike="noStrike"/>
                        <a:t>（市町村税）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rgbClr val="BFBFF3"/>
                    </a:solidFill>
                  </a:tcPr>
                </a:tc>
                <a:tc>
                  <a:txBody>
                    <a:bodyPr/>
                    <a:lstStyle/>
                    <a:p>
                      <a:pPr indent="0" lvl="0" marL="0" marR="0" rtl="0" algn="ctr">
                        <a:spcBef>
                          <a:spcPts val="0"/>
                        </a:spcBef>
                        <a:spcAft>
                          <a:spcPts val="0"/>
                        </a:spcAft>
                        <a:buNone/>
                      </a:pPr>
                      <a:r>
                        <a:rPr b="0" i="0" lang="ja-JP" sz="1800" u="none" cap="none" strike="noStrike">
                          <a:solidFill>
                            <a:srgbClr val="E38013"/>
                          </a:solidFill>
                          <a:latin typeface="Arial"/>
                          <a:ea typeface="Arial"/>
                          <a:cs typeface="Arial"/>
                          <a:sym typeface="Arial"/>
                        </a:rPr>
                        <a:t>市町村民税・固定資産税</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D935A"/>
                        </a:buClr>
                        <a:buSzPts val="1800"/>
                        <a:buFont typeface="Arial"/>
                        <a:buNone/>
                      </a:pPr>
                      <a:r>
                        <a:rPr b="0" i="0" lang="ja-JP" sz="1800" u="none" cap="none" strike="noStrike">
                          <a:solidFill>
                            <a:srgbClr val="3D935A"/>
                          </a:solidFill>
                          <a:latin typeface="Arial"/>
                          <a:ea typeface="Arial"/>
                          <a:cs typeface="Arial"/>
                          <a:sym typeface="Arial"/>
                        </a:rPr>
                        <a:t>市町村たばこ税・入湯税</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630" name="Google Shape;630;p4">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631" name="Google Shape;631;p4">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632" name="Google Shape;632;p4"/>
          <p:cNvSpPr/>
          <p:nvPr/>
        </p:nvSpPr>
        <p:spPr>
          <a:xfrm>
            <a:off x="181334" y="4924698"/>
            <a:ext cx="8638620" cy="1253741"/>
          </a:xfrm>
          <a:prstGeom prst="rect">
            <a:avLst/>
          </a:prstGeom>
          <a:noFill/>
          <a:ln>
            <a:noFill/>
          </a:ln>
        </p:spPr>
        <p:txBody>
          <a:bodyPr anchorCtr="0" anchor="t" bIns="45700" lIns="91425" spcFirstLastPara="1" rIns="91425" wrap="square" tIns="45700">
            <a:spAutoFit/>
          </a:bodyPr>
          <a:lstStyle/>
          <a:p>
            <a:pPr indent="-203300" lvl="0" marL="285750" marR="0" rtl="0" algn="l">
              <a:lnSpc>
                <a:spcPct val="140000"/>
              </a:lnSpc>
              <a:spcBef>
                <a:spcPts val="0"/>
              </a:spcBef>
              <a:spcAft>
                <a:spcPts val="0"/>
              </a:spcAft>
              <a:buClr>
                <a:srgbClr val="005BAD"/>
              </a:buClr>
              <a:buSzPts val="1200"/>
              <a:buFont typeface="Noto Sans Symbols"/>
              <a:buChar char="●"/>
            </a:pPr>
            <a:r>
              <a:rPr lang="ja-JP" sz="1200">
                <a:solidFill>
                  <a:schemeClr val="dk1"/>
                </a:solidFill>
                <a:latin typeface="Arial"/>
                <a:ea typeface="Arial"/>
                <a:cs typeface="Arial"/>
                <a:sym typeface="Arial"/>
              </a:rPr>
              <a:t>国に納める税金を「</a:t>
            </a:r>
            <a:r>
              <a:rPr lang="ja-JP" sz="1200">
                <a:solidFill>
                  <a:srgbClr val="005BAD"/>
                </a:solidFill>
                <a:latin typeface="Arial"/>
                <a:ea typeface="Arial"/>
                <a:cs typeface="Arial"/>
                <a:sym typeface="Arial"/>
              </a:rPr>
              <a:t>国税</a:t>
            </a:r>
            <a:r>
              <a:rPr lang="ja-JP" sz="1200">
                <a:solidFill>
                  <a:schemeClr val="dk1"/>
                </a:solidFill>
                <a:latin typeface="Arial"/>
                <a:ea typeface="Arial"/>
                <a:cs typeface="Arial"/>
                <a:sym typeface="Arial"/>
              </a:rPr>
              <a:t>」、地方公共団体に納める税金を「</a:t>
            </a:r>
            <a:r>
              <a:rPr lang="ja-JP" sz="1200">
                <a:solidFill>
                  <a:srgbClr val="005BAD"/>
                </a:solidFill>
                <a:latin typeface="Arial"/>
                <a:ea typeface="Arial"/>
                <a:cs typeface="Arial"/>
                <a:sym typeface="Arial"/>
              </a:rPr>
              <a:t>地方税</a:t>
            </a:r>
            <a:r>
              <a:rPr lang="ja-JP" sz="1200">
                <a:solidFill>
                  <a:schemeClr val="dk1"/>
                </a:solidFill>
                <a:latin typeface="Arial"/>
                <a:ea typeface="Arial"/>
                <a:cs typeface="Arial"/>
                <a:sym typeface="Arial"/>
              </a:rPr>
              <a:t>」といい、地方税はさらに「</a:t>
            </a:r>
            <a:r>
              <a:rPr b="1" lang="ja-JP" sz="1200">
                <a:solidFill>
                  <a:srgbClr val="0070C0"/>
                </a:solidFill>
                <a:latin typeface="Arial"/>
                <a:ea typeface="Arial"/>
                <a:cs typeface="Arial"/>
                <a:sym typeface="Arial"/>
              </a:rPr>
              <a:t>道府県税</a:t>
            </a:r>
            <a:r>
              <a:rPr lang="ja-JP" sz="1200">
                <a:solidFill>
                  <a:schemeClr val="dk1"/>
                </a:solidFill>
                <a:latin typeface="Arial"/>
                <a:ea typeface="Arial"/>
                <a:cs typeface="Arial"/>
                <a:sym typeface="Arial"/>
              </a:rPr>
              <a:t>」と</a:t>
            </a:r>
            <a:endParaRPr sz="1200">
              <a:solidFill>
                <a:schemeClr val="dk1"/>
              </a:solidFill>
              <a:latin typeface="Arial"/>
              <a:ea typeface="Arial"/>
              <a:cs typeface="Arial"/>
              <a:sym typeface="Arial"/>
            </a:endParaRPr>
          </a:p>
          <a:p>
            <a:pPr indent="0" lvl="0" marL="69750" marR="0" rtl="0" algn="l">
              <a:lnSpc>
                <a:spcPct val="140000"/>
              </a:lnSpc>
              <a:spcBef>
                <a:spcPts val="0"/>
              </a:spcBef>
              <a:spcAft>
                <a:spcPts val="0"/>
              </a:spcAft>
              <a:buNone/>
            </a:pPr>
            <a:r>
              <a:rPr lang="ja-JP" sz="1200">
                <a:solidFill>
                  <a:schemeClr val="dk1"/>
                </a:solidFill>
                <a:latin typeface="Arial"/>
                <a:ea typeface="Arial"/>
                <a:cs typeface="Arial"/>
                <a:sym typeface="Arial"/>
              </a:rPr>
              <a:t>    「</a:t>
            </a:r>
            <a:r>
              <a:rPr lang="ja-JP" sz="1200">
                <a:solidFill>
                  <a:srgbClr val="005BAD"/>
                </a:solidFill>
                <a:latin typeface="Arial"/>
                <a:ea typeface="Arial"/>
                <a:cs typeface="Arial"/>
                <a:sym typeface="Arial"/>
              </a:rPr>
              <a:t>市町村税</a:t>
            </a:r>
            <a:r>
              <a:rPr lang="ja-JP" sz="1200">
                <a:solidFill>
                  <a:schemeClr val="dk1"/>
                </a:solidFill>
                <a:latin typeface="Arial"/>
                <a:ea typeface="Arial"/>
                <a:cs typeface="Arial"/>
                <a:sym typeface="Arial"/>
              </a:rPr>
              <a:t>」に分けられます。</a:t>
            </a:r>
            <a:endParaRPr sz="1200">
              <a:solidFill>
                <a:srgbClr val="7030A0"/>
              </a:solidFill>
              <a:latin typeface="Arial"/>
              <a:ea typeface="Arial"/>
              <a:cs typeface="Arial"/>
              <a:sym typeface="Arial"/>
            </a:endParaRPr>
          </a:p>
          <a:p>
            <a:pPr indent="-203300" lvl="0" marL="285750" marR="0" rtl="0" algn="l">
              <a:lnSpc>
                <a:spcPct val="140000"/>
              </a:lnSpc>
              <a:spcBef>
                <a:spcPts val="0"/>
              </a:spcBef>
              <a:spcAft>
                <a:spcPts val="0"/>
              </a:spcAft>
              <a:buClr>
                <a:srgbClr val="005BAD"/>
              </a:buClr>
              <a:buSzPts val="1200"/>
              <a:buFont typeface="Noto Sans Symbols"/>
              <a:buChar char="●"/>
            </a:pPr>
            <a:r>
              <a:rPr lang="ja-JP" sz="1200">
                <a:solidFill>
                  <a:schemeClr val="dk1"/>
                </a:solidFill>
                <a:latin typeface="Arial"/>
                <a:ea typeface="Arial"/>
                <a:cs typeface="Arial"/>
                <a:sym typeface="Arial"/>
              </a:rPr>
              <a:t>税金を納める人と負担する人が同じ税金を「</a:t>
            </a:r>
            <a:r>
              <a:rPr lang="ja-JP" sz="1200">
                <a:solidFill>
                  <a:srgbClr val="005BAD"/>
                </a:solidFill>
                <a:latin typeface="Arial"/>
                <a:ea typeface="Arial"/>
                <a:cs typeface="Arial"/>
                <a:sym typeface="Arial"/>
              </a:rPr>
              <a:t>直接税</a:t>
            </a:r>
            <a:r>
              <a:rPr lang="ja-JP" sz="1200">
                <a:solidFill>
                  <a:schemeClr val="dk1"/>
                </a:solidFill>
                <a:latin typeface="Arial"/>
                <a:ea typeface="Arial"/>
                <a:cs typeface="Arial"/>
                <a:sym typeface="Arial"/>
              </a:rPr>
              <a:t>」といい、税金を納める人と負担する人が異なる税金を</a:t>
            </a:r>
            <a:endParaRPr sz="1200">
              <a:solidFill>
                <a:schemeClr val="dk1"/>
              </a:solidFill>
              <a:latin typeface="Arial"/>
              <a:ea typeface="Arial"/>
              <a:cs typeface="Arial"/>
              <a:sym typeface="Arial"/>
            </a:endParaRPr>
          </a:p>
          <a:p>
            <a:pPr indent="0" lvl="0" marL="69750" marR="0" rtl="0" algn="l">
              <a:lnSpc>
                <a:spcPct val="140000"/>
              </a:lnSpc>
              <a:spcBef>
                <a:spcPts val="0"/>
              </a:spcBef>
              <a:spcAft>
                <a:spcPts val="0"/>
              </a:spcAft>
              <a:buNone/>
            </a:pPr>
            <a:r>
              <a:rPr lang="ja-JP" sz="1200">
                <a:solidFill>
                  <a:schemeClr val="dk1"/>
                </a:solidFill>
                <a:latin typeface="Arial"/>
                <a:ea typeface="Arial"/>
                <a:cs typeface="Arial"/>
                <a:sym typeface="Arial"/>
              </a:rPr>
              <a:t>    「</a:t>
            </a:r>
            <a:r>
              <a:rPr lang="ja-JP" sz="1200">
                <a:solidFill>
                  <a:srgbClr val="005BAD"/>
                </a:solidFill>
                <a:latin typeface="Arial"/>
                <a:ea typeface="Arial"/>
                <a:cs typeface="Arial"/>
                <a:sym typeface="Arial"/>
              </a:rPr>
              <a:t>間接税</a:t>
            </a:r>
            <a:r>
              <a:rPr lang="ja-JP" sz="1200">
                <a:solidFill>
                  <a:schemeClr val="dk1"/>
                </a:solidFill>
                <a:latin typeface="Arial"/>
                <a:ea typeface="Arial"/>
                <a:cs typeface="Arial"/>
                <a:sym typeface="Arial"/>
              </a:rPr>
              <a:t>」といいます。たとえば、消費税は、消費者が負担し、事業者が納めるため、間接税に分類されます。</a:t>
            </a:r>
            <a:endParaRPr sz="1200"/>
          </a:p>
        </p:txBody>
      </p:sp>
      <p:grpSp>
        <p:nvGrpSpPr>
          <p:cNvPr id="633" name="Google Shape;633;p4"/>
          <p:cNvGrpSpPr/>
          <p:nvPr/>
        </p:nvGrpSpPr>
        <p:grpSpPr>
          <a:xfrm>
            <a:off x="287921" y="6410880"/>
            <a:ext cx="7960460" cy="374400"/>
            <a:chOff x="322211" y="6410880"/>
            <a:chExt cx="8532000" cy="374400"/>
          </a:xfrm>
        </p:grpSpPr>
        <p:sp>
          <p:nvSpPr>
            <p:cNvPr id="634" name="Google Shape;634;p4"/>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5" name="Google Shape;635;p4"/>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36" name="Google Shape;636;p4"/>
          <p:cNvSpPr txBox="1"/>
          <p:nvPr/>
        </p:nvSpPr>
        <p:spPr>
          <a:xfrm>
            <a:off x="762244" y="6473251"/>
            <a:ext cx="573907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税金の種類をもっと詳しく見てみよう　</a:t>
            </a:r>
            <a:r>
              <a:rPr lang="ja-JP" sz="1100" u="sng">
                <a:solidFill>
                  <a:schemeClr val="dk1"/>
                </a:solidFill>
                <a:latin typeface="Arial"/>
                <a:ea typeface="Arial"/>
                <a:cs typeface="Arial"/>
                <a:sym typeface="Arial"/>
                <a:hlinkClick r:id="rId4">
                  <a:extLst>
                    <a:ext uri="{A12FA001-AC4F-418D-AE19-62706E023703}">
                      <ahyp:hlinkClr val="tx"/>
                    </a:ext>
                  </a:extLst>
                </a:hlinkClick>
              </a:rPr>
              <a:t> </a:t>
            </a:r>
            <a:r>
              <a:rPr lang="ja-JP" sz="1100" u="sng">
                <a:solidFill>
                  <a:schemeClr val="dk1"/>
                </a:solidFill>
                <a:latin typeface="Arial"/>
                <a:ea typeface="Arial"/>
                <a:cs typeface="Arial"/>
                <a:sym typeface="Arial"/>
                <a:hlinkClick r:id="rId5">
                  <a:extLst>
                    <a:ext uri="{A12FA001-AC4F-418D-AE19-62706E023703}">
                      <ahyp:hlinkClr val="tx"/>
                    </a:ext>
                  </a:extLst>
                </a:hlinkClick>
              </a:rPr>
              <a:t>https://www.nta.go.jp/taxes/kids/hatten/page02.htm</a:t>
            </a:r>
            <a:endParaRPr sz="1100">
              <a:solidFill>
                <a:schemeClr val="dk1"/>
              </a:solidFill>
              <a:latin typeface="Arial"/>
              <a:ea typeface="Arial"/>
              <a:cs typeface="Arial"/>
              <a:sym typeface="Arial"/>
            </a:endParaRPr>
          </a:p>
        </p:txBody>
      </p:sp>
      <p:sp>
        <p:nvSpPr>
          <p:cNvPr id="637" name="Google Shape;637;p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 </a:t>
            </a:r>
            <a:endParaRPr/>
          </a:p>
        </p:txBody>
      </p:sp>
      <p:sp>
        <p:nvSpPr>
          <p:cNvPr id="638" name="Google Shape;638;p4"/>
          <p:cNvSpPr/>
          <p:nvPr/>
        </p:nvSpPr>
        <p:spPr>
          <a:xfrm>
            <a:off x="2522184" y="1558010"/>
            <a:ext cx="2257800" cy="520200"/>
          </a:xfrm>
          <a:prstGeom prst="rect">
            <a:avLst/>
          </a:prstGeom>
          <a:solidFill>
            <a:srgbClr val="FB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9" name="Google Shape;639;p4"/>
          <p:cNvSpPr txBox="1"/>
          <p:nvPr/>
        </p:nvSpPr>
        <p:spPr>
          <a:xfrm>
            <a:off x="2566299" y="1125550"/>
            <a:ext cx="2193600" cy="96210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None/>
            </a:pPr>
            <a:r>
              <a:rPr lang="ja-JP" sz="2000">
                <a:solidFill>
                  <a:schemeClr val="dk1"/>
                </a:solidFill>
                <a:latin typeface="Arial"/>
                <a:ea typeface="Arial"/>
                <a:cs typeface="Arial"/>
                <a:sym typeface="Arial"/>
              </a:rPr>
              <a:t>直　接　税</a:t>
            </a:r>
            <a:endParaRPr/>
          </a:p>
          <a:p>
            <a:pPr indent="0" lvl="0" marL="0" marR="0" rtl="0" algn="ctr">
              <a:lnSpc>
                <a:spcPct val="125000"/>
              </a:lnSpc>
              <a:spcBef>
                <a:spcPts val="0"/>
              </a:spcBef>
              <a:spcAft>
                <a:spcPts val="0"/>
              </a:spcAft>
              <a:buNone/>
            </a:pPr>
            <a:r>
              <a:rPr lang="ja-JP" sz="1400">
                <a:solidFill>
                  <a:schemeClr val="dk1"/>
                </a:solidFill>
                <a:latin typeface="Arial"/>
                <a:ea typeface="Arial"/>
                <a:cs typeface="Arial"/>
                <a:sym typeface="Arial"/>
              </a:rPr>
              <a:t>税金を納める人と</a:t>
            </a:r>
            <a:endParaRPr sz="1400">
              <a:solidFill>
                <a:schemeClr val="dk1"/>
              </a:solidFill>
              <a:latin typeface="Arial"/>
              <a:ea typeface="Arial"/>
              <a:cs typeface="Arial"/>
              <a:sym typeface="Arial"/>
            </a:endParaRPr>
          </a:p>
          <a:p>
            <a:pPr indent="0" lvl="0" marL="0" marR="0" rtl="0" algn="ctr">
              <a:lnSpc>
                <a:spcPct val="125000"/>
              </a:lnSpc>
              <a:spcBef>
                <a:spcPts val="0"/>
              </a:spcBef>
              <a:spcAft>
                <a:spcPts val="0"/>
              </a:spcAft>
              <a:buNone/>
            </a:pPr>
            <a:r>
              <a:rPr lang="ja-JP" sz="1400">
                <a:solidFill>
                  <a:schemeClr val="dk1"/>
                </a:solidFill>
                <a:latin typeface="Arial"/>
                <a:ea typeface="Arial"/>
                <a:cs typeface="Arial"/>
                <a:sym typeface="Arial"/>
              </a:rPr>
              <a:t>負担する人が同じ税金</a:t>
            </a:r>
            <a:endParaRPr/>
          </a:p>
        </p:txBody>
      </p:sp>
      <p:sp>
        <p:nvSpPr>
          <p:cNvPr id="640" name="Google Shape;640;p4"/>
          <p:cNvSpPr/>
          <p:nvPr/>
        </p:nvSpPr>
        <p:spPr>
          <a:xfrm>
            <a:off x="5990549" y="1558010"/>
            <a:ext cx="2257832" cy="520338"/>
          </a:xfrm>
          <a:prstGeom prst="rect">
            <a:avLst/>
          </a:prstGeom>
          <a:solidFill>
            <a:srgbClr val="88CE7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41" name="Google Shape;641;p4"/>
          <p:cNvSpPr txBox="1"/>
          <p:nvPr/>
        </p:nvSpPr>
        <p:spPr>
          <a:xfrm>
            <a:off x="5927510" y="1125550"/>
            <a:ext cx="2386500" cy="96210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None/>
            </a:pPr>
            <a:r>
              <a:rPr lang="ja-JP" sz="2000">
                <a:solidFill>
                  <a:schemeClr val="dk1"/>
                </a:solidFill>
                <a:latin typeface="Arial"/>
                <a:ea typeface="Arial"/>
                <a:cs typeface="Arial"/>
                <a:sym typeface="Arial"/>
              </a:rPr>
              <a:t>間　接　税</a:t>
            </a:r>
            <a:endParaRPr/>
          </a:p>
          <a:p>
            <a:pPr indent="0" lvl="0" marL="0" marR="0" rtl="0" algn="ctr">
              <a:lnSpc>
                <a:spcPct val="125000"/>
              </a:lnSpc>
              <a:spcBef>
                <a:spcPts val="0"/>
              </a:spcBef>
              <a:spcAft>
                <a:spcPts val="0"/>
              </a:spcAft>
              <a:buNone/>
            </a:pPr>
            <a:r>
              <a:rPr lang="ja-JP" sz="1400">
                <a:solidFill>
                  <a:schemeClr val="dk1"/>
                </a:solidFill>
                <a:latin typeface="Arial"/>
                <a:ea typeface="Arial"/>
                <a:cs typeface="Arial"/>
                <a:sym typeface="Arial"/>
              </a:rPr>
              <a:t>税金を納める人と</a:t>
            </a:r>
            <a:endParaRPr/>
          </a:p>
          <a:p>
            <a:pPr indent="0" lvl="0" marL="0" marR="0" rtl="0" algn="ctr">
              <a:lnSpc>
                <a:spcPct val="110000"/>
              </a:lnSpc>
              <a:spcBef>
                <a:spcPts val="0"/>
              </a:spcBef>
              <a:spcAft>
                <a:spcPts val="0"/>
              </a:spcAft>
              <a:buNone/>
            </a:pPr>
            <a:r>
              <a:rPr lang="ja-JP" sz="1400">
                <a:solidFill>
                  <a:schemeClr val="dk1"/>
                </a:solidFill>
                <a:latin typeface="Arial"/>
                <a:ea typeface="Arial"/>
                <a:cs typeface="Arial"/>
                <a:sym typeface="Arial"/>
              </a:rPr>
              <a:t>負担する人が異なる税金</a:t>
            </a:r>
            <a:endParaRPr/>
          </a:p>
        </p:txBody>
      </p:sp>
      <p:grpSp>
        <p:nvGrpSpPr>
          <p:cNvPr id="642" name="Google Shape;642;p4"/>
          <p:cNvGrpSpPr/>
          <p:nvPr/>
        </p:nvGrpSpPr>
        <p:grpSpPr>
          <a:xfrm>
            <a:off x="-29057" y="6108719"/>
            <a:ext cx="832606" cy="749280"/>
            <a:chOff x="-35154" y="5996310"/>
            <a:chExt cx="945432" cy="850815"/>
          </a:xfrm>
        </p:grpSpPr>
        <p:sp>
          <p:nvSpPr>
            <p:cNvPr id="643" name="Google Shape;643;p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4" name="Google Shape;644;p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5" name="Google Shape;645;p4"/>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pic>
        <p:nvPicPr>
          <p:cNvPr id="646" name="Google Shape;646;p4">
            <a:hlinkClick r:id="rId6"/>
          </p:cNvPr>
          <p:cNvPicPr preferRelativeResize="0"/>
          <p:nvPr/>
        </p:nvPicPr>
        <p:blipFill rotWithShape="1">
          <a:blip r:embed="rId7">
            <a:alphaModFix/>
          </a:blip>
          <a:srcRect b="0" l="0" r="0" t="0"/>
          <a:stretch/>
        </p:blipFill>
        <p:spPr>
          <a:xfrm>
            <a:off x="8341997" y="6356331"/>
            <a:ext cx="478083" cy="478083"/>
          </a:xfrm>
          <a:prstGeom prst="rect">
            <a:avLst/>
          </a:prstGeom>
          <a:noFill/>
          <a:ln>
            <a:noFill/>
          </a:ln>
        </p:spPr>
      </p:pic>
      <p:sp>
        <p:nvSpPr>
          <p:cNvPr id="647" name="Google Shape;647;p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par>
                                <p:cTn fill="hold" nodeType="with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par>
                                <p:cTn fill="hold" nodeType="with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600"/>
                                        <p:tgtEl>
                                          <p:spTgt spid="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0" st="0"/>
                                            </p:txEl>
                                          </p:spTgt>
                                        </p:tgtEl>
                                        <p:attrNameLst>
                                          <p:attrName>style.visibility</p:attrName>
                                        </p:attrNameLst>
                                      </p:cBhvr>
                                      <p:to>
                                        <p:strVal val="visible"/>
                                      </p:to>
                                    </p:set>
                                    <p:animEffect filter="fade" transition="in">
                                      <p:cBhvr>
                                        <p:cTn dur="1750"/>
                                        <p:tgtEl>
                                          <p:spTgt spid="6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1" st="1"/>
                                            </p:txEl>
                                          </p:spTgt>
                                        </p:tgtEl>
                                        <p:attrNameLst>
                                          <p:attrName>style.visibility</p:attrName>
                                        </p:attrNameLst>
                                      </p:cBhvr>
                                      <p:to>
                                        <p:strVal val="visible"/>
                                      </p:to>
                                    </p:set>
                                    <p:animEffect filter="fade" transition="in">
                                      <p:cBhvr>
                                        <p:cTn dur="1750"/>
                                        <p:tgtEl>
                                          <p:spTgt spid="6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2" st="2"/>
                                            </p:txEl>
                                          </p:spTgt>
                                        </p:tgtEl>
                                        <p:attrNameLst>
                                          <p:attrName>style.visibility</p:attrName>
                                        </p:attrNameLst>
                                      </p:cBhvr>
                                      <p:to>
                                        <p:strVal val="visible"/>
                                      </p:to>
                                    </p:set>
                                    <p:animEffect filter="fade" transition="in">
                                      <p:cBhvr>
                                        <p:cTn dur="1750"/>
                                        <p:tgtEl>
                                          <p:spTgt spid="6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3" st="3"/>
                                            </p:txEl>
                                          </p:spTgt>
                                        </p:tgtEl>
                                        <p:attrNameLst>
                                          <p:attrName>style.visibility</p:attrName>
                                        </p:attrNameLst>
                                      </p:cBhvr>
                                      <p:to>
                                        <p:strVal val="visible"/>
                                      </p:to>
                                    </p:set>
                                    <p:animEffect filter="fade" transition="in">
                                      <p:cBhvr>
                                        <p:cTn dur="1750"/>
                                        <p:tgtEl>
                                          <p:spTgt spid="63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grpSp>
        <p:nvGrpSpPr>
          <p:cNvPr id="653" name="Google Shape;653;p5"/>
          <p:cNvGrpSpPr/>
          <p:nvPr/>
        </p:nvGrpSpPr>
        <p:grpSpPr>
          <a:xfrm>
            <a:off x="250825" y="1400548"/>
            <a:ext cx="2181719" cy="2601618"/>
            <a:chOff x="250825" y="1066180"/>
            <a:chExt cx="2181719" cy="2601618"/>
          </a:xfrm>
        </p:grpSpPr>
        <p:sp>
          <p:nvSpPr>
            <p:cNvPr id="654" name="Google Shape;654;p5"/>
            <p:cNvSpPr/>
            <p:nvPr/>
          </p:nvSpPr>
          <p:spPr>
            <a:xfrm>
              <a:off x="250825" y="1066180"/>
              <a:ext cx="2181719" cy="2601618"/>
            </a:xfrm>
            <a:prstGeom prst="rect">
              <a:avLst/>
            </a:prstGeom>
            <a:solidFill>
              <a:srgbClr val="D4EC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5" name="Google Shape;655;p5"/>
            <p:cNvSpPr/>
            <p:nvPr/>
          </p:nvSpPr>
          <p:spPr>
            <a:xfrm>
              <a:off x="250825" y="1066181"/>
              <a:ext cx="2181719"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消費者</a:t>
              </a:r>
              <a:endParaRPr/>
            </a:p>
          </p:txBody>
        </p:sp>
        <p:sp>
          <p:nvSpPr>
            <p:cNvPr id="656" name="Google Shape;656;p5"/>
            <p:cNvSpPr txBox="1"/>
            <p:nvPr/>
          </p:nvSpPr>
          <p:spPr>
            <a:xfrm>
              <a:off x="321212" y="2896382"/>
              <a:ext cx="2040900" cy="634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品物の金額1,000円と一緒に</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消費税100円を</a:t>
              </a:r>
              <a:r>
                <a:rPr lang="ja-JP" sz="1100">
                  <a:solidFill>
                    <a:schemeClr val="dk1"/>
                  </a:solidFill>
                  <a:latin typeface="Arial"/>
                  <a:ea typeface="Arial"/>
                  <a:cs typeface="Arial"/>
                  <a:sym typeface="Arial"/>
                </a:rPr>
                <a:t>支払う</a:t>
              </a:r>
              <a:r>
                <a:rPr b="0" i="0" lang="ja-JP" sz="1100" u="none" strike="noStrike">
                  <a:solidFill>
                    <a:schemeClr val="dk1"/>
                  </a:solidFill>
                  <a:latin typeface="Arial"/>
                  <a:ea typeface="Arial"/>
                  <a:cs typeface="Arial"/>
                  <a:sym typeface="Arial"/>
                </a:rPr>
                <a:t>。</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(消費税を</a:t>
              </a:r>
              <a:r>
                <a:rPr lang="ja-JP" sz="1100">
                  <a:solidFill>
                    <a:schemeClr val="dk1"/>
                  </a:solidFill>
                  <a:latin typeface="Arial"/>
                  <a:ea typeface="Arial"/>
                  <a:cs typeface="Arial"/>
                  <a:sym typeface="Arial"/>
                </a:rPr>
                <a:t>負担する</a:t>
              </a:r>
              <a:r>
                <a:rPr b="0" i="0" lang="ja-JP" sz="1100" u="none" strike="noStrike">
                  <a:solidFill>
                    <a:schemeClr val="dk1"/>
                  </a:solidFill>
                  <a:latin typeface="Arial"/>
                  <a:ea typeface="Arial"/>
                  <a:cs typeface="Arial"/>
                  <a:sym typeface="Arial"/>
                </a:rPr>
                <a:t>)</a:t>
              </a:r>
              <a:endParaRPr b="0" sz="1100">
                <a:solidFill>
                  <a:schemeClr val="dk1"/>
                </a:solidFill>
                <a:latin typeface="Arial"/>
                <a:ea typeface="Arial"/>
                <a:cs typeface="Arial"/>
                <a:sym typeface="Arial"/>
              </a:endParaRPr>
            </a:p>
          </p:txBody>
        </p:sp>
        <p:pic>
          <p:nvPicPr>
            <p:cNvPr id="657" name="Google Shape;657;p5"/>
            <p:cNvPicPr preferRelativeResize="0"/>
            <p:nvPr/>
          </p:nvPicPr>
          <p:blipFill rotWithShape="1">
            <a:blip r:embed="rId3">
              <a:alphaModFix/>
            </a:blip>
            <a:srcRect b="0" l="0" r="0" t="0"/>
            <a:stretch/>
          </p:blipFill>
          <p:spPr>
            <a:xfrm>
              <a:off x="925141" y="1498016"/>
              <a:ext cx="1042898" cy="1362795"/>
            </a:xfrm>
            <a:prstGeom prst="rect">
              <a:avLst/>
            </a:prstGeom>
            <a:noFill/>
            <a:ln>
              <a:noFill/>
            </a:ln>
          </p:spPr>
        </p:pic>
      </p:grpSp>
      <p:sp>
        <p:nvSpPr>
          <p:cNvPr id="658" name="Google Shape;658;p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pic>
        <p:nvPicPr>
          <p:cNvPr id="659" name="Google Shape;659;p5"/>
          <p:cNvPicPr preferRelativeResize="0"/>
          <p:nvPr/>
        </p:nvPicPr>
        <p:blipFill rotWithShape="1">
          <a:blip r:embed="rId4">
            <a:alphaModFix/>
          </a:blip>
          <a:srcRect b="0" l="0" r="0" t="0"/>
          <a:stretch/>
        </p:blipFill>
        <p:spPr>
          <a:xfrm>
            <a:off x="230063" y="5106433"/>
            <a:ext cx="1308244" cy="1515967"/>
          </a:xfrm>
          <a:prstGeom prst="rect">
            <a:avLst/>
          </a:prstGeom>
          <a:noFill/>
          <a:ln>
            <a:noFill/>
          </a:ln>
        </p:spPr>
      </p:pic>
      <p:sp>
        <p:nvSpPr>
          <p:cNvPr id="660" name="Google Shape;660;p5"/>
          <p:cNvSpPr/>
          <p:nvPr/>
        </p:nvSpPr>
        <p:spPr>
          <a:xfrm>
            <a:off x="5919612" y="2092545"/>
            <a:ext cx="259687" cy="390662"/>
          </a:xfrm>
          <a:prstGeom prst="downArrow">
            <a:avLst>
              <a:gd fmla="val 50000" name="adj1"/>
              <a:gd fmla="val 5000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61" name="Google Shape;661;p5"/>
          <p:cNvGrpSpPr/>
          <p:nvPr/>
        </p:nvGrpSpPr>
        <p:grpSpPr>
          <a:xfrm>
            <a:off x="5337895" y="2072885"/>
            <a:ext cx="685800" cy="373627"/>
            <a:chOff x="5337895" y="2072885"/>
            <a:chExt cx="685800" cy="373627"/>
          </a:xfrm>
        </p:grpSpPr>
        <p:pic>
          <p:nvPicPr>
            <p:cNvPr id="662" name="Google Shape;662;p5"/>
            <p:cNvPicPr preferRelativeResize="0"/>
            <p:nvPr/>
          </p:nvPicPr>
          <p:blipFill rotWithShape="1">
            <a:blip r:embed="rId5">
              <a:alphaModFix/>
            </a:blip>
            <a:srcRect b="0" l="0" r="0" t="0"/>
            <a:stretch/>
          </p:blipFill>
          <p:spPr>
            <a:xfrm>
              <a:off x="5359396" y="2072885"/>
              <a:ext cx="373627" cy="373627"/>
            </a:xfrm>
            <a:prstGeom prst="rect">
              <a:avLst/>
            </a:prstGeom>
            <a:noFill/>
            <a:ln>
              <a:noFill/>
            </a:ln>
          </p:spPr>
        </p:pic>
        <p:sp>
          <p:nvSpPr>
            <p:cNvPr id="663" name="Google Shape;663;p5"/>
            <p:cNvSpPr txBox="1"/>
            <p:nvPr/>
          </p:nvSpPr>
          <p:spPr>
            <a:xfrm>
              <a:off x="5337895" y="2138476"/>
              <a:ext cx="6858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lt1"/>
                  </a:solidFill>
                </a:rPr>
                <a:t>100</a:t>
              </a:r>
              <a:endParaRPr sz="1000"/>
            </a:p>
          </p:txBody>
        </p:sp>
      </p:grpSp>
      <p:sp>
        <p:nvSpPr>
          <p:cNvPr id="664" name="Google Shape;664;p5"/>
          <p:cNvSpPr/>
          <p:nvPr/>
        </p:nvSpPr>
        <p:spPr>
          <a:xfrm>
            <a:off x="2510313" y="1420637"/>
            <a:ext cx="592659" cy="279958"/>
          </a:xfrm>
          <a:prstGeom prst="rightArrow">
            <a:avLst>
              <a:gd fmla="val 46058" name="adj1"/>
              <a:gd fmla="val 4984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5" name="Google Shape;665;p5"/>
          <p:cNvSpPr/>
          <p:nvPr/>
        </p:nvSpPr>
        <p:spPr>
          <a:xfrm rot="10800000">
            <a:off x="5916539" y="3468590"/>
            <a:ext cx="265834" cy="419218"/>
          </a:xfrm>
          <a:prstGeom prst="upArrow">
            <a:avLst>
              <a:gd fmla="val 55085" name="adj1"/>
              <a:gd fmla="val 55021"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66" name="Google Shape;666;p5"/>
          <p:cNvGrpSpPr/>
          <p:nvPr/>
        </p:nvGrpSpPr>
        <p:grpSpPr>
          <a:xfrm>
            <a:off x="5326437" y="3468591"/>
            <a:ext cx="439500" cy="373627"/>
            <a:chOff x="5326437" y="3468591"/>
            <a:chExt cx="439500" cy="373627"/>
          </a:xfrm>
        </p:grpSpPr>
        <p:pic>
          <p:nvPicPr>
            <p:cNvPr id="667" name="Google Shape;667;p5"/>
            <p:cNvPicPr preferRelativeResize="0"/>
            <p:nvPr/>
          </p:nvPicPr>
          <p:blipFill rotWithShape="1">
            <a:blip r:embed="rId5">
              <a:alphaModFix/>
            </a:blip>
            <a:srcRect b="0" l="0" r="0" t="0"/>
            <a:stretch/>
          </p:blipFill>
          <p:spPr>
            <a:xfrm>
              <a:off x="5359396" y="3468591"/>
              <a:ext cx="373627" cy="373627"/>
            </a:xfrm>
            <a:prstGeom prst="rect">
              <a:avLst/>
            </a:prstGeom>
            <a:noFill/>
            <a:ln>
              <a:noFill/>
            </a:ln>
          </p:spPr>
        </p:pic>
        <p:sp>
          <p:nvSpPr>
            <p:cNvPr id="668" name="Google Shape;668;p5"/>
            <p:cNvSpPr txBox="1"/>
            <p:nvPr/>
          </p:nvSpPr>
          <p:spPr>
            <a:xfrm>
              <a:off x="5326437" y="3522704"/>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a:p>
          </p:txBody>
        </p:sp>
      </p:grpSp>
      <p:grpSp>
        <p:nvGrpSpPr>
          <p:cNvPr id="669" name="Google Shape;669;p5"/>
          <p:cNvGrpSpPr/>
          <p:nvPr/>
        </p:nvGrpSpPr>
        <p:grpSpPr>
          <a:xfrm>
            <a:off x="3188677" y="3870979"/>
            <a:ext cx="5631474" cy="938719"/>
            <a:chOff x="3188676" y="3870979"/>
            <a:chExt cx="5775937" cy="938719"/>
          </a:xfrm>
        </p:grpSpPr>
        <p:sp>
          <p:nvSpPr>
            <p:cNvPr id="670" name="Google Shape;670;p5"/>
            <p:cNvSpPr/>
            <p:nvPr/>
          </p:nvSpPr>
          <p:spPr>
            <a:xfrm>
              <a:off x="3188676" y="3909698"/>
              <a:ext cx="5775937" cy="900000"/>
            </a:xfrm>
            <a:prstGeom prst="rect">
              <a:avLst/>
            </a:prstGeom>
            <a:noFill/>
            <a:ln cap="flat" cmpd="sng" w="12700">
              <a:solidFill>
                <a:srgbClr val="005BA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1" name="Google Shape;671;p5"/>
            <p:cNvSpPr/>
            <p:nvPr/>
          </p:nvSpPr>
          <p:spPr>
            <a:xfrm>
              <a:off x="3188676" y="3909698"/>
              <a:ext cx="1262017" cy="346596"/>
            </a:xfrm>
            <a:prstGeom prst="rect">
              <a:avLst/>
            </a:prstGeom>
            <a:solidFill>
              <a:srgbClr val="005BAD"/>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日本銀行</a:t>
              </a:r>
              <a:endParaRPr/>
            </a:p>
          </p:txBody>
        </p:sp>
        <p:sp>
          <p:nvSpPr>
            <p:cNvPr id="672" name="Google Shape;672;p5"/>
            <p:cNvSpPr txBox="1"/>
            <p:nvPr/>
          </p:nvSpPr>
          <p:spPr>
            <a:xfrm>
              <a:off x="3204879" y="4386100"/>
              <a:ext cx="4017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預けられた消費税を国のお金 (国庫金) として保管する。</a:t>
              </a:r>
              <a:endParaRPr b="0" i="0" sz="1100" u="none" strike="noStrike">
                <a:solidFill>
                  <a:schemeClr val="dk1"/>
                </a:solidFill>
                <a:latin typeface="Arial"/>
                <a:ea typeface="Arial"/>
                <a:cs typeface="Arial"/>
                <a:sym typeface="Arial"/>
              </a:endParaRPr>
            </a:p>
          </p:txBody>
        </p:sp>
        <p:sp>
          <p:nvSpPr>
            <p:cNvPr id="673" name="Google Shape;673;p5"/>
            <p:cNvSpPr/>
            <p:nvPr/>
          </p:nvSpPr>
          <p:spPr>
            <a:xfrm>
              <a:off x="3405575" y="3870979"/>
              <a:ext cx="538200" cy="13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lt1"/>
                  </a:solidFill>
                  <a:latin typeface="Arial"/>
                  <a:ea typeface="Arial"/>
                  <a:cs typeface="Arial"/>
                  <a:sym typeface="Arial"/>
                </a:rPr>
                <a:t>にっぽん</a:t>
              </a:r>
              <a:endParaRPr/>
            </a:p>
          </p:txBody>
        </p:sp>
      </p:grpSp>
      <p:sp>
        <p:nvSpPr>
          <p:cNvPr id="674" name="Google Shape;674;p5"/>
          <p:cNvSpPr/>
          <p:nvPr/>
        </p:nvSpPr>
        <p:spPr>
          <a:xfrm rot="10800000">
            <a:off x="4543549"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75" name="Google Shape;675;p5"/>
          <p:cNvGrpSpPr/>
          <p:nvPr/>
        </p:nvGrpSpPr>
        <p:grpSpPr>
          <a:xfrm>
            <a:off x="3544755" y="4870455"/>
            <a:ext cx="1018278" cy="519561"/>
            <a:chOff x="3544755" y="4870455"/>
            <a:chExt cx="1018278" cy="519561"/>
          </a:xfrm>
        </p:grpSpPr>
        <p:sp>
          <p:nvSpPr>
            <p:cNvPr id="676" name="Google Shape;676;p5"/>
            <p:cNvSpPr/>
            <p:nvPr/>
          </p:nvSpPr>
          <p:spPr>
            <a:xfrm>
              <a:off x="3544755"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77" name="Google Shape;677;p5"/>
            <p:cNvPicPr preferRelativeResize="0"/>
            <p:nvPr/>
          </p:nvPicPr>
          <p:blipFill rotWithShape="1">
            <a:blip r:embed="rId6">
              <a:alphaModFix/>
            </a:blip>
            <a:srcRect b="0" l="0" r="0" t="0"/>
            <a:stretch/>
          </p:blipFill>
          <p:spPr>
            <a:xfrm>
              <a:off x="3638286" y="4943421"/>
              <a:ext cx="373627" cy="373627"/>
            </a:xfrm>
            <a:prstGeom prst="rect">
              <a:avLst/>
            </a:prstGeom>
            <a:noFill/>
            <a:ln>
              <a:noFill/>
            </a:ln>
          </p:spPr>
        </p:pic>
        <p:pic>
          <p:nvPicPr>
            <p:cNvPr id="678" name="Google Shape;678;p5"/>
            <p:cNvPicPr preferRelativeResize="0"/>
            <p:nvPr/>
          </p:nvPicPr>
          <p:blipFill rotWithShape="1">
            <a:blip r:embed="rId6">
              <a:alphaModFix/>
            </a:blip>
            <a:srcRect b="0" l="0" r="0" t="0"/>
            <a:stretch/>
          </p:blipFill>
          <p:spPr>
            <a:xfrm>
              <a:off x="3773244" y="4943421"/>
              <a:ext cx="373627" cy="373627"/>
            </a:xfrm>
            <a:prstGeom prst="rect">
              <a:avLst/>
            </a:prstGeom>
            <a:noFill/>
            <a:ln>
              <a:noFill/>
            </a:ln>
          </p:spPr>
        </p:pic>
        <p:pic>
          <p:nvPicPr>
            <p:cNvPr id="679" name="Google Shape;679;p5"/>
            <p:cNvPicPr preferRelativeResize="0"/>
            <p:nvPr/>
          </p:nvPicPr>
          <p:blipFill rotWithShape="1">
            <a:blip r:embed="rId7">
              <a:alphaModFix/>
            </a:blip>
            <a:srcRect b="0" l="0" r="0" t="0"/>
            <a:stretch/>
          </p:blipFill>
          <p:spPr>
            <a:xfrm>
              <a:off x="3941433" y="4944063"/>
              <a:ext cx="373627" cy="372343"/>
            </a:xfrm>
            <a:prstGeom prst="rect">
              <a:avLst/>
            </a:prstGeom>
            <a:noFill/>
            <a:ln>
              <a:noFill/>
            </a:ln>
          </p:spPr>
        </p:pic>
        <p:sp>
          <p:nvSpPr>
            <p:cNvPr id="680" name="Google Shape;680;p5"/>
            <p:cNvSpPr txBox="1"/>
            <p:nvPr/>
          </p:nvSpPr>
          <p:spPr>
            <a:xfrm>
              <a:off x="3602133" y="4976338"/>
              <a:ext cx="960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a:solidFill>
                    <a:schemeClr val="lt1"/>
                  </a:solidFill>
                </a:rPr>
                <a:t>７８円</a:t>
              </a:r>
              <a:endParaRPr b="1">
                <a:solidFill>
                  <a:schemeClr val="lt1"/>
                </a:solidFill>
              </a:endParaRPr>
            </a:p>
          </p:txBody>
        </p:sp>
      </p:grpSp>
      <p:grpSp>
        <p:nvGrpSpPr>
          <p:cNvPr id="681" name="Google Shape;681;p5"/>
          <p:cNvGrpSpPr/>
          <p:nvPr/>
        </p:nvGrpSpPr>
        <p:grpSpPr>
          <a:xfrm>
            <a:off x="6741856" y="4870455"/>
            <a:ext cx="1015760" cy="519561"/>
            <a:chOff x="6741856" y="4870455"/>
            <a:chExt cx="1015760" cy="519561"/>
          </a:xfrm>
        </p:grpSpPr>
        <p:sp>
          <p:nvSpPr>
            <p:cNvPr id="682" name="Google Shape;682;p5"/>
            <p:cNvSpPr/>
            <p:nvPr/>
          </p:nvSpPr>
          <p:spPr>
            <a:xfrm>
              <a:off x="6741856"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83" name="Google Shape;683;p5"/>
            <p:cNvGrpSpPr/>
            <p:nvPr/>
          </p:nvGrpSpPr>
          <p:grpSpPr>
            <a:xfrm>
              <a:off x="6809916" y="4943421"/>
              <a:ext cx="947700" cy="373627"/>
              <a:chOff x="6809916" y="4943421"/>
              <a:chExt cx="947700" cy="373627"/>
            </a:xfrm>
          </p:grpSpPr>
          <p:pic>
            <p:nvPicPr>
              <p:cNvPr id="684" name="Google Shape;684;p5"/>
              <p:cNvPicPr preferRelativeResize="0"/>
              <p:nvPr/>
            </p:nvPicPr>
            <p:blipFill rotWithShape="1">
              <a:blip r:embed="rId6">
                <a:alphaModFix/>
              </a:blip>
              <a:srcRect b="0" l="0" r="0" t="0"/>
              <a:stretch/>
            </p:blipFill>
            <p:spPr>
              <a:xfrm>
                <a:off x="6842206" y="4943421"/>
                <a:ext cx="373627" cy="373627"/>
              </a:xfrm>
              <a:prstGeom prst="rect">
                <a:avLst/>
              </a:prstGeom>
              <a:noFill/>
              <a:ln>
                <a:noFill/>
              </a:ln>
            </p:spPr>
          </p:pic>
          <p:pic>
            <p:nvPicPr>
              <p:cNvPr id="685" name="Google Shape;685;p5"/>
              <p:cNvPicPr preferRelativeResize="0"/>
              <p:nvPr/>
            </p:nvPicPr>
            <p:blipFill rotWithShape="1">
              <a:blip r:embed="rId7">
                <a:alphaModFix/>
              </a:blip>
              <a:srcRect b="0" l="0" r="0" t="0"/>
              <a:stretch/>
            </p:blipFill>
            <p:spPr>
              <a:xfrm>
                <a:off x="6977164" y="4944063"/>
                <a:ext cx="373627" cy="372343"/>
              </a:xfrm>
              <a:prstGeom prst="rect">
                <a:avLst/>
              </a:prstGeom>
              <a:noFill/>
              <a:ln>
                <a:noFill/>
              </a:ln>
            </p:spPr>
          </p:pic>
          <p:pic>
            <p:nvPicPr>
              <p:cNvPr id="686" name="Google Shape;686;p5"/>
              <p:cNvPicPr preferRelativeResize="0"/>
              <p:nvPr/>
            </p:nvPicPr>
            <p:blipFill rotWithShape="1">
              <a:blip r:embed="rId7">
                <a:alphaModFix/>
              </a:blip>
              <a:srcRect b="0" l="0" r="0" t="0"/>
              <a:stretch/>
            </p:blipFill>
            <p:spPr>
              <a:xfrm>
                <a:off x="7145353" y="4944063"/>
                <a:ext cx="373627" cy="372343"/>
              </a:xfrm>
              <a:prstGeom prst="rect">
                <a:avLst/>
              </a:prstGeom>
              <a:noFill/>
              <a:ln>
                <a:noFill/>
              </a:ln>
            </p:spPr>
          </p:pic>
          <p:sp>
            <p:nvSpPr>
              <p:cNvPr id="687" name="Google Shape;687;p5"/>
              <p:cNvSpPr txBox="1"/>
              <p:nvPr/>
            </p:nvSpPr>
            <p:spPr>
              <a:xfrm>
                <a:off x="6809916" y="4958576"/>
                <a:ext cx="947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a:solidFill>
                      <a:schemeClr val="lt1"/>
                    </a:solidFill>
                  </a:rPr>
                  <a:t>２２円</a:t>
                </a:r>
                <a:endParaRPr b="1">
                  <a:solidFill>
                    <a:schemeClr val="lt1"/>
                  </a:solidFill>
                </a:endParaRPr>
              </a:p>
            </p:txBody>
          </p:sp>
        </p:grpSp>
      </p:grpSp>
      <p:grpSp>
        <p:nvGrpSpPr>
          <p:cNvPr id="688" name="Google Shape;688;p5"/>
          <p:cNvGrpSpPr/>
          <p:nvPr/>
        </p:nvGrpSpPr>
        <p:grpSpPr>
          <a:xfrm>
            <a:off x="3188676" y="5493830"/>
            <a:ext cx="2823484" cy="815490"/>
            <a:chOff x="3188676" y="5493830"/>
            <a:chExt cx="2823484" cy="815490"/>
          </a:xfrm>
        </p:grpSpPr>
        <p:sp>
          <p:nvSpPr>
            <p:cNvPr id="689" name="Google Shape;689;p5"/>
            <p:cNvSpPr/>
            <p:nvPr/>
          </p:nvSpPr>
          <p:spPr>
            <a:xfrm>
              <a:off x="3188676" y="5494198"/>
              <a:ext cx="2823484" cy="815122"/>
            </a:xfrm>
            <a:prstGeom prst="rect">
              <a:avLst/>
            </a:prstGeom>
            <a:noFill/>
            <a:ln cap="flat" cmpd="sng" w="12700">
              <a:solidFill>
                <a:srgbClr val="005BA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0" name="Google Shape;690;p5"/>
            <p:cNvSpPr/>
            <p:nvPr/>
          </p:nvSpPr>
          <p:spPr>
            <a:xfrm>
              <a:off x="3188676" y="5493830"/>
              <a:ext cx="282348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国　（国税）</a:t>
              </a:r>
              <a:endParaRPr sz="1600">
                <a:solidFill>
                  <a:schemeClr val="lt1"/>
                </a:solidFill>
                <a:latin typeface="Arial"/>
                <a:ea typeface="Arial"/>
                <a:cs typeface="Arial"/>
                <a:sym typeface="Arial"/>
              </a:endParaRPr>
            </a:p>
          </p:txBody>
        </p:sp>
        <p:sp>
          <p:nvSpPr>
            <p:cNvPr id="691" name="Google Shape;691;p5"/>
            <p:cNvSpPr txBox="1"/>
            <p:nvPr/>
          </p:nvSpPr>
          <p:spPr>
            <a:xfrm>
              <a:off x="4082942" y="5920250"/>
              <a:ext cx="1018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strike="noStrike">
                  <a:solidFill>
                    <a:schemeClr val="dk1"/>
                  </a:solidFill>
                  <a:latin typeface="Arial"/>
                  <a:ea typeface="Arial"/>
                  <a:cs typeface="Arial"/>
                  <a:sym typeface="Arial"/>
                </a:rPr>
                <a:t>７．８％</a:t>
              </a:r>
              <a:endParaRPr b="0" i="0" sz="1400" u="none" strike="noStrike">
                <a:solidFill>
                  <a:schemeClr val="dk1"/>
                </a:solidFill>
                <a:latin typeface="Arial"/>
                <a:ea typeface="Arial"/>
                <a:cs typeface="Arial"/>
                <a:sym typeface="Arial"/>
              </a:endParaRPr>
            </a:p>
          </p:txBody>
        </p:sp>
      </p:grpSp>
      <p:grpSp>
        <p:nvGrpSpPr>
          <p:cNvPr id="692" name="Google Shape;692;p5"/>
          <p:cNvGrpSpPr/>
          <p:nvPr/>
        </p:nvGrpSpPr>
        <p:grpSpPr>
          <a:xfrm>
            <a:off x="6213137" y="5493830"/>
            <a:ext cx="2751476" cy="815490"/>
            <a:chOff x="6213137" y="5493830"/>
            <a:chExt cx="2751476" cy="815490"/>
          </a:xfrm>
        </p:grpSpPr>
        <p:sp>
          <p:nvSpPr>
            <p:cNvPr id="693" name="Google Shape;693;p5"/>
            <p:cNvSpPr/>
            <p:nvPr/>
          </p:nvSpPr>
          <p:spPr>
            <a:xfrm>
              <a:off x="6213137" y="5494198"/>
              <a:ext cx="2751476" cy="815122"/>
            </a:xfrm>
            <a:prstGeom prst="rect">
              <a:avLst/>
            </a:prstGeom>
            <a:noFill/>
            <a:ln cap="flat" cmpd="sng" w="12700">
              <a:solidFill>
                <a:srgbClr val="005BA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4" name="Google Shape;694;p5"/>
            <p:cNvSpPr/>
            <p:nvPr/>
          </p:nvSpPr>
          <p:spPr>
            <a:xfrm>
              <a:off x="6221609" y="5493830"/>
              <a:ext cx="274300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地方　（地方税）</a:t>
              </a:r>
              <a:endParaRPr/>
            </a:p>
          </p:txBody>
        </p:sp>
        <p:sp>
          <p:nvSpPr>
            <p:cNvPr id="695" name="Google Shape;695;p5"/>
            <p:cNvSpPr txBox="1"/>
            <p:nvPr/>
          </p:nvSpPr>
          <p:spPr>
            <a:xfrm>
              <a:off x="7117293" y="5920250"/>
              <a:ext cx="1152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２</a:t>
              </a:r>
              <a:r>
                <a:rPr b="0" i="0" lang="ja-JP" sz="1400" u="none" strike="noStrike">
                  <a:solidFill>
                    <a:schemeClr val="dk1"/>
                  </a:solidFill>
                  <a:latin typeface="Arial"/>
                  <a:ea typeface="Arial"/>
                  <a:cs typeface="Arial"/>
                  <a:sym typeface="Arial"/>
                </a:rPr>
                <a:t>．２％</a:t>
              </a:r>
              <a:endParaRPr b="0" i="0" sz="1400" u="none" strike="noStrike">
                <a:solidFill>
                  <a:schemeClr val="dk1"/>
                </a:solidFill>
                <a:latin typeface="Arial"/>
                <a:ea typeface="Arial"/>
                <a:cs typeface="Arial"/>
                <a:sym typeface="Arial"/>
              </a:endParaRPr>
            </a:p>
          </p:txBody>
        </p:sp>
      </p:grpSp>
      <p:grpSp>
        <p:nvGrpSpPr>
          <p:cNvPr id="696" name="Google Shape;696;p5"/>
          <p:cNvGrpSpPr/>
          <p:nvPr/>
        </p:nvGrpSpPr>
        <p:grpSpPr>
          <a:xfrm>
            <a:off x="806814" y="4287053"/>
            <a:ext cx="2181719" cy="870352"/>
            <a:chOff x="806814" y="4287053"/>
            <a:chExt cx="2181719" cy="870352"/>
          </a:xfrm>
        </p:grpSpPr>
        <p:sp>
          <p:nvSpPr>
            <p:cNvPr id="697" name="Google Shape;697;p5"/>
            <p:cNvSpPr/>
            <p:nvPr/>
          </p:nvSpPr>
          <p:spPr>
            <a:xfrm>
              <a:off x="806814" y="4287053"/>
              <a:ext cx="2181719" cy="870352"/>
            </a:xfrm>
            <a:prstGeom prst="wedgeEllipseCallout">
              <a:avLst>
                <a:gd fmla="val -32959" name="adj1"/>
                <a:gd fmla="val 56807" name="adj2"/>
              </a:avLst>
            </a:prstGeom>
            <a:solidFill>
              <a:schemeClr val="lt1"/>
            </a:solidFill>
            <a:ln cap="flat" cmpd="sng" w="12700">
              <a:solidFill>
                <a:srgbClr val="005BA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8" name="Google Shape;698;p5"/>
            <p:cNvSpPr txBox="1"/>
            <p:nvPr/>
          </p:nvSpPr>
          <p:spPr>
            <a:xfrm>
              <a:off x="993681" y="4505875"/>
              <a:ext cx="1853400" cy="464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000" u="none" strike="noStrike">
                  <a:solidFill>
                    <a:schemeClr val="dk1"/>
                  </a:solidFill>
                  <a:latin typeface="Arial"/>
                  <a:ea typeface="Arial"/>
                  <a:cs typeface="Arial"/>
                  <a:sym typeface="Arial"/>
                </a:rPr>
                <a:t>お店は、 消費税を預かって</a:t>
              </a:r>
              <a:endParaRPr b="0" i="0" sz="10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000" u="none" strike="noStrike">
                  <a:solidFill>
                    <a:schemeClr val="dk1"/>
                  </a:solidFill>
                  <a:latin typeface="Arial"/>
                  <a:ea typeface="Arial"/>
                  <a:cs typeface="Arial"/>
                  <a:sym typeface="Arial"/>
                </a:rPr>
                <a:t>まとめて納めているんだね。</a:t>
              </a:r>
              <a:endParaRPr b="0" sz="1000">
                <a:solidFill>
                  <a:schemeClr val="dk1"/>
                </a:solidFill>
                <a:latin typeface="Arial"/>
                <a:ea typeface="Arial"/>
                <a:cs typeface="Arial"/>
                <a:sym typeface="Arial"/>
              </a:endParaRPr>
            </a:p>
          </p:txBody>
        </p:sp>
      </p:grpSp>
      <p:grpSp>
        <p:nvGrpSpPr>
          <p:cNvPr id="699" name="Google Shape;699;p5"/>
          <p:cNvGrpSpPr/>
          <p:nvPr/>
        </p:nvGrpSpPr>
        <p:grpSpPr>
          <a:xfrm>
            <a:off x="3188676" y="2525899"/>
            <a:ext cx="5631475" cy="900000"/>
            <a:chOff x="3188676" y="2525899"/>
            <a:chExt cx="5631475" cy="900000"/>
          </a:xfrm>
        </p:grpSpPr>
        <p:sp>
          <p:nvSpPr>
            <p:cNvPr id="700" name="Google Shape;700;p5"/>
            <p:cNvSpPr/>
            <p:nvPr/>
          </p:nvSpPr>
          <p:spPr>
            <a:xfrm>
              <a:off x="3188677" y="2525899"/>
              <a:ext cx="5631474" cy="900000"/>
            </a:xfrm>
            <a:prstGeom prst="rect">
              <a:avLst/>
            </a:prstGeom>
            <a:noFill/>
            <a:ln cap="flat" cmpd="sng" w="12700">
              <a:solidFill>
                <a:srgbClr val="005BA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1" name="Google Shape;701;p5"/>
            <p:cNvSpPr/>
            <p:nvPr/>
          </p:nvSpPr>
          <p:spPr>
            <a:xfrm>
              <a:off x="3188676" y="2525899"/>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税務署</a:t>
              </a:r>
              <a:endParaRPr/>
            </a:p>
          </p:txBody>
        </p:sp>
        <p:sp>
          <p:nvSpPr>
            <p:cNvPr id="702" name="Google Shape;702;p5"/>
            <p:cNvSpPr txBox="1"/>
            <p:nvPr/>
          </p:nvSpPr>
          <p:spPr>
            <a:xfrm>
              <a:off x="3204878" y="2995835"/>
              <a:ext cx="2848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納められた消費税を日本銀行に預ける。</a:t>
              </a:r>
              <a:endParaRPr sz="1100"/>
            </a:p>
          </p:txBody>
        </p:sp>
      </p:grpSp>
      <p:grpSp>
        <p:nvGrpSpPr>
          <p:cNvPr id="703" name="Google Shape;703;p5"/>
          <p:cNvGrpSpPr/>
          <p:nvPr/>
        </p:nvGrpSpPr>
        <p:grpSpPr>
          <a:xfrm>
            <a:off x="5390701" y="1116218"/>
            <a:ext cx="1660098" cy="846530"/>
            <a:chOff x="5390701" y="1116218"/>
            <a:chExt cx="1660098" cy="846530"/>
          </a:xfrm>
        </p:grpSpPr>
        <p:sp>
          <p:nvSpPr>
            <p:cNvPr id="704" name="Google Shape;704;p5"/>
            <p:cNvSpPr/>
            <p:nvPr/>
          </p:nvSpPr>
          <p:spPr>
            <a:xfrm>
              <a:off x="5410911" y="1144731"/>
              <a:ext cx="1639888" cy="818017"/>
            </a:xfrm>
            <a:prstGeom prst="rect">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5" name="Google Shape;705;p5"/>
            <p:cNvSpPr txBox="1"/>
            <p:nvPr/>
          </p:nvSpPr>
          <p:spPr>
            <a:xfrm>
              <a:off x="5390701" y="1116218"/>
              <a:ext cx="938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rgbClr val="005BAD"/>
                  </a:solidFill>
                  <a:latin typeface="Arial"/>
                  <a:ea typeface="Arial"/>
                  <a:cs typeface="Arial"/>
                  <a:sym typeface="Arial"/>
                </a:rPr>
                <a:t>お店の売上</a:t>
              </a:r>
              <a:endParaRPr b="0" sz="1100">
                <a:solidFill>
                  <a:srgbClr val="005BAD"/>
                </a:solidFill>
                <a:latin typeface="Arial"/>
                <a:ea typeface="Arial"/>
                <a:cs typeface="Arial"/>
                <a:sym typeface="Arial"/>
              </a:endParaRPr>
            </a:p>
          </p:txBody>
        </p:sp>
        <p:grpSp>
          <p:nvGrpSpPr>
            <p:cNvPr id="706" name="Google Shape;706;p5"/>
            <p:cNvGrpSpPr/>
            <p:nvPr/>
          </p:nvGrpSpPr>
          <p:grpSpPr>
            <a:xfrm>
              <a:off x="5817922" y="1423047"/>
              <a:ext cx="825763" cy="405111"/>
              <a:chOff x="2078852" y="2236872"/>
              <a:chExt cx="997800" cy="489512"/>
            </a:xfrm>
          </p:grpSpPr>
          <p:pic>
            <p:nvPicPr>
              <p:cNvPr descr="図形&#10;&#10;自動的に生成された説明" id="707" name="Google Shape;707;p5"/>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708" name="Google Shape;708;p5"/>
              <p:cNvSpPr txBox="1"/>
              <p:nvPr/>
            </p:nvSpPr>
            <p:spPr>
              <a:xfrm>
                <a:off x="2078852" y="2302249"/>
                <a:ext cx="997800" cy="33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a:t>
                </a:r>
                <a:r>
                  <a:rPr lang="ja-JP" sz="1200">
                    <a:solidFill>
                      <a:schemeClr val="lt1"/>
                    </a:solidFill>
                    <a:latin typeface="Arial"/>
                    <a:ea typeface="Arial"/>
                    <a:cs typeface="Arial"/>
                    <a:sym typeface="Arial"/>
                  </a:rPr>
                  <a:t>０</a:t>
                </a:r>
                <a:endParaRPr sz="1200"/>
              </a:p>
            </p:txBody>
          </p:sp>
        </p:grpSp>
      </p:grpSp>
      <p:grpSp>
        <p:nvGrpSpPr>
          <p:cNvPr id="709" name="Google Shape;709;p5"/>
          <p:cNvGrpSpPr/>
          <p:nvPr/>
        </p:nvGrpSpPr>
        <p:grpSpPr>
          <a:xfrm>
            <a:off x="3180742" y="1088957"/>
            <a:ext cx="5654100" cy="976800"/>
            <a:chOff x="3165967" y="1065378"/>
            <a:chExt cx="5654100" cy="976800"/>
          </a:xfrm>
        </p:grpSpPr>
        <p:sp>
          <p:nvSpPr>
            <p:cNvPr id="710" name="Google Shape;710;p5"/>
            <p:cNvSpPr/>
            <p:nvPr/>
          </p:nvSpPr>
          <p:spPr>
            <a:xfrm>
              <a:off x="3165967" y="1065378"/>
              <a:ext cx="5654100" cy="976800"/>
            </a:xfrm>
            <a:prstGeom prst="rect">
              <a:avLst/>
            </a:prstGeom>
            <a:noFill/>
            <a:ln cap="flat" cmpd="sng" w="12700">
              <a:solidFill>
                <a:srgbClr val="005BA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11" name="Google Shape;711;p5"/>
            <p:cNvGrpSpPr/>
            <p:nvPr/>
          </p:nvGrpSpPr>
          <p:grpSpPr>
            <a:xfrm>
              <a:off x="3165967" y="1066181"/>
              <a:ext cx="2233711" cy="872876"/>
              <a:chOff x="3165967" y="1066181"/>
              <a:chExt cx="2233711" cy="872876"/>
            </a:xfrm>
          </p:grpSpPr>
          <p:sp>
            <p:nvSpPr>
              <p:cNvPr id="712" name="Google Shape;712;p5"/>
              <p:cNvSpPr/>
              <p:nvPr/>
            </p:nvSpPr>
            <p:spPr>
              <a:xfrm>
                <a:off x="3165967" y="1066181"/>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お店</a:t>
                </a:r>
                <a:endParaRPr/>
              </a:p>
            </p:txBody>
          </p:sp>
          <p:sp>
            <p:nvSpPr>
              <p:cNvPr id="713" name="Google Shape;713;p5"/>
              <p:cNvSpPr txBox="1"/>
              <p:nvPr/>
            </p:nvSpPr>
            <p:spPr>
              <a:xfrm>
                <a:off x="3204878" y="1444057"/>
                <a:ext cx="2194800" cy="4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消費者から預かった</a:t>
                </a:r>
                <a:endParaRPr b="0" i="0" sz="11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100" u="none" strike="noStrike">
                    <a:solidFill>
                      <a:schemeClr val="dk1"/>
                    </a:solidFill>
                    <a:latin typeface="Arial"/>
                    <a:ea typeface="Arial"/>
                    <a:cs typeface="Arial"/>
                    <a:sym typeface="Arial"/>
                  </a:rPr>
                  <a:t>消費税の額を計算して納める。</a:t>
                </a:r>
                <a:endParaRPr b="0" sz="1100">
                  <a:solidFill>
                    <a:schemeClr val="dk1"/>
                  </a:solidFill>
                  <a:latin typeface="Arial"/>
                  <a:ea typeface="Arial"/>
                  <a:cs typeface="Arial"/>
                  <a:sym typeface="Arial"/>
                </a:endParaRPr>
              </a:p>
            </p:txBody>
          </p:sp>
        </p:grpSp>
      </p:grpSp>
      <p:sp>
        <p:nvSpPr>
          <p:cNvPr id="714" name="Google Shape;714;p5"/>
          <p:cNvSpPr/>
          <p:nvPr/>
        </p:nvSpPr>
        <p:spPr>
          <a:xfrm>
            <a:off x="3102975" y="6432899"/>
            <a:ext cx="5550000" cy="855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※消費税は国税（消費税）と地方税（地方消費税）に分かれていて10%のうち7.8%が国税、2.2％が地方税です。</a:t>
            </a:r>
            <a:endParaRPr/>
          </a:p>
        </p:txBody>
      </p:sp>
      <p:pic>
        <p:nvPicPr>
          <p:cNvPr id="715" name="Google Shape;715;p5"/>
          <p:cNvPicPr preferRelativeResize="0"/>
          <p:nvPr/>
        </p:nvPicPr>
        <p:blipFill rotWithShape="1">
          <a:blip r:embed="rId9">
            <a:alphaModFix/>
          </a:blip>
          <a:srcRect b="0" l="0" r="0" t="0"/>
          <a:stretch/>
        </p:blipFill>
        <p:spPr>
          <a:xfrm>
            <a:off x="7239352" y="1029349"/>
            <a:ext cx="1654829" cy="1069432"/>
          </a:xfrm>
          <a:prstGeom prst="rect">
            <a:avLst/>
          </a:prstGeom>
          <a:noFill/>
          <a:ln>
            <a:noFill/>
          </a:ln>
        </p:spPr>
      </p:pic>
      <p:pic>
        <p:nvPicPr>
          <p:cNvPr id="716" name="Google Shape;716;p5"/>
          <p:cNvPicPr preferRelativeResize="0"/>
          <p:nvPr/>
        </p:nvPicPr>
        <p:blipFill rotWithShape="1">
          <a:blip r:embed="rId10">
            <a:alphaModFix/>
          </a:blip>
          <a:srcRect b="0" l="0" r="0" t="0"/>
          <a:stretch/>
        </p:blipFill>
        <p:spPr>
          <a:xfrm>
            <a:off x="7285826" y="2233915"/>
            <a:ext cx="1473744" cy="1433883"/>
          </a:xfrm>
          <a:prstGeom prst="rect">
            <a:avLst/>
          </a:prstGeom>
          <a:noFill/>
          <a:ln>
            <a:noFill/>
          </a:ln>
        </p:spPr>
      </p:pic>
      <p:pic>
        <p:nvPicPr>
          <p:cNvPr id="717" name="Google Shape;717;p5"/>
          <p:cNvPicPr preferRelativeResize="0"/>
          <p:nvPr/>
        </p:nvPicPr>
        <p:blipFill rotWithShape="1">
          <a:blip r:embed="rId11">
            <a:alphaModFix/>
          </a:blip>
          <a:srcRect b="0" l="0" r="0" t="0"/>
          <a:stretch/>
        </p:blipFill>
        <p:spPr>
          <a:xfrm>
            <a:off x="7034127" y="3865094"/>
            <a:ext cx="1977142" cy="956682"/>
          </a:xfrm>
          <a:prstGeom prst="rect">
            <a:avLst/>
          </a:prstGeom>
          <a:noFill/>
          <a:ln>
            <a:noFill/>
          </a:ln>
        </p:spPr>
      </p:pic>
      <p:grpSp>
        <p:nvGrpSpPr>
          <p:cNvPr id="718" name="Google Shape;718;p5"/>
          <p:cNvGrpSpPr/>
          <p:nvPr/>
        </p:nvGrpSpPr>
        <p:grpSpPr>
          <a:xfrm>
            <a:off x="2262331" y="1887744"/>
            <a:ext cx="825763" cy="907018"/>
            <a:chOff x="2262331" y="1700595"/>
            <a:chExt cx="825763" cy="907018"/>
          </a:xfrm>
        </p:grpSpPr>
        <p:grpSp>
          <p:nvGrpSpPr>
            <p:cNvPr id="719" name="Google Shape;719;p5"/>
            <p:cNvGrpSpPr/>
            <p:nvPr/>
          </p:nvGrpSpPr>
          <p:grpSpPr>
            <a:xfrm>
              <a:off x="2262331" y="1700595"/>
              <a:ext cx="825763" cy="405111"/>
              <a:chOff x="2078852" y="2236872"/>
              <a:chExt cx="997800" cy="489512"/>
            </a:xfrm>
          </p:grpSpPr>
          <p:pic>
            <p:nvPicPr>
              <p:cNvPr descr="図形&#10;&#10;自動的に生成された説明" id="720" name="Google Shape;720;p5"/>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721" name="Google Shape;721;p5"/>
              <p:cNvSpPr txBox="1"/>
              <p:nvPr/>
            </p:nvSpPr>
            <p:spPr>
              <a:xfrm>
                <a:off x="2078852" y="2288382"/>
                <a:ext cx="997800" cy="33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1200"/>
              </a:p>
            </p:txBody>
          </p:sp>
        </p:grpSp>
        <p:grpSp>
          <p:nvGrpSpPr>
            <p:cNvPr id="722" name="Google Shape;722;p5"/>
            <p:cNvGrpSpPr/>
            <p:nvPr/>
          </p:nvGrpSpPr>
          <p:grpSpPr>
            <a:xfrm>
              <a:off x="2424952" y="2162039"/>
              <a:ext cx="511800" cy="445574"/>
              <a:chOff x="1704581" y="1628189"/>
              <a:chExt cx="511800" cy="445574"/>
            </a:xfrm>
          </p:grpSpPr>
          <p:pic>
            <p:nvPicPr>
              <p:cNvPr id="723" name="Google Shape;723;p5"/>
              <p:cNvPicPr preferRelativeResize="0"/>
              <p:nvPr/>
            </p:nvPicPr>
            <p:blipFill rotWithShape="1">
              <a:blip r:embed="rId12">
                <a:alphaModFix/>
              </a:blip>
              <a:srcRect b="0" l="0" r="0" t="0"/>
              <a:stretch/>
            </p:blipFill>
            <p:spPr>
              <a:xfrm>
                <a:off x="1739131" y="1628189"/>
                <a:ext cx="445574" cy="445574"/>
              </a:xfrm>
              <a:prstGeom prst="rect">
                <a:avLst/>
              </a:prstGeom>
              <a:noFill/>
              <a:ln>
                <a:noFill/>
              </a:ln>
            </p:spPr>
          </p:pic>
          <p:sp>
            <p:nvSpPr>
              <p:cNvPr id="724" name="Google Shape;724;p5"/>
              <p:cNvSpPr txBox="1"/>
              <p:nvPr/>
            </p:nvSpPr>
            <p:spPr>
              <a:xfrm>
                <a:off x="1704581" y="1692722"/>
                <a:ext cx="511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a:solidFill>
                      <a:schemeClr val="lt1"/>
                    </a:solidFill>
                  </a:rPr>
                  <a:t>100</a:t>
                </a:r>
                <a:endParaRPr/>
              </a:p>
            </p:txBody>
          </p:sp>
        </p:grpSp>
      </p:grpSp>
      <p:sp>
        <p:nvSpPr>
          <p:cNvPr id="725" name="Google Shape;725;p5"/>
          <p:cNvSpPr/>
          <p:nvPr/>
        </p:nvSpPr>
        <p:spPr>
          <a:xfrm rot="10800000">
            <a:off x="7707471"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6" name="Google Shape;726;p5"/>
          <p:cNvSpPr txBox="1"/>
          <p:nvPr/>
        </p:nvSpPr>
        <p:spPr>
          <a:xfrm>
            <a:off x="194203" y="957280"/>
            <a:ext cx="24258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消費税についての説明</a:t>
            </a:r>
            <a:endParaRPr sz="1700"/>
          </a:p>
        </p:txBody>
      </p:sp>
      <p:sp>
        <p:nvSpPr>
          <p:cNvPr id="727" name="Google Shape;727;p5"/>
          <p:cNvSpPr txBox="1"/>
          <p:nvPr/>
        </p:nvSpPr>
        <p:spPr>
          <a:xfrm>
            <a:off x="4471956" y="2941155"/>
            <a:ext cx="5928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にっぽん</a:t>
            </a:r>
            <a:endParaRPr/>
          </a:p>
        </p:txBody>
      </p:sp>
      <p:sp>
        <p:nvSpPr>
          <p:cNvPr id="728" name="Google Shape;728;p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par>
                                <p:cTn fill="hold" nodeType="with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par>
                                <p:cTn fill="hold" nodeType="with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500"/>
                                        <p:tgtEl>
                                          <p:spTgt spid="66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500"/>
                                        <p:tgtEl>
                                          <p:spTgt spid="6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500"/>
                                        <p:tgtEl>
                                          <p:spTgt spid="725"/>
                                        </p:tgtEl>
                                      </p:cBhvr>
                                    </p:animEffect>
                                  </p:childTnLst>
                                </p:cTn>
                              </p:par>
                              <p:par>
                                <p:cTn fill="hold" nodeType="with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par>
                                <p:cTn fill="hold" nodeType="with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500"/>
                                        <p:tgtEl>
                                          <p:spTgt spid="692"/>
                                        </p:tgtEl>
                                      </p:cBhvr>
                                    </p:animEffect>
                                  </p:childTnLst>
                                </p:cTn>
                              </p:par>
                              <p:par>
                                <p:cTn fill="hold" nodeType="withEffect" presetClass="entr" presetID="10" presetSubtype="0">
                                  <p:stCondLst>
                                    <p:cond delay="50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grpSp>
        <p:nvGrpSpPr>
          <p:cNvPr id="733" name="Google Shape;733;p6"/>
          <p:cNvGrpSpPr/>
          <p:nvPr/>
        </p:nvGrpSpPr>
        <p:grpSpPr>
          <a:xfrm>
            <a:off x="1435943" y="2832623"/>
            <a:ext cx="6266532" cy="468000"/>
            <a:chOff x="1435943" y="2544991"/>
            <a:chExt cx="6266532" cy="468000"/>
          </a:xfrm>
        </p:grpSpPr>
        <p:sp>
          <p:nvSpPr>
            <p:cNvPr id="734" name="Google Shape;734;p6"/>
            <p:cNvSpPr/>
            <p:nvPr/>
          </p:nvSpPr>
          <p:spPr>
            <a:xfrm>
              <a:off x="4485755"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5" name="Google Shape;735;p6"/>
            <p:cNvSpPr/>
            <p:nvPr/>
          </p:nvSpPr>
          <p:spPr>
            <a:xfrm>
              <a:off x="1435943"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6" name="Google Shape;736;p6"/>
            <p:cNvSpPr/>
            <p:nvPr/>
          </p:nvSpPr>
          <p:spPr>
            <a:xfrm>
              <a:off x="7463757"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737" name="Google Shape;737;p6"/>
          <p:cNvGrpSpPr/>
          <p:nvPr/>
        </p:nvGrpSpPr>
        <p:grpSpPr>
          <a:xfrm>
            <a:off x="578819" y="4734156"/>
            <a:ext cx="1487626" cy="507254"/>
            <a:chOff x="578819" y="4380422"/>
            <a:chExt cx="1487626" cy="507254"/>
          </a:xfrm>
        </p:grpSpPr>
        <p:sp>
          <p:nvSpPr>
            <p:cNvPr id="738" name="Google Shape;738;p6"/>
            <p:cNvSpPr/>
            <p:nvPr/>
          </p:nvSpPr>
          <p:spPr>
            <a:xfrm>
              <a:off x="578819" y="44556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2100"/>
                <a:buFont typeface="Arial"/>
                <a:buNone/>
              </a:pPr>
              <a:r>
                <a:rPr lang="ja-JP" sz="2100">
                  <a:solidFill>
                    <a:srgbClr val="39B10F"/>
                  </a:solidFill>
                  <a:latin typeface="Arial"/>
                  <a:ea typeface="Arial"/>
                  <a:cs typeface="Arial"/>
                  <a:sym typeface="Arial"/>
                </a:rPr>
                <a:t>消費税</a:t>
              </a:r>
              <a:endParaRPr/>
            </a:p>
          </p:txBody>
        </p:sp>
        <p:sp>
          <p:nvSpPr>
            <p:cNvPr id="739" name="Google Shape;739;p6"/>
            <p:cNvSpPr/>
            <p:nvPr/>
          </p:nvSpPr>
          <p:spPr>
            <a:xfrm rot="10800000">
              <a:off x="1802375" y="4380422"/>
              <a:ext cx="237600" cy="468000"/>
            </a:xfrm>
            <a:prstGeom prst="upArrow">
              <a:avLst>
                <a:gd fmla="val 50000" name="adj1"/>
                <a:gd fmla="val 50000" name="adj2"/>
              </a:avLst>
            </a:prstGeom>
            <a:solidFill>
              <a:srgbClr val="45B2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740" name="Google Shape;740;p6"/>
          <p:cNvGrpSpPr/>
          <p:nvPr/>
        </p:nvGrpSpPr>
        <p:grpSpPr>
          <a:xfrm>
            <a:off x="2428593" y="4624919"/>
            <a:ext cx="6112692" cy="604694"/>
            <a:chOff x="1935846" y="4624919"/>
            <a:chExt cx="6112692" cy="604694"/>
          </a:xfrm>
        </p:grpSpPr>
        <p:sp>
          <p:nvSpPr>
            <p:cNvPr id="741" name="Google Shape;741;p6"/>
            <p:cNvSpPr/>
            <p:nvPr/>
          </p:nvSpPr>
          <p:spPr>
            <a:xfrm>
              <a:off x="3214281" y="4624919"/>
              <a:ext cx="3659416" cy="563125"/>
            </a:xfrm>
            <a:custGeom>
              <a:rect b="b" l="l" r="r" t="t"/>
              <a:pathLst>
                <a:path extrusionOk="0" h="563125" w="3362951">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2" name="Google Shape;742;p6"/>
            <p:cNvSpPr/>
            <p:nvPr/>
          </p:nvSpPr>
          <p:spPr>
            <a:xfrm>
              <a:off x="1935846" y="4797565"/>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lang="ja-JP" sz="2100">
                  <a:solidFill>
                    <a:srgbClr val="805BC9"/>
                  </a:solidFill>
                  <a:latin typeface="Arial"/>
                  <a:ea typeface="Arial"/>
                  <a:cs typeface="Arial"/>
                  <a:sym typeface="Arial"/>
                </a:rPr>
                <a:t>所得税</a:t>
              </a:r>
              <a:endParaRPr/>
            </a:p>
          </p:txBody>
        </p:sp>
        <p:sp>
          <p:nvSpPr>
            <p:cNvPr id="743" name="Google Shape;743;p6"/>
            <p:cNvSpPr/>
            <p:nvPr/>
          </p:nvSpPr>
          <p:spPr>
            <a:xfrm>
              <a:off x="6560912" y="47873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lang="ja-JP" sz="2100">
                  <a:solidFill>
                    <a:srgbClr val="805BC9"/>
                  </a:solidFill>
                  <a:latin typeface="Arial"/>
                  <a:ea typeface="Arial"/>
                  <a:cs typeface="Arial"/>
                  <a:sym typeface="Arial"/>
                </a:rPr>
                <a:t>住民税</a:t>
              </a:r>
              <a:endParaRPr/>
            </a:p>
          </p:txBody>
        </p:sp>
      </p:grpSp>
      <p:sp>
        <p:nvSpPr>
          <p:cNvPr id="744" name="Google Shape;744;p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grpSp>
        <p:nvGrpSpPr>
          <p:cNvPr id="745" name="Google Shape;745;p6"/>
          <p:cNvGrpSpPr/>
          <p:nvPr/>
        </p:nvGrpSpPr>
        <p:grpSpPr>
          <a:xfrm>
            <a:off x="3276624" y="1397881"/>
            <a:ext cx="2592001" cy="1447719"/>
            <a:chOff x="3276624" y="1066181"/>
            <a:chExt cx="2592001" cy="1447719"/>
          </a:xfrm>
        </p:grpSpPr>
        <p:sp>
          <p:nvSpPr>
            <p:cNvPr id="746" name="Google Shape;746;p6"/>
            <p:cNvSpPr/>
            <p:nvPr/>
          </p:nvSpPr>
          <p:spPr>
            <a:xfrm>
              <a:off x="3276625" y="1073900"/>
              <a:ext cx="2592000" cy="1440000"/>
            </a:xfrm>
            <a:prstGeom prst="rect">
              <a:avLst/>
            </a:prstGeom>
            <a:solidFill>
              <a:schemeClr val="lt1"/>
            </a:solidFill>
            <a:ln cap="flat" cmpd="sng" w="12700">
              <a:solidFill>
                <a:srgbClr val="005BA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47" name="Google Shape;747;p6"/>
            <p:cNvPicPr preferRelativeResize="0"/>
            <p:nvPr/>
          </p:nvPicPr>
          <p:blipFill rotWithShape="1">
            <a:blip r:embed="rId3">
              <a:alphaModFix/>
            </a:blip>
            <a:srcRect b="0" l="0" r="0" t="0"/>
            <a:stretch/>
          </p:blipFill>
          <p:spPr>
            <a:xfrm>
              <a:off x="5001050" y="1466301"/>
              <a:ext cx="843389" cy="1035662"/>
            </a:xfrm>
            <a:prstGeom prst="rect">
              <a:avLst/>
            </a:prstGeom>
            <a:noFill/>
            <a:ln>
              <a:noFill/>
            </a:ln>
          </p:spPr>
        </p:pic>
        <p:sp>
          <p:nvSpPr>
            <p:cNvPr id="748" name="Google Shape;748;p6"/>
            <p:cNvSpPr/>
            <p:nvPr/>
          </p:nvSpPr>
          <p:spPr>
            <a:xfrm>
              <a:off x="3276625" y="1066181"/>
              <a:ext cx="2592000"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a:solidFill>
                    <a:schemeClr val="lt1"/>
                  </a:solidFill>
                  <a:latin typeface="Arial"/>
                  <a:ea typeface="Arial"/>
                  <a:cs typeface="Arial"/>
                  <a:sym typeface="Arial"/>
                </a:rPr>
                <a:t>自分で商売をしている場合</a:t>
              </a:r>
              <a:endParaRPr/>
            </a:p>
          </p:txBody>
        </p:sp>
        <p:sp>
          <p:nvSpPr>
            <p:cNvPr id="749" name="Google Shape;749;p6"/>
            <p:cNvSpPr txBox="1"/>
            <p:nvPr/>
          </p:nvSpPr>
          <p:spPr>
            <a:xfrm>
              <a:off x="3276624" y="1460682"/>
              <a:ext cx="1696200" cy="93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ＹｏｕＴｕｂｅｒや</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大工さんなど自分で</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商売をしている方は</a:t>
              </a:r>
              <a:endParaRPr sz="1100"/>
            </a:p>
            <a:p>
              <a:pPr indent="0" lvl="0" marL="0" marR="0" rtl="0" algn="l">
                <a:spcBef>
                  <a:spcPts val="0"/>
                </a:spcBef>
                <a:spcAft>
                  <a:spcPts val="0"/>
                </a:spcAft>
                <a:buNone/>
              </a:pPr>
              <a:r>
                <a:rPr lang="ja-JP" sz="1100">
                  <a:solidFill>
                    <a:schemeClr val="dk1"/>
                  </a:solidFill>
                  <a:latin typeface="Arial"/>
                  <a:ea typeface="Arial"/>
                  <a:cs typeface="Arial"/>
                  <a:sym typeface="Arial"/>
                </a:rPr>
                <a:t>確定申告で税金を</a:t>
              </a:r>
              <a:endParaRPr sz="1100"/>
            </a:p>
            <a:p>
              <a:pPr indent="0" lvl="0" marL="0" marR="0" rtl="0" algn="l">
                <a:spcBef>
                  <a:spcPts val="0"/>
                </a:spcBef>
                <a:spcAft>
                  <a:spcPts val="0"/>
                </a:spcAft>
                <a:buNone/>
              </a:pPr>
              <a:r>
                <a:rPr lang="ja-JP" sz="1100">
                  <a:solidFill>
                    <a:schemeClr val="dk1"/>
                  </a:solidFill>
                  <a:latin typeface="Arial"/>
                  <a:ea typeface="Arial"/>
                  <a:cs typeface="Arial"/>
                  <a:sym typeface="Arial"/>
                </a:rPr>
                <a:t>納めています。</a:t>
              </a:r>
              <a:endParaRPr sz="1100"/>
            </a:p>
          </p:txBody>
        </p:sp>
      </p:grpSp>
      <p:grpSp>
        <p:nvGrpSpPr>
          <p:cNvPr id="750" name="Google Shape;750;p6"/>
          <p:cNvGrpSpPr/>
          <p:nvPr/>
        </p:nvGrpSpPr>
        <p:grpSpPr>
          <a:xfrm>
            <a:off x="6177892" y="1397881"/>
            <a:ext cx="2592001" cy="1447719"/>
            <a:chOff x="6177892" y="1066181"/>
            <a:chExt cx="2592001" cy="1447719"/>
          </a:xfrm>
        </p:grpSpPr>
        <p:sp>
          <p:nvSpPr>
            <p:cNvPr id="751" name="Google Shape;751;p6"/>
            <p:cNvSpPr/>
            <p:nvPr/>
          </p:nvSpPr>
          <p:spPr>
            <a:xfrm>
              <a:off x="6177892" y="1073900"/>
              <a:ext cx="2592000" cy="1440000"/>
            </a:xfrm>
            <a:prstGeom prst="rect">
              <a:avLst/>
            </a:prstGeom>
            <a:solidFill>
              <a:schemeClr val="lt1"/>
            </a:solidFill>
            <a:ln cap="flat" cmpd="sng" w="12700">
              <a:solidFill>
                <a:srgbClr val="005BA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2" name="Google Shape;752;p6"/>
            <p:cNvSpPr/>
            <p:nvPr/>
          </p:nvSpPr>
          <p:spPr>
            <a:xfrm>
              <a:off x="6177892" y="1066181"/>
              <a:ext cx="2592000"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a:solidFill>
                    <a:schemeClr val="lt1"/>
                  </a:solidFill>
                  <a:latin typeface="Arial"/>
                  <a:ea typeface="Arial"/>
                  <a:cs typeface="Arial"/>
                  <a:sym typeface="Arial"/>
                </a:rPr>
                <a:t>会社などに勤めている場合</a:t>
              </a:r>
              <a:endParaRPr/>
            </a:p>
          </p:txBody>
        </p:sp>
        <p:sp>
          <p:nvSpPr>
            <p:cNvPr id="753" name="Google Shape;753;p6"/>
            <p:cNvSpPr txBox="1"/>
            <p:nvPr/>
          </p:nvSpPr>
          <p:spPr>
            <a:xfrm>
              <a:off x="6180616" y="1466301"/>
              <a:ext cx="17844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会社員は</a:t>
              </a:r>
              <a:r>
                <a:rPr lang="ja-JP" sz="1100">
                  <a:solidFill>
                    <a:schemeClr val="dk1"/>
                  </a:solidFill>
                  <a:latin typeface="Arial"/>
                  <a:ea typeface="Arial"/>
                  <a:cs typeface="Arial"/>
                  <a:sym typeface="Arial"/>
                </a:rPr>
                <a:t>、</a:t>
              </a:r>
              <a:r>
                <a:rPr b="0" i="0" lang="ja-JP" sz="1100" u="none" strike="noStrike">
                  <a:solidFill>
                    <a:schemeClr val="dk1"/>
                  </a:solidFill>
                  <a:latin typeface="Arial"/>
                  <a:ea typeface="Arial"/>
                  <a:cs typeface="Arial"/>
                  <a:sym typeface="Arial"/>
                </a:rPr>
                <a:t>毎月会社から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払われる給料の中から、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税金(所得税・住民税)が</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差し引かれています。</a:t>
              </a:r>
              <a:endParaRPr b="0" i="0" sz="1100" u="none" strike="noStrike">
                <a:solidFill>
                  <a:schemeClr val="dk1"/>
                </a:solidFill>
                <a:latin typeface="Arial"/>
                <a:ea typeface="Arial"/>
                <a:cs typeface="Arial"/>
                <a:sym typeface="Arial"/>
              </a:endParaRPr>
            </a:p>
          </p:txBody>
        </p:sp>
        <p:pic>
          <p:nvPicPr>
            <p:cNvPr id="754" name="Google Shape;754;p6"/>
            <p:cNvPicPr preferRelativeResize="0"/>
            <p:nvPr/>
          </p:nvPicPr>
          <p:blipFill rotWithShape="1">
            <a:blip r:embed="rId4">
              <a:alphaModFix/>
            </a:blip>
            <a:srcRect b="0" l="0" r="0" t="0"/>
            <a:stretch/>
          </p:blipFill>
          <p:spPr>
            <a:xfrm>
              <a:off x="7702475" y="1660318"/>
              <a:ext cx="1067418" cy="852403"/>
            </a:xfrm>
            <a:prstGeom prst="rect">
              <a:avLst/>
            </a:prstGeom>
            <a:noFill/>
            <a:ln>
              <a:noFill/>
            </a:ln>
          </p:spPr>
        </p:pic>
      </p:grpSp>
      <p:grpSp>
        <p:nvGrpSpPr>
          <p:cNvPr id="755" name="Google Shape;755;p6"/>
          <p:cNvGrpSpPr/>
          <p:nvPr/>
        </p:nvGrpSpPr>
        <p:grpSpPr>
          <a:xfrm>
            <a:off x="3276000" y="3303310"/>
            <a:ext cx="5636733" cy="1485812"/>
            <a:chOff x="3276000" y="2971610"/>
            <a:chExt cx="5636733" cy="1485812"/>
          </a:xfrm>
        </p:grpSpPr>
        <p:sp>
          <p:nvSpPr>
            <p:cNvPr id="756" name="Google Shape;756;p6"/>
            <p:cNvSpPr/>
            <p:nvPr/>
          </p:nvSpPr>
          <p:spPr>
            <a:xfrm>
              <a:off x="3276000" y="2971610"/>
              <a:ext cx="5544150" cy="1440000"/>
            </a:xfrm>
            <a:prstGeom prst="rect">
              <a:avLst/>
            </a:prstGeom>
            <a:solidFill>
              <a:schemeClr val="lt1"/>
            </a:solidFill>
            <a:ln cap="flat" cmpd="sng" w="12700">
              <a:solidFill>
                <a:srgbClr val="B474C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57" name="Google Shape;757;p6"/>
            <p:cNvPicPr preferRelativeResize="0"/>
            <p:nvPr/>
          </p:nvPicPr>
          <p:blipFill rotWithShape="1">
            <a:blip r:embed="rId5">
              <a:alphaModFix/>
            </a:blip>
            <a:srcRect b="0" l="0" r="0" t="0"/>
            <a:stretch/>
          </p:blipFill>
          <p:spPr>
            <a:xfrm>
              <a:off x="7350438" y="3429158"/>
              <a:ext cx="1562295" cy="1028264"/>
            </a:xfrm>
            <a:prstGeom prst="rect">
              <a:avLst/>
            </a:prstGeom>
            <a:noFill/>
            <a:ln>
              <a:noFill/>
            </a:ln>
          </p:spPr>
        </p:pic>
        <p:sp>
          <p:nvSpPr>
            <p:cNvPr id="758" name="Google Shape;758;p6"/>
            <p:cNvSpPr/>
            <p:nvPr/>
          </p:nvSpPr>
          <p:spPr>
            <a:xfrm>
              <a:off x="6157530" y="3058461"/>
              <a:ext cx="945835" cy="259745"/>
            </a:xfrm>
            <a:prstGeom prst="roundRect">
              <a:avLst>
                <a:gd fmla="val 50000" name="adj"/>
              </a:avLst>
            </a:prstGeom>
            <a:solidFill>
              <a:srgbClr val="DE5C5C"/>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会社</a:t>
              </a:r>
              <a:endParaRPr/>
            </a:p>
          </p:txBody>
        </p:sp>
        <p:pic>
          <p:nvPicPr>
            <p:cNvPr id="759" name="Google Shape;759;p6"/>
            <p:cNvPicPr preferRelativeResize="0"/>
            <p:nvPr/>
          </p:nvPicPr>
          <p:blipFill rotWithShape="1">
            <a:blip r:embed="rId6">
              <a:alphaModFix/>
            </a:blip>
            <a:srcRect b="0" l="0" r="0" t="0"/>
            <a:stretch/>
          </p:blipFill>
          <p:spPr>
            <a:xfrm>
              <a:off x="4828181" y="3265682"/>
              <a:ext cx="1088211" cy="1014561"/>
            </a:xfrm>
            <a:prstGeom prst="rect">
              <a:avLst/>
            </a:prstGeom>
            <a:noFill/>
            <a:ln>
              <a:noFill/>
            </a:ln>
          </p:spPr>
        </p:pic>
        <p:sp>
          <p:nvSpPr>
            <p:cNvPr id="760" name="Google Shape;760;p6"/>
            <p:cNvSpPr/>
            <p:nvPr/>
          </p:nvSpPr>
          <p:spPr>
            <a:xfrm>
              <a:off x="3362469" y="3058461"/>
              <a:ext cx="1152128" cy="259745"/>
            </a:xfrm>
            <a:prstGeom prst="roundRect">
              <a:avLst>
                <a:gd fmla="val 50000" name="adj"/>
              </a:avLst>
            </a:prstGeom>
            <a:solidFill>
              <a:srgbClr val="0FBEE7"/>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個人事業主</a:t>
              </a:r>
              <a:endParaRPr/>
            </a:p>
          </p:txBody>
        </p:sp>
        <p:sp>
          <p:nvSpPr>
            <p:cNvPr id="761" name="Google Shape;761;p6"/>
            <p:cNvSpPr txBox="1"/>
            <p:nvPr/>
          </p:nvSpPr>
          <p:spPr>
            <a:xfrm>
              <a:off x="3277622" y="3405887"/>
              <a:ext cx="16482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自分で税金を計算して</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税務署に申告</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(申し出ること）し、</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納めます (確定申告)。</a:t>
              </a:r>
              <a:endParaRPr sz="1100">
                <a:solidFill>
                  <a:schemeClr val="dk1"/>
                </a:solidFill>
                <a:latin typeface="Arial"/>
                <a:ea typeface="Arial"/>
                <a:cs typeface="Arial"/>
                <a:sym typeface="Arial"/>
              </a:endParaRPr>
            </a:p>
          </p:txBody>
        </p:sp>
        <p:sp>
          <p:nvSpPr>
            <p:cNvPr id="762" name="Google Shape;762;p6"/>
            <p:cNvSpPr txBox="1"/>
            <p:nvPr/>
          </p:nvSpPr>
          <p:spPr>
            <a:xfrm>
              <a:off x="6081549" y="3405887"/>
              <a:ext cx="13293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会社は、社員から</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預かった税金を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まとめて納めます</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（源泉徴収）。</a:t>
              </a:r>
              <a:endParaRPr sz="1100"/>
            </a:p>
          </p:txBody>
        </p:sp>
      </p:grpSp>
      <p:grpSp>
        <p:nvGrpSpPr>
          <p:cNvPr id="763" name="Google Shape;763;p6"/>
          <p:cNvGrpSpPr/>
          <p:nvPr/>
        </p:nvGrpSpPr>
        <p:grpSpPr>
          <a:xfrm>
            <a:off x="1428224" y="5201020"/>
            <a:ext cx="2676570" cy="1440000"/>
            <a:chOff x="1428224" y="4869320"/>
            <a:chExt cx="2676570" cy="1440000"/>
          </a:xfrm>
        </p:grpSpPr>
        <p:sp>
          <p:nvSpPr>
            <p:cNvPr id="764" name="Google Shape;764;p6"/>
            <p:cNvSpPr/>
            <p:nvPr/>
          </p:nvSpPr>
          <p:spPr>
            <a:xfrm>
              <a:off x="1512794" y="4869320"/>
              <a:ext cx="2592000" cy="1440000"/>
            </a:xfrm>
            <a:prstGeom prst="rect">
              <a:avLst/>
            </a:prstGeom>
            <a:noFill/>
            <a:ln cap="flat" cmpd="sng" w="12700">
              <a:solidFill>
                <a:srgbClr val="005BA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5" name="Google Shape;765;p6"/>
            <p:cNvSpPr/>
            <p:nvPr/>
          </p:nvSpPr>
          <p:spPr>
            <a:xfrm>
              <a:off x="1428224" y="5327483"/>
              <a:ext cx="1487626" cy="576533"/>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2000"/>
                <a:buFont typeface="Arial"/>
                <a:buNone/>
              </a:pPr>
              <a:r>
                <a:rPr lang="ja-JP" sz="1500">
                  <a:solidFill>
                    <a:srgbClr val="005BAD"/>
                  </a:solidFill>
                  <a:latin typeface="Arial"/>
                  <a:ea typeface="Arial"/>
                  <a:cs typeface="Arial"/>
                  <a:sym typeface="Arial"/>
                </a:rPr>
                <a:t>税務署</a:t>
              </a:r>
              <a:endParaRPr sz="1500">
                <a:solidFill>
                  <a:srgbClr val="005BAD"/>
                </a:solidFill>
                <a:latin typeface="Arial"/>
                <a:ea typeface="Arial"/>
                <a:cs typeface="Arial"/>
                <a:sym typeface="Arial"/>
              </a:endParaRPr>
            </a:p>
            <a:p>
              <a:pPr indent="0" lvl="0" marL="0" marR="0" rtl="0" algn="ctr">
                <a:lnSpc>
                  <a:spcPct val="100000"/>
                </a:lnSpc>
                <a:spcBef>
                  <a:spcPts val="0"/>
                </a:spcBef>
                <a:spcAft>
                  <a:spcPts val="0"/>
                </a:spcAft>
                <a:buClr>
                  <a:srgbClr val="005BAD"/>
                </a:buClr>
                <a:buSzPts val="1800"/>
                <a:buFont typeface="Arial"/>
                <a:buNone/>
              </a:pPr>
              <a:r>
                <a:rPr lang="ja-JP" sz="1500">
                  <a:solidFill>
                    <a:srgbClr val="005BAD"/>
                  </a:solidFill>
                  <a:latin typeface="Arial"/>
                  <a:ea typeface="Arial"/>
                  <a:cs typeface="Arial"/>
                  <a:sym typeface="Arial"/>
                </a:rPr>
                <a:t>（国）</a:t>
              </a:r>
              <a:endParaRPr sz="1500"/>
            </a:p>
          </p:txBody>
        </p:sp>
      </p:grpSp>
      <p:grpSp>
        <p:nvGrpSpPr>
          <p:cNvPr id="766" name="Google Shape;766;p6"/>
          <p:cNvGrpSpPr/>
          <p:nvPr/>
        </p:nvGrpSpPr>
        <p:grpSpPr>
          <a:xfrm>
            <a:off x="250337" y="3303310"/>
            <a:ext cx="2592000" cy="1440000"/>
            <a:chOff x="259302" y="2971610"/>
            <a:chExt cx="2592000" cy="1440000"/>
          </a:xfrm>
        </p:grpSpPr>
        <p:sp>
          <p:nvSpPr>
            <p:cNvPr id="767" name="Google Shape;767;p6"/>
            <p:cNvSpPr/>
            <p:nvPr/>
          </p:nvSpPr>
          <p:spPr>
            <a:xfrm>
              <a:off x="259302" y="2971610"/>
              <a:ext cx="2592000" cy="1440000"/>
            </a:xfrm>
            <a:prstGeom prst="rect">
              <a:avLst/>
            </a:prstGeom>
            <a:noFill/>
            <a:ln cap="flat" cmpd="sng" w="12700">
              <a:solidFill>
                <a:srgbClr val="45B21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8" name="Google Shape;768;p6"/>
            <p:cNvSpPr/>
            <p:nvPr/>
          </p:nvSpPr>
          <p:spPr>
            <a:xfrm>
              <a:off x="311150" y="3045761"/>
              <a:ext cx="945835" cy="259745"/>
            </a:xfrm>
            <a:prstGeom prst="roundRect">
              <a:avLst>
                <a:gd fmla="val 50000" name="adj"/>
              </a:avLst>
            </a:prstGeom>
            <a:solidFill>
              <a:srgbClr val="39B10F"/>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お店</a:t>
              </a:r>
              <a:endParaRPr/>
            </a:p>
          </p:txBody>
        </p:sp>
        <p:sp>
          <p:nvSpPr>
            <p:cNvPr id="769" name="Google Shape;769;p6"/>
            <p:cNvSpPr txBox="1"/>
            <p:nvPr/>
          </p:nvSpPr>
          <p:spPr>
            <a:xfrm>
              <a:off x="259803" y="3405887"/>
              <a:ext cx="1431900" cy="634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お店は、預かった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消費税をまとめて納めます。</a:t>
              </a:r>
              <a:endParaRPr sz="1100">
                <a:solidFill>
                  <a:schemeClr val="dk1"/>
                </a:solidFill>
                <a:latin typeface="Arial"/>
                <a:ea typeface="Arial"/>
                <a:cs typeface="Arial"/>
                <a:sym typeface="Arial"/>
              </a:endParaRPr>
            </a:p>
          </p:txBody>
        </p:sp>
      </p:grpSp>
      <p:pic>
        <p:nvPicPr>
          <p:cNvPr id="770" name="Google Shape;770;p6"/>
          <p:cNvPicPr preferRelativeResize="0"/>
          <p:nvPr/>
        </p:nvPicPr>
        <p:blipFill rotWithShape="1">
          <a:blip r:embed="rId7">
            <a:alphaModFix/>
          </a:blip>
          <a:srcRect b="0" l="0" r="0" t="0"/>
          <a:stretch/>
        </p:blipFill>
        <p:spPr>
          <a:xfrm>
            <a:off x="1680491" y="3832707"/>
            <a:ext cx="1420909" cy="918260"/>
          </a:xfrm>
          <a:prstGeom prst="rect">
            <a:avLst/>
          </a:prstGeom>
          <a:noFill/>
          <a:ln>
            <a:noFill/>
          </a:ln>
        </p:spPr>
      </p:pic>
      <p:pic>
        <p:nvPicPr>
          <p:cNvPr id="771" name="Google Shape;771;p6"/>
          <p:cNvPicPr preferRelativeResize="0"/>
          <p:nvPr/>
        </p:nvPicPr>
        <p:blipFill rotWithShape="1">
          <a:blip r:embed="rId8">
            <a:alphaModFix/>
          </a:blip>
          <a:srcRect b="0" l="0" r="0" t="0"/>
          <a:stretch/>
        </p:blipFill>
        <p:spPr>
          <a:xfrm>
            <a:off x="6672589" y="5571855"/>
            <a:ext cx="1968252" cy="1090108"/>
          </a:xfrm>
          <a:prstGeom prst="rect">
            <a:avLst/>
          </a:prstGeom>
          <a:noFill/>
          <a:ln>
            <a:noFill/>
          </a:ln>
        </p:spPr>
      </p:pic>
      <p:pic>
        <p:nvPicPr>
          <p:cNvPr descr="ダイアグラム&#10;&#10;自動的に生成された説明" id="772" name="Google Shape;772;p6"/>
          <p:cNvPicPr preferRelativeResize="0"/>
          <p:nvPr/>
        </p:nvPicPr>
        <p:blipFill rotWithShape="1">
          <a:blip r:embed="rId9">
            <a:alphaModFix/>
          </a:blip>
          <a:srcRect b="0" l="0" r="0" t="0"/>
          <a:stretch/>
        </p:blipFill>
        <p:spPr>
          <a:xfrm>
            <a:off x="2940564" y="5344876"/>
            <a:ext cx="1335625" cy="1299499"/>
          </a:xfrm>
          <a:prstGeom prst="rect">
            <a:avLst/>
          </a:prstGeom>
          <a:noFill/>
          <a:ln>
            <a:noFill/>
          </a:ln>
        </p:spPr>
      </p:pic>
      <p:sp>
        <p:nvSpPr>
          <p:cNvPr id="773" name="Google Shape;773;p6"/>
          <p:cNvSpPr txBox="1"/>
          <p:nvPr/>
        </p:nvSpPr>
        <p:spPr>
          <a:xfrm>
            <a:off x="194199" y="957275"/>
            <a:ext cx="2604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税金の流れと納め方</a:t>
            </a:r>
            <a:endParaRPr sz="1800"/>
          </a:p>
        </p:txBody>
      </p:sp>
      <p:grpSp>
        <p:nvGrpSpPr>
          <p:cNvPr id="774" name="Google Shape;774;p6"/>
          <p:cNvGrpSpPr/>
          <p:nvPr/>
        </p:nvGrpSpPr>
        <p:grpSpPr>
          <a:xfrm>
            <a:off x="250337" y="1397881"/>
            <a:ext cx="2604659" cy="1447719"/>
            <a:chOff x="259302" y="1066181"/>
            <a:chExt cx="2604659" cy="1447719"/>
          </a:xfrm>
        </p:grpSpPr>
        <p:sp>
          <p:nvSpPr>
            <p:cNvPr id="775" name="Google Shape;775;p6"/>
            <p:cNvSpPr/>
            <p:nvPr/>
          </p:nvSpPr>
          <p:spPr>
            <a:xfrm>
              <a:off x="259302" y="1073900"/>
              <a:ext cx="2592000" cy="1440000"/>
            </a:xfrm>
            <a:prstGeom prst="rect">
              <a:avLst/>
            </a:prstGeom>
            <a:solidFill>
              <a:schemeClr val="lt1"/>
            </a:solidFill>
            <a:ln cap="flat" cmpd="sng" w="12700">
              <a:solidFill>
                <a:srgbClr val="005BA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76" name="Google Shape;776;p6"/>
            <p:cNvPicPr preferRelativeResize="0"/>
            <p:nvPr/>
          </p:nvPicPr>
          <p:blipFill rotWithShape="1">
            <a:blip r:embed="rId10">
              <a:alphaModFix/>
            </a:blip>
            <a:srcRect b="0" l="0" r="0" t="0"/>
            <a:stretch/>
          </p:blipFill>
          <p:spPr>
            <a:xfrm>
              <a:off x="1485547" y="1530517"/>
              <a:ext cx="1378414" cy="976685"/>
            </a:xfrm>
            <a:prstGeom prst="rect">
              <a:avLst/>
            </a:prstGeom>
            <a:noFill/>
            <a:ln>
              <a:noFill/>
            </a:ln>
          </p:spPr>
        </p:pic>
        <p:sp>
          <p:nvSpPr>
            <p:cNvPr id="777" name="Google Shape;777;p6"/>
            <p:cNvSpPr/>
            <p:nvPr/>
          </p:nvSpPr>
          <p:spPr>
            <a:xfrm>
              <a:off x="259302" y="1066181"/>
              <a:ext cx="2592000"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a:solidFill>
                    <a:schemeClr val="lt1"/>
                  </a:solidFill>
                  <a:latin typeface="Arial"/>
                  <a:ea typeface="Arial"/>
                  <a:cs typeface="Arial"/>
                  <a:sym typeface="Arial"/>
                </a:rPr>
                <a:t>商品を買った場合</a:t>
              </a:r>
              <a:endParaRPr/>
            </a:p>
          </p:txBody>
        </p:sp>
        <p:sp>
          <p:nvSpPr>
            <p:cNvPr id="778" name="Google Shape;778;p6"/>
            <p:cNvSpPr txBox="1"/>
            <p:nvPr/>
          </p:nvSpPr>
          <p:spPr>
            <a:xfrm>
              <a:off x="259803" y="1466301"/>
              <a:ext cx="18711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お店で商品を買いました。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代金 1,000円と、</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税金100円を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支払いました。</a:t>
              </a:r>
              <a:endParaRPr sz="1100">
                <a:solidFill>
                  <a:schemeClr val="dk1"/>
                </a:solidFill>
                <a:latin typeface="Arial"/>
                <a:ea typeface="Arial"/>
                <a:cs typeface="Arial"/>
                <a:sym typeface="Arial"/>
              </a:endParaRPr>
            </a:p>
          </p:txBody>
        </p:sp>
      </p:grpSp>
      <p:sp>
        <p:nvSpPr>
          <p:cNvPr id="779" name="Google Shape;779;p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grpSp>
        <p:nvGrpSpPr>
          <p:cNvPr id="780" name="Google Shape;780;p6"/>
          <p:cNvGrpSpPr/>
          <p:nvPr/>
        </p:nvGrpSpPr>
        <p:grpSpPr>
          <a:xfrm>
            <a:off x="5039206" y="5201020"/>
            <a:ext cx="2592000" cy="1440000"/>
            <a:chOff x="5039206" y="5201020"/>
            <a:chExt cx="2592000" cy="1440000"/>
          </a:xfrm>
        </p:grpSpPr>
        <p:grpSp>
          <p:nvGrpSpPr>
            <p:cNvPr id="781" name="Google Shape;781;p6"/>
            <p:cNvGrpSpPr/>
            <p:nvPr/>
          </p:nvGrpSpPr>
          <p:grpSpPr>
            <a:xfrm>
              <a:off x="5039206" y="5201020"/>
              <a:ext cx="2592000" cy="1440000"/>
              <a:chOff x="5039206" y="4869320"/>
              <a:chExt cx="2592000" cy="1440000"/>
            </a:xfrm>
          </p:grpSpPr>
          <p:sp>
            <p:nvSpPr>
              <p:cNvPr id="782" name="Google Shape;782;p6"/>
              <p:cNvSpPr/>
              <p:nvPr/>
            </p:nvSpPr>
            <p:spPr>
              <a:xfrm>
                <a:off x="5039206" y="4869320"/>
                <a:ext cx="2592000" cy="1440000"/>
              </a:xfrm>
              <a:prstGeom prst="rect">
                <a:avLst/>
              </a:prstGeom>
              <a:noFill/>
              <a:ln cap="flat" cmpd="sng" w="12700">
                <a:solidFill>
                  <a:srgbClr val="005BA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3" name="Google Shape;783;p6"/>
              <p:cNvSpPr/>
              <p:nvPr/>
            </p:nvSpPr>
            <p:spPr>
              <a:xfrm>
                <a:off x="5091569" y="4948063"/>
                <a:ext cx="1487626" cy="818832"/>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都道府県</a:t>
                </a:r>
                <a:endParaRPr sz="1500">
                  <a:solidFill>
                    <a:srgbClr val="005BAD"/>
                  </a:solidFill>
                  <a:latin typeface="Arial"/>
                  <a:ea typeface="Arial"/>
                  <a:cs typeface="Arial"/>
                  <a:sym typeface="Arial"/>
                </a:endParaRPr>
              </a:p>
              <a:p>
                <a:pPr indent="0" lvl="0" marL="0" marR="0" rtl="0" algn="ctr">
                  <a:lnSpc>
                    <a:spcPct val="100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市区町村</a:t>
                </a:r>
                <a:endParaRPr sz="1500">
                  <a:solidFill>
                    <a:srgbClr val="005BAD"/>
                  </a:solidFill>
                  <a:latin typeface="Arial"/>
                  <a:ea typeface="Arial"/>
                  <a:cs typeface="Arial"/>
                  <a:sym typeface="Arial"/>
                </a:endParaRPr>
              </a:p>
            </p:txBody>
          </p:sp>
          <p:sp>
            <p:nvSpPr>
              <p:cNvPr id="784" name="Google Shape;784;p6"/>
              <p:cNvSpPr/>
              <p:nvPr/>
            </p:nvSpPr>
            <p:spPr>
              <a:xfrm>
                <a:off x="5091569" y="5890344"/>
                <a:ext cx="1487700" cy="2883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400"/>
                  <a:buFont typeface="Arial"/>
                  <a:buNone/>
                </a:pPr>
                <a:r>
                  <a:rPr lang="ja-JP" sz="1200">
                    <a:solidFill>
                      <a:srgbClr val="005BAD"/>
                    </a:solidFill>
                    <a:latin typeface="Arial"/>
                    <a:ea typeface="Arial"/>
                    <a:cs typeface="Arial"/>
                    <a:sym typeface="Arial"/>
                  </a:rPr>
                  <a:t>（地方公共団体）</a:t>
                </a:r>
                <a:endParaRPr sz="1200"/>
              </a:p>
            </p:txBody>
          </p:sp>
        </p:grpSp>
        <p:pic>
          <p:nvPicPr>
            <p:cNvPr id="785" name="Google Shape;785;p6"/>
            <p:cNvPicPr preferRelativeResize="0"/>
            <p:nvPr/>
          </p:nvPicPr>
          <p:blipFill rotWithShape="1">
            <a:blip r:embed="rId11">
              <a:alphaModFix/>
            </a:blip>
            <a:srcRect b="0" l="0" r="0" t="0"/>
            <a:stretch/>
          </p:blipFill>
          <p:spPr>
            <a:xfrm rot="-5400000">
              <a:off x="5726826" y="5443024"/>
              <a:ext cx="217112" cy="1184009"/>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500"/>
                                        <p:tgtEl>
                                          <p:spTgt spid="7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500"/>
                                        <p:tgtEl>
                                          <p:spTgt spid="7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par>
                                <p:cTn fill="hold" nodeType="with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500"/>
                                        <p:tgtEl>
                                          <p:spTgt spid="7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par>
                                <p:cTn fill="hold" nodeType="with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500"/>
                                        <p:tgtEl>
                                          <p:spTgt spid="7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1000"/>
                                        <p:tgtEl>
                                          <p:spTgt spid="780"/>
                                        </p:tgtEl>
                                      </p:cBhvr>
                                    </p:animEffect>
                                  </p:childTnLst>
                                </p:cTn>
                              </p:par>
                              <p:par>
                                <p:cTn fill="hold" nodeType="with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7"/>
          <p:cNvSpPr/>
          <p:nvPr/>
        </p:nvSpPr>
        <p:spPr>
          <a:xfrm>
            <a:off x="326210" y="1105052"/>
            <a:ext cx="8493939" cy="1136017"/>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792" name="Google Shape;792;p7"/>
          <p:cNvPicPr preferRelativeResize="0"/>
          <p:nvPr/>
        </p:nvPicPr>
        <p:blipFill rotWithShape="1">
          <a:blip r:embed="rId3">
            <a:alphaModFix/>
          </a:blip>
          <a:srcRect b="0" l="0" r="0" t="0"/>
          <a:stretch/>
        </p:blipFill>
        <p:spPr>
          <a:xfrm>
            <a:off x="7188401" y="773011"/>
            <a:ext cx="1375366" cy="1558587"/>
          </a:xfrm>
          <a:prstGeom prst="rect">
            <a:avLst/>
          </a:prstGeom>
          <a:noFill/>
          <a:ln>
            <a:noFill/>
          </a:ln>
        </p:spPr>
      </p:pic>
      <p:sp>
        <p:nvSpPr>
          <p:cNvPr id="793" name="Google Shape;793;p7"/>
          <p:cNvSpPr/>
          <p:nvPr/>
        </p:nvSpPr>
        <p:spPr>
          <a:xfrm>
            <a:off x="335573" y="1327348"/>
            <a:ext cx="8320360" cy="80945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5BAD"/>
              </a:buClr>
              <a:buSzPts val="1600"/>
              <a:buFont typeface="Arial"/>
              <a:buNone/>
            </a:pPr>
            <a:r>
              <a:rPr b="0" i="0" lang="ja-JP" sz="1500" u="none" cap="none" strike="noStrike">
                <a:solidFill>
                  <a:srgbClr val="005BAD"/>
                </a:solidFill>
                <a:latin typeface="Arial"/>
                <a:ea typeface="Arial"/>
                <a:cs typeface="Arial"/>
                <a:sym typeface="Arial"/>
              </a:rPr>
              <a:t>皆さんは「税金」にどのようなイメージを持っていますか？</a:t>
            </a:r>
            <a:endParaRPr b="0" i="0" sz="1500" u="none" cap="none" strike="noStrike">
              <a:solidFill>
                <a:srgbClr val="005BA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50"/>
              <a:buFont typeface="Arial"/>
              <a:buNone/>
            </a:pPr>
            <a:r>
              <a:rPr b="0" i="0" lang="ja-JP" sz="1350" u="none" cap="none" strike="noStrike">
                <a:solidFill>
                  <a:srgbClr val="000000"/>
                </a:solidFill>
                <a:latin typeface="Arial"/>
                <a:ea typeface="Arial"/>
                <a:cs typeface="Arial"/>
                <a:sym typeface="Arial"/>
              </a:rPr>
              <a:t>わたしたちの身の回りには、国や地方公共団体による「公共サービス」や</a:t>
            </a:r>
            <a:endParaRPr b="0" i="0" sz="13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50"/>
              <a:buFont typeface="Arial"/>
              <a:buNone/>
            </a:pPr>
            <a:r>
              <a:rPr b="0" i="0" lang="ja-JP" sz="1350" u="none" cap="none" strike="noStrike">
                <a:solidFill>
                  <a:srgbClr val="000000"/>
                </a:solidFill>
                <a:latin typeface="Arial"/>
                <a:ea typeface="Arial"/>
                <a:cs typeface="Arial"/>
                <a:sym typeface="Arial"/>
              </a:rPr>
              <a:t>「公共施設」があります。</a:t>
            </a:r>
            <a:endParaRPr sz="1350"/>
          </a:p>
        </p:txBody>
      </p:sp>
      <p:sp>
        <p:nvSpPr>
          <p:cNvPr id="794" name="Google Shape;794;p7"/>
          <p:cNvSpPr/>
          <p:nvPr/>
        </p:nvSpPr>
        <p:spPr>
          <a:xfrm>
            <a:off x="5457555" y="2623432"/>
            <a:ext cx="3362596" cy="371314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5" name="Google Shape;795;p7"/>
          <p:cNvSpPr/>
          <p:nvPr/>
        </p:nvSpPr>
        <p:spPr>
          <a:xfrm>
            <a:off x="5592624" y="3347160"/>
            <a:ext cx="3092459"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6" name="Google Shape;796;p7"/>
          <p:cNvSpPr/>
          <p:nvPr/>
        </p:nvSpPr>
        <p:spPr>
          <a:xfrm>
            <a:off x="326409" y="2623432"/>
            <a:ext cx="5033559" cy="3704763"/>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7" name="Google Shape;797;p7"/>
          <p:cNvSpPr/>
          <p:nvPr/>
        </p:nvSpPr>
        <p:spPr>
          <a:xfrm>
            <a:off x="476026" y="3347160"/>
            <a:ext cx="4744911"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nvGrpSpPr>
          <p:cNvPr id="798" name="Google Shape;798;p7"/>
          <p:cNvGrpSpPr/>
          <p:nvPr/>
        </p:nvGrpSpPr>
        <p:grpSpPr>
          <a:xfrm>
            <a:off x="5895633" y="2739425"/>
            <a:ext cx="2474728" cy="546900"/>
            <a:chOff x="6299670" y="2713467"/>
            <a:chExt cx="2474728" cy="546900"/>
          </a:xfrm>
        </p:grpSpPr>
        <p:sp>
          <p:nvSpPr>
            <p:cNvPr id="799" name="Google Shape;799;p7"/>
            <p:cNvSpPr/>
            <p:nvPr/>
          </p:nvSpPr>
          <p:spPr>
            <a:xfrm>
              <a:off x="7563898" y="2713467"/>
              <a:ext cx="1210500" cy="54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Arial"/>
                <a:buNone/>
              </a:pPr>
              <a:r>
                <a:rPr b="0" i="0" lang="ja-JP" sz="1300" u="none" cap="none" strike="noStrike">
                  <a:solidFill>
                    <a:srgbClr val="000000"/>
                  </a:solidFill>
                  <a:latin typeface="Arial"/>
                  <a:ea typeface="Arial"/>
                  <a:cs typeface="Arial"/>
                  <a:sym typeface="Arial"/>
                </a:rPr>
                <a:t>道路、学校、公園 など</a:t>
              </a:r>
              <a:endParaRPr sz="1300"/>
            </a:p>
          </p:txBody>
        </p:sp>
        <p:sp>
          <p:nvSpPr>
            <p:cNvPr id="800" name="Google Shape;800;p7"/>
            <p:cNvSpPr txBox="1"/>
            <p:nvPr/>
          </p:nvSpPr>
          <p:spPr>
            <a:xfrm>
              <a:off x="6299670" y="2786910"/>
              <a:ext cx="1210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Arial"/>
                <a:buNone/>
              </a:pPr>
              <a:r>
                <a:rPr b="0" i="0" lang="ja-JP" sz="1800" u="none" cap="none" strike="noStrike">
                  <a:solidFill>
                    <a:srgbClr val="005BAD"/>
                  </a:solidFill>
                  <a:latin typeface="Arial"/>
                  <a:ea typeface="Arial"/>
                  <a:cs typeface="Arial"/>
                  <a:sym typeface="Arial"/>
                </a:rPr>
                <a:t>公共施設</a:t>
              </a:r>
              <a:endParaRPr sz="1800"/>
            </a:p>
          </p:txBody>
        </p:sp>
      </p:grpSp>
      <p:grpSp>
        <p:nvGrpSpPr>
          <p:cNvPr id="801" name="Google Shape;801;p7"/>
          <p:cNvGrpSpPr/>
          <p:nvPr/>
        </p:nvGrpSpPr>
        <p:grpSpPr>
          <a:xfrm>
            <a:off x="569595" y="2812868"/>
            <a:ext cx="4576619" cy="369300"/>
            <a:chOff x="843630" y="2786910"/>
            <a:chExt cx="4576619" cy="369300"/>
          </a:xfrm>
        </p:grpSpPr>
        <p:sp>
          <p:nvSpPr>
            <p:cNvPr id="802" name="Google Shape;802;p7"/>
            <p:cNvSpPr/>
            <p:nvPr/>
          </p:nvSpPr>
          <p:spPr>
            <a:xfrm>
              <a:off x="2514082" y="2831955"/>
              <a:ext cx="2906167" cy="31002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Arial"/>
                <a:buNone/>
              </a:pPr>
              <a:r>
                <a:rPr b="0" i="0" lang="ja-JP" sz="1300" u="none" cap="none" strike="noStrike">
                  <a:solidFill>
                    <a:srgbClr val="000000"/>
                  </a:solidFill>
                  <a:latin typeface="Arial"/>
                  <a:ea typeface="Arial"/>
                  <a:cs typeface="Arial"/>
                  <a:sym typeface="Arial"/>
                </a:rPr>
                <a:t>警察、消防、ごみ収集、福祉 など</a:t>
              </a:r>
              <a:endParaRPr sz="1300"/>
            </a:p>
          </p:txBody>
        </p:sp>
        <p:sp>
          <p:nvSpPr>
            <p:cNvPr id="803" name="Google Shape;803;p7"/>
            <p:cNvSpPr txBox="1"/>
            <p:nvPr/>
          </p:nvSpPr>
          <p:spPr>
            <a:xfrm>
              <a:off x="843630" y="2786910"/>
              <a:ext cx="15729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Arial"/>
                <a:buNone/>
              </a:pPr>
              <a:r>
                <a:rPr b="0" i="0" lang="ja-JP" sz="1800" u="none" cap="none" strike="noStrike">
                  <a:solidFill>
                    <a:srgbClr val="005BAD"/>
                  </a:solidFill>
                  <a:latin typeface="Arial"/>
                  <a:ea typeface="Arial"/>
                  <a:cs typeface="Arial"/>
                  <a:sym typeface="Arial"/>
                </a:rPr>
                <a:t>公共サービス</a:t>
              </a:r>
              <a:endParaRPr sz="1800"/>
            </a:p>
          </p:txBody>
        </p:sp>
      </p:grpSp>
      <p:grpSp>
        <p:nvGrpSpPr>
          <p:cNvPr id="804" name="Google Shape;804;p7"/>
          <p:cNvGrpSpPr/>
          <p:nvPr/>
        </p:nvGrpSpPr>
        <p:grpSpPr>
          <a:xfrm>
            <a:off x="2040980" y="3669522"/>
            <a:ext cx="1544978" cy="2301821"/>
            <a:chOff x="452035" y="3669522"/>
            <a:chExt cx="1544978" cy="2301821"/>
          </a:xfrm>
        </p:grpSpPr>
        <p:sp>
          <p:nvSpPr>
            <p:cNvPr id="805" name="Google Shape;805;p7"/>
            <p:cNvSpPr/>
            <p:nvPr/>
          </p:nvSpPr>
          <p:spPr>
            <a:xfrm>
              <a:off x="452035" y="4482915"/>
              <a:ext cx="1544978"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200" u="none" cap="none" strike="noStrike">
                  <a:solidFill>
                    <a:srgbClr val="005BAD"/>
                  </a:solidFill>
                  <a:latin typeface="Arial"/>
                  <a:ea typeface="Arial"/>
                  <a:cs typeface="Arial"/>
                  <a:sym typeface="Arial"/>
                </a:rPr>
                <a:t>ごみ処理費用</a:t>
              </a:r>
              <a:endParaRPr sz="1200"/>
            </a:p>
            <a:p>
              <a:pPr indent="0" lvl="0" marL="0" marR="0" rtl="0" algn="ctr">
                <a:lnSpc>
                  <a:spcPct val="120000"/>
                </a:lnSpc>
                <a:spcBef>
                  <a:spcPts val="0"/>
                </a:spcBef>
                <a:spcAft>
                  <a:spcPts val="0"/>
                </a:spcAft>
                <a:buClr>
                  <a:srgbClr val="005BAD"/>
                </a:buClr>
                <a:buSzPts val="1100"/>
                <a:buFont typeface="Arial"/>
                <a:buNone/>
              </a:pPr>
              <a:r>
                <a:rPr b="0" i="0" lang="ja-JP" sz="1200" u="none" cap="none" strike="noStrike">
                  <a:solidFill>
                    <a:srgbClr val="005BAD"/>
                  </a:solidFill>
                  <a:latin typeface="Arial"/>
                  <a:ea typeface="Arial"/>
                  <a:cs typeface="Arial"/>
                  <a:sym typeface="Arial"/>
                </a:rPr>
                <a:t>（令和６年度）</a:t>
              </a:r>
              <a:endParaRPr sz="1200"/>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約2兆9,285億円</a:t>
              </a:r>
              <a:r>
                <a:rPr b="1" baseline="30000" i="0" lang="ja-JP" sz="1100" u="none" cap="none" strike="noStrike">
                  <a:solidFill>
                    <a:srgbClr val="000000"/>
                  </a:solidFill>
                  <a:latin typeface="Arial"/>
                  <a:ea typeface="Arial"/>
                  <a:cs typeface="Arial"/>
                  <a:sym typeface="Arial"/>
                </a:rPr>
                <a:t>※２</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約23,655円</a:t>
              </a:r>
              <a:endParaRPr/>
            </a:p>
          </p:txBody>
        </p:sp>
        <p:pic>
          <p:nvPicPr>
            <p:cNvPr id="806" name="Google Shape;806;p7"/>
            <p:cNvPicPr preferRelativeResize="0"/>
            <p:nvPr/>
          </p:nvPicPr>
          <p:blipFill rotWithShape="1">
            <a:blip r:embed="rId4">
              <a:alphaModFix/>
            </a:blip>
            <a:srcRect b="0" l="0" r="0" t="0"/>
            <a:stretch/>
          </p:blipFill>
          <p:spPr>
            <a:xfrm>
              <a:off x="596286" y="3669522"/>
              <a:ext cx="1142290" cy="644483"/>
            </a:xfrm>
            <a:prstGeom prst="rect">
              <a:avLst/>
            </a:prstGeom>
            <a:noFill/>
            <a:ln>
              <a:noFill/>
            </a:ln>
          </p:spPr>
        </p:pic>
      </p:grpSp>
      <p:grpSp>
        <p:nvGrpSpPr>
          <p:cNvPr id="807" name="Google Shape;807;p7"/>
          <p:cNvGrpSpPr/>
          <p:nvPr/>
        </p:nvGrpSpPr>
        <p:grpSpPr>
          <a:xfrm>
            <a:off x="3594441" y="3669522"/>
            <a:ext cx="1694100" cy="2387193"/>
            <a:chOff x="3594441" y="3669522"/>
            <a:chExt cx="1694100" cy="2387193"/>
          </a:xfrm>
        </p:grpSpPr>
        <p:sp>
          <p:nvSpPr>
            <p:cNvPr id="808" name="Google Shape;808;p7"/>
            <p:cNvSpPr/>
            <p:nvPr/>
          </p:nvSpPr>
          <p:spPr>
            <a:xfrm>
              <a:off x="3594441" y="4482915"/>
              <a:ext cx="1694100" cy="1573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200" u="none" cap="none" strike="noStrike">
                  <a:solidFill>
                    <a:srgbClr val="005BAD"/>
                  </a:solidFill>
                  <a:latin typeface="Arial"/>
                  <a:ea typeface="Arial"/>
                  <a:cs typeface="Arial"/>
                  <a:sym typeface="Arial"/>
                </a:rPr>
                <a:t>国民医療費の</a:t>
              </a:r>
              <a:endParaRPr b="0" i="0" sz="12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300"/>
                <a:buFont typeface="Arial"/>
                <a:buNone/>
              </a:pPr>
              <a:r>
                <a:rPr b="0" i="0" lang="ja-JP" sz="1200" u="none" cap="none" strike="noStrike">
                  <a:solidFill>
                    <a:srgbClr val="005BAD"/>
                  </a:solidFill>
                  <a:latin typeface="Arial"/>
                  <a:ea typeface="Arial"/>
                  <a:cs typeface="Arial"/>
                  <a:sym typeface="Arial"/>
                </a:rPr>
                <a:t>公費負担額</a:t>
              </a:r>
              <a:endParaRPr sz="1200"/>
            </a:p>
            <a:p>
              <a:pPr indent="0" lvl="0" marL="0" marR="0" rtl="0" algn="ctr">
                <a:lnSpc>
                  <a:spcPct val="120000"/>
                </a:lnSpc>
                <a:spcBef>
                  <a:spcPts val="0"/>
                </a:spcBef>
                <a:spcAft>
                  <a:spcPts val="0"/>
                </a:spcAft>
                <a:buClr>
                  <a:srgbClr val="005BAD"/>
                </a:buClr>
                <a:buSzPts val="1100"/>
                <a:buFont typeface="Arial"/>
                <a:buNone/>
              </a:pPr>
              <a:r>
                <a:rPr b="0" i="0" lang="ja-JP" sz="1200" u="none" cap="none" strike="noStrike">
                  <a:solidFill>
                    <a:srgbClr val="005BAD"/>
                  </a:solidFill>
                  <a:latin typeface="Arial"/>
                  <a:ea typeface="Arial"/>
                  <a:cs typeface="Arial"/>
                  <a:sym typeface="Arial"/>
                </a:rPr>
                <a:t>（令和５年度）</a:t>
              </a:r>
              <a:endParaRPr sz="1200"/>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約18兆0,331億円</a:t>
              </a:r>
              <a:r>
                <a:rPr b="1" baseline="30000" i="0" lang="ja-JP" sz="1100" u="none" cap="none" strike="noStrike">
                  <a:solidFill>
                    <a:srgbClr val="000000"/>
                  </a:solidFill>
                  <a:latin typeface="Arial"/>
                  <a:ea typeface="Arial"/>
                  <a:cs typeface="Arial"/>
                  <a:sym typeface="Arial"/>
                </a:rPr>
                <a:t>※３</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約145,017円</a:t>
              </a:r>
              <a:endParaRPr/>
            </a:p>
          </p:txBody>
        </p:sp>
        <p:pic>
          <p:nvPicPr>
            <p:cNvPr id="809" name="Google Shape;809;p7"/>
            <p:cNvPicPr preferRelativeResize="0"/>
            <p:nvPr/>
          </p:nvPicPr>
          <p:blipFill rotWithShape="1">
            <a:blip r:embed="rId5">
              <a:alphaModFix/>
            </a:blip>
            <a:srcRect b="0" l="0" r="0" t="0"/>
            <a:stretch/>
          </p:blipFill>
          <p:spPr>
            <a:xfrm>
              <a:off x="4024466" y="3669522"/>
              <a:ext cx="900264" cy="641917"/>
            </a:xfrm>
            <a:prstGeom prst="rect">
              <a:avLst/>
            </a:prstGeom>
            <a:noFill/>
            <a:ln>
              <a:noFill/>
            </a:ln>
          </p:spPr>
        </p:pic>
      </p:grpSp>
      <p:grpSp>
        <p:nvGrpSpPr>
          <p:cNvPr id="810" name="Google Shape;810;p7"/>
          <p:cNvGrpSpPr/>
          <p:nvPr/>
        </p:nvGrpSpPr>
        <p:grpSpPr>
          <a:xfrm>
            <a:off x="420558" y="3669522"/>
            <a:ext cx="1611939" cy="2301821"/>
            <a:chOff x="1989757" y="3669522"/>
            <a:chExt cx="1611939" cy="2301821"/>
          </a:xfrm>
        </p:grpSpPr>
        <p:sp>
          <p:nvSpPr>
            <p:cNvPr id="811" name="Google Shape;811;p7"/>
            <p:cNvSpPr/>
            <p:nvPr/>
          </p:nvSpPr>
          <p:spPr>
            <a:xfrm>
              <a:off x="1989757" y="4482915"/>
              <a:ext cx="1611939"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200" u="none" cap="none" strike="noStrike">
                  <a:solidFill>
                    <a:srgbClr val="005BAD"/>
                  </a:solidFill>
                  <a:latin typeface="Arial"/>
                  <a:ea typeface="Arial"/>
                  <a:cs typeface="Arial"/>
                  <a:sym typeface="Arial"/>
                </a:rPr>
                <a:t>警察費・消防費</a:t>
              </a:r>
              <a:endParaRPr b="0" i="0" sz="12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200" u="none" cap="none" strike="noStrike">
                  <a:solidFill>
                    <a:srgbClr val="005BAD"/>
                  </a:solidFill>
                  <a:latin typeface="Arial"/>
                  <a:ea typeface="Arial"/>
                  <a:cs typeface="Arial"/>
                  <a:sym typeface="Arial"/>
                </a:rPr>
                <a:t>（令和６年度）</a:t>
              </a:r>
              <a:endParaRPr sz="1200"/>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約5兆8,081億円</a:t>
              </a:r>
              <a:r>
                <a:rPr b="1" baseline="30000" i="0" lang="ja-JP" sz="1100" u="none" cap="none" strike="noStrike">
                  <a:solidFill>
                    <a:srgbClr val="000000"/>
                  </a:solidFill>
                  <a:latin typeface="Arial"/>
                  <a:ea typeface="Arial"/>
                  <a:cs typeface="Arial"/>
                  <a:sym typeface="Arial"/>
                </a:rPr>
                <a:t>※１</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約46,914円</a:t>
              </a:r>
              <a:endParaRPr/>
            </a:p>
          </p:txBody>
        </p:sp>
        <p:pic>
          <p:nvPicPr>
            <p:cNvPr id="812" name="Google Shape;812;p7"/>
            <p:cNvPicPr preferRelativeResize="0"/>
            <p:nvPr/>
          </p:nvPicPr>
          <p:blipFill rotWithShape="1">
            <a:blip r:embed="rId6">
              <a:alphaModFix/>
            </a:blip>
            <a:srcRect b="0" l="0" r="0" t="0"/>
            <a:stretch/>
          </p:blipFill>
          <p:spPr>
            <a:xfrm>
              <a:off x="2369456" y="3669522"/>
              <a:ext cx="906271" cy="652554"/>
            </a:xfrm>
            <a:prstGeom prst="rect">
              <a:avLst/>
            </a:prstGeom>
            <a:noFill/>
            <a:ln>
              <a:noFill/>
            </a:ln>
          </p:spPr>
        </p:pic>
      </p:grpSp>
      <p:grpSp>
        <p:nvGrpSpPr>
          <p:cNvPr id="813" name="Google Shape;813;p7"/>
          <p:cNvGrpSpPr/>
          <p:nvPr/>
        </p:nvGrpSpPr>
        <p:grpSpPr>
          <a:xfrm>
            <a:off x="5609265" y="3669522"/>
            <a:ext cx="1579136" cy="1853119"/>
            <a:chOff x="5609265" y="3669522"/>
            <a:chExt cx="1579136" cy="1853119"/>
          </a:xfrm>
        </p:grpSpPr>
        <p:sp>
          <p:nvSpPr>
            <p:cNvPr id="814" name="Google Shape;814;p7"/>
            <p:cNvSpPr/>
            <p:nvPr/>
          </p:nvSpPr>
          <p:spPr>
            <a:xfrm>
              <a:off x="5609265" y="4482915"/>
              <a:ext cx="1579136" cy="10397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200" u="none" cap="none" strike="noStrike">
                  <a:solidFill>
                    <a:srgbClr val="005BAD"/>
                  </a:solidFill>
                  <a:latin typeface="Arial"/>
                  <a:ea typeface="Arial"/>
                  <a:cs typeface="Arial"/>
                  <a:sym typeface="Arial"/>
                </a:rPr>
                <a:t>道路整備事業費</a:t>
              </a:r>
              <a:endParaRPr b="0" i="0" sz="12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200" u="none" cap="none" strike="noStrike">
                  <a:solidFill>
                    <a:srgbClr val="005BAD"/>
                  </a:solidFill>
                  <a:latin typeface="Arial"/>
                  <a:ea typeface="Arial"/>
                  <a:cs typeface="Arial"/>
                  <a:sym typeface="Arial"/>
                </a:rPr>
                <a:t>（令和８年度）</a:t>
              </a:r>
              <a:endParaRPr sz="1200"/>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約1兆6,783億円</a:t>
              </a:r>
              <a:r>
                <a:rPr b="1" baseline="30000" i="0" lang="ja-JP" sz="1100" u="none" cap="none" strike="noStrike">
                  <a:solidFill>
                    <a:srgbClr val="000000"/>
                  </a:solidFill>
                  <a:latin typeface="Arial"/>
                  <a:ea typeface="Arial"/>
                  <a:cs typeface="Arial"/>
                  <a:sym typeface="Arial"/>
                </a:rPr>
                <a:t>※４</a:t>
              </a:r>
              <a:endParaRPr b="1" baseline="30000" i="0" sz="1300" u="none" cap="none" strike="noStrike">
                <a:solidFill>
                  <a:srgbClr val="000000"/>
                </a:solidFill>
                <a:latin typeface="Arial"/>
                <a:ea typeface="Arial"/>
                <a:cs typeface="Arial"/>
                <a:sym typeface="Arial"/>
              </a:endParaRPr>
            </a:p>
          </p:txBody>
        </p:sp>
        <p:pic>
          <p:nvPicPr>
            <p:cNvPr id="815" name="Google Shape;815;p7"/>
            <p:cNvPicPr preferRelativeResize="0"/>
            <p:nvPr/>
          </p:nvPicPr>
          <p:blipFill rotWithShape="1">
            <a:blip r:embed="rId7">
              <a:alphaModFix/>
            </a:blip>
            <a:srcRect b="0" l="0" r="0" t="0"/>
            <a:stretch/>
          </p:blipFill>
          <p:spPr>
            <a:xfrm>
              <a:off x="5811320" y="3669522"/>
              <a:ext cx="922786" cy="650431"/>
            </a:xfrm>
            <a:prstGeom prst="rect">
              <a:avLst/>
            </a:prstGeom>
            <a:noFill/>
            <a:ln>
              <a:noFill/>
            </a:ln>
          </p:spPr>
        </p:pic>
      </p:grpSp>
      <p:grpSp>
        <p:nvGrpSpPr>
          <p:cNvPr id="816" name="Google Shape;816;p7"/>
          <p:cNvGrpSpPr/>
          <p:nvPr/>
        </p:nvGrpSpPr>
        <p:grpSpPr>
          <a:xfrm>
            <a:off x="7188402" y="3669522"/>
            <a:ext cx="1549281" cy="2301821"/>
            <a:chOff x="7188402" y="3669522"/>
            <a:chExt cx="1549281" cy="2301821"/>
          </a:xfrm>
        </p:grpSpPr>
        <p:sp>
          <p:nvSpPr>
            <p:cNvPr id="817" name="Google Shape;817;p7"/>
            <p:cNvSpPr/>
            <p:nvPr/>
          </p:nvSpPr>
          <p:spPr>
            <a:xfrm>
              <a:off x="7188402" y="4482915"/>
              <a:ext cx="1549281"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200" u="none" cap="none" strike="noStrike">
                  <a:solidFill>
                    <a:srgbClr val="005BAD"/>
                  </a:solidFill>
                  <a:latin typeface="Arial"/>
                  <a:ea typeface="Arial"/>
                  <a:cs typeface="Arial"/>
                  <a:sym typeface="Arial"/>
                </a:rPr>
                <a:t>校舎・体育館</a:t>
              </a:r>
              <a:endParaRPr b="0" i="0" sz="12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300"/>
                <a:buFont typeface="Arial"/>
                <a:buNone/>
              </a:pPr>
              <a:r>
                <a:rPr b="0" i="0" lang="ja-JP" sz="1200" u="none" cap="none" strike="noStrike">
                  <a:solidFill>
                    <a:srgbClr val="005BAD"/>
                  </a:solidFill>
                  <a:latin typeface="Arial"/>
                  <a:ea typeface="Arial"/>
                  <a:cs typeface="Arial"/>
                  <a:sym typeface="Arial"/>
                </a:rPr>
                <a:t>などの建設費用</a:t>
              </a:r>
              <a:endParaRPr b="0" i="0" sz="12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200" u="none" cap="none" strike="noStrike">
                  <a:solidFill>
                    <a:srgbClr val="005BAD"/>
                  </a:solidFill>
                  <a:latin typeface="Arial"/>
                  <a:ea typeface="Arial"/>
                  <a:cs typeface="Arial"/>
                  <a:sym typeface="Arial"/>
                </a:rPr>
                <a:t>（令和８年度）</a:t>
              </a:r>
              <a:endParaRPr sz="1200"/>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約712億円</a:t>
              </a:r>
              <a:r>
                <a:rPr b="1" baseline="30000" i="0" lang="ja-JP" sz="1100" u="none" cap="none" strike="noStrike">
                  <a:solidFill>
                    <a:srgbClr val="000000"/>
                  </a:solidFill>
                  <a:latin typeface="Arial"/>
                  <a:ea typeface="Arial"/>
                  <a:cs typeface="Arial"/>
                  <a:sym typeface="Arial"/>
                </a:rPr>
                <a:t>※５</a:t>
              </a:r>
              <a:endParaRPr b="1" baseline="30000" i="0" sz="1300" u="none" cap="none" strike="noStrike">
                <a:solidFill>
                  <a:srgbClr val="000000"/>
                </a:solidFill>
                <a:latin typeface="Arial"/>
                <a:ea typeface="Arial"/>
                <a:cs typeface="Arial"/>
                <a:sym typeface="Arial"/>
              </a:endParaRPr>
            </a:p>
          </p:txBody>
        </p:sp>
        <p:pic>
          <p:nvPicPr>
            <p:cNvPr id="818" name="Google Shape;818;p7"/>
            <p:cNvPicPr preferRelativeResize="0"/>
            <p:nvPr/>
          </p:nvPicPr>
          <p:blipFill rotWithShape="1">
            <a:blip r:embed="rId8">
              <a:alphaModFix/>
            </a:blip>
            <a:srcRect b="0" l="0" r="0" t="0"/>
            <a:stretch/>
          </p:blipFill>
          <p:spPr>
            <a:xfrm>
              <a:off x="7381633" y="3669522"/>
              <a:ext cx="1162819" cy="736654"/>
            </a:xfrm>
            <a:prstGeom prst="rect">
              <a:avLst/>
            </a:prstGeom>
            <a:noFill/>
            <a:ln>
              <a:noFill/>
            </a:ln>
          </p:spPr>
        </p:pic>
      </p:grpSp>
      <p:cxnSp>
        <p:nvCxnSpPr>
          <p:cNvPr id="819" name="Google Shape;819;p7"/>
          <p:cNvCxnSpPr/>
          <p:nvPr/>
        </p:nvCxnSpPr>
        <p:spPr>
          <a:xfrm>
            <a:off x="2003895"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820" name="Google Shape;820;p7"/>
          <p:cNvCxnSpPr/>
          <p:nvPr/>
        </p:nvCxnSpPr>
        <p:spPr>
          <a:xfrm>
            <a:off x="3598068"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821" name="Google Shape;821;p7"/>
          <p:cNvCxnSpPr/>
          <p:nvPr/>
        </p:nvCxnSpPr>
        <p:spPr>
          <a:xfrm>
            <a:off x="7144638" y="3500386"/>
            <a:ext cx="0" cy="2497947"/>
          </a:xfrm>
          <a:prstGeom prst="straightConnector1">
            <a:avLst/>
          </a:prstGeom>
          <a:noFill/>
          <a:ln cap="flat" cmpd="sng" w="9525">
            <a:solidFill>
              <a:srgbClr val="005BAD"/>
            </a:solidFill>
            <a:prstDash val="solid"/>
            <a:round/>
            <a:headEnd len="sm" w="sm" type="none"/>
            <a:tailEnd len="sm" w="sm" type="none"/>
          </a:ln>
        </p:spPr>
      </p:cxnSp>
      <p:sp>
        <p:nvSpPr>
          <p:cNvPr id="822" name="Google Shape;822;p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rgbClr val="000000"/>
                </a:solidFill>
                <a:latin typeface="Arial"/>
                <a:ea typeface="Arial"/>
                <a:cs typeface="Arial"/>
                <a:sym typeface="Arial"/>
              </a:rPr>
              <a:t>‹#›</a:t>
            </a:fld>
            <a:endParaRPr b="1" i="0" sz="1200" u="none" cap="none" strike="noStrike">
              <a:solidFill>
                <a:srgbClr val="000000"/>
              </a:solidFill>
              <a:latin typeface="Arial"/>
              <a:ea typeface="Arial"/>
              <a:cs typeface="Arial"/>
              <a:sym typeface="Arial"/>
            </a:endParaRPr>
          </a:p>
        </p:txBody>
      </p:sp>
      <p:sp>
        <p:nvSpPr>
          <p:cNvPr id="823" name="Google Shape;823;p7"/>
          <p:cNvSpPr/>
          <p:nvPr/>
        </p:nvSpPr>
        <p:spPr>
          <a:xfrm>
            <a:off x="326408" y="2210313"/>
            <a:ext cx="8493741" cy="452493"/>
          </a:xfrm>
          <a:prstGeom prst="roundRect">
            <a:avLst>
              <a:gd fmla="val 0" name="adj"/>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52"/>
              <a:buFont typeface="Arial"/>
              <a:buNone/>
            </a:pPr>
            <a:r>
              <a:t/>
            </a:r>
            <a:endParaRPr b="0" i="0" sz="2052" u="none" cap="none" strike="noStrike">
              <a:solidFill>
                <a:srgbClr val="FFFFFF"/>
              </a:solidFill>
              <a:latin typeface="Arial"/>
              <a:ea typeface="Arial"/>
              <a:cs typeface="Arial"/>
              <a:sym typeface="Arial"/>
            </a:endParaRPr>
          </a:p>
        </p:txBody>
      </p:sp>
      <p:sp>
        <p:nvSpPr>
          <p:cNvPr id="824" name="Google Shape;824;p7"/>
          <p:cNvSpPr/>
          <p:nvPr/>
        </p:nvSpPr>
        <p:spPr>
          <a:xfrm>
            <a:off x="2117692" y="2217625"/>
            <a:ext cx="4301700" cy="430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DC741"/>
              </a:buClr>
              <a:buSzPts val="2800"/>
              <a:buFont typeface="Arial"/>
              <a:buNone/>
            </a:pPr>
            <a:r>
              <a:rPr b="0" i="0" lang="ja-JP" sz="2600" u="none" cap="none" strike="noStrike">
                <a:solidFill>
                  <a:srgbClr val="FDC741"/>
                </a:solidFill>
                <a:latin typeface="Arial"/>
                <a:ea typeface="Arial"/>
                <a:cs typeface="Arial"/>
                <a:sym typeface="Arial"/>
              </a:rPr>
              <a:t>「税金」</a:t>
            </a:r>
            <a:r>
              <a:rPr b="0" i="0" lang="ja-JP" sz="2800" u="none" cap="none" strike="noStrike">
                <a:solidFill>
                  <a:srgbClr val="FDC741"/>
                </a:solidFill>
                <a:latin typeface="Arial"/>
                <a:ea typeface="Arial"/>
                <a:cs typeface="Arial"/>
                <a:sym typeface="Arial"/>
              </a:rPr>
              <a:t>　</a:t>
            </a:r>
            <a:r>
              <a:rPr b="0" i="0" lang="ja-JP" sz="1600" u="none" cap="none" strike="noStrike">
                <a:solidFill>
                  <a:srgbClr val="FFFFFF"/>
                </a:solidFill>
                <a:latin typeface="Arial"/>
                <a:ea typeface="Arial"/>
                <a:cs typeface="Arial"/>
                <a:sym typeface="Arial"/>
              </a:rPr>
              <a:t>により賄われています。</a:t>
            </a:r>
            <a:endParaRPr b="0" i="0" sz="1600" u="none" cap="none" strike="noStrike">
              <a:solidFill>
                <a:srgbClr val="FFFFFF"/>
              </a:solidFill>
              <a:latin typeface="Arial"/>
              <a:ea typeface="Arial"/>
              <a:cs typeface="Arial"/>
              <a:sym typeface="Arial"/>
            </a:endParaRPr>
          </a:p>
        </p:txBody>
      </p:sp>
      <p:grpSp>
        <p:nvGrpSpPr>
          <p:cNvPr id="825" name="Google Shape;825;p7"/>
          <p:cNvGrpSpPr/>
          <p:nvPr/>
        </p:nvGrpSpPr>
        <p:grpSpPr>
          <a:xfrm>
            <a:off x="327401" y="6346075"/>
            <a:ext cx="7215299" cy="369300"/>
            <a:chOff x="327401" y="6346075"/>
            <a:chExt cx="7215299" cy="369300"/>
          </a:xfrm>
        </p:grpSpPr>
        <p:sp>
          <p:nvSpPr>
            <p:cNvPr id="826" name="Google Shape;826;p7"/>
            <p:cNvSpPr/>
            <p:nvPr/>
          </p:nvSpPr>
          <p:spPr>
            <a:xfrm>
              <a:off x="327401" y="6346075"/>
              <a:ext cx="3723300" cy="369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Clr>
                  <a:srgbClr val="000000"/>
                </a:buClr>
                <a:buSzPts val="800"/>
                <a:buFont typeface="Arial"/>
                <a:buNone/>
              </a:pPr>
              <a:r>
                <a:rPr b="0" i="0" lang="ja-JP" sz="800" u="none" cap="none" strike="noStrike">
                  <a:solidFill>
                    <a:srgbClr val="000000"/>
                  </a:solidFill>
                  <a:latin typeface="Arial"/>
                  <a:ea typeface="Arial"/>
                  <a:cs typeface="Arial"/>
                  <a:sym typeface="Arial"/>
                </a:rPr>
                <a:t>※１・２　出所：総務省「令和８年版地方財政白書」　　　</a:t>
              </a:r>
              <a:endParaRPr b="0" i="0" sz="8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800"/>
                <a:buFont typeface="Arial"/>
                <a:buNone/>
              </a:pPr>
              <a:r>
                <a:rPr b="0" i="0" lang="ja-JP" sz="800" u="none" cap="none" strike="noStrike">
                  <a:solidFill>
                    <a:srgbClr val="000000"/>
                  </a:solidFill>
                  <a:latin typeface="Arial"/>
                  <a:ea typeface="Arial"/>
                  <a:cs typeface="Arial"/>
                  <a:sym typeface="Arial"/>
                </a:rPr>
                <a:t>※３　出所：厚生労働省「令和５（2023）年度国民医療費の概況」</a:t>
              </a:r>
              <a:endParaRPr/>
            </a:p>
          </p:txBody>
        </p:sp>
        <p:sp>
          <p:nvSpPr>
            <p:cNvPr id="827" name="Google Shape;827;p7"/>
            <p:cNvSpPr/>
            <p:nvPr/>
          </p:nvSpPr>
          <p:spPr>
            <a:xfrm>
              <a:off x="3241000" y="6376154"/>
              <a:ext cx="4301700" cy="1509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rgbClr val="000000"/>
                </a:buClr>
                <a:buSzPts val="800"/>
                <a:buFont typeface="Arial"/>
                <a:buNone/>
              </a:pPr>
              <a:r>
                <a:rPr b="0" i="0" lang="ja-JP" sz="800" u="none" cap="none" strike="noStrike">
                  <a:solidFill>
                    <a:srgbClr val="000000"/>
                  </a:solidFill>
                  <a:latin typeface="Arial"/>
                  <a:ea typeface="Arial"/>
                  <a:cs typeface="Arial"/>
                  <a:sym typeface="Arial"/>
                </a:rPr>
                <a:t>※４・５　出所：財務省｢令和８年度予算及び財政投融資計画の説明（予算修正後）」　</a:t>
              </a:r>
              <a:endParaRPr/>
            </a:p>
          </p:txBody>
        </p:sp>
      </p:grpSp>
      <p:sp>
        <p:nvSpPr>
          <p:cNvPr id="828" name="Google Shape;828;p7"/>
          <p:cNvSpPr txBox="1"/>
          <p:nvPr/>
        </p:nvSpPr>
        <p:spPr>
          <a:xfrm>
            <a:off x="335573" y="915637"/>
            <a:ext cx="5912827" cy="457200"/>
          </a:xfrm>
          <a:prstGeom prst="rect">
            <a:avLst/>
          </a:prstGeom>
          <a:noFill/>
          <a:ln>
            <a:noFill/>
          </a:ln>
        </p:spPr>
        <p:txBody>
          <a:bodyPr anchorCtr="0" anchor="ctr" bIns="45700" lIns="36000"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ja-JP" sz="1700" u="none" cap="none" strike="noStrike">
                <a:solidFill>
                  <a:srgbClr val="000000"/>
                </a:solidFill>
                <a:latin typeface="Arial"/>
                <a:ea typeface="Arial"/>
                <a:cs typeface="Arial"/>
                <a:sym typeface="Arial"/>
              </a:rPr>
              <a:t> 税金は何のためにあるのだろうか</a:t>
            </a:r>
            <a:endParaRPr/>
          </a:p>
        </p:txBody>
      </p:sp>
      <p:sp>
        <p:nvSpPr>
          <p:cNvPr id="829" name="Google Shape;829;p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5BAD"/>
              </a:buClr>
              <a:buSzPts val="2500"/>
              <a:buFont typeface="Arial"/>
              <a:buNone/>
            </a:pPr>
            <a:r>
              <a:rPr b="0" i="0" lang="ja-JP" sz="2500" u="none" cap="none" strike="noStrike">
                <a:solidFill>
                  <a:srgbClr val="005BAD"/>
                </a:solidFill>
                <a:latin typeface="Arial"/>
                <a:ea typeface="Arial"/>
                <a:cs typeface="Arial"/>
                <a:sym typeface="Arial"/>
              </a:rPr>
              <a:t>１</a:t>
            </a:r>
            <a:r>
              <a:rPr b="0" i="0" lang="ja-JP" sz="2200" u="none" cap="none" strike="noStrike">
                <a:solidFill>
                  <a:srgbClr val="005BAD"/>
                </a:solidFill>
                <a:latin typeface="Arial"/>
                <a:ea typeface="Arial"/>
                <a:cs typeface="Arial"/>
                <a:sym typeface="Arial"/>
              </a:rPr>
              <a:t>. </a:t>
            </a:r>
            <a:r>
              <a:rPr b="0" i="0" lang="ja-JP" sz="2200" u="none" cap="none" strike="noStrike">
                <a:solidFill>
                  <a:srgbClr val="000000"/>
                </a:solidFill>
                <a:latin typeface="Arial"/>
                <a:ea typeface="Arial"/>
                <a:cs typeface="Arial"/>
                <a:sym typeface="Arial"/>
              </a:rPr>
              <a:t>生活と税金の関わりについて考えてみよう</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0" st="0"/>
                                            </p:txEl>
                                          </p:spTgt>
                                        </p:tgtEl>
                                        <p:attrNameLst>
                                          <p:attrName>style.visibility</p:attrName>
                                        </p:attrNameLst>
                                      </p:cBhvr>
                                      <p:to>
                                        <p:strVal val="visible"/>
                                      </p:to>
                                    </p:set>
                                    <p:animEffect filter="fade" transition="in">
                                      <p:cBhvr>
                                        <p:cTn dur="500"/>
                                        <p:tgtEl>
                                          <p:spTgt spid="7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1" st="1"/>
                                            </p:txEl>
                                          </p:spTgt>
                                        </p:tgtEl>
                                        <p:attrNameLst>
                                          <p:attrName>style.visibility</p:attrName>
                                        </p:attrNameLst>
                                      </p:cBhvr>
                                      <p:to>
                                        <p:strVal val="visible"/>
                                      </p:to>
                                    </p:set>
                                    <p:animEffect filter="fade" transition="in">
                                      <p:cBhvr>
                                        <p:cTn dur="500"/>
                                        <p:tgtEl>
                                          <p:spTgt spid="7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2" st="2"/>
                                            </p:txEl>
                                          </p:spTgt>
                                        </p:tgtEl>
                                        <p:attrNameLst>
                                          <p:attrName>style.visibility</p:attrName>
                                        </p:attrNameLst>
                                      </p:cBhvr>
                                      <p:to>
                                        <p:strVal val="visible"/>
                                      </p:to>
                                    </p:set>
                                    <p:animEffect filter="fade" transition="in">
                                      <p:cBhvr>
                                        <p:cTn dur="500"/>
                                        <p:tgtEl>
                                          <p:spTgt spid="7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500"/>
                                        <p:tgtEl>
                                          <p:spTgt spid="823"/>
                                        </p:tgtEl>
                                      </p:cBhvr>
                                    </p:animEffect>
                                  </p:childTnLst>
                                </p:cTn>
                              </p:par>
                              <p:par>
                                <p:cTn fill="hold" nodeType="with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500"/>
                                        <p:tgtEl>
                                          <p:spTgt spid="8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600"/>
                                        <p:tgtEl>
                                          <p:spTgt spid="7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1250"/>
                                        <p:tgtEl>
                                          <p:spTgt spid="8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4"/>
                                        </p:tgtEl>
                                        <p:attrNameLst>
                                          <p:attrName>style.visibility</p:attrName>
                                        </p:attrNameLst>
                                      </p:cBhvr>
                                      <p:to>
                                        <p:strVal val="visible"/>
                                      </p:to>
                                    </p:set>
                                    <p:animEffect filter="fade" transition="in">
                                      <p:cBhvr>
                                        <p:cTn dur="500"/>
                                        <p:tgtEl>
                                          <p:spTgt spid="80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500"/>
                                        <p:tgtEl>
                                          <p:spTgt spid="8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
                                        <p:tgtEl>
                                          <p:spTgt spid="79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900"/>
                                        <p:tgtEl>
                                          <p:spTgt spid="7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500"/>
                                        <p:tgtEl>
                                          <p:spTgt spid="8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8"/>
          <p:cNvSpPr/>
          <p:nvPr/>
        </p:nvSpPr>
        <p:spPr>
          <a:xfrm>
            <a:off x="342377" y="1698405"/>
            <a:ext cx="8477773" cy="4654897"/>
          </a:xfrm>
          <a:prstGeom prst="rect">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835" name="Google Shape;835;p8"/>
          <p:cNvSpPr/>
          <p:nvPr/>
        </p:nvSpPr>
        <p:spPr>
          <a:xfrm>
            <a:off x="601839" y="2080128"/>
            <a:ext cx="7958848" cy="400314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6" name="Google Shape;836;p8"/>
          <p:cNvSpPr txBox="1"/>
          <p:nvPr/>
        </p:nvSpPr>
        <p:spPr>
          <a:xfrm>
            <a:off x="599256" y="1750451"/>
            <a:ext cx="16269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（全国平均）</a:t>
            </a:r>
            <a:endParaRPr/>
          </a:p>
        </p:txBody>
      </p:sp>
      <p:grpSp>
        <p:nvGrpSpPr>
          <p:cNvPr id="837" name="Google Shape;837;p8"/>
          <p:cNvGrpSpPr/>
          <p:nvPr/>
        </p:nvGrpSpPr>
        <p:grpSpPr>
          <a:xfrm>
            <a:off x="6074925" y="1738614"/>
            <a:ext cx="2247847" cy="4224353"/>
            <a:chOff x="6074925" y="1738614"/>
            <a:chExt cx="2247847" cy="4224353"/>
          </a:xfrm>
        </p:grpSpPr>
        <p:pic>
          <p:nvPicPr>
            <p:cNvPr id="838" name="Google Shape;838;p8"/>
            <p:cNvPicPr preferRelativeResize="0"/>
            <p:nvPr/>
          </p:nvPicPr>
          <p:blipFill rotWithShape="1">
            <a:blip r:embed="rId3">
              <a:alphaModFix/>
            </a:blip>
            <a:srcRect b="0" l="0" r="0" t="0"/>
            <a:stretch/>
          </p:blipFill>
          <p:spPr>
            <a:xfrm>
              <a:off x="6686064" y="1738614"/>
              <a:ext cx="1025567" cy="3291876"/>
            </a:xfrm>
            <a:prstGeom prst="rect">
              <a:avLst/>
            </a:prstGeom>
            <a:noFill/>
            <a:ln>
              <a:noFill/>
            </a:ln>
          </p:spPr>
        </p:pic>
        <p:sp>
          <p:nvSpPr>
            <p:cNvPr id="839" name="Google Shape;839;p8"/>
            <p:cNvSpPr/>
            <p:nvPr/>
          </p:nvSpPr>
          <p:spPr>
            <a:xfrm>
              <a:off x="6074925" y="5013083"/>
              <a:ext cx="2247847" cy="408687"/>
            </a:xfrm>
            <a:prstGeom prst="roundRect">
              <a:avLst>
                <a:gd fmla="val 5296"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高校生</a:t>
              </a:r>
              <a:r>
                <a:rPr lang="ja-JP" sz="1600">
                  <a:solidFill>
                    <a:schemeClr val="lt1"/>
                  </a:solidFill>
                  <a:latin typeface="Arial"/>
                  <a:ea typeface="Arial"/>
                  <a:cs typeface="Arial"/>
                  <a:sym typeface="Arial"/>
                </a:rPr>
                <a:t>（全日制）</a:t>
              </a:r>
              <a:endParaRPr sz="2000">
                <a:solidFill>
                  <a:schemeClr val="lt1"/>
                </a:solidFill>
                <a:latin typeface="Arial"/>
                <a:ea typeface="Arial"/>
                <a:cs typeface="Arial"/>
                <a:sym typeface="Arial"/>
              </a:endParaRPr>
            </a:p>
          </p:txBody>
        </p:sp>
        <p:sp>
          <p:nvSpPr>
            <p:cNvPr id="840" name="Google Shape;840;p8"/>
            <p:cNvSpPr txBox="1"/>
            <p:nvPr/>
          </p:nvSpPr>
          <p:spPr>
            <a:xfrm>
              <a:off x="6115601" y="5554281"/>
              <a:ext cx="2166495" cy="4086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1,064,000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841" name="Google Shape;841;p8"/>
          <p:cNvGrpSpPr/>
          <p:nvPr/>
        </p:nvGrpSpPr>
        <p:grpSpPr>
          <a:xfrm>
            <a:off x="3424782" y="2121440"/>
            <a:ext cx="2247847" cy="3841526"/>
            <a:chOff x="3424782" y="2121440"/>
            <a:chExt cx="2247847" cy="3841526"/>
          </a:xfrm>
        </p:grpSpPr>
        <p:pic>
          <p:nvPicPr>
            <p:cNvPr id="842" name="Google Shape;842;p8"/>
            <p:cNvPicPr preferRelativeResize="0"/>
            <p:nvPr/>
          </p:nvPicPr>
          <p:blipFill rotWithShape="1">
            <a:blip r:embed="rId4">
              <a:alphaModFix/>
            </a:blip>
            <a:srcRect b="0" l="0" r="0" t="0"/>
            <a:stretch/>
          </p:blipFill>
          <p:spPr>
            <a:xfrm>
              <a:off x="4082230" y="2121440"/>
              <a:ext cx="932951" cy="2878478"/>
            </a:xfrm>
            <a:prstGeom prst="rect">
              <a:avLst/>
            </a:prstGeom>
            <a:noFill/>
            <a:ln>
              <a:noFill/>
            </a:ln>
          </p:spPr>
        </p:pic>
        <p:sp>
          <p:nvSpPr>
            <p:cNvPr id="843" name="Google Shape;843;p8"/>
            <p:cNvSpPr/>
            <p:nvPr/>
          </p:nvSpPr>
          <p:spPr>
            <a:xfrm>
              <a:off x="3424782" y="5013083"/>
              <a:ext cx="2247847" cy="408687"/>
            </a:xfrm>
            <a:prstGeom prst="roundRect">
              <a:avLst>
                <a:gd fmla="val 8320" name="adj"/>
              </a:avLst>
            </a:prstGeom>
            <a:solidFill>
              <a:srgbClr val="0984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中学生</a:t>
              </a:r>
              <a:endParaRPr/>
            </a:p>
          </p:txBody>
        </p:sp>
        <p:sp>
          <p:nvSpPr>
            <p:cNvPr id="844" name="Google Shape;844;p8"/>
            <p:cNvSpPr txBox="1"/>
            <p:nvPr/>
          </p:nvSpPr>
          <p:spPr>
            <a:xfrm>
              <a:off x="3465458" y="5554281"/>
              <a:ext cx="2166495" cy="40868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1,083,000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845" name="Google Shape;845;p8"/>
          <p:cNvGrpSpPr/>
          <p:nvPr/>
        </p:nvGrpSpPr>
        <p:grpSpPr>
          <a:xfrm>
            <a:off x="774639" y="2843304"/>
            <a:ext cx="2247847" cy="3119664"/>
            <a:chOff x="774639" y="2843304"/>
            <a:chExt cx="2247847" cy="3119664"/>
          </a:xfrm>
        </p:grpSpPr>
        <p:pic>
          <p:nvPicPr>
            <p:cNvPr id="846" name="Google Shape;846;p8"/>
            <p:cNvPicPr preferRelativeResize="0"/>
            <p:nvPr/>
          </p:nvPicPr>
          <p:blipFill rotWithShape="1">
            <a:blip r:embed="rId5">
              <a:alphaModFix/>
            </a:blip>
            <a:srcRect b="0" l="0" r="0" t="0"/>
            <a:stretch/>
          </p:blipFill>
          <p:spPr>
            <a:xfrm>
              <a:off x="1471756" y="2843304"/>
              <a:ext cx="853613" cy="2169751"/>
            </a:xfrm>
            <a:prstGeom prst="rect">
              <a:avLst/>
            </a:prstGeom>
            <a:noFill/>
            <a:ln>
              <a:noFill/>
            </a:ln>
          </p:spPr>
        </p:pic>
        <p:sp>
          <p:nvSpPr>
            <p:cNvPr id="847" name="Google Shape;847;p8"/>
            <p:cNvSpPr/>
            <p:nvPr/>
          </p:nvSpPr>
          <p:spPr>
            <a:xfrm>
              <a:off x="774639" y="5013083"/>
              <a:ext cx="2247847" cy="408687"/>
            </a:xfrm>
            <a:prstGeom prst="roundRect">
              <a:avLst>
                <a:gd fmla="val 7312" name="adj"/>
              </a:avLst>
            </a:prstGeom>
            <a:solidFill>
              <a:srgbClr val="1AB7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小学生</a:t>
              </a:r>
              <a:endParaRPr/>
            </a:p>
          </p:txBody>
        </p:sp>
        <p:sp>
          <p:nvSpPr>
            <p:cNvPr id="848" name="Google Shape;848;p8"/>
            <p:cNvSpPr txBox="1"/>
            <p:nvPr/>
          </p:nvSpPr>
          <p:spPr>
            <a:xfrm>
              <a:off x="815315" y="5554281"/>
              <a:ext cx="2166495" cy="40868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968,000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sp>
        <p:nvSpPr>
          <p:cNvPr id="849" name="Google Shape;849;p8"/>
          <p:cNvSpPr/>
          <p:nvPr/>
        </p:nvSpPr>
        <p:spPr>
          <a:xfrm>
            <a:off x="322213" y="1029065"/>
            <a:ext cx="8477773" cy="404274"/>
          </a:xfrm>
          <a:prstGeom prst="rect">
            <a:avLst/>
          </a:prstGeom>
          <a:noFill/>
          <a:ln cap="flat" cmpd="sng" w="19050">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0" name="Google Shape;850;p8"/>
          <p:cNvSpPr txBox="1"/>
          <p:nvPr/>
        </p:nvSpPr>
        <p:spPr>
          <a:xfrm>
            <a:off x="995299" y="1052775"/>
            <a:ext cx="67833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公立学校の児童・生徒１人当たりの公費負担教育費（令和５年度）</a:t>
            </a:r>
            <a:endParaRPr/>
          </a:p>
        </p:txBody>
      </p:sp>
      <p:sp>
        <p:nvSpPr>
          <p:cNvPr id="851" name="Google Shape;851;p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852" name="Google Shape;852;p8"/>
          <p:cNvSpPr/>
          <p:nvPr/>
        </p:nvSpPr>
        <p:spPr>
          <a:xfrm>
            <a:off x="327401" y="6292564"/>
            <a:ext cx="3921300" cy="3480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　出所：文部科学省「令和６年度地方教育費調査（令和５会計年度）」　　　</a:t>
            </a:r>
            <a:endParaRPr sz="800">
              <a:solidFill>
                <a:schemeClr val="dk1"/>
              </a:solidFill>
              <a:latin typeface="Arial"/>
              <a:ea typeface="Arial"/>
              <a:cs typeface="Arial"/>
              <a:sym typeface="Arial"/>
            </a:endParaRPr>
          </a:p>
        </p:txBody>
      </p:sp>
      <p:sp>
        <p:nvSpPr>
          <p:cNvPr id="853" name="Google Shape;853;p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500"/>
                                        <p:tgtEl>
                                          <p:spTgt spid="849"/>
                                        </p:tgtEl>
                                      </p:cBhvr>
                                    </p:animEffect>
                                  </p:childTnLst>
                                </p:cTn>
                              </p:par>
                              <p:par>
                                <p:cTn fill="hold" nodeType="with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500"/>
                                        <p:tgtEl>
                                          <p:spTgt spid="836"/>
                                        </p:tgtEl>
                                      </p:cBhvr>
                                    </p:animEffect>
                                  </p:childTnLst>
                                </p:cTn>
                              </p:par>
                              <p:par>
                                <p:cTn fill="hold" nodeType="with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500"/>
                                        <p:tgtEl>
                                          <p:spTgt spid="8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5"/>
                                        </p:tgtEl>
                                        <p:attrNameLst>
                                          <p:attrName>style.visibility</p:attrName>
                                        </p:attrNameLst>
                                      </p:cBhvr>
                                      <p:to>
                                        <p:strVal val="visible"/>
                                      </p:to>
                                    </p:set>
                                    <p:animEffect filter="fade" transition="in">
                                      <p:cBhvr>
                                        <p:cTn dur="500"/>
                                        <p:tgtEl>
                                          <p:spTgt spid="8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500"/>
                                        <p:tgtEl>
                                          <p:spTgt spid="8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500"/>
                                        <p:tgtEl>
                                          <p:spTgt spid="8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500"/>
                                        <p:tgtEl>
                                          <p:spTgt spid="8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9"/>
          <p:cNvSpPr/>
          <p:nvPr/>
        </p:nvSpPr>
        <p:spPr>
          <a:xfrm>
            <a:off x="2164035" y="1954306"/>
            <a:ext cx="1789539" cy="2105808"/>
          </a:xfrm>
          <a:custGeom>
            <a:rect b="b" l="l" r="r" t="t"/>
            <a:pathLst>
              <a:path extrusionOk="0" h="2008094" w="1613647">
                <a:moveTo>
                  <a:pt x="0" y="2008094"/>
                </a:moveTo>
                <a:lnTo>
                  <a:pt x="0" y="0"/>
                </a:lnTo>
                <a:lnTo>
                  <a:pt x="1613647" y="0"/>
                </a:lnTo>
              </a:path>
            </a:pathLst>
          </a:custGeom>
          <a:noFill/>
          <a:ln cap="flat" cmpd="sng" w="123825">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59" name="Google Shape;859;p9"/>
          <p:cNvSpPr/>
          <p:nvPr/>
        </p:nvSpPr>
        <p:spPr>
          <a:xfrm flipH="1">
            <a:off x="3159433" y="4918385"/>
            <a:ext cx="923792" cy="45719"/>
          </a:xfrm>
          <a:custGeom>
            <a:rect b="b" l="l" r="r" t="t"/>
            <a:pathLst>
              <a:path extrusionOk="0" h="120000" w="750277">
                <a:moveTo>
                  <a:pt x="0" y="0"/>
                </a:moveTo>
                <a:lnTo>
                  <a:pt x="750277" y="0"/>
                </a:lnTo>
              </a:path>
            </a:pathLst>
          </a:custGeom>
          <a:noFill/>
          <a:ln cap="flat" cmpd="sng" w="123825">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0" name="Google Shape;860;p9"/>
          <p:cNvSpPr/>
          <p:nvPr/>
        </p:nvSpPr>
        <p:spPr>
          <a:xfrm flipH="1">
            <a:off x="5913757" y="4918385"/>
            <a:ext cx="923792" cy="45719"/>
          </a:xfrm>
          <a:custGeom>
            <a:rect b="b" l="l" r="r" t="t"/>
            <a:pathLst>
              <a:path extrusionOk="0" h="120000" w="750277">
                <a:moveTo>
                  <a:pt x="0" y="0"/>
                </a:moveTo>
                <a:lnTo>
                  <a:pt x="750277" y="0"/>
                </a:lnTo>
              </a:path>
            </a:pathLst>
          </a:custGeom>
          <a:noFill/>
          <a:ln cap="flat" cmpd="sng" w="123825">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1" name="Google Shape;861;p9"/>
          <p:cNvSpPr/>
          <p:nvPr/>
        </p:nvSpPr>
        <p:spPr>
          <a:xfrm>
            <a:off x="8427904" y="1938810"/>
            <a:ext cx="396607" cy="2996588"/>
          </a:xfrm>
          <a:custGeom>
            <a:rect b="b" l="l" r="r" t="t"/>
            <a:pathLst>
              <a:path extrusionOk="0" h="2996588" w="396607">
                <a:moveTo>
                  <a:pt x="0" y="0"/>
                </a:moveTo>
                <a:lnTo>
                  <a:pt x="396607" y="0"/>
                </a:lnTo>
                <a:lnTo>
                  <a:pt x="396607" y="2996588"/>
                </a:lnTo>
                <a:lnTo>
                  <a:pt x="77118" y="2996588"/>
                </a:lnTo>
              </a:path>
            </a:pathLst>
          </a:custGeom>
          <a:noFill/>
          <a:ln cap="flat" cmpd="sng" w="123825">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62" name="Google Shape;862;p9"/>
          <p:cNvSpPr/>
          <p:nvPr/>
        </p:nvSpPr>
        <p:spPr>
          <a:xfrm flipH="1" rot="10800000">
            <a:off x="5663082" y="1910571"/>
            <a:ext cx="923792" cy="45719"/>
          </a:xfrm>
          <a:custGeom>
            <a:rect b="b" l="l" r="r" t="t"/>
            <a:pathLst>
              <a:path extrusionOk="0" h="120000" w="750277">
                <a:moveTo>
                  <a:pt x="0" y="0"/>
                </a:moveTo>
                <a:lnTo>
                  <a:pt x="750277" y="0"/>
                </a:lnTo>
              </a:path>
            </a:pathLst>
          </a:custGeom>
          <a:noFill/>
          <a:ln cap="flat" cmpd="sng" w="123825">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descr="シャツ, 時計 が含まれている画像&#10;&#10;自動的に生成された説明" id="863" name="Google Shape;863;p9"/>
          <p:cNvPicPr preferRelativeResize="0"/>
          <p:nvPr/>
        </p:nvPicPr>
        <p:blipFill rotWithShape="1">
          <a:blip r:embed="rId3">
            <a:alphaModFix/>
          </a:blip>
          <a:srcRect b="0" l="0" r="0" t="0"/>
          <a:stretch/>
        </p:blipFill>
        <p:spPr>
          <a:xfrm>
            <a:off x="1823590" y="2256843"/>
            <a:ext cx="1321155" cy="1387800"/>
          </a:xfrm>
          <a:prstGeom prst="rect">
            <a:avLst/>
          </a:prstGeom>
          <a:noFill/>
          <a:ln>
            <a:noFill/>
          </a:ln>
        </p:spPr>
      </p:pic>
      <p:pic>
        <p:nvPicPr>
          <p:cNvPr descr="挿絵, らくがき が含まれている画像&#10;&#10;自動的に生成された説明" id="864" name="Google Shape;864;p9"/>
          <p:cNvPicPr preferRelativeResize="0"/>
          <p:nvPr/>
        </p:nvPicPr>
        <p:blipFill rotWithShape="1">
          <a:blip r:embed="rId4">
            <a:alphaModFix/>
          </a:blip>
          <a:srcRect b="0" l="0" r="0" t="0"/>
          <a:stretch/>
        </p:blipFill>
        <p:spPr>
          <a:xfrm>
            <a:off x="553985" y="2410296"/>
            <a:ext cx="931361" cy="1234347"/>
          </a:xfrm>
          <a:prstGeom prst="rect">
            <a:avLst/>
          </a:prstGeom>
          <a:noFill/>
          <a:ln>
            <a:noFill/>
          </a:ln>
        </p:spPr>
      </p:pic>
      <p:pic>
        <p:nvPicPr>
          <p:cNvPr id="865" name="Google Shape;865;p9"/>
          <p:cNvPicPr preferRelativeResize="0"/>
          <p:nvPr/>
        </p:nvPicPr>
        <p:blipFill rotWithShape="1">
          <a:blip r:embed="rId5">
            <a:alphaModFix/>
          </a:blip>
          <a:srcRect b="0" l="0" r="0" t="0"/>
          <a:stretch/>
        </p:blipFill>
        <p:spPr>
          <a:xfrm>
            <a:off x="6622338" y="1027651"/>
            <a:ext cx="1906702" cy="1904196"/>
          </a:xfrm>
          <a:prstGeom prst="rect">
            <a:avLst/>
          </a:prstGeom>
          <a:noFill/>
          <a:ln>
            <a:noFill/>
          </a:ln>
        </p:spPr>
      </p:pic>
      <p:sp>
        <p:nvSpPr>
          <p:cNvPr id="866" name="Google Shape;866;p9"/>
          <p:cNvSpPr txBox="1"/>
          <p:nvPr/>
        </p:nvSpPr>
        <p:spPr>
          <a:xfrm>
            <a:off x="7216424"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授業</a:t>
            </a:r>
            <a:endParaRPr/>
          </a:p>
        </p:txBody>
      </p:sp>
      <p:sp>
        <p:nvSpPr>
          <p:cNvPr id="867" name="Google Shape;867;p9"/>
          <p:cNvSpPr txBox="1"/>
          <p:nvPr/>
        </p:nvSpPr>
        <p:spPr>
          <a:xfrm>
            <a:off x="6367888" y="3236036"/>
            <a:ext cx="2415602"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学校など教育施設の建設や、</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机・椅子・教科書の購入に</a:t>
            </a:r>
            <a:endParaRPr/>
          </a:p>
        </p:txBody>
      </p:sp>
      <p:pic>
        <p:nvPicPr>
          <p:cNvPr descr="ウィンドウ が含まれている画像&#10;&#10;自動的に生成された説明" id="868" name="Google Shape;868;p9"/>
          <p:cNvPicPr preferRelativeResize="0"/>
          <p:nvPr/>
        </p:nvPicPr>
        <p:blipFill rotWithShape="1">
          <a:blip r:embed="rId6">
            <a:alphaModFix/>
          </a:blip>
          <a:srcRect b="0" l="0" r="0" t="0"/>
          <a:stretch/>
        </p:blipFill>
        <p:spPr>
          <a:xfrm>
            <a:off x="6622338" y="3902450"/>
            <a:ext cx="1906702" cy="1906702"/>
          </a:xfrm>
          <a:prstGeom prst="rect">
            <a:avLst/>
          </a:prstGeom>
          <a:noFill/>
          <a:ln>
            <a:noFill/>
          </a:ln>
        </p:spPr>
      </p:pic>
      <p:sp>
        <p:nvSpPr>
          <p:cNvPr id="869" name="Google Shape;869;p9"/>
          <p:cNvSpPr txBox="1"/>
          <p:nvPr/>
        </p:nvSpPr>
        <p:spPr>
          <a:xfrm>
            <a:off x="7114090" y="5874208"/>
            <a:ext cx="92319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部活動</a:t>
            </a:r>
            <a:endParaRPr/>
          </a:p>
        </p:txBody>
      </p:sp>
      <p:sp>
        <p:nvSpPr>
          <p:cNvPr id="870" name="Google Shape;870;p9"/>
          <p:cNvSpPr txBox="1"/>
          <p:nvPr/>
        </p:nvSpPr>
        <p:spPr>
          <a:xfrm>
            <a:off x="6061636" y="6176151"/>
            <a:ext cx="29640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大会やコンクールなどが行われる</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競技場や公会堂などの施設づくりに</a:t>
            </a:r>
            <a:endParaRPr sz="1300"/>
          </a:p>
        </p:txBody>
      </p:sp>
      <p:pic>
        <p:nvPicPr>
          <p:cNvPr descr="ロゴ が含まれている画像&#10;&#10;自動的に生成された説明" id="871" name="Google Shape;871;p9"/>
          <p:cNvPicPr preferRelativeResize="0"/>
          <p:nvPr/>
        </p:nvPicPr>
        <p:blipFill rotWithShape="1">
          <a:blip r:embed="rId7">
            <a:alphaModFix/>
          </a:blip>
          <a:srcRect b="0" l="0" r="0" t="0"/>
          <a:stretch/>
        </p:blipFill>
        <p:spPr>
          <a:xfrm>
            <a:off x="3963774" y="1026398"/>
            <a:ext cx="1906702" cy="1906702"/>
          </a:xfrm>
          <a:prstGeom prst="rect">
            <a:avLst/>
          </a:prstGeom>
          <a:noFill/>
          <a:ln>
            <a:noFill/>
          </a:ln>
        </p:spPr>
      </p:pic>
      <p:sp>
        <p:nvSpPr>
          <p:cNvPr id="872" name="Google Shape;872;p9"/>
          <p:cNvSpPr txBox="1"/>
          <p:nvPr/>
        </p:nvSpPr>
        <p:spPr>
          <a:xfrm>
            <a:off x="4557860"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通学</a:t>
            </a:r>
            <a:endParaRPr/>
          </a:p>
        </p:txBody>
      </p:sp>
      <p:sp>
        <p:nvSpPr>
          <p:cNvPr id="873" name="Google Shape;873;p9"/>
          <p:cNvSpPr txBox="1"/>
          <p:nvPr/>
        </p:nvSpPr>
        <p:spPr>
          <a:xfrm>
            <a:off x="3832399" y="3236036"/>
            <a:ext cx="2169452"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学校へ安全に通うための</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道路や信号などに</a:t>
            </a:r>
            <a:endParaRPr/>
          </a:p>
        </p:txBody>
      </p:sp>
      <p:pic>
        <p:nvPicPr>
          <p:cNvPr descr="ロゴ が含まれている画像&#10;&#10;自動的に生成された説明" id="874" name="Google Shape;874;p9"/>
          <p:cNvPicPr preferRelativeResize="0"/>
          <p:nvPr/>
        </p:nvPicPr>
        <p:blipFill rotWithShape="1">
          <a:blip r:embed="rId8">
            <a:alphaModFix/>
          </a:blip>
          <a:srcRect b="0" l="0" r="0" t="0"/>
          <a:stretch/>
        </p:blipFill>
        <p:spPr>
          <a:xfrm>
            <a:off x="3964562" y="3960304"/>
            <a:ext cx="1905127" cy="1905127"/>
          </a:xfrm>
          <a:prstGeom prst="rect">
            <a:avLst/>
          </a:prstGeom>
          <a:noFill/>
          <a:ln>
            <a:noFill/>
          </a:ln>
        </p:spPr>
      </p:pic>
      <p:sp>
        <p:nvSpPr>
          <p:cNvPr id="875" name="Google Shape;875;p9"/>
          <p:cNvSpPr txBox="1"/>
          <p:nvPr/>
        </p:nvSpPr>
        <p:spPr>
          <a:xfrm>
            <a:off x="4557860" y="5874208"/>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夕食</a:t>
            </a:r>
            <a:endParaRPr/>
          </a:p>
        </p:txBody>
      </p:sp>
      <p:sp>
        <p:nvSpPr>
          <p:cNvPr id="876" name="Google Shape;876;p9"/>
          <p:cNvSpPr txBox="1"/>
          <p:nvPr/>
        </p:nvSpPr>
        <p:spPr>
          <a:xfrm>
            <a:off x="3832399" y="6176151"/>
            <a:ext cx="2169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安全な食品を作るための</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農業・漁業の支援に</a:t>
            </a:r>
            <a:endParaRPr sz="1300"/>
          </a:p>
        </p:txBody>
      </p:sp>
      <p:pic>
        <p:nvPicPr>
          <p:cNvPr id="877" name="Google Shape;877;p9"/>
          <p:cNvPicPr preferRelativeResize="0"/>
          <p:nvPr/>
        </p:nvPicPr>
        <p:blipFill rotWithShape="1">
          <a:blip r:embed="rId9">
            <a:alphaModFix/>
          </a:blip>
          <a:srcRect b="0" l="0" r="0" t="0"/>
          <a:stretch/>
        </p:blipFill>
        <p:spPr>
          <a:xfrm>
            <a:off x="1252283" y="3958729"/>
            <a:ext cx="1905126" cy="1906702"/>
          </a:xfrm>
          <a:prstGeom prst="rect">
            <a:avLst/>
          </a:prstGeom>
          <a:noFill/>
          <a:ln>
            <a:noFill/>
          </a:ln>
        </p:spPr>
      </p:pic>
      <p:sp>
        <p:nvSpPr>
          <p:cNvPr id="878" name="Google Shape;878;p9"/>
          <p:cNvSpPr txBox="1"/>
          <p:nvPr/>
        </p:nvSpPr>
        <p:spPr>
          <a:xfrm>
            <a:off x="1116830" y="5874200"/>
            <a:ext cx="2126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勉強のあと就寝</a:t>
            </a:r>
            <a:endParaRPr/>
          </a:p>
        </p:txBody>
      </p:sp>
      <p:sp>
        <p:nvSpPr>
          <p:cNvPr id="879" name="Google Shape;879;p9"/>
          <p:cNvSpPr txBox="1"/>
          <p:nvPr/>
        </p:nvSpPr>
        <p:spPr>
          <a:xfrm>
            <a:off x="1120120" y="6176151"/>
            <a:ext cx="2169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安心な夜、日々の安全を</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守る警察や消防に</a:t>
            </a:r>
            <a:endParaRPr sz="1300"/>
          </a:p>
        </p:txBody>
      </p:sp>
      <p:grpSp>
        <p:nvGrpSpPr>
          <p:cNvPr id="880" name="Google Shape;880;p9"/>
          <p:cNvGrpSpPr/>
          <p:nvPr/>
        </p:nvGrpSpPr>
        <p:grpSpPr>
          <a:xfrm>
            <a:off x="1824106" y="1458215"/>
            <a:ext cx="1465500" cy="821924"/>
            <a:chOff x="1824106" y="1238551"/>
            <a:chExt cx="1465500" cy="821924"/>
          </a:xfrm>
        </p:grpSpPr>
        <p:sp>
          <p:nvSpPr>
            <p:cNvPr id="881" name="Google Shape;881;p9"/>
            <p:cNvSpPr/>
            <p:nvPr/>
          </p:nvSpPr>
          <p:spPr>
            <a:xfrm>
              <a:off x="1824106"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2" name="Google Shape;882;p9"/>
            <p:cNvSpPr txBox="1"/>
            <p:nvPr/>
          </p:nvSpPr>
          <p:spPr>
            <a:xfrm>
              <a:off x="1824106" y="1374881"/>
              <a:ext cx="1465500" cy="38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いろんなところで税金が</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使われているんだね。</a:t>
              </a:r>
              <a:endParaRPr sz="900"/>
            </a:p>
          </p:txBody>
        </p:sp>
      </p:grpSp>
      <p:grpSp>
        <p:nvGrpSpPr>
          <p:cNvPr id="883" name="Google Shape;883;p9"/>
          <p:cNvGrpSpPr/>
          <p:nvPr/>
        </p:nvGrpSpPr>
        <p:grpSpPr>
          <a:xfrm>
            <a:off x="240030" y="1458215"/>
            <a:ext cx="1465466" cy="821924"/>
            <a:chOff x="240030" y="1238551"/>
            <a:chExt cx="1465466" cy="821924"/>
          </a:xfrm>
        </p:grpSpPr>
        <p:sp>
          <p:nvSpPr>
            <p:cNvPr id="884" name="Google Shape;884;p9"/>
            <p:cNvSpPr/>
            <p:nvPr/>
          </p:nvSpPr>
          <p:spPr>
            <a:xfrm>
              <a:off x="240030"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5" name="Google Shape;885;p9"/>
            <p:cNvSpPr txBox="1"/>
            <p:nvPr/>
          </p:nvSpPr>
          <p:spPr>
            <a:xfrm>
              <a:off x="279304" y="1291525"/>
              <a:ext cx="1386900" cy="5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税金って本当に</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わたしたちの生活には</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欠かせないのね。</a:t>
              </a:r>
              <a:endParaRPr sz="900"/>
            </a:p>
          </p:txBody>
        </p:sp>
      </p:grpSp>
      <p:sp>
        <p:nvSpPr>
          <p:cNvPr id="886" name="Google Shape;886;p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887" name="Google Shape;887;p9"/>
          <p:cNvSpPr txBox="1"/>
          <p:nvPr/>
        </p:nvSpPr>
        <p:spPr>
          <a:xfrm>
            <a:off x="194199" y="957275"/>
            <a:ext cx="3198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わたしたちと税金の関わり</a:t>
            </a:r>
            <a:endParaRPr/>
          </a:p>
        </p:txBody>
      </p:sp>
      <p:sp>
        <p:nvSpPr>
          <p:cNvPr id="888" name="Google Shape;888;p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latin typeface="Arial"/>
                <a:ea typeface="Arial"/>
                <a:cs typeface="Arial"/>
                <a:sym typeface="Arial"/>
              </a:rPr>
              <a:t>‹#›</a:t>
            </a:fld>
            <a:endParaRPr>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500"/>
                                        <p:tgtEl>
                                          <p:spTgt spid="8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500"/>
                                        <p:tgtEl>
                                          <p:spTgt spid="871"/>
                                        </p:tgtEl>
                                      </p:cBhvr>
                                    </p:animEffect>
                                  </p:childTnLst>
                                </p:cTn>
                              </p:par>
                              <p:par>
                                <p:cTn fill="hold" nodeType="with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00"/>
                                        <p:tgtEl>
                                          <p:spTgt spid="872"/>
                                        </p:tgtEl>
                                      </p:cBhvr>
                                    </p:animEffect>
                                  </p:childTnLst>
                                </p:cTn>
                              </p:par>
                              <p:par>
                                <p:cTn fill="hold" nodeType="withEffect" presetClass="entr" presetID="10" presetSubtype="0">
                                  <p:stCondLst>
                                    <p:cond delay="0"/>
                                  </p:stCondLst>
                                  <p:childTnLst>
                                    <p:set>
                                      <p:cBhvr>
                                        <p:cTn dur="1" fill="hold">
                                          <p:stCondLst>
                                            <p:cond delay="0"/>
                                          </p:stCondLst>
                                        </p:cTn>
                                        <p:tgtEl>
                                          <p:spTgt spid="873">
                                            <p:txEl>
                                              <p:pRg end="0" st="0"/>
                                            </p:txEl>
                                          </p:spTgt>
                                        </p:tgtEl>
                                        <p:attrNameLst>
                                          <p:attrName>style.visibility</p:attrName>
                                        </p:attrNameLst>
                                      </p:cBhvr>
                                      <p:to>
                                        <p:strVal val="visible"/>
                                      </p:to>
                                    </p:set>
                                    <p:animEffect filter="fade" transition="in">
                                      <p:cBhvr>
                                        <p:cTn dur="500"/>
                                        <p:tgtEl>
                                          <p:spTgt spid="87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873">
                                            <p:txEl>
                                              <p:pRg end="1" st="1"/>
                                            </p:txEl>
                                          </p:spTgt>
                                        </p:tgtEl>
                                        <p:attrNameLst>
                                          <p:attrName>style.visibility</p:attrName>
                                        </p:attrNameLst>
                                      </p:cBhvr>
                                      <p:to>
                                        <p:strVal val="visible"/>
                                      </p:to>
                                    </p:set>
                                    <p:animEffect filter="fade" transition="in">
                                      <p:cBhvr>
                                        <p:cTn dur="500"/>
                                        <p:tgtEl>
                                          <p:spTgt spid="873">
                                            <p:txEl>
                                              <p:pRg end="1" st="1"/>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550"/>
                                        <p:tgtEl>
                                          <p:spTgt spid="8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500"/>
                                        <p:tgtEl>
                                          <p:spTgt spid="865"/>
                                        </p:tgtEl>
                                      </p:cBhvr>
                                    </p:animEffect>
                                  </p:childTnLst>
                                </p:cTn>
                              </p:par>
                              <p:par>
                                <p:cTn fill="hold" nodeType="with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500"/>
                                        <p:tgtEl>
                                          <p:spTgt spid="866"/>
                                        </p:tgtEl>
                                      </p:cBhvr>
                                    </p:animEffect>
                                  </p:childTnLst>
                                </p:cTn>
                              </p:par>
                              <p:par>
                                <p:cTn fill="hold" nodeType="with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500"/>
                                        <p:tgtEl>
                                          <p:spTgt spid="8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650"/>
                                        <p:tgtEl>
                                          <p:spTgt spid="8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500"/>
                                        <p:tgtEl>
                                          <p:spTgt spid="868"/>
                                        </p:tgtEl>
                                      </p:cBhvr>
                                    </p:animEffect>
                                  </p:childTnLst>
                                </p:cTn>
                              </p:par>
                              <p:par>
                                <p:cTn fill="hold" nodeType="with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500"/>
                                        <p:tgtEl>
                                          <p:spTgt spid="869"/>
                                        </p:tgtEl>
                                      </p:cBhvr>
                                    </p:animEffect>
                                  </p:childTnLst>
                                </p:cTn>
                              </p:par>
                              <p:par>
                                <p:cTn fill="hold" nodeType="with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550"/>
                                        <p:tgtEl>
                                          <p:spTgt spid="8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500"/>
                                        <p:tgtEl>
                                          <p:spTgt spid="874"/>
                                        </p:tgtEl>
                                      </p:cBhvr>
                                    </p:animEffect>
                                  </p:childTnLst>
                                </p:cTn>
                              </p:par>
                              <p:par>
                                <p:cTn fill="hold" nodeType="with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500"/>
                                        <p:tgtEl>
                                          <p:spTgt spid="875"/>
                                        </p:tgtEl>
                                      </p:cBhvr>
                                    </p:animEffect>
                                  </p:childTnLst>
                                </p:cTn>
                              </p:par>
                              <p:par>
                                <p:cTn fill="hold" nodeType="with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500"/>
                                        <p:tgtEl>
                                          <p:spTgt spid="8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550"/>
                                        <p:tgtEl>
                                          <p:spTgt spid="8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7"/>
                                        </p:tgtEl>
                                        <p:attrNameLst>
                                          <p:attrName>style.visibility</p:attrName>
                                        </p:attrNameLst>
                                      </p:cBhvr>
                                      <p:to>
                                        <p:strVal val="visible"/>
                                      </p:to>
                                    </p:set>
                                    <p:animEffect filter="fade" transition="in">
                                      <p:cBhvr>
                                        <p:cTn dur="500"/>
                                        <p:tgtEl>
                                          <p:spTgt spid="877"/>
                                        </p:tgtEl>
                                      </p:cBhvr>
                                    </p:animEffect>
                                  </p:childTnLst>
                                </p:cTn>
                              </p:par>
                              <p:par>
                                <p:cTn fill="hold" nodeType="with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500"/>
                                        <p:tgtEl>
                                          <p:spTgt spid="878"/>
                                        </p:tgtEl>
                                      </p:cBhvr>
                                    </p:animEffect>
                                  </p:childTnLst>
                                </p:cTn>
                              </p:par>
                              <p:par>
                                <p:cTn fill="hold" nodeType="with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500"/>
                                        <p:tgtEl>
                                          <p:spTgt spid="8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650"/>
                                        <p:tgtEl>
                                          <p:spTgt spid="8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500"/>
                                        <p:tgtEl>
                                          <p:spTgt spid="864"/>
                                        </p:tgtEl>
                                      </p:cBhvr>
                                    </p:animEffect>
                                  </p:childTnLst>
                                </p:cTn>
                              </p:par>
                              <p:par>
                                <p:cTn fill="hold" nodeType="with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500"/>
                                        <p:tgtEl>
                                          <p:spTgt spid="86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500"/>
                                        <p:tgtEl>
                                          <p:spTgt spid="883"/>
                                        </p:tgtEl>
                                      </p:cBhvr>
                                    </p:animEffect>
                                  </p:childTnLst>
                                </p:cTn>
                              </p:par>
                              <p:par>
                                <p:cTn fill="hold" nodeType="withEffect" presetClass="entr" presetID="10" presetSubtype="0">
                                  <p:stCondLst>
                                    <p:cond delay="0"/>
                                  </p:stCondLst>
                                  <p:childTnLst>
                                    <p:set>
                                      <p:cBhvr>
                                        <p:cTn dur="1" fill="hold">
                                          <p:stCondLst>
                                            <p:cond delay="0"/>
                                          </p:stCondLst>
                                        </p:cTn>
                                        <p:tgtEl>
                                          <p:spTgt spid="880"/>
                                        </p:tgtEl>
                                        <p:attrNameLst>
                                          <p:attrName>style.visibility</p:attrName>
                                        </p:attrNameLst>
                                      </p:cBhvr>
                                      <p:to>
                                        <p:strVal val="visible"/>
                                      </p:to>
                                    </p:set>
                                    <p:animEffect filter="fade" transition="in">
                                      <p:cBhvr>
                                        <p:cTn dur="500"/>
                                        <p:tgtEl>
                                          <p:spTgt spid="8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中学校・生徒用テーマ">
  <a:themeElements>
    <a:clrScheme name="租税教育_中学生">
      <a:dk1>
        <a:srgbClr val="000000"/>
      </a:dk1>
      <a:lt1>
        <a:srgbClr val="FFFFFF"/>
      </a:lt1>
      <a:dk2>
        <a:srgbClr val="807DD4"/>
      </a:dk2>
      <a:lt2>
        <a:srgbClr val="E8E8E8"/>
      </a:lt2>
      <a:accent1>
        <a:srgbClr val="015AAC"/>
      </a:accent1>
      <a:accent2>
        <a:srgbClr val="FFB54A"/>
      </a:accent2>
      <a:accent3>
        <a:srgbClr val="99DFF7"/>
      </a:accent3>
      <a:accent4>
        <a:srgbClr val="3C9359"/>
      </a:accent4>
      <a:accent5>
        <a:srgbClr val="BFBFF3"/>
      </a:accent5>
      <a:accent6>
        <a:srgbClr val="F6E994"/>
      </a:accent6>
      <a:hlink>
        <a:srgbClr val="807DD4"/>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中学校・生徒用テーマ">
  <a:themeElements>
    <a:clrScheme name="租税教育_中学生">
      <a:dk1>
        <a:srgbClr val="000000"/>
      </a:dk1>
      <a:lt1>
        <a:srgbClr val="FFFFFF"/>
      </a:lt1>
      <a:dk2>
        <a:srgbClr val="807DD4"/>
      </a:dk2>
      <a:lt2>
        <a:srgbClr val="E8E8E8"/>
      </a:lt2>
      <a:accent1>
        <a:srgbClr val="015AAC"/>
      </a:accent1>
      <a:accent2>
        <a:srgbClr val="FFB54A"/>
      </a:accent2>
      <a:accent3>
        <a:srgbClr val="99DFF7"/>
      </a:accent3>
      <a:accent4>
        <a:srgbClr val="3C9359"/>
      </a:accent4>
      <a:accent5>
        <a:srgbClr val="BFBFF3"/>
      </a:accent5>
      <a:accent6>
        <a:srgbClr val="F6E994"/>
      </a:accent6>
      <a:hlink>
        <a:srgbClr val="807DD4"/>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2024-03-27T07:15:31Z</dcterms:created>
  <dc:creator>原田　昌信（税政課）</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