
<file path=[Content_Types].xml><?xml version="1.0" encoding="utf-8"?>
<Types xmlns="http://schemas.openxmlformats.org/package/2006/content-types">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778">
          <p15:clr>
            <a:srgbClr val="A4A3A4"/>
          </p15:clr>
        </p15:guide>
        <p15:guide id="2" pos="6902">
          <p15:clr>
            <a:srgbClr val="A4A3A4"/>
          </p15:clr>
        </p15:guide>
        <p15:guide id="3" orient="horz" pos="21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155943-853B-488A-B08C-6E3A9CFE7F48}">
  <a:tblStyle styleId="{F4155943-853B-488A-B08C-6E3A9CFE7F48}" styleName="Table_0">
    <a:wholeTbl>
      <a:tcTxStyle b="off" i="off">
        <a:font>
          <a:latin typeface="游ゴシック"/>
          <a:ea typeface="游ゴシック"/>
          <a:cs typeface="游ゴシック"/>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9EC"/>
          </a:solidFill>
        </a:fill>
      </a:tcStyle>
    </a:wholeTbl>
    <a:band1H>
      <a:tcTxStyle b="off" i="off"/>
      <a:tcStyle>
        <a:fill>
          <a:solidFill>
            <a:srgbClr val="CAD1D8"/>
          </a:solidFill>
        </a:fill>
      </a:tcStyle>
    </a:band1H>
    <a:band2H>
      <a:tcTxStyle b="off" i="off"/>
    </a:band2H>
    <a:band1V>
      <a:tcTxStyle b="off" i="off"/>
      <a:tcStyle>
        <a:fill>
          <a:solidFill>
            <a:srgbClr val="CAD1D8"/>
          </a:solidFill>
        </a:fill>
      </a:tcStyle>
    </a:band1V>
    <a:band2V>
      <a:tcTxStyle b="off" i="off"/>
    </a:band2V>
    <a:lastCol>
      <a:tcTxStyle b="on" i="off">
        <a:font>
          <a:latin typeface="游ゴシック"/>
          <a:ea typeface="游ゴシック"/>
          <a:cs typeface="游ゴシック"/>
        </a:font>
        <a:schemeClr val="lt1"/>
      </a:tcTxStyle>
      <a:tcStyle>
        <a:fill>
          <a:solidFill>
            <a:schemeClr val="accent1"/>
          </a:solidFill>
        </a:fill>
      </a:tcStyle>
    </a:lastCol>
    <a:firstCol>
      <a:tcTxStyle b="on" i="off">
        <a:font>
          <a:latin typeface="游ゴシック"/>
          <a:ea typeface="游ゴシック"/>
          <a:cs typeface="游ゴシック"/>
        </a:font>
        <a:schemeClr val="lt1"/>
      </a:tcTxStyle>
      <a:tcStyle>
        <a:fill>
          <a:solidFill>
            <a:schemeClr val="accent1"/>
          </a:solidFill>
        </a:fill>
      </a:tcStyle>
    </a:firstCol>
    <a:lastRow>
      <a:tcTxStyle b="on" i="off">
        <a:font>
          <a:latin typeface="游ゴシック"/>
          <a:ea typeface="游ゴシック"/>
          <a:cs typeface="游ゴシック"/>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游ゴシック"/>
          <a:ea typeface="游ゴシック"/>
          <a:cs typeface="游ゴシック"/>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9742B38F-B0F8-431B-9297-55B60FEC935C}" styleName="Table_1">
    <a:wholeTbl>
      <a:tcTxStyle b="off" i="off">
        <a:font>
          <a:latin typeface="游ゴシック"/>
          <a:ea typeface="游ゴシック"/>
          <a:cs typeface="游ゴシック"/>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FF7"/>
          </a:solidFill>
        </a:fill>
      </a:tcStyle>
    </a:wholeTbl>
    <a:band1H>
      <a:tcTxStyle b="off" i="off"/>
      <a:tcStyle>
        <a:fill>
          <a:solidFill>
            <a:srgbClr val="CADEEF"/>
          </a:solidFill>
        </a:fill>
      </a:tcStyle>
    </a:band1H>
    <a:band2H>
      <a:tcTxStyle b="off" i="off"/>
    </a:band2H>
    <a:band1V>
      <a:tcTxStyle b="off" i="off"/>
      <a:tcStyle>
        <a:fill>
          <a:solidFill>
            <a:srgbClr val="CADEEF"/>
          </a:solidFill>
        </a:fill>
      </a:tcStyle>
    </a:band1V>
    <a:band2V>
      <a:tcTxStyle b="off" i="off"/>
    </a:band2V>
    <a:lastCol>
      <a:tcTxStyle b="on" i="off">
        <a:font>
          <a:latin typeface="游ゴシック"/>
          <a:ea typeface="游ゴシック"/>
          <a:cs typeface="游ゴシック"/>
        </a:font>
        <a:schemeClr val="lt1"/>
      </a:tcTxStyle>
      <a:tcStyle>
        <a:fill>
          <a:solidFill>
            <a:schemeClr val="accent4"/>
          </a:solidFill>
        </a:fill>
      </a:tcStyle>
    </a:lastCol>
    <a:firstCol>
      <a:tcTxStyle b="on" i="off">
        <a:font>
          <a:latin typeface="游ゴシック"/>
          <a:ea typeface="游ゴシック"/>
          <a:cs typeface="游ゴシック"/>
        </a:font>
        <a:schemeClr val="lt1"/>
      </a:tcTxStyle>
      <a:tcStyle>
        <a:fill>
          <a:solidFill>
            <a:schemeClr val="accent4"/>
          </a:solidFill>
        </a:fill>
      </a:tcStyle>
    </a:firstCol>
    <a:lastRow>
      <a:tcTxStyle b="on" i="off">
        <a:font>
          <a:latin typeface="游ゴシック"/>
          <a:ea typeface="游ゴシック"/>
          <a:cs typeface="游ゴシック"/>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b="off" i="off"/>
    </a:seCell>
    <a:swCell>
      <a:tcTxStyle b="off" i="off"/>
    </a:swCell>
    <a:firstRow>
      <a:tcTxStyle b="on" i="off">
        <a:font>
          <a:latin typeface="游ゴシック"/>
          <a:ea typeface="游ゴシック"/>
          <a:cs typeface="游ゴシック"/>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78"/>
        <p:guide pos="6902"/>
        <p:guide pos="2183" orient="horz"/>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3" Type="http://schemas.openxmlformats.org/officeDocument/2006/relationships/slide" Target="slides/slide7.xml"/><Relationship Id="rId39" Type="http://schemas.openxmlformats.org/officeDocument/2006/relationships/slide" Target="slides/slide33.xml"/><Relationship Id="rId18" Type="http://schemas.openxmlformats.org/officeDocument/2006/relationships/slide" Target="slides/slide12.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ustomXml" Target="../customXml/item2.xml"/><Relationship Id="rId7" Type="http://schemas.openxmlformats.org/officeDocument/2006/relationships/slide" Target="slides/slide1.xml"/><Relationship Id="rId20" Type="http://schemas.openxmlformats.org/officeDocument/2006/relationships/slide" Target="slides/slide14.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1" Type="http://schemas.openxmlformats.org/officeDocument/2006/relationships/customXml" Target="../customXml/item1.xml"/><Relationship Id="rId40" Type="http://schemas.openxmlformats.org/officeDocument/2006/relationships/slide" Target="slides/slide34.xml"/><Relationship Id="rId24" Type="http://schemas.openxmlformats.org/officeDocument/2006/relationships/slide" Target="slides/slide18.xml"/><Relationship Id="rId1" Type="http://schemas.openxmlformats.org/officeDocument/2006/relationships/theme" Target="theme/theme2.xml"/><Relationship Id="rId6"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23" Type="http://schemas.openxmlformats.org/officeDocument/2006/relationships/slide" Target="slides/slide17.xml"/><Relationship Id="rId28" Type="http://schemas.openxmlformats.org/officeDocument/2006/relationships/slide" Target="slides/slide22.xml"/><Relationship Id="rId5" Type="http://schemas.openxmlformats.org/officeDocument/2006/relationships/slideMaster" Target="slideMasters/slideMaster1.xml"/><Relationship Id="rId15" Type="http://schemas.openxmlformats.org/officeDocument/2006/relationships/slide" Target="slides/slide9.xml"/><Relationship Id="rId36" Type="http://schemas.openxmlformats.org/officeDocument/2006/relationships/slide" Target="slides/slide30.xml"/><Relationship Id="rId31" Type="http://schemas.openxmlformats.org/officeDocument/2006/relationships/slide" Target="slides/slide25.xml"/><Relationship Id="rId10" Type="http://schemas.openxmlformats.org/officeDocument/2006/relationships/slide" Target="slides/slide4.xml"/><Relationship Id="rId19" Type="http://schemas.openxmlformats.org/officeDocument/2006/relationships/slide" Target="slides/slide13.xml"/><Relationship Id="rId22" Type="http://schemas.openxmlformats.org/officeDocument/2006/relationships/slide" Target="slides/slide16.xml"/><Relationship Id="rId4" Type="http://schemas.openxmlformats.org/officeDocument/2006/relationships/tableStyles" Target="tableStyles.xml"/><Relationship Id="rId9" Type="http://schemas.openxmlformats.org/officeDocument/2006/relationships/slide" Target="slides/slide3.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14" Type="http://schemas.openxmlformats.org/officeDocument/2006/relationships/slide" Target="slides/slide8.xml"/><Relationship Id="rId43" Type="http://schemas.openxmlformats.org/officeDocument/2006/relationships/customXml" Target="../customXml/item3.xml"/><Relationship Id="rId8" Type="http://schemas.openxmlformats.org/officeDocument/2006/relationships/slide" Target="slides/slide2.xml"/><Relationship Id="rId3" Type="http://schemas.openxmlformats.org/officeDocument/2006/relationships/presProps" Target="presProps.xml"/><Relationship Id="rId25" Type="http://schemas.openxmlformats.org/officeDocument/2006/relationships/slide" Target="slides/slide19.xml"/><Relationship Id="rId33" Type="http://schemas.openxmlformats.org/officeDocument/2006/relationships/slide" Target="slides/slide27.xml"/><Relationship Id="rId12" Type="http://schemas.openxmlformats.org/officeDocument/2006/relationships/slide" Target="slides/slide6.xml"/><Relationship Id="rId17" Type="http://schemas.openxmlformats.org/officeDocument/2006/relationships/slide" Target="slides/slide11.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ja-JP"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 name="Google Shape;5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1" name="Google Shape;61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 name="Google Shape;8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5" name="Google Shape;65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5" name="Google Shape;7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5" name="Google Shape;73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4" name="Google Shape;77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7" name="Google Shape;87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3" name="Google Shape;92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3" name="Google Shape;96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6" name="Google Shape;10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7" name="Google Shape;106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9" name="Google Shape;107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3" name="Google Shape;112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4" name="Google Shape;116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5" name="Google Shape;121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10"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p:cSld name="タイトルとコンテンツ">
    <p:spTree>
      <p:nvGrpSpPr>
        <p:cNvPr id="11" name="Shape 11"/>
        <p:cNvGrpSpPr/>
        <p:nvPr/>
      </p:nvGrpSpPr>
      <p:grpSpPr>
        <a:xfrm>
          <a:off x="0" y="0"/>
          <a:ext cx="0" cy="0"/>
          <a:chOff x="0" y="0"/>
          <a:chExt cx="0" cy="0"/>
        </a:xfrm>
      </p:grpSpPr>
      <p:grpSp>
        <p:nvGrpSpPr>
          <p:cNvPr id="12" name="Google Shape;12;p3"/>
          <p:cNvGrpSpPr/>
          <p:nvPr/>
        </p:nvGrpSpPr>
        <p:grpSpPr>
          <a:xfrm>
            <a:off x="426000" y="1257005"/>
            <a:ext cx="11340000" cy="5316069"/>
            <a:chOff x="426000" y="1257005"/>
            <a:chExt cx="11340000" cy="5316069"/>
          </a:xfrm>
        </p:grpSpPr>
        <p:sp>
          <p:nvSpPr>
            <p:cNvPr id="13" name="Google Shape;13;p3"/>
            <p:cNvSpPr/>
            <p:nvPr/>
          </p:nvSpPr>
          <p:spPr>
            <a:xfrm>
              <a:off x="426000" y="1257007"/>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 name="Google Shape;14;p3"/>
            <p:cNvSpPr/>
            <p:nvPr/>
          </p:nvSpPr>
          <p:spPr>
            <a:xfrm>
              <a:off x="426000" y="3405449"/>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 name="Google Shape;15;p3"/>
            <p:cNvSpPr/>
            <p:nvPr/>
          </p:nvSpPr>
          <p:spPr>
            <a:xfrm>
              <a:off x="426000" y="4479669"/>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3"/>
            <p:cNvSpPr/>
            <p:nvPr/>
          </p:nvSpPr>
          <p:spPr>
            <a:xfrm>
              <a:off x="426000" y="5553888"/>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 name="Google Shape;17;p3"/>
            <p:cNvSpPr/>
            <p:nvPr/>
          </p:nvSpPr>
          <p:spPr>
            <a:xfrm>
              <a:off x="426000" y="2331228"/>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 name="Google Shape;18;p3"/>
            <p:cNvSpPr/>
            <p:nvPr/>
          </p:nvSpPr>
          <p:spPr>
            <a:xfrm>
              <a:off x="8030764" y="1257005"/>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3"/>
            <p:cNvSpPr/>
            <p:nvPr/>
          </p:nvSpPr>
          <p:spPr>
            <a:xfrm>
              <a:off x="8030764" y="3405447"/>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 name="Google Shape;20;p3"/>
            <p:cNvSpPr/>
            <p:nvPr/>
          </p:nvSpPr>
          <p:spPr>
            <a:xfrm>
              <a:off x="8030764" y="4479667"/>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 name="Google Shape;21;p3"/>
            <p:cNvSpPr/>
            <p:nvPr/>
          </p:nvSpPr>
          <p:spPr>
            <a:xfrm>
              <a:off x="8030764" y="2331226"/>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 name="Google Shape;22;p3"/>
            <p:cNvSpPr/>
            <p:nvPr/>
          </p:nvSpPr>
          <p:spPr>
            <a:xfrm>
              <a:off x="4228382" y="1257007"/>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 name="Google Shape;23;p3"/>
            <p:cNvSpPr/>
            <p:nvPr/>
          </p:nvSpPr>
          <p:spPr>
            <a:xfrm>
              <a:off x="4228382" y="3405449"/>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 name="Google Shape;24;p3"/>
            <p:cNvSpPr/>
            <p:nvPr/>
          </p:nvSpPr>
          <p:spPr>
            <a:xfrm>
              <a:off x="4228382" y="4479669"/>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 name="Google Shape;25;p3"/>
            <p:cNvSpPr/>
            <p:nvPr/>
          </p:nvSpPr>
          <p:spPr>
            <a:xfrm>
              <a:off x="4228382" y="2331228"/>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26" name="Shape 26"/>
        <p:cNvGrpSpPr/>
        <p:nvPr/>
      </p:nvGrpSpPr>
      <p:grpSpPr>
        <a:xfrm>
          <a:off x="0" y="0"/>
          <a:ext cx="0" cy="0"/>
          <a:chOff x="0" y="0"/>
          <a:chExt cx="0" cy="0"/>
        </a:xfrm>
      </p:grpSpPr>
      <p:sp>
        <p:nvSpPr>
          <p:cNvPr id="27" name="Google Shape;27;p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8" name="Google Shape;28;p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 name="Google Shape;29;p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コンテンツ">
  <p:cSld name="タイトル付きのコンテンツ">
    <p:spTree>
      <p:nvGrpSpPr>
        <p:cNvPr id="30" name="Shape 3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31" name="Shape 31"/>
        <p:cNvGrpSpPr/>
        <p:nvPr/>
      </p:nvGrpSpPr>
      <p:grpSpPr>
        <a:xfrm>
          <a:off x="0" y="0"/>
          <a:ext cx="0" cy="0"/>
          <a:chOff x="0" y="0"/>
          <a:chExt cx="0" cy="0"/>
        </a:xfrm>
      </p:grpSpPr>
      <p:sp>
        <p:nvSpPr>
          <p:cNvPr id="32" name="Google Shape;32;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 name="Google Shape;33;p6"/>
          <p:cNvSpPr/>
          <p:nvPr>
            <p:ph idx="2" type="pic"/>
          </p:nvPr>
        </p:nvSpPr>
        <p:spPr>
          <a:xfrm>
            <a:off x="5183188" y="987425"/>
            <a:ext cx="6172200" cy="4873625"/>
          </a:xfrm>
          <a:prstGeom prst="rect">
            <a:avLst/>
          </a:prstGeom>
          <a:noFill/>
          <a:ln>
            <a:noFill/>
          </a:ln>
        </p:spPr>
      </p:sp>
      <p:sp>
        <p:nvSpPr>
          <p:cNvPr id="34" name="Google Shape;34;p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35" name="Google Shape;35;p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6" name="Google Shape;36;p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7" name="Google Shape;37;p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縦書きテキスト" type="vertTx">
  <p:cSld name="VERTICAL_TEXT">
    <p:spTree>
      <p:nvGrpSpPr>
        <p:cNvPr id="38" name="Shape 38"/>
        <p:cNvGrpSpPr/>
        <p:nvPr/>
      </p:nvGrpSpPr>
      <p:grpSpPr>
        <a:xfrm>
          <a:off x="0" y="0"/>
          <a:ext cx="0" cy="0"/>
          <a:chOff x="0" y="0"/>
          <a:chExt cx="0" cy="0"/>
        </a:xfrm>
      </p:grpSpPr>
      <p:sp>
        <p:nvSpPr>
          <p:cNvPr id="39" name="Google Shape;39;p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 name="Google Shape;40;p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 name="Google Shape;41;p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2" name="Google Shape;42;p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3" name="Google Shape;43;p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44" name="Shape 44"/>
        <p:cNvGrpSpPr/>
        <p:nvPr/>
      </p:nvGrpSpPr>
      <p:grpSpPr>
        <a:xfrm>
          <a:off x="0" y="0"/>
          <a:ext cx="0" cy="0"/>
          <a:chOff x="0" y="0"/>
          <a:chExt cx="0" cy="0"/>
        </a:xfrm>
      </p:grpSpPr>
      <p:sp>
        <p:nvSpPr>
          <p:cNvPr id="45" name="Google Shape;45;p8"/>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 name="Google Shape;46;p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 name="Google Shape;47;p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8" name="Google Shape;48;p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9" name="Google Shape;49;p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A4A3A4"/>
          </p15:clr>
        </p15:guide>
        <p15:guide id="2" pos="3840">
          <p15:clr>
            <a:srgbClr val="A4A3A4"/>
          </p15:clr>
        </p15:guide>
        <p15:guide id="3">
          <p15:clr>
            <a:srgbClr val="F26B43"/>
          </p15:clr>
        </p15:guide>
        <p15:guide id="4" pos="7680">
          <p15:clr>
            <a:srgbClr val="F26B43"/>
          </p15:clr>
        </p15:guide>
        <p15:guide id="5" orient="horz" pos="4320">
          <p15:clr>
            <a:srgbClr val="F26B43"/>
          </p15:clr>
        </p15:guide>
        <p15:guide id="6" orient="horz">
          <p15:clr>
            <a:srgbClr val="F26B43"/>
          </p15:clr>
        </p15:guide>
        <p15:guide id="7" pos="5110">
          <p15:clr>
            <a:srgbClr val="A4A3A4"/>
          </p15:clr>
        </p15:guide>
        <p15:guide id="8" pos="2570">
          <p15:clr>
            <a:srgbClr val="A4A3A4"/>
          </p15:clr>
        </p15:guide>
        <p15:guide id="9" orient="horz" pos="2886">
          <p15:clr>
            <a:srgbClr val="A4A3A4"/>
          </p15:clr>
        </p15:guide>
        <p15:guide id="10" orient="horz" pos="1434">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1.png"/><Relationship Id="rId11" Type="http://schemas.openxmlformats.org/officeDocument/2006/relationships/image" Target="../media/image36.png"/><Relationship Id="rId10" Type="http://schemas.openxmlformats.org/officeDocument/2006/relationships/image" Target="../media/image35.png"/><Relationship Id="rId12" Type="http://schemas.openxmlformats.org/officeDocument/2006/relationships/image" Target="../media/image29.png"/><Relationship Id="rId9"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slide" Target="/ppt/slid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4.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5.xml"/><Relationship Id="rId9" Type="http://schemas.openxmlformats.org/officeDocument/2006/relationships/slide" Target="/ppt/slides/slide27.xml"/><Relationship Id="rId5" Type="http://schemas.openxmlformats.org/officeDocument/2006/relationships/slide" Target="/ppt/slides/slide6.xml"/><Relationship Id="rId6" Type="http://schemas.openxmlformats.org/officeDocument/2006/relationships/slide" Target="/ppt/slides/slide9.xml"/><Relationship Id="rId7" Type="http://schemas.openxmlformats.org/officeDocument/2006/relationships/slide" Target="/ppt/slides/slide13.xml"/><Relationship Id="rId8" Type="http://schemas.openxmlformats.org/officeDocument/2006/relationships/slide" Target="/ppt/slides/slide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slide" Target="/ppt/slid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78.png"/><Relationship Id="rId5" Type="http://schemas.openxmlformats.org/officeDocument/2006/relationships/image" Target="../media/image56.png"/></Relationships>
</file>

<file path=ppt/slides/_rels/slide24.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59.png"/><Relationship Id="rId13" Type="http://schemas.openxmlformats.org/officeDocument/2006/relationships/image" Target="../media/image61.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 Id="rId15" Type="http://schemas.openxmlformats.org/officeDocument/2006/relationships/image" Target="../media/image48.png"/><Relationship Id="rId14" Type="http://schemas.openxmlformats.org/officeDocument/2006/relationships/image" Target="../media/image50.png"/><Relationship Id="rId5" Type="http://schemas.openxmlformats.org/officeDocument/2006/relationships/image" Target="../media/image45.png"/><Relationship Id="rId6" Type="http://schemas.openxmlformats.org/officeDocument/2006/relationships/image" Target="../media/image40.png"/><Relationship Id="rId7" Type="http://schemas.openxmlformats.org/officeDocument/2006/relationships/image" Target="../media/image54.png"/><Relationship Id="rId8"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image" Target="../media/image64.png"/><Relationship Id="rId5" Type="http://schemas.openxmlformats.org/officeDocument/2006/relationships/image" Target="../media/image60.png"/><Relationship Id="rId6" Type="http://schemas.openxmlformats.org/officeDocument/2006/relationships/image" Target="../media/image77.png"/></Relationships>
</file>

<file path=ppt/slides/_rels/slide26.xml.rels><?xml version="1.0" encoding="UTF-8" standalone="yes"?><Relationships xmlns="http://schemas.openxmlformats.org/package/2006/relationships"><Relationship Id="rId20" Type="http://schemas.openxmlformats.org/officeDocument/2006/relationships/hyperlink" Target="https://webtown.nagayo.jp/" TargetMode="External"/><Relationship Id="rId22" Type="http://schemas.openxmlformats.org/officeDocument/2006/relationships/hyperlink" Target="https://www.city.unzen.nagasaki.jp/" TargetMode="External"/><Relationship Id="rId21" Type="http://schemas.openxmlformats.org/officeDocument/2006/relationships/hyperlink" Target="https://www.city.isahaya.nagasaki.jp/" TargetMode="External"/><Relationship Id="rId24" Type="http://schemas.openxmlformats.org/officeDocument/2006/relationships/hyperlink" Target="https://www.city.minamishimabara.lg.jp/" TargetMode="External"/><Relationship Id="rId23" Type="http://schemas.openxmlformats.org/officeDocument/2006/relationships/hyperlink" Target="https://www.city.shimabara.lg.jp/" TargetMode="External"/><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hyperlink" Target="https://www.city.tsushima.nagasaki.jp/gyousei/index.html" TargetMode="External"/><Relationship Id="rId9" Type="http://schemas.openxmlformats.org/officeDocument/2006/relationships/hyperlink" Target="https://www.city.hirado.nagasaki.jp/" TargetMode="External"/><Relationship Id="rId25" Type="http://schemas.openxmlformats.org/officeDocument/2006/relationships/slide" Target="/ppt/slides/slide2.xml"/><Relationship Id="rId5" Type="http://schemas.openxmlformats.org/officeDocument/2006/relationships/hyperlink" Target="https://www.city.iki.nagasaki.jp/" TargetMode="External"/><Relationship Id="rId6" Type="http://schemas.openxmlformats.org/officeDocument/2006/relationships/hyperlink" Target="https://www.city.goto.nagasaki.jp/" TargetMode="External"/><Relationship Id="rId7" Type="http://schemas.openxmlformats.org/officeDocument/2006/relationships/hyperlink" Target="https://official.shinkamigoto.net/" TargetMode="External"/><Relationship Id="rId8" Type="http://schemas.openxmlformats.org/officeDocument/2006/relationships/hyperlink" Target="https://www.town.ojika.lg.jp/" TargetMode="External"/><Relationship Id="rId11" Type="http://schemas.openxmlformats.org/officeDocument/2006/relationships/hyperlink" Target="https://www.sazacho-nagasaki.jp/" TargetMode="External"/><Relationship Id="rId10" Type="http://schemas.openxmlformats.org/officeDocument/2006/relationships/hyperlink" Target="https://www.city-matsuura.jp/" TargetMode="External"/><Relationship Id="rId13" Type="http://schemas.openxmlformats.org/officeDocument/2006/relationships/hyperlink" Target="https://www.town.hasami.lg.jp/" TargetMode="External"/><Relationship Id="rId12" Type="http://schemas.openxmlformats.org/officeDocument/2006/relationships/hyperlink" Target="https://www.city.sasebo.lg.jp/" TargetMode="External"/><Relationship Id="rId15" Type="http://schemas.openxmlformats.org/officeDocument/2006/relationships/hyperlink" Target="https://www.town.higashisonogi.lg.jp/" TargetMode="External"/><Relationship Id="rId14" Type="http://schemas.openxmlformats.org/officeDocument/2006/relationships/hyperlink" Target="https://www.kawatana.jp/" TargetMode="External"/><Relationship Id="rId17" Type="http://schemas.openxmlformats.org/officeDocument/2006/relationships/hyperlink" Target="https://www.city.saikai.nagasaki.jp/" TargetMode="External"/><Relationship Id="rId16" Type="http://schemas.openxmlformats.org/officeDocument/2006/relationships/hyperlink" Target="https://www.city.omura.nagasaki.jp/" TargetMode="External"/><Relationship Id="rId19" Type="http://schemas.openxmlformats.org/officeDocument/2006/relationships/hyperlink" Target="https://www.city.nagasaki.lg.jp/" TargetMode="External"/><Relationship Id="rId18" Type="http://schemas.openxmlformats.org/officeDocument/2006/relationships/hyperlink" Target="https://www.town.togitsu.nagasaki.jp/"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7.png"/><Relationship Id="rId4" Type="http://schemas.openxmlformats.org/officeDocument/2006/relationships/image" Target="../media/image62.png"/><Relationship Id="rId5" Type="http://schemas.openxmlformats.org/officeDocument/2006/relationships/image" Target="../media/image53.png"/><Relationship Id="rId6"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5.png"/><Relationship Id="rId4" Type="http://schemas.openxmlformats.org/officeDocument/2006/relationships/image" Target="../media/image81.png"/><Relationship Id="rId9" Type="http://schemas.openxmlformats.org/officeDocument/2006/relationships/image" Target="../media/image73.png"/><Relationship Id="rId5" Type="http://schemas.openxmlformats.org/officeDocument/2006/relationships/image" Target="../media/image71.png"/><Relationship Id="rId6" Type="http://schemas.openxmlformats.org/officeDocument/2006/relationships/image" Target="../media/image63.png"/><Relationship Id="rId7" Type="http://schemas.openxmlformats.org/officeDocument/2006/relationships/image" Target="../media/image67.png"/><Relationship Id="rId8" Type="http://schemas.openxmlformats.org/officeDocument/2006/relationships/image" Target="../media/image80.png"/><Relationship Id="rId10"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2.png"/><Relationship Id="rId11" Type="http://schemas.openxmlformats.org/officeDocument/2006/relationships/image" Target="../media/image5.png"/><Relationship Id="rId10" Type="http://schemas.openxmlformats.org/officeDocument/2006/relationships/image" Target="../media/image15.png"/><Relationship Id="rId12" Type="http://schemas.openxmlformats.org/officeDocument/2006/relationships/image" Target="../media/image7.png"/><Relationship Id="rId9"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9.png"/><Relationship Id="rId4" Type="http://schemas.openxmlformats.org/officeDocument/2006/relationships/image" Target="../media/image68.png"/><Relationship Id="rId5" Type="http://schemas.openxmlformats.org/officeDocument/2006/relationships/hyperlink" Target="https://www.nta.go.jp/" TargetMode="External"/><Relationship Id="rId6" Type="http://schemas.openxmlformats.org/officeDocument/2006/relationships/image" Target="../media/image69.png"/><Relationship Id="rId7"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9.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2.png"/><Relationship Id="rId7" Type="http://schemas.openxmlformats.org/officeDocument/2006/relationships/hyperlink" Target="https://www.pref.nagasaki.jp/" TargetMode="External"/><Relationship Id="rId8"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4.png"/><Relationship Id="rId4" Type="http://schemas.openxmlformats.org/officeDocument/2006/relationships/image" Target="../media/image92.png"/><Relationship Id="rId9" Type="http://schemas.openxmlformats.org/officeDocument/2006/relationships/image" Target="../media/image90.png"/><Relationship Id="rId5" Type="http://schemas.openxmlformats.org/officeDocument/2006/relationships/image" Target="../media/image83.png"/><Relationship Id="rId6" Type="http://schemas.openxmlformats.org/officeDocument/2006/relationships/image" Target="../media/image86.png"/><Relationship Id="rId7" Type="http://schemas.openxmlformats.org/officeDocument/2006/relationships/image" Target="../media/image88.png"/><Relationship Id="rId8" Type="http://schemas.openxmlformats.org/officeDocument/2006/relationships/image" Target="../media/image87.png"/><Relationship Id="rId11" Type="http://schemas.openxmlformats.org/officeDocument/2006/relationships/hyperlink" Target="https://www.sangiin.go.jp/japanese/kids/main/side_a/index.html" TargetMode="External"/><Relationship Id="rId10" Type="http://schemas.openxmlformats.org/officeDocument/2006/relationships/hyperlink" Target="https://www.kantei.go.jp/jp/kids/index.html" TargetMode="External"/><Relationship Id="rId13" Type="http://schemas.openxmlformats.org/officeDocument/2006/relationships/hyperlink" Target="https://www.pref.nagasaki.jp/gikai/kids/about03/index.html" TargetMode="External"/><Relationship Id="rId12" Type="http://schemas.openxmlformats.org/officeDocument/2006/relationships/hyperlink" Target="https://www.mof.go.jp/tax_policy/publication/brochure/zeisei0707_pdf/index.html" TargetMode="External"/><Relationship Id="rId15" Type="http://schemas.openxmlformats.org/officeDocument/2006/relationships/hyperlink" Target="https://furusato.news.ed.jp/" TargetMode="External"/><Relationship Id="rId14" Type="http://schemas.openxmlformats.org/officeDocument/2006/relationships/hyperlink" Target="https://www.pref.nagasaki.jp/doc/page-739515.html" TargetMode="External"/><Relationship Id="rId16" Type="http://schemas.openxmlformats.org/officeDocument/2006/relationships/hyperlink" Target="https://www.pref.nagasaki.jp/kid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slide" Target="/ppt/slides/slide2.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slide" Target="/ppt/slid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slide" Target="/ppt/slid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slide" Target="/ppt/slid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3.png"/><Relationship Id="rId11" Type="http://schemas.openxmlformats.org/officeDocument/2006/relationships/image" Target="../media/image19.png"/><Relationship Id="rId10" Type="http://schemas.openxmlformats.org/officeDocument/2006/relationships/image" Target="../media/image11.png"/><Relationship Id="rId9"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23.png"/><Relationship Id="rId7" Type="http://schemas.openxmlformats.org/officeDocument/2006/relationships/image" Target="../media/image4.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9"/>
          <p:cNvPicPr preferRelativeResize="0"/>
          <p:nvPr/>
        </p:nvPicPr>
        <p:blipFill rotWithShape="1">
          <a:blip r:embed="rId3">
            <a:alphaModFix/>
          </a:blip>
          <a:srcRect b="6348" l="0" r="0" t="10213"/>
          <a:stretch/>
        </p:blipFill>
        <p:spPr>
          <a:xfrm>
            <a:off x="0" y="0"/>
            <a:ext cx="12192000" cy="6858000"/>
          </a:xfrm>
          <a:prstGeom prst="rect">
            <a:avLst/>
          </a:prstGeom>
          <a:noFill/>
          <a:ln>
            <a:noFill/>
          </a:ln>
        </p:spPr>
      </p:pic>
      <p:sp>
        <p:nvSpPr>
          <p:cNvPr id="55" name="Google Shape;55;p9"/>
          <p:cNvSpPr/>
          <p:nvPr/>
        </p:nvSpPr>
        <p:spPr>
          <a:xfrm>
            <a:off x="0" y="0"/>
            <a:ext cx="12193200" cy="506627"/>
          </a:xfrm>
          <a:prstGeom prst="rect">
            <a:avLst/>
          </a:prstGeom>
          <a:solidFill>
            <a:srgbClr val="0093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 name="Google Shape;56;p9"/>
          <p:cNvSpPr txBox="1"/>
          <p:nvPr/>
        </p:nvSpPr>
        <p:spPr>
          <a:xfrm>
            <a:off x="237349" y="26975"/>
            <a:ext cx="2110500" cy="451800"/>
          </a:xfrm>
          <a:prstGeom prst="rect">
            <a:avLst/>
          </a:prstGeom>
          <a:noFill/>
          <a:ln>
            <a:noFill/>
          </a:ln>
        </p:spPr>
        <p:txBody>
          <a:bodyPr anchorCtr="0" anchor="t" bIns="360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Arial"/>
              <a:buNone/>
            </a:pPr>
            <a:r>
              <a:rPr b="1" i="0" lang="ja-JP" sz="2400" u="none" cap="none" strike="noStrike">
                <a:solidFill>
                  <a:schemeClr val="lt1"/>
                </a:solidFill>
                <a:latin typeface="Arial"/>
                <a:ea typeface="Arial"/>
                <a:cs typeface="Arial"/>
                <a:sym typeface="Arial"/>
              </a:rPr>
              <a:t>公民授業資料</a:t>
            </a:r>
            <a:endParaRPr b="1" i="0" sz="2400" u="none" cap="none" strike="noStrike">
              <a:solidFill>
                <a:schemeClr val="lt1"/>
              </a:solidFill>
              <a:latin typeface="Arial"/>
              <a:ea typeface="Arial"/>
              <a:cs typeface="Arial"/>
              <a:sym typeface="Arial"/>
            </a:endParaRPr>
          </a:p>
        </p:txBody>
      </p:sp>
      <p:sp>
        <p:nvSpPr>
          <p:cNvPr id="57" name="Google Shape;57;p9"/>
          <p:cNvSpPr txBox="1"/>
          <p:nvPr/>
        </p:nvSpPr>
        <p:spPr>
          <a:xfrm>
            <a:off x="9344994" y="88530"/>
            <a:ext cx="2757600" cy="328800"/>
          </a:xfrm>
          <a:prstGeom prst="rect">
            <a:avLst/>
          </a:prstGeom>
          <a:noFill/>
          <a:ln>
            <a:noFill/>
          </a:ln>
        </p:spPr>
        <p:txBody>
          <a:bodyPr anchorCtr="0" anchor="t" bIns="36000" lIns="91425" spcFirstLastPara="1" rIns="91425" wrap="square" tIns="45700">
            <a:spAutoFit/>
          </a:bodyPr>
          <a:lstStyle/>
          <a:p>
            <a:pPr indent="0" lvl="0" marL="0" marR="0" rtl="0" algn="ctr">
              <a:lnSpc>
                <a:spcPct val="100000"/>
              </a:lnSpc>
              <a:spcBef>
                <a:spcPts val="0"/>
              </a:spcBef>
              <a:spcAft>
                <a:spcPts val="0"/>
              </a:spcAft>
              <a:buClr>
                <a:schemeClr val="lt1"/>
              </a:buClr>
              <a:buSzPts val="1600"/>
              <a:buFont typeface="Arial"/>
              <a:buNone/>
            </a:pPr>
            <a:r>
              <a:rPr b="1" i="0" lang="ja-JP" sz="1600" u="none" cap="none" strike="noStrike">
                <a:solidFill>
                  <a:schemeClr val="lt1"/>
                </a:solidFill>
                <a:latin typeface="Arial"/>
                <a:ea typeface="Arial"/>
                <a:cs typeface="Arial"/>
                <a:sym typeface="Arial"/>
              </a:rPr>
              <a:t>中学校学習指導要領準拠</a:t>
            </a:r>
            <a:endParaRPr b="1" i="0" sz="1600" u="none" cap="none" strike="noStrike">
              <a:solidFill>
                <a:schemeClr val="lt1"/>
              </a:solidFill>
              <a:latin typeface="Arial"/>
              <a:ea typeface="Arial"/>
              <a:cs typeface="Arial"/>
              <a:sym typeface="Arial"/>
            </a:endParaRPr>
          </a:p>
        </p:txBody>
      </p:sp>
      <p:pic>
        <p:nvPicPr>
          <p:cNvPr id="58" name="Google Shape;58;p9"/>
          <p:cNvPicPr preferRelativeResize="0"/>
          <p:nvPr/>
        </p:nvPicPr>
        <p:blipFill rotWithShape="1">
          <a:blip r:embed="rId4">
            <a:alphaModFix/>
          </a:blip>
          <a:srcRect b="0" l="0" r="0" t="0"/>
          <a:stretch/>
        </p:blipFill>
        <p:spPr>
          <a:xfrm>
            <a:off x="2063146" y="819517"/>
            <a:ext cx="8065707" cy="1926503"/>
          </a:xfrm>
          <a:prstGeom prst="rect">
            <a:avLst/>
          </a:prstGeom>
          <a:noFill/>
          <a:ln>
            <a:noFill/>
          </a:ln>
          <a:effectLst>
            <a:outerShdw blurRad="50800" rotWithShape="0" algn="tl" dir="2700000" dist="101600">
              <a:srgbClr val="000000">
                <a:alpha val="85098"/>
              </a:srgbClr>
            </a:outerShdw>
          </a:effectLst>
        </p:spPr>
      </p:pic>
      <p:sp>
        <p:nvSpPr>
          <p:cNvPr id="59" name="Google Shape;59;p9"/>
          <p:cNvSpPr/>
          <p:nvPr/>
        </p:nvSpPr>
        <p:spPr>
          <a:xfrm>
            <a:off x="4181610" y="2225565"/>
            <a:ext cx="568319" cy="569176"/>
          </a:xfrm>
          <a:prstGeom prst="rect">
            <a:avLst/>
          </a:prstGeom>
          <a:solidFill>
            <a:schemeClr val="dk1">
              <a:alpha val="4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 name="Google Shape;60;p9"/>
          <p:cNvSpPr/>
          <p:nvPr/>
        </p:nvSpPr>
        <p:spPr>
          <a:xfrm>
            <a:off x="4153960" y="2199248"/>
            <a:ext cx="538118" cy="538118"/>
          </a:xfrm>
          <a:prstGeom prst="rect">
            <a:avLst/>
          </a:prstGeom>
          <a:solidFill>
            <a:schemeClr val="lt1"/>
          </a:solidFill>
          <a:ln cap="flat" cmpd="sng" w="12700">
            <a:solidFill>
              <a:srgbClr val="0093D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 name="Google Shape;61;p9"/>
          <p:cNvSpPr txBox="1"/>
          <p:nvPr/>
        </p:nvSpPr>
        <p:spPr>
          <a:xfrm>
            <a:off x="4121434" y="2187137"/>
            <a:ext cx="594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ja-JP" sz="3200" u="none" cap="none" strike="noStrike">
                <a:solidFill>
                  <a:srgbClr val="0093D7"/>
                </a:solidFill>
                <a:latin typeface="Arial"/>
                <a:ea typeface="Arial"/>
                <a:cs typeface="Arial"/>
                <a:sym typeface="Arial"/>
              </a:rPr>
              <a:t>令</a:t>
            </a:r>
            <a:endParaRPr b="1" i="0" sz="3200" u="none" cap="none" strike="noStrike">
              <a:solidFill>
                <a:srgbClr val="0093D7"/>
              </a:solidFill>
              <a:latin typeface="Arial"/>
              <a:ea typeface="Arial"/>
              <a:cs typeface="Arial"/>
              <a:sym typeface="Arial"/>
            </a:endParaRPr>
          </a:p>
        </p:txBody>
      </p:sp>
      <p:sp>
        <p:nvSpPr>
          <p:cNvPr id="62" name="Google Shape;62;p9"/>
          <p:cNvSpPr/>
          <p:nvPr/>
        </p:nvSpPr>
        <p:spPr>
          <a:xfrm>
            <a:off x="4847823" y="2225565"/>
            <a:ext cx="568319" cy="569176"/>
          </a:xfrm>
          <a:prstGeom prst="rect">
            <a:avLst/>
          </a:prstGeom>
          <a:solidFill>
            <a:schemeClr val="dk1">
              <a:alpha val="4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 name="Google Shape;63;p9"/>
          <p:cNvSpPr/>
          <p:nvPr/>
        </p:nvSpPr>
        <p:spPr>
          <a:xfrm>
            <a:off x="4820173" y="2199248"/>
            <a:ext cx="538118" cy="538118"/>
          </a:xfrm>
          <a:prstGeom prst="rect">
            <a:avLst/>
          </a:prstGeom>
          <a:solidFill>
            <a:schemeClr val="lt1"/>
          </a:solidFill>
          <a:ln cap="flat" cmpd="sng" w="12700">
            <a:solidFill>
              <a:srgbClr val="0093D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 name="Google Shape;64;p9"/>
          <p:cNvSpPr txBox="1"/>
          <p:nvPr/>
        </p:nvSpPr>
        <p:spPr>
          <a:xfrm>
            <a:off x="4787649" y="2187137"/>
            <a:ext cx="594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ja-JP" sz="3200" u="none" cap="none" strike="noStrike">
                <a:solidFill>
                  <a:srgbClr val="0093D7"/>
                </a:solidFill>
                <a:latin typeface="Arial"/>
                <a:ea typeface="Arial"/>
                <a:cs typeface="Arial"/>
                <a:sym typeface="Arial"/>
              </a:rPr>
              <a:t>和</a:t>
            </a:r>
            <a:endParaRPr b="1" i="0" sz="3200" u="none" cap="none" strike="noStrike">
              <a:solidFill>
                <a:srgbClr val="0093D7"/>
              </a:solidFill>
              <a:latin typeface="Arial"/>
              <a:ea typeface="Arial"/>
              <a:cs typeface="Arial"/>
              <a:sym typeface="Arial"/>
            </a:endParaRPr>
          </a:p>
        </p:txBody>
      </p:sp>
      <p:sp>
        <p:nvSpPr>
          <p:cNvPr id="65" name="Google Shape;65;p9"/>
          <p:cNvSpPr/>
          <p:nvPr/>
        </p:nvSpPr>
        <p:spPr>
          <a:xfrm>
            <a:off x="5511221" y="2225565"/>
            <a:ext cx="568319" cy="569176"/>
          </a:xfrm>
          <a:prstGeom prst="rect">
            <a:avLst/>
          </a:prstGeom>
          <a:solidFill>
            <a:schemeClr val="dk1">
              <a:alpha val="4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 name="Google Shape;66;p9"/>
          <p:cNvSpPr/>
          <p:nvPr/>
        </p:nvSpPr>
        <p:spPr>
          <a:xfrm>
            <a:off x="5483571" y="2199248"/>
            <a:ext cx="538118" cy="538118"/>
          </a:xfrm>
          <a:prstGeom prst="rect">
            <a:avLst/>
          </a:prstGeom>
          <a:solidFill>
            <a:schemeClr val="lt1"/>
          </a:solidFill>
          <a:ln cap="flat" cmpd="sng" w="12700">
            <a:solidFill>
              <a:srgbClr val="0093D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7" name="Google Shape;67;p9"/>
          <p:cNvSpPr txBox="1"/>
          <p:nvPr/>
        </p:nvSpPr>
        <p:spPr>
          <a:xfrm>
            <a:off x="5520778" y="2187137"/>
            <a:ext cx="455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ja-JP" sz="3200" u="none" cap="none" strike="noStrike">
                <a:solidFill>
                  <a:srgbClr val="0093D7"/>
                </a:solidFill>
                <a:latin typeface="Arial"/>
                <a:ea typeface="Arial"/>
                <a:cs typeface="Arial"/>
                <a:sym typeface="Arial"/>
              </a:rPr>
              <a:t>8</a:t>
            </a:r>
            <a:endParaRPr b="1" i="0" sz="3200" u="none" cap="none" strike="noStrike">
              <a:solidFill>
                <a:srgbClr val="0093D7"/>
              </a:solidFill>
              <a:latin typeface="Arial"/>
              <a:ea typeface="Arial"/>
              <a:cs typeface="Arial"/>
              <a:sym typeface="Arial"/>
            </a:endParaRPr>
          </a:p>
        </p:txBody>
      </p:sp>
      <p:sp>
        <p:nvSpPr>
          <p:cNvPr id="68" name="Google Shape;68;p9"/>
          <p:cNvSpPr/>
          <p:nvPr/>
        </p:nvSpPr>
        <p:spPr>
          <a:xfrm>
            <a:off x="6177433" y="2225565"/>
            <a:ext cx="568319" cy="569176"/>
          </a:xfrm>
          <a:prstGeom prst="rect">
            <a:avLst/>
          </a:prstGeom>
          <a:solidFill>
            <a:schemeClr val="dk1">
              <a:alpha val="4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9" name="Google Shape;69;p9"/>
          <p:cNvSpPr/>
          <p:nvPr/>
        </p:nvSpPr>
        <p:spPr>
          <a:xfrm>
            <a:off x="6149783" y="2199248"/>
            <a:ext cx="538118" cy="538118"/>
          </a:xfrm>
          <a:prstGeom prst="rect">
            <a:avLst/>
          </a:prstGeom>
          <a:solidFill>
            <a:schemeClr val="lt1"/>
          </a:solidFill>
          <a:ln cap="flat" cmpd="sng" w="12700">
            <a:solidFill>
              <a:srgbClr val="0093D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0" name="Google Shape;70;p9"/>
          <p:cNvSpPr txBox="1"/>
          <p:nvPr/>
        </p:nvSpPr>
        <p:spPr>
          <a:xfrm>
            <a:off x="6117259" y="2187137"/>
            <a:ext cx="594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ja-JP" sz="3200" u="none" cap="none" strike="noStrike">
                <a:solidFill>
                  <a:srgbClr val="0093D7"/>
                </a:solidFill>
                <a:latin typeface="Arial"/>
                <a:ea typeface="Arial"/>
                <a:cs typeface="Arial"/>
                <a:sym typeface="Arial"/>
              </a:rPr>
              <a:t>年</a:t>
            </a:r>
            <a:endParaRPr b="1" i="0" sz="3200" u="none" cap="none" strike="noStrike">
              <a:solidFill>
                <a:srgbClr val="0093D7"/>
              </a:solidFill>
              <a:latin typeface="Arial"/>
              <a:ea typeface="Arial"/>
              <a:cs typeface="Arial"/>
              <a:sym typeface="Arial"/>
            </a:endParaRPr>
          </a:p>
        </p:txBody>
      </p:sp>
      <p:sp>
        <p:nvSpPr>
          <p:cNvPr id="71" name="Google Shape;71;p9"/>
          <p:cNvSpPr/>
          <p:nvPr/>
        </p:nvSpPr>
        <p:spPr>
          <a:xfrm>
            <a:off x="6843646" y="2225565"/>
            <a:ext cx="568319" cy="569176"/>
          </a:xfrm>
          <a:prstGeom prst="rect">
            <a:avLst/>
          </a:prstGeom>
          <a:solidFill>
            <a:schemeClr val="dk1">
              <a:alpha val="4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 name="Google Shape;72;p9"/>
          <p:cNvSpPr/>
          <p:nvPr/>
        </p:nvSpPr>
        <p:spPr>
          <a:xfrm>
            <a:off x="6815996" y="2199248"/>
            <a:ext cx="538118" cy="538118"/>
          </a:xfrm>
          <a:prstGeom prst="rect">
            <a:avLst/>
          </a:prstGeom>
          <a:solidFill>
            <a:schemeClr val="lt1"/>
          </a:solidFill>
          <a:ln cap="flat" cmpd="sng" w="12700">
            <a:solidFill>
              <a:srgbClr val="0093D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3" name="Google Shape;73;p9"/>
          <p:cNvSpPr txBox="1"/>
          <p:nvPr/>
        </p:nvSpPr>
        <p:spPr>
          <a:xfrm>
            <a:off x="6783472" y="2187137"/>
            <a:ext cx="594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ja-JP" sz="3200" u="none" cap="none" strike="noStrike">
                <a:solidFill>
                  <a:srgbClr val="0093D7"/>
                </a:solidFill>
                <a:latin typeface="Arial"/>
                <a:ea typeface="Arial"/>
                <a:cs typeface="Arial"/>
                <a:sym typeface="Arial"/>
              </a:rPr>
              <a:t>度</a:t>
            </a:r>
            <a:endParaRPr b="0" i="0" sz="1400" u="none" cap="none" strike="noStrike">
              <a:solidFill>
                <a:srgbClr val="000000"/>
              </a:solidFill>
              <a:latin typeface="Arial"/>
              <a:ea typeface="Arial"/>
              <a:cs typeface="Arial"/>
              <a:sym typeface="Arial"/>
            </a:endParaRPr>
          </a:p>
        </p:txBody>
      </p:sp>
      <p:sp>
        <p:nvSpPr>
          <p:cNvPr id="74" name="Google Shape;74;p9"/>
          <p:cNvSpPr/>
          <p:nvPr/>
        </p:nvSpPr>
        <p:spPr>
          <a:xfrm>
            <a:off x="7509858" y="2225565"/>
            <a:ext cx="568319" cy="569176"/>
          </a:xfrm>
          <a:prstGeom prst="rect">
            <a:avLst/>
          </a:prstGeom>
          <a:solidFill>
            <a:schemeClr val="dk1">
              <a:alpha val="4509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5" name="Google Shape;75;p9"/>
          <p:cNvSpPr/>
          <p:nvPr/>
        </p:nvSpPr>
        <p:spPr>
          <a:xfrm>
            <a:off x="7482208" y="2199248"/>
            <a:ext cx="538118" cy="538118"/>
          </a:xfrm>
          <a:prstGeom prst="rect">
            <a:avLst/>
          </a:prstGeom>
          <a:solidFill>
            <a:schemeClr val="lt1"/>
          </a:solidFill>
          <a:ln cap="flat" cmpd="sng" w="12700">
            <a:solidFill>
              <a:srgbClr val="0093D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 name="Google Shape;76;p9"/>
          <p:cNvSpPr txBox="1"/>
          <p:nvPr/>
        </p:nvSpPr>
        <p:spPr>
          <a:xfrm>
            <a:off x="7449684" y="2187137"/>
            <a:ext cx="594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ja-JP" sz="3200" u="none" cap="none" strike="noStrike">
                <a:solidFill>
                  <a:srgbClr val="0093D7"/>
                </a:solidFill>
                <a:latin typeface="Arial"/>
                <a:ea typeface="Arial"/>
                <a:cs typeface="Arial"/>
                <a:sym typeface="Arial"/>
              </a:rPr>
              <a:t>版</a:t>
            </a:r>
            <a:endParaRPr b="1" i="0" sz="3200" u="none" cap="none" strike="noStrike">
              <a:solidFill>
                <a:srgbClr val="0093D7"/>
              </a:solidFill>
              <a:latin typeface="Arial"/>
              <a:ea typeface="Arial"/>
              <a:cs typeface="Arial"/>
              <a:sym typeface="Arial"/>
            </a:endParaRPr>
          </a:p>
        </p:txBody>
      </p:sp>
      <p:sp>
        <p:nvSpPr>
          <p:cNvPr id="77" name="Google Shape;77;p9"/>
          <p:cNvSpPr/>
          <p:nvPr/>
        </p:nvSpPr>
        <p:spPr>
          <a:xfrm>
            <a:off x="0" y="6351373"/>
            <a:ext cx="12193200" cy="506627"/>
          </a:xfrm>
          <a:prstGeom prst="rect">
            <a:avLst/>
          </a:prstGeom>
          <a:solidFill>
            <a:srgbClr val="0093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 name="Google Shape;78;p9"/>
          <p:cNvSpPr txBox="1"/>
          <p:nvPr/>
        </p:nvSpPr>
        <p:spPr>
          <a:xfrm>
            <a:off x="10206892" y="5986990"/>
            <a:ext cx="1972642" cy="297941"/>
          </a:xfrm>
          <a:prstGeom prst="rect">
            <a:avLst/>
          </a:prstGeom>
          <a:noFill/>
          <a:ln>
            <a:noFill/>
          </a:ln>
        </p:spPr>
        <p:txBody>
          <a:bodyPr anchorCtr="0" anchor="t" bIns="36000" lIns="91425" spcFirstLastPara="1" rIns="91425" wrap="square" tIns="45700">
            <a:spAutoFit/>
          </a:bodyPr>
          <a:lstStyle/>
          <a:p>
            <a:pPr indent="0" lvl="0" marL="0" marR="0" rtl="0" algn="r">
              <a:lnSpc>
                <a:spcPct val="100000"/>
              </a:lnSpc>
              <a:spcBef>
                <a:spcPts val="0"/>
              </a:spcBef>
              <a:spcAft>
                <a:spcPts val="0"/>
              </a:spcAft>
              <a:buClr>
                <a:schemeClr val="lt1"/>
              </a:buClr>
              <a:buSzPts val="1400"/>
              <a:buFont typeface="Arial"/>
              <a:buNone/>
            </a:pPr>
            <a:r>
              <a:rPr b="1" i="0" lang="ja-JP" sz="1400" u="none" cap="none" strike="noStrike">
                <a:solidFill>
                  <a:schemeClr val="lt1"/>
                </a:solidFill>
                <a:latin typeface="Arial"/>
                <a:ea typeface="Arial"/>
                <a:cs typeface="Arial"/>
                <a:sym typeface="Arial"/>
              </a:rPr>
              <a:t>新幹線「かもめ」</a:t>
            </a:r>
            <a:endParaRPr b="1" i="0" sz="1400" u="none" cap="none" strike="noStrike">
              <a:solidFill>
                <a:schemeClr val="lt1"/>
              </a:solidFill>
              <a:latin typeface="Arial"/>
              <a:ea typeface="Arial"/>
              <a:cs typeface="Arial"/>
              <a:sym typeface="Arial"/>
            </a:endParaRPr>
          </a:p>
        </p:txBody>
      </p:sp>
      <p:sp>
        <p:nvSpPr>
          <p:cNvPr id="79" name="Google Shape;79;p9"/>
          <p:cNvSpPr txBox="1"/>
          <p:nvPr/>
        </p:nvSpPr>
        <p:spPr>
          <a:xfrm>
            <a:off x="3877638" y="6409549"/>
            <a:ext cx="4436724" cy="390274"/>
          </a:xfrm>
          <a:prstGeom prst="rect">
            <a:avLst/>
          </a:prstGeom>
          <a:noFill/>
          <a:ln>
            <a:noFill/>
          </a:ln>
        </p:spPr>
        <p:txBody>
          <a:bodyPr anchorCtr="0" anchor="t" bIns="36000" lIns="91425" spcFirstLastPara="1" rIns="91425" wrap="square" tIns="45700">
            <a:spAutoFit/>
          </a:bodyPr>
          <a:lstStyle/>
          <a:p>
            <a:pPr indent="0" lvl="0" marL="0" marR="0" rtl="0" algn="ctr">
              <a:lnSpc>
                <a:spcPct val="100000"/>
              </a:lnSpc>
              <a:spcBef>
                <a:spcPts val="0"/>
              </a:spcBef>
              <a:spcAft>
                <a:spcPts val="0"/>
              </a:spcAft>
              <a:buClr>
                <a:schemeClr val="lt1"/>
              </a:buClr>
              <a:buSzPts val="2000"/>
              <a:buFont typeface="Arial"/>
              <a:buNone/>
            </a:pPr>
            <a:r>
              <a:rPr b="1" i="0" lang="ja-JP" sz="2000" u="none" cap="none" strike="noStrike">
                <a:solidFill>
                  <a:schemeClr val="lt1"/>
                </a:solidFill>
                <a:latin typeface="Arial"/>
                <a:ea typeface="Arial"/>
                <a:cs typeface="Arial"/>
                <a:sym typeface="Arial"/>
              </a:rPr>
              <a:t>長崎県租税教育推進協議会</a:t>
            </a:r>
            <a:endParaRPr b="1" i="0" sz="20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graphicFrame>
        <p:nvGraphicFramePr>
          <p:cNvPr id="301" name="Google Shape;301;p18"/>
          <p:cNvGraphicFramePr/>
          <p:nvPr/>
        </p:nvGraphicFramePr>
        <p:xfrm>
          <a:off x="6380251" y="1539290"/>
          <a:ext cx="3000000" cy="3000000"/>
        </p:xfrm>
        <a:graphic>
          <a:graphicData uri="http://schemas.openxmlformats.org/drawingml/2006/table">
            <a:tbl>
              <a:tblPr bandRow="1" firstRow="1">
                <a:noFill/>
                <a:tableStyleId>{9742B38F-B0F8-431B-9297-55B60FEC935C}</a:tableStyleId>
              </a:tblPr>
              <a:tblGrid>
                <a:gridCol w="3004850"/>
                <a:gridCol w="823700"/>
                <a:gridCol w="1460700"/>
              </a:tblGrid>
              <a:tr h="364025">
                <a:tc>
                  <a:txBody>
                    <a:bodyPr/>
                    <a:lstStyle/>
                    <a:p>
                      <a:pPr indent="0" lvl="0" marL="0" marR="0" rtl="0" algn="ct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  課税される所得金額</a:t>
                      </a:r>
                      <a:endParaRPr sz="1400" u="none" cap="none" strike="noStrike"/>
                    </a:p>
                  </a:txBody>
                  <a:tcPr marT="45725" marB="45725" marR="91450" marL="91450" anchor="ctr">
                    <a:solidFill>
                      <a:schemeClr val="accent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  税率</a:t>
                      </a:r>
                      <a:endParaRPr sz="1400" u="none" cap="none" strike="noStrike"/>
                    </a:p>
                  </a:txBody>
                  <a:tcPr marT="45725" marB="45725" marR="91450" marL="91450" anchor="ctr">
                    <a:solidFill>
                      <a:srgbClr val="0072B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  控除額</a:t>
                      </a:r>
                      <a:endParaRPr sz="1400" u="none" cap="none" strike="noStrike"/>
                    </a:p>
                  </a:txBody>
                  <a:tcPr marT="45725" marB="45725" marR="91450" marL="91450" anchor="ctr">
                    <a:solidFill>
                      <a:srgbClr val="0072BC"/>
                    </a:solidFill>
                  </a:tcPr>
                </a:tc>
              </a:tr>
              <a:tr h="263850">
                <a:tc>
                  <a:txBody>
                    <a:bodyPr/>
                    <a:lstStyle/>
                    <a:p>
                      <a:pPr indent="0" lvl="0" marL="0" marR="0" rtl="0" algn="l">
                        <a:lnSpc>
                          <a:spcPct val="100000"/>
                        </a:lnSpc>
                        <a:spcBef>
                          <a:spcPts val="0"/>
                        </a:spcBef>
                        <a:spcAft>
                          <a:spcPts val="0"/>
                        </a:spcAft>
                        <a:buClr>
                          <a:srgbClr val="000000"/>
                        </a:buClr>
                        <a:buSzPts val="1200"/>
                        <a:buFont typeface="Arial"/>
                        <a:buNone/>
                      </a:pPr>
                      <a:r>
                        <a:rPr lang="ja-JP" sz="1200" u="none" cap="none" strike="noStrike">
                          <a:solidFill>
                            <a:schemeClr val="dk1"/>
                          </a:solidFill>
                          <a:latin typeface="Arial"/>
                          <a:ea typeface="Arial"/>
                          <a:cs typeface="Arial"/>
                          <a:sym typeface="Arial"/>
                        </a:rPr>
                        <a:t>　   </a:t>
                      </a:r>
                      <a:r>
                        <a:rPr lang="ja-JP" sz="1200" u="none" cap="none" strike="noStrike">
                          <a:latin typeface="Arial"/>
                          <a:ea typeface="Arial"/>
                          <a:cs typeface="Arial"/>
                          <a:sym typeface="Arial"/>
                        </a:rPr>
                        <a:t>  </a:t>
                      </a:r>
                      <a:r>
                        <a:rPr lang="ja-JP" sz="1200" u="none" cap="none" strike="noStrike">
                          <a:solidFill>
                            <a:schemeClr val="dk1"/>
                          </a:solidFill>
                          <a:latin typeface="Arial"/>
                          <a:ea typeface="Arial"/>
                          <a:cs typeface="Arial"/>
                          <a:sym typeface="Arial"/>
                        </a:rPr>
                        <a:t>1,000円から　  1,949,000円まで</a:t>
                      </a:r>
                      <a:endParaRPr sz="1400" u="none" cap="none" strike="noStrike"/>
                    </a:p>
                  </a:txBody>
                  <a:tcPr marT="45725" marB="45725" marR="91450" marL="91450">
                    <a:solidFill>
                      <a:srgbClr val="F6C5AB"/>
                    </a:solidFill>
                  </a:tcPr>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5%</a:t>
                      </a:r>
                      <a:endParaRPr sz="1200" u="none" cap="none" strike="noStrike">
                        <a:latin typeface="Arial"/>
                        <a:ea typeface="Arial"/>
                        <a:cs typeface="Arial"/>
                        <a:sym typeface="Arial"/>
                      </a:endParaRPr>
                    </a:p>
                  </a:txBody>
                  <a:tcPr marT="45725" marB="45725" marR="216000" marL="91450"/>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   0円</a:t>
                      </a:r>
                      <a:endParaRPr sz="1200" u="none" cap="none" strike="noStrike">
                        <a:latin typeface="Arial"/>
                        <a:ea typeface="Arial"/>
                        <a:cs typeface="Arial"/>
                        <a:sym typeface="Arial"/>
                      </a:endParaRPr>
                    </a:p>
                  </a:txBody>
                  <a:tcPr marT="45725" marB="45725" marR="180000" marL="91450"/>
                </a:tc>
              </a:tr>
              <a:tr h="263850">
                <a:tc>
                  <a:txBody>
                    <a:bodyPr/>
                    <a:lstStyle/>
                    <a:p>
                      <a:pPr indent="0" lvl="0" marL="0" marR="0" rtl="0" algn="l">
                        <a:lnSpc>
                          <a:spcPct val="100000"/>
                        </a:lnSpc>
                        <a:spcBef>
                          <a:spcPts val="0"/>
                        </a:spcBef>
                        <a:spcAft>
                          <a:spcPts val="0"/>
                        </a:spcAft>
                        <a:buClr>
                          <a:srgbClr val="000000"/>
                        </a:buClr>
                        <a:buSzPts val="1200"/>
                        <a:buFont typeface="Arial"/>
                        <a:buNone/>
                      </a:pPr>
                      <a:r>
                        <a:rPr lang="ja-JP" sz="1200" u="none" cap="none" strike="noStrike">
                          <a:solidFill>
                            <a:schemeClr val="dk1"/>
                          </a:solidFill>
                          <a:latin typeface="Arial"/>
                          <a:ea typeface="Arial"/>
                          <a:cs typeface="Arial"/>
                          <a:sym typeface="Arial"/>
                        </a:rPr>
                        <a:t>  1,950,000円から     3,299,000円まで</a:t>
                      </a:r>
                      <a:endParaRPr sz="1400" u="none" cap="none" strike="noStrike"/>
                    </a:p>
                  </a:txBody>
                  <a:tcPr marT="45725" marB="45725" marR="91450" marL="91450">
                    <a:solidFill>
                      <a:srgbClr val="FAE2D5"/>
                    </a:solidFill>
                  </a:tcPr>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10%</a:t>
                      </a:r>
                      <a:endParaRPr sz="1200" u="none" cap="none" strike="noStrike">
                        <a:latin typeface="Arial"/>
                        <a:ea typeface="Arial"/>
                        <a:cs typeface="Arial"/>
                        <a:sym typeface="Arial"/>
                      </a:endParaRPr>
                    </a:p>
                  </a:txBody>
                  <a:tcPr marT="45725" marB="45725" marR="216000" marL="91450"/>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 97,500円</a:t>
                      </a:r>
                      <a:endParaRPr sz="1400" u="none" cap="none" strike="noStrike"/>
                    </a:p>
                  </a:txBody>
                  <a:tcPr marT="45725" marB="45725" marR="180000" marL="91450"/>
                </a:tc>
              </a:tr>
              <a:tr h="263850">
                <a:tc>
                  <a:txBody>
                    <a:bodyPr/>
                    <a:lstStyle/>
                    <a:p>
                      <a:pPr indent="0" lvl="0" marL="0" marR="0" rtl="0" algn="l">
                        <a:lnSpc>
                          <a:spcPct val="100000"/>
                        </a:lnSpc>
                        <a:spcBef>
                          <a:spcPts val="0"/>
                        </a:spcBef>
                        <a:spcAft>
                          <a:spcPts val="0"/>
                        </a:spcAft>
                        <a:buClr>
                          <a:srgbClr val="000000"/>
                        </a:buClr>
                        <a:buSzPts val="1200"/>
                        <a:buFont typeface="Arial"/>
                        <a:buNone/>
                      </a:pPr>
                      <a:r>
                        <a:rPr lang="ja-JP" sz="1200" u="none" cap="none" strike="noStrike">
                          <a:solidFill>
                            <a:schemeClr val="dk1"/>
                          </a:solidFill>
                          <a:latin typeface="Arial"/>
                          <a:ea typeface="Arial"/>
                          <a:cs typeface="Arial"/>
                          <a:sym typeface="Arial"/>
                        </a:rPr>
                        <a:t>  3,300,000円から　  6,949,000円まで</a:t>
                      </a:r>
                      <a:endParaRPr sz="1400" u="none" cap="none" strike="noStrike"/>
                    </a:p>
                  </a:txBody>
                  <a:tcPr marT="45725" marB="45725" marR="91450" marL="91450">
                    <a:solidFill>
                      <a:srgbClr val="F6C5AB"/>
                    </a:solidFill>
                  </a:tcPr>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20%</a:t>
                      </a:r>
                      <a:endParaRPr sz="1200" u="none" cap="none" strike="noStrike">
                        <a:latin typeface="Arial"/>
                        <a:ea typeface="Arial"/>
                        <a:cs typeface="Arial"/>
                        <a:sym typeface="Arial"/>
                      </a:endParaRPr>
                    </a:p>
                  </a:txBody>
                  <a:tcPr marT="45725" marB="45725" marR="216000" marL="91450"/>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427,500円</a:t>
                      </a:r>
                      <a:endParaRPr sz="1400" u="none" cap="none" strike="noStrike"/>
                    </a:p>
                  </a:txBody>
                  <a:tcPr marT="45725" marB="45725" marR="180000" marL="91450"/>
                </a:tc>
              </a:tr>
              <a:tr h="263850">
                <a:tc>
                  <a:txBody>
                    <a:bodyPr/>
                    <a:lstStyle/>
                    <a:p>
                      <a:pPr indent="0" lvl="0" marL="0" marR="0" rtl="0" algn="l">
                        <a:lnSpc>
                          <a:spcPct val="100000"/>
                        </a:lnSpc>
                        <a:spcBef>
                          <a:spcPts val="0"/>
                        </a:spcBef>
                        <a:spcAft>
                          <a:spcPts val="0"/>
                        </a:spcAft>
                        <a:buClr>
                          <a:srgbClr val="000000"/>
                        </a:buClr>
                        <a:buSzPts val="1200"/>
                        <a:buFont typeface="Arial"/>
                        <a:buNone/>
                      </a:pPr>
                      <a:r>
                        <a:rPr lang="ja-JP" sz="1200" u="none" cap="none" strike="noStrike">
                          <a:solidFill>
                            <a:schemeClr val="dk1"/>
                          </a:solidFill>
                          <a:latin typeface="Arial"/>
                          <a:ea typeface="Arial"/>
                          <a:cs typeface="Arial"/>
                          <a:sym typeface="Arial"/>
                        </a:rPr>
                        <a:t>  6,950,000円から　  8,999,000円まで</a:t>
                      </a:r>
                      <a:endParaRPr sz="1400" u="none" cap="none" strike="noStrike"/>
                    </a:p>
                  </a:txBody>
                  <a:tcPr marT="45725" marB="45725" marR="91450" marL="91450">
                    <a:solidFill>
                      <a:srgbClr val="FAE2D5"/>
                    </a:solidFill>
                  </a:tcPr>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23%</a:t>
                      </a:r>
                      <a:endParaRPr sz="1200" u="none" cap="none" strike="noStrike">
                        <a:latin typeface="Arial"/>
                        <a:ea typeface="Arial"/>
                        <a:cs typeface="Arial"/>
                        <a:sym typeface="Arial"/>
                      </a:endParaRPr>
                    </a:p>
                  </a:txBody>
                  <a:tcPr marT="45725" marB="45725" marR="216000" marL="91450"/>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636,000円</a:t>
                      </a:r>
                      <a:endParaRPr sz="1400" u="none" cap="none" strike="noStrike"/>
                    </a:p>
                  </a:txBody>
                  <a:tcPr marT="45725" marB="45725" marR="180000" marL="91450"/>
                </a:tc>
              </a:tr>
              <a:tr h="263850">
                <a:tc>
                  <a:txBody>
                    <a:bodyPr/>
                    <a:lstStyle/>
                    <a:p>
                      <a:pPr indent="0" lvl="0" marL="0" marR="0" rtl="0" algn="l">
                        <a:lnSpc>
                          <a:spcPct val="100000"/>
                        </a:lnSpc>
                        <a:spcBef>
                          <a:spcPts val="0"/>
                        </a:spcBef>
                        <a:spcAft>
                          <a:spcPts val="0"/>
                        </a:spcAft>
                        <a:buClr>
                          <a:schemeClr val="dk1"/>
                        </a:buClr>
                        <a:buSzPts val="1200"/>
                        <a:buFont typeface="Arial"/>
                        <a:buNone/>
                      </a:pPr>
                      <a:r>
                        <a:rPr lang="ja-JP" sz="1200" u="none" cap="none" strike="noStrike">
                          <a:solidFill>
                            <a:schemeClr val="dk1"/>
                          </a:solidFill>
                          <a:latin typeface="Arial"/>
                          <a:ea typeface="Arial"/>
                          <a:cs typeface="Arial"/>
                          <a:sym typeface="Arial"/>
                        </a:rPr>
                        <a:t>  9,000,000円から   17,999,000円まで</a:t>
                      </a:r>
                      <a:endParaRPr sz="1400" u="none" cap="none" strike="noStrike"/>
                    </a:p>
                  </a:txBody>
                  <a:tcPr marT="45725" marB="45725" marR="91450" marL="91450">
                    <a:solidFill>
                      <a:srgbClr val="F6C5AB"/>
                    </a:solidFill>
                  </a:tcPr>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33%</a:t>
                      </a:r>
                      <a:endParaRPr sz="1200" u="none" cap="none" strike="noStrike">
                        <a:latin typeface="Arial"/>
                        <a:ea typeface="Arial"/>
                        <a:cs typeface="Arial"/>
                        <a:sym typeface="Arial"/>
                      </a:endParaRPr>
                    </a:p>
                  </a:txBody>
                  <a:tcPr marT="45725" marB="45725" marR="216000" marL="91450"/>
                </a:tc>
                <a:tc>
                  <a:txBody>
                    <a:bodyPr/>
                    <a:lstStyle/>
                    <a:p>
                      <a:pPr indent="0" lvl="0" marL="0" marR="0" rtl="0" algn="r">
                        <a:lnSpc>
                          <a:spcPct val="100000"/>
                        </a:lnSpc>
                        <a:spcBef>
                          <a:spcPts val="0"/>
                        </a:spcBef>
                        <a:spcAft>
                          <a:spcPts val="0"/>
                        </a:spcAft>
                        <a:buClr>
                          <a:schemeClr val="dk1"/>
                        </a:buClr>
                        <a:buSzPts val="1200"/>
                        <a:buFont typeface="Arial"/>
                        <a:buNone/>
                      </a:pPr>
                      <a:r>
                        <a:rPr lang="ja-JP" sz="1200" u="none" cap="none" strike="noStrike">
                          <a:latin typeface="Arial"/>
                          <a:ea typeface="Arial"/>
                          <a:cs typeface="Arial"/>
                          <a:sym typeface="Arial"/>
                        </a:rPr>
                        <a:t>1,536,000円</a:t>
                      </a:r>
                      <a:endParaRPr sz="1400" u="none" cap="none" strike="noStrike"/>
                    </a:p>
                  </a:txBody>
                  <a:tcPr marT="45725" marB="45725" marR="180000" marL="91450"/>
                </a:tc>
              </a:tr>
              <a:tr h="263850">
                <a:tc>
                  <a:txBody>
                    <a:bodyPr/>
                    <a:lstStyle/>
                    <a:p>
                      <a:pPr indent="0" lvl="0" marL="0" marR="0" rtl="0" algn="l">
                        <a:lnSpc>
                          <a:spcPct val="100000"/>
                        </a:lnSpc>
                        <a:spcBef>
                          <a:spcPts val="0"/>
                        </a:spcBef>
                        <a:spcAft>
                          <a:spcPts val="0"/>
                        </a:spcAft>
                        <a:buClr>
                          <a:schemeClr val="dk1"/>
                        </a:buClr>
                        <a:buSzPts val="1200"/>
                        <a:buFont typeface="Arial"/>
                        <a:buNone/>
                      </a:pPr>
                      <a:r>
                        <a:rPr lang="ja-JP" sz="1200" u="none" cap="none" strike="noStrike">
                          <a:solidFill>
                            <a:schemeClr val="dk1"/>
                          </a:solidFill>
                          <a:latin typeface="Arial"/>
                          <a:ea typeface="Arial"/>
                          <a:cs typeface="Arial"/>
                          <a:sym typeface="Arial"/>
                        </a:rPr>
                        <a:t>18,000,000円から   39,999,000円まで</a:t>
                      </a:r>
                      <a:endParaRPr sz="1400" u="none" cap="none" strike="noStrike"/>
                    </a:p>
                  </a:txBody>
                  <a:tcPr marT="45725" marB="45725" marR="91450" marL="91450">
                    <a:solidFill>
                      <a:srgbClr val="FAE2D5"/>
                    </a:solidFill>
                  </a:tcPr>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40%</a:t>
                      </a:r>
                      <a:endParaRPr sz="1200" u="none" cap="none" strike="noStrike">
                        <a:latin typeface="Arial"/>
                        <a:ea typeface="Arial"/>
                        <a:cs typeface="Arial"/>
                        <a:sym typeface="Arial"/>
                      </a:endParaRPr>
                    </a:p>
                  </a:txBody>
                  <a:tcPr marT="45725" marB="45725" marR="216000" marL="91450"/>
                </a:tc>
                <a:tc>
                  <a:txBody>
                    <a:bodyPr/>
                    <a:lstStyle/>
                    <a:p>
                      <a:pPr indent="0" lvl="0" marL="0" marR="0" rtl="0" algn="r">
                        <a:lnSpc>
                          <a:spcPct val="100000"/>
                        </a:lnSpc>
                        <a:spcBef>
                          <a:spcPts val="0"/>
                        </a:spcBef>
                        <a:spcAft>
                          <a:spcPts val="0"/>
                        </a:spcAft>
                        <a:buClr>
                          <a:schemeClr val="dk1"/>
                        </a:buClr>
                        <a:buSzPts val="1200"/>
                        <a:buFont typeface="Arial"/>
                        <a:buNone/>
                      </a:pPr>
                      <a:r>
                        <a:rPr lang="ja-JP" sz="1200" u="none" cap="none" strike="noStrike">
                          <a:latin typeface="Arial"/>
                          <a:ea typeface="Arial"/>
                          <a:cs typeface="Arial"/>
                          <a:sym typeface="Arial"/>
                        </a:rPr>
                        <a:t>2,796,000円</a:t>
                      </a:r>
                      <a:endParaRPr sz="1400" u="none" cap="none" strike="noStrike"/>
                    </a:p>
                  </a:txBody>
                  <a:tcPr marT="45725" marB="45725" marR="180000" marL="91450"/>
                </a:tc>
              </a:tr>
              <a:tr h="263850">
                <a:tc>
                  <a:txBody>
                    <a:bodyPr/>
                    <a:lstStyle/>
                    <a:p>
                      <a:pPr indent="0" lvl="0" marL="0" marR="0" rtl="0" algn="l">
                        <a:lnSpc>
                          <a:spcPct val="100000"/>
                        </a:lnSpc>
                        <a:spcBef>
                          <a:spcPts val="0"/>
                        </a:spcBef>
                        <a:spcAft>
                          <a:spcPts val="0"/>
                        </a:spcAft>
                        <a:buClr>
                          <a:schemeClr val="dk1"/>
                        </a:buClr>
                        <a:buSzPts val="1200"/>
                        <a:buFont typeface="Arial"/>
                        <a:buNone/>
                      </a:pPr>
                      <a:r>
                        <a:rPr lang="ja-JP" sz="1200" u="none" cap="none" strike="noStrike">
                          <a:solidFill>
                            <a:schemeClr val="dk1"/>
                          </a:solidFill>
                          <a:latin typeface="Arial"/>
                          <a:ea typeface="Arial"/>
                          <a:cs typeface="Arial"/>
                          <a:sym typeface="Arial"/>
                        </a:rPr>
                        <a:t>40,000,000円以上　</a:t>
                      </a:r>
                      <a:endParaRPr sz="1400" u="none" cap="none" strike="noStrike"/>
                    </a:p>
                  </a:txBody>
                  <a:tcPr marT="45725" marB="45725" marR="91450" marL="91450">
                    <a:solidFill>
                      <a:srgbClr val="F6C5AB"/>
                    </a:solidFill>
                  </a:tcPr>
                </a:tc>
                <a:tc>
                  <a:txBody>
                    <a:bodyPr/>
                    <a:lstStyle/>
                    <a:p>
                      <a:pPr indent="0" lvl="0" marL="0" marR="0" rtl="0" algn="r">
                        <a:lnSpc>
                          <a:spcPct val="100000"/>
                        </a:lnSpc>
                        <a:spcBef>
                          <a:spcPts val="0"/>
                        </a:spcBef>
                        <a:spcAft>
                          <a:spcPts val="0"/>
                        </a:spcAft>
                        <a:buClr>
                          <a:srgbClr val="000000"/>
                        </a:buClr>
                        <a:buSzPts val="1200"/>
                        <a:buFont typeface="Arial"/>
                        <a:buNone/>
                      </a:pPr>
                      <a:r>
                        <a:rPr lang="ja-JP" sz="1200" u="none" cap="none" strike="noStrike">
                          <a:latin typeface="Arial"/>
                          <a:ea typeface="Arial"/>
                          <a:cs typeface="Arial"/>
                          <a:sym typeface="Arial"/>
                        </a:rPr>
                        <a:t>45%</a:t>
                      </a:r>
                      <a:endParaRPr sz="1200" u="none" cap="none" strike="noStrike">
                        <a:latin typeface="Arial"/>
                        <a:ea typeface="Arial"/>
                        <a:cs typeface="Arial"/>
                        <a:sym typeface="Arial"/>
                      </a:endParaRPr>
                    </a:p>
                  </a:txBody>
                  <a:tcPr marT="45725" marB="45725" marR="216000" marL="91450"/>
                </a:tc>
                <a:tc>
                  <a:txBody>
                    <a:bodyPr/>
                    <a:lstStyle/>
                    <a:p>
                      <a:pPr indent="0" lvl="0" marL="0" marR="0" rtl="0" algn="r">
                        <a:lnSpc>
                          <a:spcPct val="100000"/>
                        </a:lnSpc>
                        <a:spcBef>
                          <a:spcPts val="0"/>
                        </a:spcBef>
                        <a:spcAft>
                          <a:spcPts val="0"/>
                        </a:spcAft>
                        <a:buClr>
                          <a:schemeClr val="dk1"/>
                        </a:buClr>
                        <a:buSzPts val="1200"/>
                        <a:buFont typeface="Arial"/>
                        <a:buNone/>
                      </a:pPr>
                      <a:r>
                        <a:rPr lang="ja-JP" sz="1200" u="none" cap="none" strike="noStrike">
                          <a:latin typeface="Arial"/>
                          <a:ea typeface="Arial"/>
                          <a:cs typeface="Arial"/>
                          <a:sym typeface="Arial"/>
                        </a:rPr>
                        <a:t>4,796,000円</a:t>
                      </a:r>
                      <a:endParaRPr sz="1400" u="none" cap="none" strike="noStrike"/>
                    </a:p>
                  </a:txBody>
                  <a:tcPr marT="45725" marB="45725" marR="180000" marL="91450"/>
                </a:tc>
              </a:tr>
            </a:tbl>
          </a:graphicData>
        </a:graphic>
      </p:graphicFrame>
      <p:sp>
        <p:nvSpPr>
          <p:cNvPr id="302" name="Google Shape;302;p18"/>
          <p:cNvSpPr/>
          <p:nvPr/>
        </p:nvSpPr>
        <p:spPr>
          <a:xfrm>
            <a:off x="426001" y="1684500"/>
            <a:ext cx="5502528" cy="3619020"/>
          </a:xfrm>
          <a:prstGeom prst="roundRect">
            <a:avLst>
              <a:gd fmla="val 2541" name="adj"/>
            </a:avLst>
          </a:prstGeom>
          <a:solidFill>
            <a:srgbClr val="E5F4FF"/>
          </a:solidFill>
          <a:ln cap="flat" cmpd="sng" w="12700">
            <a:solidFill>
              <a:srgbClr val="0072B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3" name="Google Shape;303;p18"/>
          <p:cNvSpPr/>
          <p:nvPr/>
        </p:nvSpPr>
        <p:spPr>
          <a:xfrm>
            <a:off x="1772529" y="1445358"/>
            <a:ext cx="2799471" cy="478284"/>
          </a:xfrm>
          <a:prstGeom prst="roundRect">
            <a:avLst>
              <a:gd fmla="val 16667" name="adj"/>
            </a:avLst>
          </a:prstGeom>
          <a:solidFill>
            <a:schemeClr val="lt1"/>
          </a:solidFill>
          <a:ln cap="flat" cmpd="sng" w="12700">
            <a:solidFill>
              <a:srgbClr val="0072B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72BC"/>
              </a:solidFill>
              <a:latin typeface="Arial"/>
              <a:ea typeface="Arial"/>
              <a:cs typeface="Arial"/>
              <a:sym typeface="Arial"/>
            </a:endParaRPr>
          </a:p>
        </p:txBody>
      </p:sp>
      <p:sp>
        <p:nvSpPr>
          <p:cNvPr id="304" name="Google Shape;304;p18"/>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0072BC"/>
                </a:solidFill>
                <a:latin typeface="Arial"/>
                <a:ea typeface="Arial"/>
                <a:cs typeface="Arial"/>
                <a:sym typeface="Arial"/>
              </a:rPr>
              <a:t>4. 私たちの生活と身近な税金</a:t>
            </a:r>
            <a:endParaRPr b="0" i="0" sz="1400" u="none" cap="none" strike="noStrike">
              <a:solidFill>
                <a:srgbClr val="000000"/>
              </a:solidFill>
              <a:latin typeface="Arial"/>
              <a:ea typeface="Arial"/>
              <a:cs typeface="Arial"/>
              <a:sym typeface="Arial"/>
            </a:endParaRPr>
          </a:p>
        </p:txBody>
      </p:sp>
      <p:cxnSp>
        <p:nvCxnSpPr>
          <p:cNvPr id="305" name="Google Shape;305;p18"/>
          <p:cNvCxnSpPr/>
          <p:nvPr/>
        </p:nvCxnSpPr>
        <p:spPr>
          <a:xfrm>
            <a:off x="426000" y="756126"/>
            <a:ext cx="11340000" cy="0"/>
          </a:xfrm>
          <a:prstGeom prst="straightConnector1">
            <a:avLst/>
          </a:prstGeom>
          <a:noFill/>
          <a:ln cap="flat" cmpd="dbl" w="44450">
            <a:solidFill>
              <a:srgbClr val="0072BC"/>
            </a:solidFill>
            <a:prstDash val="solid"/>
            <a:miter lim="0"/>
            <a:headEnd len="sm" w="sm" type="none"/>
            <a:tailEnd len="sm" w="sm" type="none"/>
          </a:ln>
        </p:spPr>
      </p:cxnSp>
      <p:sp>
        <p:nvSpPr>
          <p:cNvPr id="306" name="Google Shape;306;p18"/>
          <p:cNvSpPr/>
          <p:nvPr/>
        </p:nvSpPr>
        <p:spPr>
          <a:xfrm>
            <a:off x="493821" y="1375011"/>
            <a:ext cx="618978" cy="618978"/>
          </a:xfrm>
          <a:prstGeom prst="ellipse">
            <a:avLst/>
          </a:prstGeom>
          <a:solidFill>
            <a:srgbClr val="0072B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7" name="Google Shape;307;p18"/>
          <p:cNvSpPr txBox="1"/>
          <p:nvPr/>
        </p:nvSpPr>
        <p:spPr>
          <a:xfrm>
            <a:off x="549641" y="145449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豆</a:t>
            </a:r>
            <a:endParaRPr b="0" i="0" sz="1400" u="none" cap="none" strike="noStrike">
              <a:solidFill>
                <a:srgbClr val="000000"/>
              </a:solidFill>
              <a:latin typeface="Arial"/>
              <a:ea typeface="Arial"/>
              <a:cs typeface="Arial"/>
              <a:sym typeface="Arial"/>
            </a:endParaRPr>
          </a:p>
        </p:txBody>
      </p:sp>
      <p:sp>
        <p:nvSpPr>
          <p:cNvPr id="308" name="Google Shape;308;p18"/>
          <p:cNvSpPr/>
          <p:nvPr/>
        </p:nvSpPr>
        <p:spPr>
          <a:xfrm>
            <a:off x="973571" y="1375011"/>
            <a:ext cx="618978" cy="618978"/>
          </a:xfrm>
          <a:prstGeom prst="ellipse">
            <a:avLst/>
          </a:prstGeom>
          <a:solidFill>
            <a:srgbClr val="0072B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9" name="Google Shape;309;p18"/>
          <p:cNvSpPr txBox="1"/>
          <p:nvPr/>
        </p:nvSpPr>
        <p:spPr>
          <a:xfrm>
            <a:off x="1029391" y="145449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知</a:t>
            </a:r>
            <a:endParaRPr b="0" i="0" sz="1400" u="none" cap="none" strike="noStrike">
              <a:solidFill>
                <a:srgbClr val="000000"/>
              </a:solidFill>
              <a:latin typeface="Arial"/>
              <a:ea typeface="Arial"/>
              <a:cs typeface="Arial"/>
              <a:sym typeface="Arial"/>
            </a:endParaRPr>
          </a:p>
        </p:txBody>
      </p:sp>
      <p:sp>
        <p:nvSpPr>
          <p:cNvPr id="310" name="Google Shape;310;p18"/>
          <p:cNvSpPr/>
          <p:nvPr/>
        </p:nvSpPr>
        <p:spPr>
          <a:xfrm>
            <a:off x="1453321" y="1375011"/>
            <a:ext cx="618978" cy="618978"/>
          </a:xfrm>
          <a:prstGeom prst="ellipse">
            <a:avLst/>
          </a:prstGeom>
          <a:solidFill>
            <a:srgbClr val="0072B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1" name="Google Shape;311;p18"/>
          <p:cNvSpPr txBox="1"/>
          <p:nvPr/>
        </p:nvSpPr>
        <p:spPr>
          <a:xfrm>
            <a:off x="1509141" y="145449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識</a:t>
            </a:r>
            <a:endParaRPr b="0" i="0" sz="1400" u="none" cap="none" strike="noStrike">
              <a:solidFill>
                <a:srgbClr val="000000"/>
              </a:solidFill>
              <a:latin typeface="Arial"/>
              <a:ea typeface="Arial"/>
              <a:cs typeface="Arial"/>
              <a:sym typeface="Arial"/>
            </a:endParaRPr>
          </a:p>
        </p:txBody>
      </p:sp>
      <p:sp>
        <p:nvSpPr>
          <p:cNvPr id="312" name="Google Shape;312;p18"/>
          <p:cNvSpPr txBox="1"/>
          <p:nvPr/>
        </p:nvSpPr>
        <p:spPr>
          <a:xfrm>
            <a:off x="572594" y="2237127"/>
            <a:ext cx="5215257" cy="271010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累進課税制度は、所得が多いほどより税率が高くなるしくみで、日本では、所得税のほか相続税もこのしくみです。</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この制度は、支払い能力に応じて税金を負担してもらおうとするものです。</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これとは逆に、消費税のように税率が一定のものもあります。</a:t>
            </a:r>
            <a:endParaRPr b="0" i="0" sz="1400" u="none" cap="none" strike="noStrike">
              <a:solidFill>
                <a:srgbClr val="000000"/>
              </a:solidFill>
              <a:latin typeface="Arial"/>
              <a:ea typeface="Arial"/>
              <a:cs typeface="Arial"/>
              <a:sym typeface="Arial"/>
            </a:endParaRPr>
          </a:p>
        </p:txBody>
      </p:sp>
      <p:sp>
        <p:nvSpPr>
          <p:cNvPr id="313" name="Google Shape;313;p18"/>
          <p:cNvSpPr txBox="1"/>
          <p:nvPr/>
        </p:nvSpPr>
        <p:spPr>
          <a:xfrm>
            <a:off x="2228022" y="1467746"/>
            <a:ext cx="210826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ja-JP" sz="2400" u="none" cap="none" strike="noStrike">
                <a:solidFill>
                  <a:srgbClr val="0072BC"/>
                </a:solidFill>
                <a:latin typeface="Arial"/>
                <a:ea typeface="Arial"/>
                <a:cs typeface="Arial"/>
                <a:sym typeface="Arial"/>
              </a:rPr>
              <a:t>累進課税制度</a:t>
            </a:r>
            <a:endParaRPr b="1" i="0" sz="2400" u="none" cap="none" strike="noStrike">
              <a:solidFill>
                <a:srgbClr val="0072BC"/>
              </a:solidFill>
              <a:latin typeface="Arial"/>
              <a:ea typeface="Arial"/>
              <a:cs typeface="Arial"/>
              <a:sym typeface="Arial"/>
            </a:endParaRPr>
          </a:p>
        </p:txBody>
      </p:sp>
      <p:sp>
        <p:nvSpPr>
          <p:cNvPr id="314" name="Google Shape;314;p18"/>
          <p:cNvSpPr txBox="1"/>
          <p:nvPr/>
        </p:nvSpPr>
        <p:spPr>
          <a:xfrm>
            <a:off x="6286396" y="887673"/>
            <a:ext cx="272382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＜所得税の累進課税率＞</a:t>
            </a:r>
            <a:endParaRPr b="0" i="0" sz="1800" u="none" cap="none" strike="noStrike">
              <a:solidFill>
                <a:schemeClr val="dk1"/>
              </a:solidFill>
              <a:latin typeface="Arial"/>
              <a:ea typeface="Arial"/>
              <a:cs typeface="Arial"/>
              <a:sym typeface="Arial"/>
            </a:endParaRPr>
          </a:p>
        </p:txBody>
      </p:sp>
      <p:sp>
        <p:nvSpPr>
          <p:cNvPr id="315" name="Google Shape;315;p18"/>
          <p:cNvSpPr/>
          <p:nvPr/>
        </p:nvSpPr>
        <p:spPr>
          <a:xfrm>
            <a:off x="7001480" y="1625287"/>
            <a:ext cx="176899" cy="176899"/>
          </a:xfrm>
          <a:prstGeom prst="ellipse">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E97132"/>
                </a:solidFill>
                <a:latin typeface="Arial"/>
                <a:ea typeface="Arial"/>
                <a:cs typeface="Arial"/>
                <a:sym typeface="Arial"/>
              </a:rPr>
              <a:t>A</a:t>
            </a:r>
            <a:endParaRPr b="0" i="0" sz="1200" u="none" cap="none" strike="noStrike">
              <a:solidFill>
                <a:srgbClr val="E97132"/>
              </a:solidFill>
              <a:latin typeface="Arial"/>
              <a:ea typeface="Arial"/>
              <a:cs typeface="Arial"/>
              <a:sym typeface="Arial"/>
            </a:endParaRPr>
          </a:p>
        </p:txBody>
      </p:sp>
      <p:sp>
        <p:nvSpPr>
          <p:cNvPr id="316" name="Google Shape;316;p18"/>
          <p:cNvSpPr/>
          <p:nvPr/>
        </p:nvSpPr>
        <p:spPr>
          <a:xfrm>
            <a:off x="9478593" y="1625287"/>
            <a:ext cx="176899" cy="176899"/>
          </a:xfrm>
          <a:prstGeom prst="ellipse">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72BC"/>
                </a:solidFill>
                <a:latin typeface="Arial"/>
                <a:ea typeface="Arial"/>
                <a:cs typeface="Arial"/>
                <a:sym typeface="Arial"/>
              </a:rPr>
              <a:t>B</a:t>
            </a:r>
            <a:endParaRPr b="0" i="0" sz="1200" u="none" cap="none" strike="noStrike">
              <a:solidFill>
                <a:srgbClr val="0072BC"/>
              </a:solidFill>
              <a:latin typeface="Arial"/>
              <a:ea typeface="Arial"/>
              <a:cs typeface="Arial"/>
              <a:sym typeface="Arial"/>
            </a:endParaRPr>
          </a:p>
        </p:txBody>
      </p:sp>
      <p:sp>
        <p:nvSpPr>
          <p:cNvPr id="317" name="Google Shape;317;p18"/>
          <p:cNvSpPr/>
          <p:nvPr/>
        </p:nvSpPr>
        <p:spPr>
          <a:xfrm>
            <a:off x="10542895" y="1625287"/>
            <a:ext cx="176899" cy="176899"/>
          </a:xfrm>
          <a:prstGeom prst="ellipse">
            <a:avLst/>
          </a:pr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72BC"/>
                </a:solidFill>
                <a:latin typeface="Arial"/>
                <a:ea typeface="Arial"/>
                <a:cs typeface="Arial"/>
                <a:sym typeface="Arial"/>
              </a:rPr>
              <a:t>C</a:t>
            </a:r>
            <a:endParaRPr b="0" i="0" sz="1200" u="none" cap="none" strike="noStrike">
              <a:solidFill>
                <a:srgbClr val="0072BC"/>
              </a:solidFill>
              <a:latin typeface="Arial"/>
              <a:ea typeface="Arial"/>
              <a:cs typeface="Arial"/>
              <a:sym typeface="Arial"/>
            </a:endParaRPr>
          </a:p>
        </p:txBody>
      </p:sp>
      <p:sp>
        <p:nvSpPr>
          <p:cNvPr id="318" name="Google Shape;318;p18"/>
          <p:cNvSpPr txBox="1"/>
          <p:nvPr/>
        </p:nvSpPr>
        <p:spPr>
          <a:xfrm>
            <a:off x="6286396" y="1245010"/>
            <a:ext cx="4670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【参考】令和７年分の所得税の税額表〔求める税額＝ 　 × 　 −      </a:t>
            </a:r>
            <a:endParaRPr b="0" i="0" sz="1400" u="none" cap="none" strike="noStrike">
              <a:solidFill>
                <a:srgbClr val="000000"/>
              </a:solidFill>
              <a:latin typeface="Arial"/>
              <a:ea typeface="Arial"/>
              <a:cs typeface="Arial"/>
              <a:sym typeface="Arial"/>
            </a:endParaRPr>
          </a:p>
        </p:txBody>
      </p:sp>
      <p:sp>
        <p:nvSpPr>
          <p:cNvPr id="319" name="Google Shape;319;p18"/>
          <p:cNvSpPr/>
          <p:nvPr/>
        </p:nvSpPr>
        <p:spPr>
          <a:xfrm>
            <a:off x="10079610" y="1282162"/>
            <a:ext cx="176899" cy="176899"/>
          </a:xfrm>
          <a:prstGeom prst="ellipse">
            <a:avLst/>
          </a:prstGeom>
          <a:solidFill>
            <a:srgbClr val="E97132"/>
          </a:solidFill>
          <a:ln cap="flat" cmpd="sng" w="12700">
            <a:solidFill>
              <a:srgbClr val="E97132"/>
            </a:solidFill>
            <a:prstDash val="solid"/>
            <a:miter lim="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lt1"/>
                </a:solidFill>
                <a:latin typeface="Arial"/>
                <a:ea typeface="Arial"/>
                <a:cs typeface="Arial"/>
                <a:sym typeface="Arial"/>
              </a:rPr>
              <a:t>A</a:t>
            </a:r>
            <a:endParaRPr b="0" i="0" sz="1200" u="none" cap="none" strike="noStrike">
              <a:solidFill>
                <a:schemeClr val="lt1"/>
              </a:solidFill>
              <a:latin typeface="Arial"/>
              <a:ea typeface="Arial"/>
              <a:cs typeface="Arial"/>
              <a:sym typeface="Arial"/>
            </a:endParaRPr>
          </a:p>
        </p:txBody>
      </p:sp>
      <p:sp>
        <p:nvSpPr>
          <p:cNvPr id="320" name="Google Shape;320;p18"/>
          <p:cNvSpPr/>
          <p:nvPr/>
        </p:nvSpPr>
        <p:spPr>
          <a:xfrm>
            <a:off x="10386532" y="1282162"/>
            <a:ext cx="177000" cy="177000"/>
          </a:xfrm>
          <a:prstGeom prst="ellipse">
            <a:avLst/>
          </a:prstGeom>
          <a:solidFill>
            <a:srgbClr val="0072BC"/>
          </a:solidFill>
          <a:ln cap="flat" cmpd="sng" w="12700">
            <a:solidFill>
              <a:srgbClr val="0072BC"/>
            </a:solidFill>
            <a:prstDash val="solid"/>
            <a:miter lim="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lt1"/>
                </a:solidFill>
                <a:latin typeface="Arial"/>
                <a:ea typeface="Arial"/>
                <a:cs typeface="Arial"/>
                <a:sym typeface="Arial"/>
              </a:rPr>
              <a:t>B</a:t>
            </a:r>
            <a:endParaRPr b="0" i="0" sz="1200" u="none" cap="none" strike="noStrike">
              <a:solidFill>
                <a:schemeClr val="lt1"/>
              </a:solidFill>
              <a:latin typeface="Arial"/>
              <a:ea typeface="Arial"/>
              <a:cs typeface="Arial"/>
              <a:sym typeface="Arial"/>
            </a:endParaRPr>
          </a:p>
        </p:txBody>
      </p:sp>
      <p:sp>
        <p:nvSpPr>
          <p:cNvPr id="321" name="Google Shape;321;p18"/>
          <p:cNvSpPr/>
          <p:nvPr/>
        </p:nvSpPr>
        <p:spPr>
          <a:xfrm>
            <a:off x="10718354" y="1282162"/>
            <a:ext cx="177000" cy="177000"/>
          </a:xfrm>
          <a:prstGeom prst="ellipse">
            <a:avLst/>
          </a:prstGeom>
          <a:solidFill>
            <a:srgbClr val="0072BC"/>
          </a:solidFill>
          <a:ln cap="flat" cmpd="sng" w="12700">
            <a:solidFill>
              <a:srgbClr val="0072BC"/>
            </a:solidFill>
            <a:prstDash val="solid"/>
            <a:miter lim="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lt1"/>
                </a:solidFill>
                <a:latin typeface="Arial"/>
                <a:ea typeface="Arial"/>
                <a:cs typeface="Arial"/>
                <a:sym typeface="Arial"/>
              </a:rPr>
              <a:t>C</a:t>
            </a:r>
            <a:endParaRPr b="0" i="0" sz="1200" u="none" cap="none" strike="noStrike">
              <a:solidFill>
                <a:schemeClr val="lt1"/>
              </a:solidFill>
              <a:latin typeface="Arial"/>
              <a:ea typeface="Arial"/>
              <a:cs typeface="Arial"/>
              <a:sym typeface="Arial"/>
            </a:endParaRPr>
          </a:p>
        </p:txBody>
      </p:sp>
      <p:sp>
        <p:nvSpPr>
          <p:cNvPr id="322" name="Google Shape;322;p18"/>
          <p:cNvSpPr txBox="1"/>
          <p:nvPr/>
        </p:nvSpPr>
        <p:spPr>
          <a:xfrm>
            <a:off x="10896009" y="1245010"/>
            <a:ext cx="451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a:t>
            </a:r>
            <a:endParaRPr b="0" i="0" sz="1200" u="none" cap="none" strike="noStrike">
              <a:solidFill>
                <a:schemeClr val="dk1"/>
              </a:solidFill>
              <a:latin typeface="Arial"/>
              <a:ea typeface="Arial"/>
              <a:cs typeface="Arial"/>
              <a:sym typeface="Arial"/>
            </a:endParaRPr>
          </a:p>
        </p:txBody>
      </p:sp>
      <p:sp>
        <p:nvSpPr>
          <p:cNvPr id="323" name="Google Shape;323;p18"/>
          <p:cNvSpPr txBox="1"/>
          <p:nvPr/>
        </p:nvSpPr>
        <p:spPr>
          <a:xfrm>
            <a:off x="8317778" y="6519225"/>
            <a:ext cx="1655502"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課税される所得金額</a:t>
            </a:r>
            <a:endParaRPr b="0" i="0" sz="1400" u="none" cap="none" strike="noStrike">
              <a:solidFill>
                <a:srgbClr val="000000"/>
              </a:solidFill>
              <a:latin typeface="Arial"/>
              <a:ea typeface="Arial"/>
              <a:cs typeface="Arial"/>
              <a:sym typeface="Arial"/>
            </a:endParaRPr>
          </a:p>
        </p:txBody>
      </p:sp>
      <p:pic>
        <p:nvPicPr>
          <p:cNvPr id="324" name="Google Shape;324;p18"/>
          <p:cNvPicPr preferRelativeResize="0"/>
          <p:nvPr/>
        </p:nvPicPr>
        <p:blipFill rotWithShape="1">
          <a:blip r:embed="rId3">
            <a:alphaModFix/>
          </a:blip>
          <a:srcRect b="0" l="0" r="0" t="0"/>
          <a:stretch/>
        </p:blipFill>
        <p:spPr>
          <a:xfrm>
            <a:off x="6263475" y="3611202"/>
            <a:ext cx="5502524" cy="2955063"/>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02"/>
                                        </p:tgtEl>
                                        <p:attrNameLst>
                                          <p:attrName>style.visibility</p:attrName>
                                        </p:attrNameLst>
                                      </p:cBhvr>
                                      <p:to>
                                        <p:strVal val="visible"/>
                                      </p:to>
                                    </p:set>
                                    <p:anim calcmode="lin" valueType="num">
                                      <p:cBhvr additive="base">
                                        <p:cTn dur="500"/>
                                        <p:tgtEl>
                                          <p:spTgt spid="30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500"/>
                                        <p:tgtEl>
                                          <p:spTgt spid="30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500"/>
                                        <p:tgtEl>
                                          <p:spTgt spid="30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500"/>
                                        <p:tgtEl>
                                          <p:spTgt spid="30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500"/>
                                        <p:tgtEl>
                                          <p:spTgt spid="30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500"/>
                                        <p:tgtEl>
                                          <p:spTgt spid="31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1"/>
                                        </p:tgtEl>
                                        <p:attrNameLst>
                                          <p:attrName>style.visibility</p:attrName>
                                        </p:attrNameLst>
                                      </p:cBhvr>
                                      <p:to>
                                        <p:strVal val="visible"/>
                                      </p:to>
                                    </p:set>
                                    <p:anim calcmode="lin" valueType="num">
                                      <p:cBhvr additive="base">
                                        <p:cTn dur="500"/>
                                        <p:tgtEl>
                                          <p:spTgt spid="31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13"/>
                                        </p:tgtEl>
                                        <p:attrNameLst>
                                          <p:attrName>style.visibility</p:attrName>
                                        </p:attrNameLst>
                                      </p:cBhvr>
                                      <p:to>
                                        <p:strVal val="visible"/>
                                      </p:to>
                                    </p:set>
                                    <p:anim calcmode="lin" valueType="num">
                                      <p:cBhvr additive="base">
                                        <p:cTn dur="500"/>
                                        <p:tgtEl>
                                          <p:spTgt spid="31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500"/>
                                        <p:tgtEl>
                                          <p:spTgt spid="30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9"/>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0072BC"/>
                </a:solidFill>
                <a:latin typeface="Arial"/>
                <a:ea typeface="Arial"/>
                <a:cs typeface="Arial"/>
                <a:sym typeface="Arial"/>
              </a:rPr>
              <a:t>4. 私たちの生活と身近な税金</a:t>
            </a:r>
            <a:endParaRPr b="0" i="0" sz="1400" u="none" cap="none" strike="noStrike">
              <a:solidFill>
                <a:srgbClr val="000000"/>
              </a:solidFill>
              <a:latin typeface="Arial"/>
              <a:ea typeface="Arial"/>
              <a:cs typeface="Arial"/>
              <a:sym typeface="Arial"/>
            </a:endParaRPr>
          </a:p>
        </p:txBody>
      </p:sp>
      <p:cxnSp>
        <p:nvCxnSpPr>
          <p:cNvPr id="330" name="Google Shape;330;p19"/>
          <p:cNvCxnSpPr/>
          <p:nvPr/>
        </p:nvCxnSpPr>
        <p:spPr>
          <a:xfrm>
            <a:off x="426000" y="756126"/>
            <a:ext cx="11340000" cy="0"/>
          </a:xfrm>
          <a:prstGeom prst="straightConnector1">
            <a:avLst/>
          </a:prstGeom>
          <a:noFill/>
          <a:ln cap="flat" cmpd="dbl" w="44450">
            <a:solidFill>
              <a:srgbClr val="0072BC"/>
            </a:solidFill>
            <a:prstDash val="solid"/>
            <a:miter lim="0"/>
            <a:headEnd len="sm" w="sm" type="none"/>
            <a:tailEnd len="sm" w="sm" type="none"/>
          </a:ln>
        </p:spPr>
      </p:cxnSp>
      <p:sp>
        <p:nvSpPr>
          <p:cNvPr id="331" name="Google Shape;331;p19"/>
          <p:cNvSpPr txBox="1"/>
          <p:nvPr/>
        </p:nvSpPr>
        <p:spPr>
          <a:xfrm>
            <a:off x="384136" y="947001"/>
            <a:ext cx="27703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 消費税の納め方</a:t>
            </a:r>
            <a:endParaRPr b="0" i="0" sz="1400" u="none" cap="none" strike="noStrike">
              <a:solidFill>
                <a:srgbClr val="000000"/>
              </a:solidFill>
              <a:latin typeface="Arial"/>
              <a:ea typeface="Arial"/>
              <a:cs typeface="Arial"/>
              <a:sym typeface="Arial"/>
            </a:endParaRPr>
          </a:p>
        </p:txBody>
      </p:sp>
      <p:sp>
        <p:nvSpPr>
          <p:cNvPr id="332" name="Google Shape;332;p19"/>
          <p:cNvSpPr txBox="1"/>
          <p:nvPr/>
        </p:nvSpPr>
        <p:spPr>
          <a:xfrm>
            <a:off x="2636835" y="863105"/>
            <a:ext cx="7514298" cy="66832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みなさんがお店で買い物をすると、10％の消費税がかかります。</a:t>
            </a:r>
            <a:endParaRPr b="0" i="0" sz="16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そのうち7.8％は国税（消費税）、2.2％は地方税（地方消費税）です。</a:t>
            </a:r>
            <a:endParaRPr b="0" i="0" sz="1600" u="none" cap="none" strike="noStrike">
              <a:solidFill>
                <a:schemeClr val="dk1"/>
              </a:solidFill>
              <a:latin typeface="Arial"/>
              <a:ea typeface="Arial"/>
              <a:cs typeface="Arial"/>
              <a:sym typeface="Arial"/>
            </a:endParaRPr>
          </a:p>
        </p:txBody>
      </p:sp>
      <p:sp>
        <p:nvSpPr>
          <p:cNvPr id="333" name="Google Shape;333;p19"/>
          <p:cNvSpPr/>
          <p:nvPr/>
        </p:nvSpPr>
        <p:spPr>
          <a:xfrm>
            <a:off x="1736756" y="5141522"/>
            <a:ext cx="3653875" cy="1518380"/>
          </a:xfrm>
          <a:prstGeom prst="rect">
            <a:avLst/>
          </a:prstGeom>
          <a:solidFill>
            <a:schemeClr val="lt1">
              <a:alpha val="14117"/>
            </a:schemeClr>
          </a:solidFill>
          <a:ln cap="flat" cmpd="sng" w="38100">
            <a:solidFill>
              <a:schemeClr val="accent2"/>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4" name="Google Shape;334;p19"/>
          <p:cNvSpPr/>
          <p:nvPr/>
        </p:nvSpPr>
        <p:spPr>
          <a:xfrm>
            <a:off x="3046557" y="3574517"/>
            <a:ext cx="6098886" cy="1257671"/>
          </a:xfrm>
          <a:prstGeom prst="rect">
            <a:avLst/>
          </a:prstGeom>
          <a:solidFill>
            <a:srgbClr val="F1B5C6">
              <a:alpha val="3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5" name="Google Shape;335;p19"/>
          <p:cNvSpPr/>
          <p:nvPr/>
        </p:nvSpPr>
        <p:spPr>
          <a:xfrm rot="-5400000">
            <a:off x="3099808" y="1897366"/>
            <a:ext cx="246468" cy="1227040"/>
          </a:xfrm>
          <a:prstGeom prst="upArrow">
            <a:avLst>
              <a:gd fmla="val 50000" name="adj1"/>
              <a:gd fmla="val 50000" name="adj2"/>
            </a:avLst>
          </a:prstGeom>
          <a:solidFill>
            <a:srgbClr val="61A8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6" name="Google Shape;336;p19"/>
          <p:cNvSpPr/>
          <p:nvPr/>
        </p:nvSpPr>
        <p:spPr>
          <a:xfrm rot="5400000">
            <a:off x="3159352" y="1675575"/>
            <a:ext cx="246468" cy="1227367"/>
          </a:xfrm>
          <a:prstGeom prst="upArrow">
            <a:avLst>
              <a:gd fmla="val 50000" name="adj1"/>
              <a:gd fmla="val 50000" name="adj2"/>
            </a:avLst>
          </a:prstGeom>
          <a:solidFill>
            <a:srgbClr val="61A8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7" name="Google Shape;337;p19"/>
          <p:cNvSpPr txBox="1"/>
          <p:nvPr/>
        </p:nvSpPr>
        <p:spPr>
          <a:xfrm>
            <a:off x="2647070" y="2574249"/>
            <a:ext cx="1259312" cy="4154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(A)消費税(10％)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500円</a:t>
            </a:r>
            <a:endParaRPr b="0" i="0" sz="1400" u="none" cap="none" strike="noStrike">
              <a:solidFill>
                <a:srgbClr val="000000"/>
              </a:solidFill>
              <a:latin typeface="Arial"/>
              <a:ea typeface="Arial"/>
              <a:cs typeface="Arial"/>
              <a:sym typeface="Arial"/>
            </a:endParaRPr>
          </a:p>
        </p:txBody>
      </p:sp>
      <p:sp>
        <p:nvSpPr>
          <p:cNvPr id="338" name="Google Shape;338;p19"/>
          <p:cNvSpPr txBox="1"/>
          <p:nvPr/>
        </p:nvSpPr>
        <p:spPr>
          <a:xfrm>
            <a:off x="2776379" y="1829752"/>
            <a:ext cx="1000694" cy="4154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売上げ</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5,000円</a:t>
            </a:r>
            <a:endParaRPr b="0" i="0" sz="1400" u="none" cap="none" strike="noStrike">
              <a:solidFill>
                <a:srgbClr val="000000"/>
              </a:solidFill>
              <a:latin typeface="Arial"/>
              <a:ea typeface="Arial"/>
              <a:cs typeface="Arial"/>
              <a:sym typeface="Arial"/>
            </a:endParaRPr>
          </a:p>
        </p:txBody>
      </p:sp>
      <p:sp>
        <p:nvSpPr>
          <p:cNvPr id="339" name="Google Shape;339;p19"/>
          <p:cNvSpPr/>
          <p:nvPr/>
        </p:nvSpPr>
        <p:spPr>
          <a:xfrm rot="-5400000">
            <a:off x="5938501" y="1897366"/>
            <a:ext cx="246468" cy="1227040"/>
          </a:xfrm>
          <a:prstGeom prst="upArrow">
            <a:avLst>
              <a:gd fmla="val 50000" name="adj1"/>
              <a:gd fmla="val 50000" name="adj2"/>
            </a:avLst>
          </a:prstGeom>
          <a:solidFill>
            <a:srgbClr val="61A8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0" name="Google Shape;340;p19"/>
          <p:cNvSpPr/>
          <p:nvPr/>
        </p:nvSpPr>
        <p:spPr>
          <a:xfrm rot="5400000">
            <a:off x="5998045" y="1675575"/>
            <a:ext cx="246468" cy="1227367"/>
          </a:xfrm>
          <a:prstGeom prst="upArrow">
            <a:avLst>
              <a:gd fmla="val 50000" name="adj1"/>
              <a:gd fmla="val 50000" name="adj2"/>
            </a:avLst>
          </a:prstGeom>
          <a:solidFill>
            <a:srgbClr val="61A8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1" name="Google Shape;341;p19"/>
          <p:cNvSpPr txBox="1"/>
          <p:nvPr/>
        </p:nvSpPr>
        <p:spPr>
          <a:xfrm>
            <a:off x="5485763" y="2574249"/>
            <a:ext cx="1259312" cy="4154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(B)消費税(10％)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800円</a:t>
            </a:r>
            <a:endParaRPr b="0" i="0" sz="1400" u="none" cap="none" strike="noStrike">
              <a:solidFill>
                <a:srgbClr val="000000"/>
              </a:solidFill>
              <a:latin typeface="Arial"/>
              <a:ea typeface="Arial"/>
              <a:cs typeface="Arial"/>
              <a:sym typeface="Arial"/>
            </a:endParaRPr>
          </a:p>
        </p:txBody>
      </p:sp>
      <p:sp>
        <p:nvSpPr>
          <p:cNvPr id="342" name="Google Shape;342;p19"/>
          <p:cNvSpPr txBox="1"/>
          <p:nvPr/>
        </p:nvSpPr>
        <p:spPr>
          <a:xfrm>
            <a:off x="5615072" y="1829752"/>
            <a:ext cx="1000694" cy="4154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売上げ</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8,000円</a:t>
            </a:r>
            <a:endParaRPr b="0" i="0" sz="1400" u="none" cap="none" strike="noStrike">
              <a:solidFill>
                <a:srgbClr val="000000"/>
              </a:solidFill>
              <a:latin typeface="Arial"/>
              <a:ea typeface="Arial"/>
              <a:cs typeface="Arial"/>
              <a:sym typeface="Arial"/>
            </a:endParaRPr>
          </a:p>
        </p:txBody>
      </p:sp>
      <p:sp>
        <p:nvSpPr>
          <p:cNvPr id="343" name="Google Shape;343;p19"/>
          <p:cNvSpPr/>
          <p:nvPr/>
        </p:nvSpPr>
        <p:spPr>
          <a:xfrm rot="-5400000">
            <a:off x="8777194" y="1897366"/>
            <a:ext cx="246468" cy="1227040"/>
          </a:xfrm>
          <a:prstGeom prst="upArrow">
            <a:avLst>
              <a:gd fmla="val 50000" name="adj1"/>
              <a:gd fmla="val 50000" name="adj2"/>
            </a:avLst>
          </a:prstGeom>
          <a:solidFill>
            <a:srgbClr val="61A8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4" name="Google Shape;344;p19"/>
          <p:cNvSpPr/>
          <p:nvPr/>
        </p:nvSpPr>
        <p:spPr>
          <a:xfrm rot="5400000">
            <a:off x="8836738" y="1675575"/>
            <a:ext cx="246468" cy="1227367"/>
          </a:xfrm>
          <a:prstGeom prst="upArrow">
            <a:avLst>
              <a:gd fmla="val 50000" name="adj1"/>
              <a:gd fmla="val 50000" name="adj2"/>
            </a:avLst>
          </a:prstGeom>
          <a:solidFill>
            <a:srgbClr val="61A8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5" name="Google Shape;345;p19"/>
          <p:cNvSpPr txBox="1"/>
          <p:nvPr/>
        </p:nvSpPr>
        <p:spPr>
          <a:xfrm>
            <a:off x="8324456" y="2574249"/>
            <a:ext cx="1259312" cy="4154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(C)消費税(10％)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1,000円</a:t>
            </a:r>
            <a:endParaRPr b="0" i="0" sz="1400" u="none" cap="none" strike="noStrike">
              <a:solidFill>
                <a:srgbClr val="000000"/>
              </a:solidFill>
              <a:latin typeface="Arial"/>
              <a:ea typeface="Arial"/>
              <a:cs typeface="Arial"/>
              <a:sym typeface="Arial"/>
            </a:endParaRPr>
          </a:p>
        </p:txBody>
      </p:sp>
      <p:sp>
        <p:nvSpPr>
          <p:cNvPr id="346" name="Google Shape;346;p19"/>
          <p:cNvSpPr txBox="1"/>
          <p:nvPr/>
        </p:nvSpPr>
        <p:spPr>
          <a:xfrm>
            <a:off x="8453765" y="1829752"/>
            <a:ext cx="1000694" cy="4154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売上げ</a:t>
            </a:r>
            <a:endParaRPr b="0" i="0" sz="105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10,000円</a:t>
            </a:r>
            <a:endParaRPr b="0" i="0" sz="1400" u="none" cap="none" strike="noStrike">
              <a:solidFill>
                <a:srgbClr val="000000"/>
              </a:solidFill>
              <a:latin typeface="Arial"/>
              <a:ea typeface="Arial"/>
              <a:cs typeface="Arial"/>
              <a:sym typeface="Arial"/>
            </a:endParaRPr>
          </a:p>
        </p:txBody>
      </p:sp>
      <p:sp>
        <p:nvSpPr>
          <p:cNvPr id="347" name="Google Shape;347;p19"/>
          <p:cNvSpPr/>
          <p:nvPr/>
        </p:nvSpPr>
        <p:spPr>
          <a:xfrm>
            <a:off x="1090584" y="1788212"/>
            <a:ext cx="1494751" cy="1257671"/>
          </a:xfrm>
          <a:prstGeom prst="rect">
            <a:avLst/>
          </a:prstGeom>
          <a:solidFill>
            <a:srgbClr val="DEE9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8" name="Google Shape;348;p19"/>
          <p:cNvSpPr/>
          <p:nvPr/>
        </p:nvSpPr>
        <p:spPr>
          <a:xfrm>
            <a:off x="1373526" y="1647364"/>
            <a:ext cx="928866" cy="281018"/>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9" name="Google Shape;349;p19"/>
          <p:cNvSpPr txBox="1"/>
          <p:nvPr/>
        </p:nvSpPr>
        <p:spPr>
          <a:xfrm>
            <a:off x="1373526" y="1647333"/>
            <a:ext cx="92886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製造業者</a:t>
            </a:r>
            <a:endParaRPr b="0" i="0" sz="1400" u="none" cap="none" strike="noStrike">
              <a:solidFill>
                <a:srgbClr val="000000"/>
              </a:solidFill>
              <a:latin typeface="Arial"/>
              <a:ea typeface="Arial"/>
              <a:cs typeface="Arial"/>
              <a:sym typeface="Arial"/>
            </a:endParaRPr>
          </a:p>
        </p:txBody>
      </p:sp>
      <p:pic>
        <p:nvPicPr>
          <p:cNvPr id="350" name="Google Shape;350;p19"/>
          <p:cNvPicPr preferRelativeResize="0"/>
          <p:nvPr/>
        </p:nvPicPr>
        <p:blipFill rotWithShape="1">
          <a:blip r:embed="rId3">
            <a:alphaModFix/>
          </a:blip>
          <a:srcRect b="0" l="0" r="0" t="0"/>
          <a:stretch/>
        </p:blipFill>
        <p:spPr>
          <a:xfrm>
            <a:off x="1330053" y="1941741"/>
            <a:ext cx="1044923" cy="1012439"/>
          </a:xfrm>
          <a:prstGeom prst="rect">
            <a:avLst/>
          </a:prstGeom>
          <a:noFill/>
          <a:ln>
            <a:noFill/>
          </a:ln>
        </p:spPr>
      </p:pic>
      <p:sp>
        <p:nvSpPr>
          <p:cNvPr id="351" name="Google Shape;351;p19"/>
          <p:cNvSpPr/>
          <p:nvPr/>
        </p:nvSpPr>
        <p:spPr>
          <a:xfrm>
            <a:off x="3930570" y="1788213"/>
            <a:ext cx="1493458" cy="1257670"/>
          </a:xfrm>
          <a:prstGeom prst="rect">
            <a:avLst/>
          </a:prstGeom>
          <a:solidFill>
            <a:srgbClr val="DEE9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2" name="Google Shape;352;p19"/>
          <p:cNvSpPr/>
          <p:nvPr/>
        </p:nvSpPr>
        <p:spPr>
          <a:xfrm>
            <a:off x="4212866" y="1647364"/>
            <a:ext cx="928866" cy="281018"/>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3" name="Google Shape;353;p19"/>
          <p:cNvSpPr txBox="1"/>
          <p:nvPr/>
        </p:nvSpPr>
        <p:spPr>
          <a:xfrm>
            <a:off x="4212866" y="1647333"/>
            <a:ext cx="92886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卸売業者</a:t>
            </a:r>
            <a:endParaRPr b="0" i="0" sz="1400" u="none" cap="none" strike="noStrike">
              <a:solidFill>
                <a:srgbClr val="000000"/>
              </a:solidFill>
              <a:latin typeface="Arial"/>
              <a:ea typeface="Arial"/>
              <a:cs typeface="Arial"/>
              <a:sym typeface="Arial"/>
            </a:endParaRPr>
          </a:p>
        </p:txBody>
      </p:sp>
      <p:pic>
        <p:nvPicPr>
          <p:cNvPr id="354" name="Google Shape;354;p19"/>
          <p:cNvPicPr preferRelativeResize="0"/>
          <p:nvPr/>
        </p:nvPicPr>
        <p:blipFill rotWithShape="1">
          <a:blip r:embed="rId4">
            <a:alphaModFix/>
          </a:blip>
          <a:srcRect b="0" l="0" r="0" t="0"/>
          <a:stretch/>
        </p:blipFill>
        <p:spPr>
          <a:xfrm>
            <a:off x="4188665" y="2021905"/>
            <a:ext cx="1072989" cy="890093"/>
          </a:xfrm>
          <a:prstGeom prst="rect">
            <a:avLst/>
          </a:prstGeom>
          <a:noFill/>
          <a:ln>
            <a:noFill/>
          </a:ln>
        </p:spPr>
      </p:pic>
      <p:sp>
        <p:nvSpPr>
          <p:cNvPr id="355" name="Google Shape;355;p19"/>
          <p:cNvSpPr/>
          <p:nvPr/>
        </p:nvSpPr>
        <p:spPr>
          <a:xfrm>
            <a:off x="6769263" y="1788212"/>
            <a:ext cx="1493458" cy="1257669"/>
          </a:xfrm>
          <a:prstGeom prst="rect">
            <a:avLst/>
          </a:prstGeom>
          <a:solidFill>
            <a:srgbClr val="DEE9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6" name="Google Shape;356;p19"/>
          <p:cNvSpPr/>
          <p:nvPr/>
        </p:nvSpPr>
        <p:spPr>
          <a:xfrm>
            <a:off x="7051559" y="1647364"/>
            <a:ext cx="928866" cy="281018"/>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7" name="Google Shape;357;p19"/>
          <p:cNvSpPr txBox="1"/>
          <p:nvPr/>
        </p:nvSpPr>
        <p:spPr>
          <a:xfrm>
            <a:off x="7051559" y="1647333"/>
            <a:ext cx="92886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小売業者</a:t>
            </a:r>
            <a:endParaRPr b="0" i="0" sz="1400" u="none" cap="none" strike="noStrike">
              <a:solidFill>
                <a:srgbClr val="000000"/>
              </a:solidFill>
              <a:latin typeface="Arial"/>
              <a:ea typeface="Arial"/>
              <a:cs typeface="Arial"/>
              <a:sym typeface="Arial"/>
            </a:endParaRPr>
          </a:p>
        </p:txBody>
      </p:sp>
      <p:pic>
        <p:nvPicPr>
          <p:cNvPr id="358" name="Google Shape;358;p19"/>
          <p:cNvPicPr preferRelativeResize="0"/>
          <p:nvPr/>
        </p:nvPicPr>
        <p:blipFill rotWithShape="1">
          <a:blip r:embed="rId5">
            <a:alphaModFix/>
          </a:blip>
          <a:srcRect b="22483" l="0" r="0" t="0"/>
          <a:stretch/>
        </p:blipFill>
        <p:spPr>
          <a:xfrm>
            <a:off x="7050904" y="1937227"/>
            <a:ext cx="1004701" cy="1025243"/>
          </a:xfrm>
          <a:prstGeom prst="rect">
            <a:avLst/>
          </a:prstGeom>
          <a:noFill/>
          <a:ln>
            <a:noFill/>
          </a:ln>
        </p:spPr>
      </p:pic>
      <p:sp>
        <p:nvSpPr>
          <p:cNvPr id="359" name="Google Shape;359;p19"/>
          <p:cNvSpPr/>
          <p:nvPr/>
        </p:nvSpPr>
        <p:spPr>
          <a:xfrm>
            <a:off x="9607958" y="1788213"/>
            <a:ext cx="1493458" cy="1257668"/>
          </a:xfrm>
          <a:prstGeom prst="rect">
            <a:avLst/>
          </a:prstGeom>
          <a:solidFill>
            <a:srgbClr val="DEE9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0" name="Google Shape;360;p19"/>
          <p:cNvSpPr/>
          <p:nvPr/>
        </p:nvSpPr>
        <p:spPr>
          <a:xfrm>
            <a:off x="9890254" y="1647364"/>
            <a:ext cx="928866" cy="281018"/>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1" name="Google Shape;361;p19"/>
          <p:cNvSpPr txBox="1"/>
          <p:nvPr/>
        </p:nvSpPr>
        <p:spPr>
          <a:xfrm>
            <a:off x="9890254" y="1647333"/>
            <a:ext cx="92886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消費者</a:t>
            </a:r>
            <a:endParaRPr b="0" i="0" sz="1400" u="none" cap="none" strike="noStrike">
              <a:solidFill>
                <a:srgbClr val="000000"/>
              </a:solidFill>
              <a:latin typeface="Arial"/>
              <a:ea typeface="Arial"/>
              <a:cs typeface="Arial"/>
              <a:sym typeface="Arial"/>
            </a:endParaRPr>
          </a:p>
        </p:txBody>
      </p:sp>
      <p:pic>
        <p:nvPicPr>
          <p:cNvPr id="362" name="Google Shape;362;p19"/>
          <p:cNvPicPr preferRelativeResize="0"/>
          <p:nvPr/>
        </p:nvPicPr>
        <p:blipFill rotWithShape="1">
          <a:blip r:embed="rId6">
            <a:alphaModFix/>
          </a:blip>
          <a:srcRect b="21396" l="0" r="0" t="0"/>
          <a:stretch/>
        </p:blipFill>
        <p:spPr>
          <a:xfrm>
            <a:off x="10151133" y="1937228"/>
            <a:ext cx="471522" cy="1108653"/>
          </a:xfrm>
          <a:prstGeom prst="rect">
            <a:avLst/>
          </a:prstGeom>
          <a:noFill/>
          <a:ln>
            <a:noFill/>
          </a:ln>
        </p:spPr>
      </p:pic>
      <p:sp>
        <p:nvSpPr>
          <p:cNvPr id="363" name="Google Shape;363;p19"/>
          <p:cNvSpPr/>
          <p:nvPr/>
        </p:nvSpPr>
        <p:spPr>
          <a:xfrm>
            <a:off x="4006031" y="2965768"/>
            <a:ext cx="1342537" cy="288699"/>
          </a:xfrm>
          <a:prstGeom prst="roundRect">
            <a:avLst>
              <a:gd fmla="val 16667" name="adj"/>
            </a:avLst>
          </a:prstGeom>
          <a:solidFill>
            <a:srgbClr val="F1B5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4" name="Google Shape;364;p19"/>
          <p:cNvSpPr txBox="1"/>
          <p:nvPr/>
        </p:nvSpPr>
        <p:spPr>
          <a:xfrm>
            <a:off x="3994819" y="2962471"/>
            <a:ext cx="13650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(B) - (A) 300円</a:t>
            </a:r>
            <a:endParaRPr b="0" i="0" sz="1200" u="none" cap="none" strike="noStrike">
              <a:solidFill>
                <a:schemeClr val="dk1"/>
              </a:solidFill>
              <a:latin typeface="Arial"/>
              <a:ea typeface="Arial"/>
              <a:cs typeface="Arial"/>
              <a:sym typeface="Arial"/>
            </a:endParaRPr>
          </a:p>
        </p:txBody>
      </p:sp>
      <p:sp>
        <p:nvSpPr>
          <p:cNvPr id="365" name="Google Shape;365;p19"/>
          <p:cNvSpPr/>
          <p:nvPr/>
        </p:nvSpPr>
        <p:spPr>
          <a:xfrm>
            <a:off x="1166691" y="2965768"/>
            <a:ext cx="1342537" cy="288699"/>
          </a:xfrm>
          <a:prstGeom prst="roundRect">
            <a:avLst>
              <a:gd fmla="val 16667" name="adj"/>
            </a:avLst>
          </a:prstGeom>
          <a:solidFill>
            <a:srgbClr val="F1B5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6" name="Google Shape;366;p19"/>
          <p:cNvSpPr txBox="1"/>
          <p:nvPr/>
        </p:nvSpPr>
        <p:spPr>
          <a:xfrm>
            <a:off x="1179074" y="2962471"/>
            <a:ext cx="1317771" cy="302712"/>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(A) 500円</a:t>
            </a:r>
            <a:endParaRPr b="0" i="0" sz="1200" u="none" cap="none" strike="noStrike">
              <a:solidFill>
                <a:schemeClr val="dk1"/>
              </a:solidFill>
              <a:latin typeface="Arial"/>
              <a:ea typeface="Arial"/>
              <a:cs typeface="Arial"/>
              <a:sym typeface="Arial"/>
            </a:endParaRPr>
          </a:p>
        </p:txBody>
      </p:sp>
      <p:sp>
        <p:nvSpPr>
          <p:cNvPr id="367" name="Google Shape;367;p19"/>
          <p:cNvSpPr/>
          <p:nvPr/>
        </p:nvSpPr>
        <p:spPr>
          <a:xfrm>
            <a:off x="6844724" y="2965768"/>
            <a:ext cx="1342537" cy="288699"/>
          </a:xfrm>
          <a:prstGeom prst="roundRect">
            <a:avLst>
              <a:gd fmla="val 16667" name="adj"/>
            </a:avLst>
          </a:prstGeom>
          <a:solidFill>
            <a:srgbClr val="F1B5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8" name="Google Shape;368;p19"/>
          <p:cNvSpPr txBox="1"/>
          <p:nvPr/>
        </p:nvSpPr>
        <p:spPr>
          <a:xfrm>
            <a:off x="6833512" y="2962471"/>
            <a:ext cx="13650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(C) - (B) 200円</a:t>
            </a:r>
            <a:endParaRPr b="0" i="0" sz="1200" u="none" cap="none" strike="noStrike">
              <a:solidFill>
                <a:schemeClr val="dk1"/>
              </a:solidFill>
              <a:latin typeface="Arial"/>
              <a:ea typeface="Arial"/>
              <a:cs typeface="Arial"/>
              <a:sym typeface="Arial"/>
            </a:endParaRPr>
          </a:p>
        </p:txBody>
      </p:sp>
      <p:pic>
        <p:nvPicPr>
          <p:cNvPr id="369" name="Google Shape;369;p19"/>
          <p:cNvPicPr preferRelativeResize="0"/>
          <p:nvPr/>
        </p:nvPicPr>
        <p:blipFill rotWithShape="1">
          <a:blip r:embed="rId7">
            <a:alphaModFix/>
          </a:blip>
          <a:srcRect b="0" l="0" r="0" t="0"/>
          <a:stretch/>
        </p:blipFill>
        <p:spPr>
          <a:xfrm>
            <a:off x="4872865" y="3711070"/>
            <a:ext cx="2089204" cy="1047983"/>
          </a:xfrm>
          <a:prstGeom prst="rect">
            <a:avLst/>
          </a:prstGeom>
          <a:noFill/>
          <a:ln>
            <a:noFill/>
          </a:ln>
        </p:spPr>
      </p:pic>
      <p:sp>
        <p:nvSpPr>
          <p:cNvPr id="370" name="Google Shape;370;p19"/>
          <p:cNvSpPr/>
          <p:nvPr/>
        </p:nvSpPr>
        <p:spPr>
          <a:xfrm rot="10800000">
            <a:off x="4435157" y="3254467"/>
            <a:ext cx="411445" cy="417815"/>
          </a:xfrm>
          <a:prstGeom prst="upArrow">
            <a:avLst>
              <a:gd fmla="val 50000" name="adj1"/>
              <a:gd fmla="val 50000" name="adj2"/>
            </a:avLst>
          </a:prstGeom>
          <a:solidFill>
            <a:srgbClr val="F1B5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1" name="Google Shape;371;p19"/>
          <p:cNvSpPr/>
          <p:nvPr/>
        </p:nvSpPr>
        <p:spPr>
          <a:xfrm rot="10800000">
            <a:off x="7345400" y="3254468"/>
            <a:ext cx="411445" cy="417815"/>
          </a:xfrm>
          <a:prstGeom prst="upArrow">
            <a:avLst>
              <a:gd fmla="val 50000" name="adj1"/>
              <a:gd fmla="val 50000" name="adj2"/>
            </a:avLst>
          </a:prstGeom>
          <a:solidFill>
            <a:srgbClr val="F1B5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72" name="Google Shape;372;p19"/>
          <p:cNvGrpSpPr/>
          <p:nvPr/>
        </p:nvGrpSpPr>
        <p:grpSpPr>
          <a:xfrm>
            <a:off x="1736756" y="3254467"/>
            <a:ext cx="1372648" cy="985675"/>
            <a:chOff x="1736756" y="3254467"/>
            <a:chExt cx="1372648" cy="985675"/>
          </a:xfrm>
        </p:grpSpPr>
        <p:sp>
          <p:nvSpPr>
            <p:cNvPr id="373" name="Google Shape;373;p19"/>
            <p:cNvSpPr/>
            <p:nvPr/>
          </p:nvSpPr>
          <p:spPr>
            <a:xfrm>
              <a:off x="1736756" y="3254467"/>
              <a:ext cx="202406" cy="733992"/>
            </a:xfrm>
            <a:prstGeom prst="rect">
              <a:avLst/>
            </a:prstGeom>
            <a:solidFill>
              <a:srgbClr val="F1B5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4" name="Google Shape;374;p19"/>
            <p:cNvSpPr/>
            <p:nvPr/>
          </p:nvSpPr>
          <p:spPr>
            <a:xfrm rot="-5400000">
              <a:off x="2219003" y="3448104"/>
              <a:ext cx="202406" cy="1166897"/>
            </a:xfrm>
            <a:prstGeom prst="rect">
              <a:avLst/>
            </a:prstGeom>
            <a:solidFill>
              <a:srgbClr val="F1B5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5" name="Google Shape;375;p19"/>
            <p:cNvSpPr/>
            <p:nvPr/>
          </p:nvSpPr>
          <p:spPr>
            <a:xfrm rot="5400000">
              <a:off x="2800807" y="3931545"/>
              <a:ext cx="411446" cy="205749"/>
            </a:xfrm>
            <a:prstGeom prst="triangle">
              <a:avLst>
                <a:gd fmla="val 50000" name="adj"/>
              </a:avLst>
            </a:prstGeom>
            <a:solidFill>
              <a:srgbClr val="F1B5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376" name="Google Shape;376;p19"/>
          <p:cNvSpPr/>
          <p:nvPr/>
        </p:nvSpPr>
        <p:spPr>
          <a:xfrm>
            <a:off x="7172992" y="3775565"/>
            <a:ext cx="1614867" cy="855575"/>
          </a:xfrm>
          <a:prstGeom prst="roundRect">
            <a:avLst>
              <a:gd fmla="val 9980"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7" name="Google Shape;377;p19"/>
          <p:cNvSpPr txBox="1"/>
          <p:nvPr/>
        </p:nvSpPr>
        <p:spPr>
          <a:xfrm>
            <a:off x="7315018" y="3833187"/>
            <a:ext cx="1330814" cy="74033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800"/>
              <a:buFont typeface="Arial"/>
              <a:buNone/>
            </a:pPr>
            <a:r>
              <a:rPr b="0" i="0" lang="ja-JP" sz="1800" u="none" cap="none" strike="noStrike">
                <a:solidFill>
                  <a:schemeClr val="lt1"/>
                </a:solidFill>
                <a:latin typeface="Arial"/>
                <a:ea typeface="Arial"/>
                <a:cs typeface="Arial"/>
                <a:sym typeface="Arial"/>
              </a:rPr>
              <a:t>消費税</a:t>
            </a:r>
            <a:endParaRPr b="0" i="0" sz="1800" u="none" cap="none" strike="noStrike">
              <a:solidFill>
                <a:schemeClr val="lt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800"/>
              <a:buFont typeface="Arial"/>
              <a:buNone/>
            </a:pPr>
            <a:r>
              <a:rPr b="0" i="0" lang="ja-JP" sz="1800" u="none" cap="none" strike="noStrike">
                <a:solidFill>
                  <a:schemeClr val="lt1"/>
                </a:solidFill>
                <a:latin typeface="Arial"/>
                <a:ea typeface="Arial"/>
                <a:cs typeface="Arial"/>
                <a:sym typeface="Arial"/>
              </a:rPr>
              <a:t>計1,000円</a:t>
            </a:r>
            <a:endParaRPr b="0" i="0" sz="1800" u="none" cap="none" strike="noStrike">
              <a:solidFill>
                <a:schemeClr val="lt1"/>
              </a:solidFill>
              <a:latin typeface="Arial"/>
              <a:ea typeface="Arial"/>
              <a:cs typeface="Arial"/>
              <a:sym typeface="Arial"/>
            </a:endParaRPr>
          </a:p>
        </p:txBody>
      </p:sp>
      <p:sp>
        <p:nvSpPr>
          <p:cNvPr id="378" name="Google Shape;378;p19"/>
          <p:cNvSpPr/>
          <p:nvPr/>
        </p:nvSpPr>
        <p:spPr>
          <a:xfrm>
            <a:off x="3617080" y="4004279"/>
            <a:ext cx="1210962" cy="398147"/>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9" name="Google Shape;379;p19"/>
          <p:cNvSpPr txBox="1"/>
          <p:nvPr/>
        </p:nvSpPr>
        <p:spPr>
          <a:xfrm>
            <a:off x="3661903" y="4032918"/>
            <a:ext cx="112131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税務署</a:t>
            </a:r>
            <a:endParaRPr b="0" i="0" sz="1400" u="none" cap="none" strike="noStrike">
              <a:solidFill>
                <a:srgbClr val="000000"/>
              </a:solidFill>
              <a:latin typeface="Arial"/>
              <a:ea typeface="Arial"/>
              <a:cs typeface="Arial"/>
              <a:sym typeface="Arial"/>
            </a:endParaRPr>
          </a:p>
        </p:txBody>
      </p:sp>
      <p:sp>
        <p:nvSpPr>
          <p:cNvPr id="380" name="Google Shape;380;p19"/>
          <p:cNvSpPr/>
          <p:nvPr/>
        </p:nvSpPr>
        <p:spPr>
          <a:xfrm>
            <a:off x="5878942" y="5141522"/>
            <a:ext cx="4743713" cy="1518380"/>
          </a:xfrm>
          <a:prstGeom prst="rect">
            <a:avLst/>
          </a:prstGeom>
          <a:solidFill>
            <a:schemeClr val="lt1">
              <a:alpha val="14117"/>
            </a:schemeClr>
          </a:solidFill>
          <a:ln cap="flat" cmpd="sng" w="38100">
            <a:solidFill>
              <a:schemeClr val="accent2"/>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1" name="Google Shape;381;p19"/>
          <p:cNvSpPr/>
          <p:nvPr/>
        </p:nvSpPr>
        <p:spPr>
          <a:xfrm>
            <a:off x="1965427" y="4946700"/>
            <a:ext cx="1210962" cy="398147"/>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2" name="Google Shape;382;p19"/>
          <p:cNvSpPr txBox="1"/>
          <p:nvPr/>
        </p:nvSpPr>
        <p:spPr>
          <a:xfrm>
            <a:off x="2010250" y="4975339"/>
            <a:ext cx="112131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国</a:t>
            </a:r>
            <a:endParaRPr b="0" i="0" sz="1400" u="none" cap="none" strike="noStrike">
              <a:solidFill>
                <a:srgbClr val="000000"/>
              </a:solidFill>
              <a:latin typeface="Arial"/>
              <a:ea typeface="Arial"/>
              <a:cs typeface="Arial"/>
              <a:sym typeface="Arial"/>
            </a:endParaRPr>
          </a:p>
        </p:txBody>
      </p:sp>
      <p:sp>
        <p:nvSpPr>
          <p:cNvPr id="383" name="Google Shape;383;p19"/>
          <p:cNvSpPr/>
          <p:nvPr/>
        </p:nvSpPr>
        <p:spPr>
          <a:xfrm>
            <a:off x="8799151" y="4960931"/>
            <a:ext cx="1624172" cy="398147"/>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4" name="Google Shape;384;p19"/>
          <p:cNvSpPr txBox="1"/>
          <p:nvPr/>
        </p:nvSpPr>
        <p:spPr>
          <a:xfrm>
            <a:off x="8821563" y="4989570"/>
            <a:ext cx="157934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地方公共団体</a:t>
            </a:r>
            <a:endParaRPr b="0" i="0" sz="1400" u="none" cap="none" strike="noStrike">
              <a:solidFill>
                <a:srgbClr val="000000"/>
              </a:solidFill>
              <a:latin typeface="Arial"/>
              <a:ea typeface="Arial"/>
              <a:cs typeface="Arial"/>
              <a:sym typeface="Arial"/>
            </a:endParaRPr>
          </a:p>
        </p:txBody>
      </p:sp>
      <p:sp>
        <p:nvSpPr>
          <p:cNvPr id="385" name="Google Shape;385;p19"/>
          <p:cNvSpPr/>
          <p:nvPr/>
        </p:nvSpPr>
        <p:spPr>
          <a:xfrm>
            <a:off x="3046557" y="4410578"/>
            <a:ext cx="305138" cy="273004"/>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6" name="Google Shape;386;p19"/>
          <p:cNvSpPr/>
          <p:nvPr/>
        </p:nvSpPr>
        <p:spPr>
          <a:xfrm>
            <a:off x="1595857" y="4459323"/>
            <a:ext cx="868756" cy="288699"/>
          </a:xfrm>
          <a:prstGeom prst="roundRect">
            <a:avLst>
              <a:gd fmla="val 16667" name="adj"/>
            </a:avLst>
          </a:prstGeom>
          <a:solidFill>
            <a:srgbClr val="0F9E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7" name="Google Shape;387;p19"/>
          <p:cNvSpPr txBox="1"/>
          <p:nvPr/>
        </p:nvSpPr>
        <p:spPr>
          <a:xfrm>
            <a:off x="1616709" y="4436103"/>
            <a:ext cx="8271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780円</a:t>
            </a:r>
            <a:endParaRPr b="0" i="0" sz="1600" u="none" cap="none" strike="noStrike">
              <a:solidFill>
                <a:schemeClr val="lt1"/>
              </a:solidFill>
              <a:latin typeface="Arial"/>
              <a:ea typeface="Arial"/>
              <a:cs typeface="Arial"/>
              <a:sym typeface="Arial"/>
            </a:endParaRPr>
          </a:p>
        </p:txBody>
      </p:sp>
      <p:sp>
        <p:nvSpPr>
          <p:cNvPr id="388" name="Google Shape;388;p19"/>
          <p:cNvSpPr/>
          <p:nvPr/>
        </p:nvSpPr>
        <p:spPr>
          <a:xfrm>
            <a:off x="9727387" y="4459323"/>
            <a:ext cx="868756" cy="288699"/>
          </a:xfrm>
          <a:prstGeom prst="roundRect">
            <a:avLst>
              <a:gd fmla="val 16667" name="adj"/>
            </a:avLst>
          </a:prstGeom>
          <a:solidFill>
            <a:srgbClr val="0F9E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9" name="Google Shape;389;p19"/>
          <p:cNvSpPr txBox="1"/>
          <p:nvPr/>
        </p:nvSpPr>
        <p:spPr>
          <a:xfrm>
            <a:off x="9748239" y="4436103"/>
            <a:ext cx="8271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220円</a:t>
            </a:r>
            <a:endParaRPr b="0" i="0" sz="1600" u="none" cap="none" strike="noStrike">
              <a:solidFill>
                <a:schemeClr val="lt1"/>
              </a:solidFill>
              <a:latin typeface="Arial"/>
              <a:ea typeface="Arial"/>
              <a:cs typeface="Arial"/>
              <a:sym typeface="Arial"/>
            </a:endParaRPr>
          </a:p>
        </p:txBody>
      </p:sp>
      <p:sp>
        <p:nvSpPr>
          <p:cNvPr id="390" name="Google Shape;390;p19"/>
          <p:cNvSpPr/>
          <p:nvPr/>
        </p:nvSpPr>
        <p:spPr>
          <a:xfrm>
            <a:off x="8840305" y="4410578"/>
            <a:ext cx="305138" cy="273004"/>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91" name="Google Shape;391;p19"/>
          <p:cNvPicPr preferRelativeResize="0"/>
          <p:nvPr/>
        </p:nvPicPr>
        <p:blipFill rotWithShape="1">
          <a:blip r:embed="rId8">
            <a:alphaModFix/>
          </a:blip>
          <a:srcRect b="0" l="0" r="0" t="0"/>
          <a:stretch/>
        </p:blipFill>
        <p:spPr>
          <a:xfrm>
            <a:off x="2208682" y="5247614"/>
            <a:ext cx="2710022" cy="1372958"/>
          </a:xfrm>
          <a:prstGeom prst="rect">
            <a:avLst/>
          </a:prstGeom>
          <a:noFill/>
          <a:ln>
            <a:noFill/>
          </a:ln>
        </p:spPr>
      </p:pic>
      <p:sp>
        <p:nvSpPr>
          <p:cNvPr id="392" name="Google Shape;392;p19"/>
          <p:cNvSpPr/>
          <p:nvPr/>
        </p:nvSpPr>
        <p:spPr>
          <a:xfrm>
            <a:off x="6234608" y="5467353"/>
            <a:ext cx="1210962" cy="343602"/>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3" name="Google Shape;393;p19"/>
          <p:cNvSpPr txBox="1"/>
          <p:nvPr/>
        </p:nvSpPr>
        <p:spPr>
          <a:xfrm>
            <a:off x="6279431" y="5480406"/>
            <a:ext cx="112131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Arial"/>
                <a:ea typeface="Arial"/>
                <a:cs typeface="Arial"/>
                <a:sym typeface="Arial"/>
              </a:rPr>
              <a:t>都道府県</a:t>
            </a:r>
            <a:endParaRPr b="0" i="0" sz="1400" u="none" cap="none" strike="noStrike">
              <a:solidFill>
                <a:srgbClr val="000000"/>
              </a:solidFill>
              <a:latin typeface="Arial"/>
              <a:ea typeface="Arial"/>
              <a:cs typeface="Arial"/>
              <a:sym typeface="Arial"/>
            </a:endParaRPr>
          </a:p>
        </p:txBody>
      </p:sp>
      <p:sp>
        <p:nvSpPr>
          <p:cNvPr id="394" name="Google Shape;394;p19"/>
          <p:cNvSpPr/>
          <p:nvPr/>
        </p:nvSpPr>
        <p:spPr>
          <a:xfrm>
            <a:off x="9081966" y="5467352"/>
            <a:ext cx="1210962" cy="3420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5" name="Google Shape;395;p19"/>
          <p:cNvSpPr txBox="1"/>
          <p:nvPr/>
        </p:nvSpPr>
        <p:spPr>
          <a:xfrm>
            <a:off x="9126789" y="5480406"/>
            <a:ext cx="112131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Arial"/>
                <a:ea typeface="Arial"/>
                <a:cs typeface="Arial"/>
                <a:sym typeface="Arial"/>
              </a:rPr>
              <a:t>市町村</a:t>
            </a:r>
            <a:endParaRPr b="0" i="0" sz="1400" u="none" cap="none" strike="noStrike">
              <a:solidFill>
                <a:srgbClr val="000000"/>
              </a:solidFill>
              <a:latin typeface="Arial"/>
              <a:ea typeface="Arial"/>
              <a:cs typeface="Arial"/>
              <a:sym typeface="Arial"/>
            </a:endParaRPr>
          </a:p>
        </p:txBody>
      </p:sp>
      <p:pic>
        <p:nvPicPr>
          <p:cNvPr id="396" name="Google Shape;396;p19"/>
          <p:cNvPicPr preferRelativeResize="0"/>
          <p:nvPr/>
        </p:nvPicPr>
        <p:blipFill rotWithShape="1">
          <a:blip r:embed="rId9">
            <a:alphaModFix/>
          </a:blip>
          <a:srcRect b="0" l="0" r="0" t="0"/>
          <a:stretch/>
        </p:blipFill>
        <p:spPr>
          <a:xfrm>
            <a:off x="6182232" y="5828438"/>
            <a:ext cx="1315714" cy="791407"/>
          </a:xfrm>
          <a:prstGeom prst="rect">
            <a:avLst/>
          </a:prstGeom>
          <a:noFill/>
          <a:ln>
            <a:noFill/>
          </a:ln>
        </p:spPr>
      </p:pic>
      <p:pic>
        <p:nvPicPr>
          <p:cNvPr id="397" name="Google Shape;397;p19"/>
          <p:cNvPicPr preferRelativeResize="0"/>
          <p:nvPr/>
        </p:nvPicPr>
        <p:blipFill rotWithShape="1">
          <a:blip r:embed="rId10">
            <a:alphaModFix/>
          </a:blip>
          <a:srcRect b="0" l="0" r="0" t="0"/>
          <a:stretch/>
        </p:blipFill>
        <p:spPr>
          <a:xfrm>
            <a:off x="9126789" y="5931328"/>
            <a:ext cx="1121317" cy="708200"/>
          </a:xfrm>
          <a:prstGeom prst="rect">
            <a:avLst/>
          </a:prstGeom>
          <a:noFill/>
          <a:ln>
            <a:noFill/>
          </a:ln>
        </p:spPr>
      </p:pic>
      <p:sp>
        <p:nvSpPr>
          <p:cNvPr id="398" name="Google Shape;398;p19"/>
          <p:cNvSpPr/>
          <p:nvPr/>
        </p:nvSpPr>
        <p:spPr>
          <a:xfrm>
            <a:off x="7883483" y="5803067"/>
            <a:ext cx="868756" cy="288699"/>
          </a:xfrm>
          <a:prstGeom prst="roundRect">
            <a:avLst>
              <a:gd fmla="val 16667" name="adj"/>
            </a:avLst>
          </a:prstGeom>
          <a:solidFill>
            <a:srgbClr val="0F9E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9" name="Google Shape;399;p19"/>
          <p:cNvSpPr txBox="1"/>
          <p:nvPr/>
        </p:nvSpPr>
        <p:spPr>
          <a:xfrm>
            <a:off x="7904335" y="5779847"/>
            <a:ext cx="8271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110円</a:t>
            </a:r>
            <a:endParaRPr b="0" i="0" sz="1600" u="none" cap="none" strike="noStrike">
              <a:solidFill>
                <a:schemeClr val="lt1"/>
              </a:solidFill>
              <a:latin typeface="Arial"/>
              <a:ea typeface="Arial"/>
              <a:cs typeface="Arial"/>
              <a:sym typeface="Arial"/>
            </a:endParaRPr>
          </a:p>
        </p:txBody>
      </p:sp>
      <p:sp>
        <p:nvSpPr>
          <p:cNvPr id="400" name="Google Shape;400;p19"/>
          <p:cNvSpPr txBox="1"/>
          <p:nvPr/>
        </p:nvSpPr>
        <p:spPr>
          <a:xfrm>
            <a:off x="8179041" y="6398292"/>
            <a:ext cx="27764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rgbClr val="0F9ED5"/>
                </a:solidFill>
                <a:latin typeface="Arial"/>
                <a:ea typeface="Arial"/>
                <a:cs typeface="Arial"/>
                <a:sym typeface="Arial"/>
              </a:rPr>
              <a:t>2</a:t>
            </a:r>
            <a:endParaRPr b="0" i="0" sz="1050" u="none" cap="none" strike="noStrike">
              <a:solidFill>
                <a:srgbClr val="0F9ED5"/>
              </a:solidFill>
              <a:latin typeface="Arial"/>
              <a:ea typeface="Arial"/>
              <a:cs typeface="Arial"/>
              <a:sym typeface="Arial"/>
            </a:endParaRPr>
          </a:p>
        </p:txBody>
      </p:sp>
      <p:cxnSp>
        <p:nvCxnSpPr>
          <p:cNvPr id="401" name="Google Shape;401;p19"/>
          <p:cNvCxnSpPr/>
          <p:nvPr/>
        </p:nvCxnSpPr>
        <p:spPr>
          <a:xfrm>
            <a:off x="8245861" y="6434506"/>
            <a:ext cx="144000" cy="0"/>
          </a:xfrm>
          <a:prstGeom prst="straightConnector1">
            <a:avLst/>
          </a:prstGeom>
          <a:noFill/>
          <a:ln cap="flat" cmpd="sng" w="9525">
            <a:solidFill>
              <a:srgbClr val="0F9ED5"/>
            </a:solidFill>
            <a:prstDash val="solid"/>
            <a:miter lim="0"/>
            <a:headEnd len="sm" w="sm" type="none"/>
            <a:tailEnd len="sm" w="sm" type="none"/>
          </a:ln>
        </p:spPr>
      </p:cxnSp>
      <p:sp>
        <p:nvSpPr>
          <p:cNvPr id="402" name="Google Shape;402;p19"/>
          <p:cNvSpPr txBox="1"/>
          <p:nvPr/>
        </p:nvSpPr>
        <p:spPr>
          <a:xfrm>
            <a:off x="8179041" y="6239246"/>
            <a:ext cx="27764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rgbClr val="0F9ED5"/>
                </a:solidFill>
                <a:latin typeface="Arial"/>
                <a:ea typeface="Arial"/>
                <a:cs typeface="Arial"/>
                <a:sym typeface="Arial"/>
              </a:rPr>
              <a:t>1</a:t>
            </a:r>
            <a:endParaRPr b="0" i="0" sz="1050" u="none" cap="none" strike="noStrike">
              <a:solidFill>
                <a:srgbClr val="0F9ED5"/>
              </a:solidFill>
              <a:latin typeface="Arial"/>
              <a:ea typeface="Arial"/>
              <a:cs typeface="Arial"/>
              <a:sym typeface="Arial"/>
            </a:endParaRPr>
          </a:p>
        </p:txBody>
      </p:sp>
      <p:sp>
        <p:nvSpPr>
          <p:cNvPr id="403" name="Google Shape;403;p19"/>
          <p:cNvSpPr/>
          <p:nvPr/>
        </p:nvSpPr>
        <p:spPr>
          <a:xfrm>
            <a:off x="8165703" y="6314737"/>
            <a:ext cx="45719" cy="269674"/>
          </a:xfrm>
          <a:prstGeom prst="leftBracket">
            <a:avLst>
              <a:gd fmla="val 8333" name="adj"/>
            </a:avLst>
          </a:prstGeom>
          <a:noFill/>
          <a:ln cap="flat" cmpd="sng" w="9525">
            <a:solidFill>
              <a:srgbClr val="0F9ED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4" name="Google Shape;404;p19"/>
          <p:cNvSpPr/>
          <p:nvPr/>
        </p:nvSpPr>
        <p:spPr>
          <a:xfrm flipH="1">
            <a:off x="8424300" y="6314737"/>
            <a:ext cx="45719" cy="269674"/>
          </a:xfrm>
          <a:prstGeom prst="leftBracket">
            <a:avLst>
              <a:gd fmla="val 8333" name="adj"/>
            </a:avLst>
          </a:prstGeom>
          <a:noFill/>
          <a:ln cap="flat" cmpd="sng" w="9525">
            <a:solidFill>
              <a:srgbClr val="0F9ED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05" name="Google Shape;405;p19"/>
          <p:cNvPicPr preferRelativeResize="0"/>
          <p:nvPr/>
        </p:nvPicPr>
        <p:blipFill rotWithShape="1">
          <a:blip r:embed="rId11">
            <a:alphaModFix/>
          </a:blip>
          <a:srcRect b="0" l="0" r="0" t="0"/>
          <a:stretch/>
        </p:blipFill>
        <p:spPr>
          <a:xfrm>
            <a:off x="2428970" y="4529884"/>
            <a:ext cx="626975" cy="551522"/>
          </a:xfrm>
          <a:prstGeom prst="rect">
            <a:avLst/>
          </a:prstGeom>
          <a:noFill/>
          <a:ln>
            <a:noFill/>
          </a:ln>
        </p:spPr>
      </p:pic>
      <p:pic>
        <p:nvPicPr>
          <p:cNvPr id="406" name="Google Shape;406;p19"/>
          <p:cNvPicPr preferRelativeResize="0"/>
          <p:nvPr/>
        </p:nvPicPr>
        <p:blipFill rotWithShape="1">
          <a:blip r:embed="rId11">
            <a:alphaModFix/>
          </a:blip>
          <a:srcRect b="0" l="0" r="0" t="0"/>
          <a:stretch/>
        </p:blipFill>
        <p:spPr>
          <a:xfrm flipH="1">
            <a:off x="9143978" y="4529881"/>
            <a:ext cx="626997" cy="551525"/>
          </a:xfrm>
          <a:prstGeom prst="rect">
            <a:avLst/>
          </a:prstGeom>
          <a:noFill/>
          <a:ln>
            <a:noFill/>
          </a:ln>
        </p:spPr>
      </p:pic>
      <p:pic>
        <p:nvPicPr>
          <p:cNvPr id="407" name="Google Shape;407;p19"/>
          <p:cNvPicPr preferRelativeResize="0"/>
          <p:nvPr/>
        </p:nvPicPr>
        <p:blipFill rotWithShape="1">
          <a:blip r:embed="rId12">
            <a:alphaModFix/>
          </a:blip>
          <a:srcRect b="0" l="0" r="0" t="0"/>
          <a:stretch/>
        </p:blipFill>
        <p:spPr>
          <a:xfrm>
            <a:off x="7575809" y="6060236"/>
            <a:ext cx="1686112" cy="33855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0"/>
          <p:cNvSpPr/>
          <p:nvPr/>
        </p:nvSpPr>
        <p:spPr>
          <a:xfrm>
            <a:off x="706245" y="3941037"/>
            <a:ext cx="10779510" cy="2661710"/>
          </a:xfrm>
          <a:prstGeom prst="roundRect">
            <a:avLst>
              <a:gd fmla="val 5516" name="adj"/>
            </a:avLst>
          </a:prstGeom>
          <a:solidFill>
            <a:schemeClr val="lt1"/>
          </a:solidFill>
          <a:ln cap="flat" cmpd="sng" w="1905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3" name="Google Shape;413;p20"/>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0072BC"/>
                </a:solidFill>
                <a:latin typeface="Arial"/>
                <a:ea typeface="Arial"/>
                <a:cs typeface="Arial"/>
                <a:sym typeface="Arial"/>
              </a:rPr>
              <a:t>4. 私たちの生活と身近な税金</a:t>
            </a:r>
            <a:endParaRPr b="0" i="0" sz="1400" u="none" cap="none" strike="noStrike">
              <a:solidFill>
                <a:srgbClr val="000000"/>
              </a:solidFill>
              <a:latin typeface="Arial"/>
              <a:ea typeface="Arial"/>
              <a:cs typeface="Arial"/>
              <a:sym typeface="Arial"/>
            </a:endParaRPr>
          </a:p>
        </p:txBody>
      </p:sp>
      <p:cxnSp>
        <p:nvCxnSpPr>
          <p:cNvPr id="414" name="Google Shape;414;p20"/>
          <p:cNvCxnSpPr/>
          <p:nvPr/>
        </p:nvCxnSpPr>
        <p:spPr>
          <a:xfrm>
            <a:off x="426000" y="756126"/>
            <a:ext cx="11340000" cy="0"/>
          </a:xfrm>
          <a:prstGeom prst="straightConnector1">
            <a:avLst/>
          </a:prstGeom>
          <a:noFill/>
          <a:ln cap="flat" cmpd="dbl" w="44450">
            <a:solidFill>
              <a:srgbClr val="0072BC"/>
            </a:solidFill>
            <a:prstDash val="solid"/>
            <a:miter lim="0"/>
            <a:headEnd len="sm" w="sm" type="none"/>
            <a:tailEnd len="sm" w="sm" type="none"/>
          </a:ln>
        </p:spPr>
      </p:cxnSp>
      <p:sp>
        <p:nvSpPr>
          <p:cNvPr id="415" name="Google Shape;415;p20"/>
          <p:cNvSpPr/>
          <p:nvPr/>
        </p:nvSpPr>
        <p:spPr>
          <a:xfrm>
            <a:off x="1719756" y="1052453"/>
            <a:ext cx="8752489" cy="2644784"/>
          </a:xfrm>
          <a:prstGeom prst="rect">
            <a:avLst/>
          </a:prstGeom>
          <a:solidFill>
            <a:srgbClr val="C9EDFB"/>
          </a:solidFill>
          <a:ln cap="flat" cmpd="sng" w="12700">
            <a:solidFill>
              <a:schemeClr val="accent4"/>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6" name="Google Shape;416;p20"/>
          <p:cNvSpPr/>
          <p:nvPr/>
        </p:nvSpPr>
        <p:spPr>
          <a:xfrm>
            <a:off x="6827352" y="1294453"/>
            <a:ext cx="1455575" cy="429208"/>
          </a:xfrm>
          <a:prstGeom prst="rect">
            <a:avLst/>
          </a:prstGeom>
          <a:solidFill>
            <a:schemeClr val="lt1"/>
          </a:solidFill>
          <a:ln cap="flat" cmpd="sng" w="1270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7" name="Google Shape;417;p20"/>
          <p:cNvSpPr txBox="1"/>
          <p:nvPr/>
        </p:nvSpPr>
        <p:spPr>
          <a:xfrm>
            <a:off x="7116557" y="1321853"/>
            <a:ext cx="8772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国税局</a:t>
            </a:r>
            <a:endParaRPr b="0" i="0" sz="1400" u="none" cap="none" strike="noStrike">
              <a:solidFill>
                <a:srgbClr val="000000"/>
              </a:solidFill>
              <a:latin typeface="Arial"/>
              <a:ea typeface="Arial"/>
              <a:cs typeface="Arial"/>
              <a:sym typeface="Arial"/>
            </a:endParaRPr>
          </a:p>
        </p:txBody>
      </p:sp>
      <p:sp>
        <p:nvSpPr>
          <p:cNvPr id="418" name="Google Shape;418;p20"/>
          <p:cNvSpPr/>
          <p:nvPr/>
        </p:nvSpPr>
        <p:spPr>
          <a:xfrm>
            <a:off x="8634653" y="1294453"/>
            <a:ext cx="1455575" cy="429208"/>
          </a:xfrm>
          <a:prstGeom prst="rect">
            <a:avLst/>
          </a:prstGeom>
          <a:solidFill>
            <a:schemeClr val="lt1"/>
          </a:solidFill>
          <a:ln cap="flat" cmpd="sng" w="1270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9" name="Google Shape;419;p20"/>
          <p:cNvSpPr txBox="1"/>
          <p:nvPr/>
        </p:nvSpPr>
        <p:spPr>
          <a:xfrm>
            <a:off x="8923860" y="1321853"/>
            <a:ext cx="8772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税務署</a:t>
            </a:r>
            <a:endParaRPr b="0" i="0" sz="1400" u="none" cap="none" strike="noStrike">
              <a:solidFill>
                <a:srgbClr val="000000"/>
              </a:solidFill>
              <a:latin typeface="Arial"/>
              <a:ea typeface="Arial"/>
              <a:cs typeface="Arial"/>
              <a:sym typeface="Arial"/>
            </a:endParaRPr>
          </a:p>
        </p:txBody>
      </p:sp>
      <p:sp>
        <p:nvSpPr>
          <p:cNvPr id="420" name="Google Shape;420;p20"/>
          <p:cNvSpPr/>
          <p:nvPr/>
        </p:nvSpPr>
        <p:spPr>
          <a:xfrm>
            <a:off x="6827352" y="2160241"/>
            <a:ext cx="1455575" cy="429208"/>
          </a:xfrm>
          <a:prstGeom prst="rect">
            <a:avLst/>
          </a:prstGeom>
          <a:solidFill>
            <a:schemeClr val="lt1"/>
          </a:solidFill>
          <a:ln cap="flat" cmpd="sng" w="1270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1" name="Google Shape;421;p20"/>
          <p:cNvSpPr txBox="1"/>
          <p:nvPr/>
        </p:nvSpPr>
        <p:spPr>
          <a:xfrm>
            <a:off x="7116560" y="2187641"/>
            <a:ext cx="8772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振興局</a:t>
            </a:r>
            <a:endParaRPr b="0" i="0" sz="1800" u="none" cap="none" strike="noStrike">
              <a:solidFill>
                <a:schemeClr val="dk1"/>
              </a:solidFill>
              <a:latin typeface="Arial"/>
              <a:ea typeface="Arial"/>
              <a:cs typeface="Arial"/>
              <a:sym typeface="Arial"/>
            </a:endParaRPr>
          </a:p>
        </p:txBody>
      </p:sp>
      <p:sp>
        <p:nvSpPr>
          <p:cNvPr id="422" name="Google Shape;422;p20"/>
          <p:cNvSpPr/>
          <p:nvPr/>
        </p:nvSpPr>
        <p:spPr>
          <a:xfrm>
            <a:off x="4986413" y="1294453"/>
            <a:ext cx="1455575" cy="429208"/>
          </a:xfrm>
          <a:prstGeom prst="rect">
            <a:avLst/>
          </a:prstGeom>
          <a:solidFill>
            <a:schemeClr val="lt1"/>
          </a:solidFill>
          <a:ln cap="flat" cmpd="sng" w="1270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3" name="Google Shape;423;p20"/>
          <p:cNvSpPr txBox="1"/>
          <p:nvPr/>
        </p:nvSpPr>
        <p:spPr>
          <a:xfrm>
            <a:off x="5275618" y="1321853"/>
            <a:ext cx="8772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国税庁</a:t>
            </a:r>
            <a:endParaRPr b="0" i="0" sz="1400" u="none" cap="none" strike="noStrike">
              <a:solidFill>
                <a:srgbClr val="000000"/>
              </a:solidFill>
              <a:latin typeface="Arial"/>
              <a:ea typeface="Arial"/>
              <a:cs typeface="Arial"/>
              <a:sym typeface="Arial"/>
            </a:endParaRPr>
          </a:p>
        </p:txBody>
      </p:sp>
      <p:sp>
        <p:nvSpPr>
          <p:cNvPr id="424" name="Google Shape;424;p20"/>
          <p:cNvSpPr/>
          <p:nvPr/>
        </p:nvSpPr>
        <p:spPr>
          <a:xfrm>
            <a:off x="4986413" y="2160241"/>
            <a:ext cx="1455575" cy="429208"/>
          </a:xfrm>
          <a:prstGeom prst="rect">
            <a:avLst/>
          </a:prstGeom>
          <a:solidFill>
            <a:schemeClr val="lt1"/>
          </a:solidFill>
          <a:ln cap="flat" cmpd="sng" w="1270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5" name="Google Shape;425;p20"/>
          <p:cNvSpPr txBox="1"/>
          <p:nvPr/>
        </p:nvSpPr>
        <p:spPr>
          <a:xfrm>
            <a:off x="5391035" y="2187641"/>
            <a:ext cx="6462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県庁</a:t>
            </a:r>
            <a:endParaRPr b="0" i="0" sz="1800" u="none" cap="none" strike="noStrike">
              <a:solidFill>
                <a:schemeClr val="dk1"/>
              </a:solidFill>
              <a:latin typeface="Arial"/>
              <a:ea typeface="Arial"/>
              <a:cs typeface="Arial"/>
              <a:sym typeface="Arial"/>
            </a:endParaRPr>
          </a:p>
        </p:txBody>
      </p:sp>
      <p:sp>
        <p:nvSpPr>
          <p:cNvPr id="426" name="Google Shape;426;p20"/>
          <p:cNvSpPr/>
          <p:nvPr/>
        </p:nvSpPr>
        <p:spPr>
          <a:xfrm>
            <a:off x="4986413" y="3026029"/>
            <a:ext cx="2205209" cy="429208"/>
          </a:xfrm>
          <a:prstGeom prst="rect">
            <a:avLst/>
          </a:prstGeom>
          <a:solidFill>
            <a:schemeClr val="lt1"/>
          </a:solidFill>
          <a:ln cap="flat" cmpd="sng" w="1270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7" name="Google Shape;427;p20"/>
          <p:cNvSpPr txBox="1"/>
          <p:nvPr/>
        </p:nvSpPr>
        <p:spPr>
          <a:xfrm>
            <a:off x="5188771" y="3053429"/>
            <a:ext cx="18006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市役所・町役場</a:t>
            </a:r>
            <a:endParaRPr b="0" i="0" sz="1400" u="none" cap="none" strike="noStrike">
              <a:solidFill>
                <a:srgbClr val="000000"/>
              </a:solidFill>
              <a:latin typeface="Arial"/>
              <a:ea typeface="Arial"/>
              <a:cs typeface="Arial"/>
              <a:sym typeface="Arial"/>
            </a:endParaRPr>
          </a:p>
        </p:txBody>
      </p:sp>
      <p:sp>
        <p:nvSpPr>
          <p:cNvPr id="428" name="Google Shape;428;p20"/>
          <p:cNvSpPr txBox="1"/>
          <p:nvPr/>
        </p:nvSpPr>
        <p:spPr>
          <a:xfrm>
            <a:off x="3113226" y="1321853"/>
            <a:ext cx="1569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【国　　税】</a:t>
            </a:r>
            <a:endParaRPr b="1" i="0" sz="1800" u="none" cap="none" strike="noStrike">
              <a:solidFill>
                <a:schemeClr val="dk1"/>
              </a:solidFill>
              <a:latin typeface="Arial"/>
              <a:ea typeface="Arial"/>
              <a:cs typeface="Arial"/>
              <a:sym typeface="Arial"/>
            </a:endParaRPr>
          </a:p>
        </p:txBody>
      </p:sp>
      <p:sp>
        <p:nvSpPr>
          <p:cNvPr id="429" name="Google Shape;429;p20"/>
          <p:cNvSpPr txBox="1"/>
          <p:nvPr/>
        </p:nvSpPr>
        <p:spPr>
          <a:xfrm>
            <a:off x="3113226" y="2187641"/>
            <a:ext cx="1569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【県　　税】</a:t>
            </a:r>
            <a:endParaRPr b="1" i="0" sz="1800" u="none" cap="none" strike="noStrike">
              <a:solidFill>
                <a:schemeClr val="dk1"/>
              </a:solidFill>
              <a:latin typeface="Arial"/>
              <a:ea typeface="Arial"/>
              <a:cs typeface="Arial"/>
              <a:sym typeface="Arial"/>
            </a:endParaRPr>
          </a:p>
        </p:txBody>
      </p:sp>
      <p:sp>
        <p:nvSpPr>
          <p:cNvPr id="430" name="Google Shape;430;p20"/>
          <p:cNvSpPr txBox="1"/>
          <p:nvPr/>
        </p:nvSpPr>
        <p:spPr>
          <a:xfrm>
            <a:off x="3113226" y="3053429"/>
            <a:ext cx="1569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【市町村税】</a:t>
            </a:r>
            <a:endParaRPr b="1" i="0" sz="1800" u="none" cap="none" strike="noStrike">
              <a:solidFill>
                <a:schemeClr val="dk1"/>
              </a:solidFill>
              <a:latin typeface="Arial"/>
              <a:ea typeface="Arial"/>
              <a:cs typeface="Arial"/>
              <a:sym typeface="Arial"/>
            </a:endParaRPr>
          </a:p>
        </p:txBody>
      </p:sp>
      <p:sp>
        <p:nvSpPr>
          <p:cNvPr id="431" name="Google Shape;431;p20"/>
          <p:cNvSpPr/>
          <p:nvPr/>
        </p:nvSpPr>
        <p:spPr>
          <a:xfrm>
            <a:off x="1829810" y="1136828"/>
            <a:ext cx="1283416" cy="247603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2" name="Google Shape;432;p20"/>
          <p:cNvSpPr txBox="1"/>
          <p:nvPr/>
        </p:nvSpPr>
        <p:spPr>
          <a:xfrm>
            <a:off x="1829810" y="1838480"/>
            <a:ext cx="1283417" cy="107273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税金を</a:t>
            </a:r>
            <a:endParaRPr b="1" i="0" sz="1800" u="none" cap="none" strike="noStrike">
              <a:solidFill>
                <a:schemeClr val="lt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取り扱う</a:t>
            </a:r>
            <a:endParaRPr b="1" i="0" sz="1800" u="none" cap="none" strike="noStrike">
              <a:solidFill>
                <a:schemeClr val="lt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ところ</a:t>
            </a:r>
            <a:endParaRPr b="1" i="0" sz="1800" u="none" cap="none" strike="noStrike">
              <a:solidFill>
                <a:schemeClr val="lt1"/>
              </a:solidFill>
              <a:latin typeface="Arial"/>
              <a:ea typeface="Arial"/>
              <a:cs typeface="Arial"/>
              <a:sym typeface="Arial"/>
            </a:endParaRPr>
          </a:p>
        </p:txBody>
      </p:sp>
      <p:cxnSp>
        <p:nvCxnSpPr>
          <p:cNvPr id="433" name="Google Shape;433;p20"/>
          <p:cNvCxnSpPr/>
          <p:nvPr/>
        </p:nvCxnSpPr>
        <p:spPr>
          <a:xfrm>
            <a:off x="3333564" y="1941951"/>
            <a:ext cx="6863260" cy="0"/>
          </a:xfrm>
          <a:prstGeom prst="straightConnector1">
            <a:avLst/>
          </a:prstGeom>
          <a:noFill/>
          <a:ln cap="flat" cmpd="sng" w="9525">
            <a:solidFill>
              <a:schemeClr val="accent4"/>
            </a:solidFill>
            <a:prstDash val="dash"/>
            <a:miter lim="0"/>
            <a:headEnd len="sm" w="sm" type="none"/>
            <a:tailEnd len="sm" w="sm" type="none"/>
          </a:ln>
        </p:spPr>
      </p:cxnSp>
      <p:cxnSp>
        <p:nvCxnSpPr>
          <p:cNvPr id="434" name="Google Shape;434;p20"/>
          <p:cNvCxnSpPr/>
          <p:nvPr/>
        </p:nvCxnSpPr>
        <p:spPr>
          <a:xfrm>
            <a:off x="3333564" y="2807739"/>
            <a:ext cx="6863260" cy="0"/>
          </a:xfrm>
          <a:prstGeom prst="straightConnector1">
            <a:avLst/>
          </a:prstGeom>
          <a:noFill/>
          <a:ln cap="flat" cmpd="sng" w="9525">
            <a:solidFill>
              <a:schemeClr val="accent4"/>
            </a:solidFill>
            <a:prstDash val="dash"/>
            <a:miter lim="0"/>
            <a:headEnd len="sm" w="sm" type="none"/>
            <a:tailEnd len="sm" w="sm" type="none"/>
          </a:ln>
        </p:spPr>
      </p:cxnSp>
      <p:cxnSp>
        <p:nvCxnSpPr>
          <p:cNvPr id="435" name="Google Shape;435;p20"/>
          <p:cNvCxnSpPr>
            <a:stCxn id="422" idx="3"/>
            <a:endCxn id="416" idx="1"/>
          </p:cNvCxnSpPr>
          <p:nvPr/>
        </p:nvCxnSpPr>
        <p:spPr>
          <a:xfrm>
            <a:off x="6441988" y="1509057"/>
            <a:ext cx="385500" cy="0"/>
          </a:xfrm>
          <a:prstGeom prst="straightConnector1">
            <a:avLst/>
          </a:prstGeom>
          <a:noFill/>
          <a:ln cap="flat" cmpd="sng" w="9525">
            <a:solidFill>
              <a:schemeClr val="dk1"/>
            </a:solidFill>
            <a:prstDash val="solid"/>
            <a:miter lim="0"/>
            <a:headEnd len="sm" w="sm" type="none"/>
            <a:tailEnd len="sm" w="sm" type="none"/>
          </a:ln>
        </p:spPr>
      </p:cxnSp>
      <p:cxnSp>
        <p:nvCxnSpPr>
          <p:cNvPr id="436" name="Google Shape;436;p20"/>
          <p:cNvCxnSpPr>
            <a:stCxn id="416" idx="3"/>
            <a:endCxn id="418" idx="1"/>
          </p:cNvCxnSpPr>
          <p:nvPr/>
        </p:nvCxnSpPr>
        <p:spPr>
          <a:xfrm>
            <a:off x="8282927" y="1509057"/>
            <a:ext cx="351600" cy="0"/>
          </a:xfrm>
          <a:prstGeom prst="straightConnector1">
            <a:avLst/>
          </a:prstGeom>
          <a:noFill/>
          <a:ln cap="flat" cmpd="sng" w="9525">
            <a:solidFill>
              <a:schemeClr val="dk1"/>
            </a:solidFill>
            <a:prstDash val="solid"/>
            <a:miter lim="0"/>
            <a:headEnd len="sm" w="sm" type="none"/>
            <a:tailEnd len="sm" w="sm" type="none"/>
          </a:ln>
        </p:spPr>
      </p:cxnSp>
      <p:cxnSp>
        <p:nvCxnSpPr>
          <p:cNvPr id="437" name="Google Shape;437;p20"/>
          <p:cNvCxnSpPr>
            <a:stCxn id="424" idx="3"/>
            <a:endCxn id="420" idx="1"/>
          </p:cNvCxnSpPr>
          <p:nvPr/>
        </p:nvCxnSpPr>
        <p:spPr>
          <a:xfrm>
            <a:off x="6441988" y="2374845"/>
            <a:ext cx="385500" cy="0"/>
          </a:xfrm>
          <a:prstGeom prst="straightConnector1">
            <a:avLst/>
          </a:prstGeom>
          <a:noFill/>
          <a:ln cap="flat" cmpd="sng" w="9525">
            <a:solidFill>
              <a:schemeClr val="dk1"/>
            </a:solidFill>
            <a:prstDash val="solid"/>
            <a:miter lim="0"/>
            <a:headEnd len="sm" w="sm" type="none"/>
            <a:tailEnd len="sm" w="sm" type="none"/>
          </a:ln>
        </p:spPr>
      </p:cxnSp>
      <p:sp>
        <p:nvSpPr>
          <p:cNvPr id="438" name="Google Shape;438;p20"/>
          <p:cNvSpPr txBox="1"/>
          <p:nvPr/>
        </p:nvSpPr>
        <p:spPr>
          <a:xfrm>
            <a:off x="8911836" y="1074755"/>
            <a:ext cx="901209"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県内8か所</a:t>
            </a:r>
            <a:endParaRPr b="0" i="0" sz="1200" u="none" cap="none" strike="noStrike">
              <a:solidFill>
                <a:schemeClr val="dk1"/>
              </a:solidFill>
              <a:latin typeface="Arial"/>
              <a:ea typeface="Arial"/>
              <a:cs typeface="Arial"/>
              <a:sym typeface="Arial"/>
            </a:endParaRPr>
          </a:p>
        </p:txBody>
      </p:sp>
      <p:sp>
        <p:nvSpPr>
          <p:cNvPr id="439" name="Google Shape;439;p20"/>
          <p:cNvSpPr txBox="1"/>
          <p:nvPr/>
        </p:nvSpPr>
        <p:spPr>
          <a:xfrm>
            <a:off x="7104535" y="1928692"/>
            <a:ext cx="901209"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県内6か所</a:t>
            </a:r>
            <a:endParaRPr b="0" i="0" sz="1200" u="none" cap="none" strike="noStrike">
              <a:solidFill>
                <a:schemeClr val="dk1"/>
              </a:solidFill>
              <a:latin typeface="Arial"/>
              <a:ea typeface="Arial"/>
              <a:cs typeface="Arial"/>
              <a:sym typeface="Arial"/>
            </a:endParaRPr>
          </a:p>
        </p:txBody>
      </p:sp>
      <p:sp>
        <p:nvSpPr>
          <p:cNvPr id="440" name="Google Shape;440;p20"/>
          <p:cNvSpPr txBox="1"/>
          <p:nvPr/>
        </p:nvSpPr>
        <p:spPr>
          <a:xfrm>
            <a:off x="743418" y="4059884"/>
            <a:ext cx="403187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0072BC"/>
                </a:solidFill>
                <a:latin typeface="Arial"/>
                <a:ea typeface="Arial"/>
                <a:cs typeface="Arial"/>
                <a:sym typeface="Arial"/>
              </a:rPr>
              <a:t>（正しい申告をしなかったら？）</a:t>
            </a:r>
            <a:endParaRPr b="0" i="0" sz="1400" u="none" cap="none" strike="noStrike">
              <a:solidFill>
                <a:srgbClr val="000000"/>
              </a:solidFill>
              <a:latin typeface="Arial"/>
              <a:ea typeface="Arial"/>
              <a:cs typeface="Arial"/>
              <a:sym typeface="Arial"/>
            </a:endParaRPr>
          </a:p>
        </p:txBody>
      </p:sp>
      <p:sp>
        <p:nvSpPr>
          <p:cNvPr id="441" name="Google Shape;441;p20"/>
          <p:cNvSpPr txBox="1"/>
          <p:nvPr/>
        </p:nvSpPr>
        <p:spPr>
          <a:xfrm>
            <a:off x="921835" y="4474941"/>
            <a:ext cx="10370700" cy="20070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所得税や法人税などは、納税者が税法に従って自分の所得と税額を正しく計算し、納税するという、申告納税制度を採用しています。</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申告しなかったり、所得をごまかしたりして、ウソの申告をすることを脱税といいます。</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脱税は、誠実な納税者の期待を裏切るだけでなく、国民全体に不利益を及ぼす犯罪として、法律により罰せられ、懲役という実刑判決を受けることもあります。</a:t>
            </a:r>
            <a:endParaRPr b="0" i="0" sz="1800" u="none" cap="none" strike="noStrike">
              <a:solidFill>
                <a:schemeClr val="dk1"/>
              </a:solidFill>
              <a:latin typeface="Arial"/>
              <a:ea typeface="Arial"/>
              <a:cs typeface="Arial"/>
              <a:sym typeface="Arial"/>
            </a:endParaRPr>
          </a:p>
        </p:txBody>
      </p:sp>
      <p:sp>
        <p:nvSpPr>
          <p:cNvPr id="442" name="Google Shape;442;p20"/>
          <p:cNvSpPr/>
          <p:nvPr/>
        </p:nvSpPr>
        <p:spPr>
          <a:xfrm>
            <a:off x="10813775" y="251189"/>
            <a:ext cx="1084631" cy="358231"/>
          </a:xfrm>
          <a:prstGeom prst="rect">
            <a:avLst/>
          </a:prstGeom>
          <a:solidFill>
            <a:srgbClr val="C80000">
              <a:alpha val="1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3" name="Google Shape;443;p20"/>
          <p:cNvSpPr txBox="1"/>
          <p:nvPr/>
        </p:nvSpPr>
        <p:spPr>
          <a:xfrm>
            <a:off x="11009589" y="299499"/>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444" name="Google Shape;444;p20"/>
          <p:cNvSpPr/>
          <p:nvPr/>
        </p:nvSpPr>
        <p:spPr>
          <a:xfrm rot="5400000">
            <a:off x="11580577" y="373816"/>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5" name="Google Shape;445;p20">
            <a:hlinkClick action="ppaction://hlinksldjump" r:id="rId3"/>
          </p:cNvPr>
          <p:cNvSpPr/>
          <p:nvPr/>
        </p:nvSpPr>
        <p:spPr>
          <a:xfrm>
            <a:off x="10813775" y="251189"/>
            <a:ext cx="1084631" cy="358231"/>
          </a:xfrm>
          <a:prstGeom prst="rect">
            <a:avLst/>
          </a:prstGeom>
          <a:solidFill>
            <a:schemeClr val="dk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par>
                                <p:cTn fill="hold" nodeType="with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par>
                                <p:cTn fill="hold" nodeType="with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par>
                                <p:cTn fill="hold" nodeType="with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par>
                                <p:cTn fill="hold" nodeType="with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par>
                                <p:cTn fill="hold" nodeType="with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par>
                                <p:cTn fill="hold" nodeType="with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500"/>
                                        <p:tgtEl>
                                          <p:spTgt spid="444"/>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21"/>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06E83"/>
                </a:solidFill>
                <a:latin typeface="Arial"/>
                <a:ea typeface="Arial"/>
                <a:cs typeface="Arial"/>
                <a:sym typeface="Arial"/>
              </a:rPr>
              <a:t>5. 国の財政</a:t>
            </a:r>
            <a:endParaRPr b="1" i="0" sz="2800" u="none" cap="none" strike="noStrike">
              <a:solidFill>
                <a:srgbClr val="E06E83"/>
              </a:solidFill>
              <a:latin typeface="Arial"/>
              <a:ea typeface="Arial"/>
              <a:cs typeface="Arial"/>
              <a:sym typeface="Arial"/>
            </a:endParaRPr>
          </a:p>
        </p:txBody>
      </p:sp>
      <p:cxnSp>
        <p:nvCxnSpPr>
          <p:cNvPr id="451" name="Google Shape;451;p21"/>
          <p:cNvCxnSpPr/>
          <p:nvPr/>
        </p:nvCxnSpPr>
        <p:spPr>
          <a:xfrm>
            <a:off x="426000" y="756126"/>
            <a:ext cx="11340000" cy="0"/>
          </a:xfrm>
          <a:prstGeom prst="straightConnector1">
            <a:avLst/>
          </a:prstGeom>
          <a:noFill/>
          <a:ln cap="flat" cmpd="dbl" w="44450">
            <a:solidFill>
              <a:srgbClr val="E06E83"/>
            </a:solidFill>
            <a:prstDash val="solid"/>
            <a:miter lim="0"/>
            <a:headEnd len="sm" w="sm" type="none"/>
            <a:tailEnd len="sm" w="sm" type="none"/>
          </a:ln>
        </p:spPr>
      </p:cxnSp>
      <p:sp>
        <p:nvSpPr>
          <p:cNvPr id="452" name="Google Shape;452;p21"/>
          <p:cNvSpPr txBox="1"/>
          <p:nvPr/>
        </p:nvSpPr>
        <p:spPr>
          <a:xfrm>
            <a:off x="4591422" y="927508"/>
            <a:ext cx="30093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000"/>
              <a:buFont typeface="Arial"/>
              <a:buNone/>
            </a:pPr>
            <a:r>
              <a:rPr b="1" i="0" lang="ja-JP" sz="2000" u="none" cap="none" strike="noStrike">
                <a:solidFill>
                  <a:srgbClr val="000000"/>
                </a:solidFill>
                <a:latin typeface="Arial"/>
                <a:ea typeface="Arial"/>
                <a:cs typeface="Arial"/>
                <a:sym typeface="Arial"/>
              </a:rPr>
              <a:t>国の財政</a:t>
            </a:r>
            <a:endParaRPr b="1" i="0" sz="20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rgbClr val="000000"/>
                </a:solidFill>
                <a:latin typeface="Arial"/>
                <a:ea typeface="Arial"/>
                <a:cs typeface="Arial"/>
                <a:sym typeface="Arial"/>
              </a:rPr>
              <a:t>（令和8年度一般会計当初予算）</a:t>
            </a:r>
            <a:endParaRPr b="1" i="0" sz="1400" u="none" cap="none" strike="noStrike">
              <a:solidFill>
                <a:srgbClr val="000000"/>
              </a:solidFill>
              <a:latin typeface="Arial"/>
              <a:ea typeface="Arial"/>
              <a:cs typeface="Arial"/>
              <a:sym typeface="Arial"/>
            </a:endParaRPr>
          </a:p>
        </p:txBody>
      </p:sp>
      <p:sp>
        <p:nvSpPr>
          <p:cNvPr id="453" name="Google Shape;453;p21"/>
          <p:cNvSpPr txBox="1"/>
          <p:nvPr/>
        </p:nvSpPr>
        <p:spPr>
          <a:xfrm>
            <a:off x="4711830" y="1541314"/>
            <a:ext cx="349258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※端数処理の関係により合計が一致しない箇所があります。</a:t>
            </a:r>
            <a:endParaRPr b="0" i="0" sz="1400" u="none" cap="none" strike="noStrike">
              <a:solidFill>
                <a:srgbClr val="000000"/>
              </a:solidFill>
              <a:latin typeface="Arial"/>
              <a:ea typeface="Arial"/>
              <a:cs typeface="Arial"/>
              <a:sym typeface="Arial"/>
            </a:endParaRPr>
          </a:p>
        </p:txBody>
      </p:sp>
      <p:pic>
        <p:nvPicPr>
          <p:cNvPr id="454" name="Google Shape;454;p21"/>
          <p:cNvPicPr preferRelativeResize="0"/>
          <p:nvPr/>
        </p:nvPicPr>
        <p:blipFill rotWithShape="1">
          <a:blip r:embed="rId3">
            <a:alphaModFix/>
          </a:blip>
          <a:srcRect b="0" l="0" r="0" t="0"/>
          <a:stretch/>
        </p:blipFill>
        <p:spPr>
          <a:xfrm>
            <a:off x="-467810" y="1076383"/>
            <a:ext cx="6925656" cy="5474682"/>
          </a:xfrm>
          <a:prstGeom prst="rect">
            <a:avLst/>
          </a:prstGeom>
          <a:noFill/>
          <a:ln>
            <a:noFill/>
          </a:ln>
        </p:spPr>
      </p:pic>
      <p:pic>
        <p:nvPicPr>
          <p:cNvPr id="455" name="Google Shape;455;p21"/>
          <p:cNvPicPr preferRelativeResize="0"/>
          <p:nvPr/>
        </p:nvPicPr>
        <p:blipFill rotWithShape="1">
          <a:blip r:embed="rId4">
            <a:alphaModFix/>
          </a:blip>
          <a:srcRect b="0" l="0" r="0" t="0"/>
          <a:stretch/>
        </p:blipFill>
        <p:spPr>
          <a:xfrm>
            <a:off x="5295835" y="1076383"/>
            <a:ext cx="7346317" cy="5212532"/>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22"/>
          <p:cNvPicPr preferRelativeResize="0"/>
          <p:nvPr/>
        </p:nvPicPr>
        <p:blipFill rotWithShape="1">
          <a:blip r:embed="rId3">
            <a:alphaModFix/>
          </a:blip>
          <a:srcRect b="0" l="0" r="0" t="0"/>
          <a:stretch/>
        </p:blipFill>
        <p:spPr>
          <a:xfrm>
            <a:off x="-467810" y="1076383"/>
            <a:ext cx="6925656" cy="5474682"/>
          </a:xfrm>
          <a:prstGeom prst="rect">
            <a:avLst/>
          </a:prstGeom>
          <a:noFill/>
          <a:ln>
            <a:noFill/>
          </a:ln>
        </p:spPr>
      </p:pic>
      <p:sp>
        <p:nvSpPr>
          <p:cNvPr id="461" name="Google Shape;461;p22"/>
          <p:cNvSpPr/>
          <p:nvPr/>
        </p:nvSpPr>
        <p:spPr>
          <a:xfrm>
            <a:off x="6100796" y="1138296"/>
            <a:ext cx="5794485" cy="5453004"/>
          </a:xfrm>
          <a:prstGeom prst="roundRect">
            <a:avLst>
              <a:gd fmla="val 2541" name="adj"/>
            </a:avLst>
          </a:prstGeom>
          <a:solidFill>
            <a:srgbClr val="FDF1F1"/>
          </a:solidFill>
          <a:ln cap="flat" cmpd="sng" w="12700">
            <a:solidFill>
              <a:srgbClr val="F991A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2" name="Google Shape;462;p22"/>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06E83"/>
                </a:solidFill>
                <a:latin typeface="Arial"/>
                <a:ea typeface="Arial"/>
                <a:cs typeface="Arial"/>
                <a:sym typeface="Arial"/>
              </a:rPr>
              <a:t>5. 国の財政</a:t>
            </a:r>
            <a:endParaRPr b="1" i="0" sz="2800" u="none" cap="none" strike="noStrike">
              <a:solidFill>
                <a:srgbClr val="E06E83"/>
              </a:solidFill>
              <a:latin typeface="Arial"/>
              <a:ea typeface="Arial"/>
              <a:cs typeface="Arial"/>
              <a:sym typeface="Arial"/>
            </a:endParaRPr>
          </a:p>
        </p:txBody>
      </p:sp>
      <p:cxnSp>
        <p:nvCxnSpPr>
          <p:cNvPr id="463" name="Google Shape;463;p22"/>
          <p:cNvCxnSpPr/>
          <p:nvPr/>
        </p:nvCxnSpPr>
        <p:spPr>
          <a:xfrm>
            <a:off x="426000" y="756126"/>
            <a:ext cx="11340000" cy="0"/>
          </a:xfrm>
          <a:prstGeom prst="straightConnector1">
            <a:avLst/>
          </a:prstGeom>
          <a:noFill/>
          <a:ln cap="flat" cmpd="dbl" w="44450">
            <a:solidFill>
              <a:srgbClr val="E06E83"/>
            </a:solidFill>
            <a:prstDash val="solid"/>
            <a:miter lim="0"/>
            <a:headEnd len="sm" w="sm" type="none"/>
            <a:tailEnd len="sm" w="sm" type="none"/>
          </a:ln>
        </p:spPr>
      </p:cxnSp>
      <p:sp>
        <p:nvSpPr>
          <p:cNvPr id="464" name="Google Shape;464;p22"/>
          <p:cNvSpPr txBox="1"/>
          <p:nvPr/>
        </p:nvSpPr>
        <p:spPr>
          <a:xfrm>
            <a:off x="6256881" y="1293257"/>
            <a:ext cx="5533200" cy="30045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令和８年度予算の国の一般会計歳入122.3兆円は、①租税・印紙収入、②その他の収入、③公債金（借金）で構成されています。　　</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現在、①租税・印紙収入、②その他の収入では歳出全体の約3/4しか賄えておらず、残りの約1/4は、   ③公債金（借金）に依存しています。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この借金は、将来世代の税収等で返済されるため、将来世代へ負担を先送りしていることになります。</a:t>
            </a:r>
            <a:endParaRPr b="0" i="0" sz="1400" u="none" cap="none" strike="noStrike">
              <a:solidFill>
                <a:srgbClr val="000000"/>
              </a:solidFill>
              <a:latin typeface="Arial"/>
              <a:ea typeface="Arial"/>
              <a:cs typeface="Arial"/>
              <a:sym typeface="Arial"/>
            </a:endParaRPr>
          </a:p>
        </p:txBody>
      </p:sp>
      <p:cxnSp>
        <p:nvCxnSpPr>
          <p:cNvPr id="465" name="Google Shape;465;p22"/>
          <p:cNvCxnSpPr/>
          <p:nvPr/>
        </p:nvCxnSpPr>
        <p:spPr>
          <a:xfrm>
            <a:off x="6239451" y="4457643"/>
            <a:ext cx="5517174" cy="0"/>
          </a:xfrm>
          <a:prstGeom prst="straightConnector1">
            <a:avLst/>
          </a:prstGeom>
          <a:noFill/>
          <a:ln cap="flat" cmpd="sng" w="9525">
            <a:solidFill>
              <a:srgbClr val="E06E83"/>
            </a:solidFill>
            <a:prstDash val="dash"/>
            <a:miter lim="0"/>
            <a:headEnd len="sm" w="sm" type="none"/>
            <a:tailEnd len="sm" w="sm" type="none"/>
          </a:ln>
        </p:spPr>
      </p:cxnSp>
      <p:grpSp>
        <p:nvGrpSpPr>
          <p:cNvPr id="466" name="Google Shape;466;p22"/>
          <p:cNvGrpSpPr/>
          <p:nvPr/>
        </p:nvGrpSpPr>
        <p:grpSpPr>
          <a:xfrm>
            <a:off x="6256880" y="4570311"/>
            <a:ext cx="5458937" cy="628213"/>
            <a:chOff x="5844182" y="4994986"/>
            <a:chExt cx="5458937" cy="628213"/>
          </a:xfrm>
        </p:grpSpPr>
        <p:sp>
          <p:nvSpPr>
            <p:cNvPr id="467" name="Google Shape;467;p22"/>
            <p:cNvSpPr txBox="1"/>
            <p:nvPr/>
          </p:nvSpPr>
          <p:spPr>
            <a:xfrm>
              <a:off x="5844182" y="4994986"/>
              <a:ext cx="2262187"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① 租税・印紙収入：</a:t>
              </a:r>
              <a:endParaRPr b="0" i="0" sz="1600" u="none" cap="none" strike="noStrike">
                <a:solidFill>
                  <a:schemeClr val="dk1"/>
                </a:solidFill>
                <a:latin typeface="Arial"/>
                <a:ea typeface="Arial"/>
                <a:cs typeface="Arial"/>
                <a:sym typeface="Arial"/>
              </a:endParaRPr>
            </a:p>
          </p:txBody>
        </p:sp>
        <p:sp>
          <p:nvSpPr>
            <p:cNvPr id="468" name="Google Shape;468;p22"/>
            <p:cNvSpPr txBox="1"/>
            <p:nvPr/>
          </p:nvSpPr>
          <p:spPr>
            <a:xfrm>
              <a:off x="6129352" y="5285414"/>
              <a:ext cx="5173767" cy="33778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所得税、法人税、消費税等の税による収入とその他の収入</a:t>
              </a:r>
              <a:endParaRPr b="0" i="0" sz="1400" u="none" cap="none" strike="noStrike">
                <a:solidFill>
                  <a:schemeClr val="dk1"/>
                </a:solidFill>
                <a:latin typeface="Arial"/>
                <a:ea typeface="Arial"/>
                <a:cs typeface="Arial"/>
                <a:sym typeface="Arial"/>
              </a:endParaRPr>
            </a:p>
          </p:txBody>
        </p:sp>
      </p:grpSp>
      <p:grpSp>
        <p:nvGrpSpPr>
          <p:cNvPr id="469" name="Google Shape;469;p22"/>
          <p:cNvGrpSpPr/>
          <p:nvPr/>
        </p:nvGrpSpPr>
        <p:grpSpPr>
          <a:xfrm>
            <a:off x="6256881" y="5852985"/>
            <a:ext cx="5499744" cy="630145"/>
            <a:chOff x="5844183" y="5793737"/>
            <a:chExt cx="5499744" cy="630145"/>
          </a:xfrm>
        </p:grpSpPr>
        <p:sp>
          <p:nvSpPr>
            <p:cNvPr id="470" name="Google Shape;470;p22"/>
            <p:cNvSpPr txBox="1"/>
            <p:nvPr/>
          </p:nvSpPr>
          <p:spPr>
            <a:xfrm>
              <a:off x="5844183" y="5793737"/>
              <a:ext cx="1360754" cy="372603"/>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③ 公債金：</a:t>
              </a:r>
              <a:endParaRPr b="0" i="0" sz="1600" u="none" cap="none" strike="noStrike">
                <a:solidFill>
                  <a:schemeClr val="dk1"/>
                </a:solidFill>
                <a:latin typeface="Arial"/>
                <a:ea typeface="Arial"/>
                <a:cs typeface="Arial"/>
                <a:sym typeface="Arial"/>
              </a:endParaRPr>
            </a:p>
          </p:txBody>
        </p:sp>
        <p:sp>
          <p:nvSpPr>
            <p:cNvPr id="471" name="Google Shape;471;p22"/>
            <p:cNvSpPr txBox="1"/>
            <p:nvPr/>
          </p:nvSpPr>
          <p:spPr>
            <a:xfrm>
              <a:off x="6129352" y="6086097"/>
              <a:ext cx="5214575" cy="33778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歳入の不足分を賄うため、国債（借金）により調達される収入</a:t>
              </a:r>
              <a:endParaRPr b="0" i="0" sz="1400" u="none" cap="none" strike="noStrike">
                <a:solidFill>
                  <a:schemeClr val="dk1"/>
                </a:solidFill>
                <a:latin typeface="Arial"/>
                <a:ea typeface="Arial"/>
                <a:cs typeface="Arial"/>
                <a:sym typeface="Arial"/>
              </a:endParaRPr>
            </a:p>
          </p:txBody>
        </p:sp>
      </p:grpSp>
      <p:pic>
        <p:nvPicPr>
          <p:cNvPr id="472" name="Google Shape;472;p22"/>
          <p:cNvPicPr preferRelativeResize="0"/>
          <p:nvPr/>
        </p:nvPicPr>
        <p:blipFill rotWithShape="1">
          <a:blip r:embed="rId4">
            <a:alphaModFix/>
          </a:blip>
          <a:srcRect b="0" l="0" r="0" t="0"/>
          <a:stretch/>
        </p:blipFill>
        <p:spPr>
          <a:xfrm>
            <a:off x="-473687" y="1671392"/>
            <a:ext cx="6925656" cy="4621169"/>
          </a:xfrm>
          <a:prstGeom prst="rect">
            <a:avLst/>
          </a:prstGeom>
          <a:noFill/>
          <a:ln>
            <a:noFill/>
          </a:ln>
        </p:spPr>
      </p:pic>
      <p:cxnSp>
        <p:nvCxnSpPr>
          <p:cNvPr id="473" name="Google Shape;473;p22"/>
          <p:cNvCxnSpPr/>
          <p:nvPr/>
        </p:nvCxnSpPr>
        <p:spPr>
          <a:xfrm>
            <a:off x="3565698" y="1766473"/>
            <a:ext cx="0" cy="238200"/>
          </a:xfrm>
          <a:prstGeom prst="straightConnector1">
            <a:avLst/>
          </a:prstGeom>
          <a:noFill/>
          <a:ln cap="flat" cmpd="sng" w="19050">
            <a:solidFill>
              <a:srgbClr val="DE5C5C"/>
            </a:solidFill>
            <a:prstDash val="solid"/>
            <a:miter lim="0"/>
            <a:headEnd len="sm" w="sm" type="none"/>
            <a:tailEnd len="sm" w="sm" type="none"/>
          </a:ln>
        </p:spPr>
      </p:cxnSp>
      <p:grpSp>
        <p:nvGrpSpPr>
          <p:cNvPr id="474" name="Google Shape;474;p22"/>
          <p:cNvGrpSpPr/>
          <p:nvPr/>
        </p:nvGrpSpPr>
        <p:grpSpPr>
          <a:xfrm>
            <a:off x="6256880" y="5211648"/>
            <a:ext cx="5802344" cy="628213"/>
            <a:chOff x="5844182" y="4994986"/>
            <a:chExt cx="5802344" cy="628213"/>
          </a:xfrm>
        </p:grpSpPr>
        <p:sp>
          <p:nvSpPr>
            <p:cNvPr id="475" name="Google Shape;475;p22"/>
            <p:cNvSpPr txBox="1"/>
            <p:nvPr/>
          </p:nvSpPr>
          <p:spPr>
            <a:xfrm>
              <a:off x="5844182" y="4994986"/>
              <a:ext cx="2262187"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② その他の収入：</a:t>
              </a:r>
              <a:endParaRPr b="0" i="0" sz="1600" u="none" cap="none" strike="noStrike">
                <a:solidFill>
                  <a:schemeClr val="dk1"/>
                </a:solidFill>
                <a:latin typeface="Arial"/>
                <a:ea typeface="Arial"/>
                <a:cs typeface="Arial"/>
                <a:sym typeface="Arial"/>
              </a:endParaRPr>
            </a:p>
          </p:txBody>
        </p:sp>
        <p:sp>
          <p:nvSpPr>
            <p:cNvPr id="476" name="Google Shape;476;p22"/>
            <p:cNvSpPr txBox="1"/>
            <p:nvPr/>
          </p:nvSpPr>
          <p:spPr>
            <a:xfrm>
              <a:off x="6129352" y="5285414"/>
              <a:ext cx="5517174" cy="33778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政府保有株の売却益や、各種手数料などによる収入（税外収入）</a:t>
              </a:r>
              <a:endParaRPr b="0" i="0" sz="1400" u="none" cap="none" strike="noStrike">
                <a:solidFill>
                  <a:srgbClr val="000000"/>
                </a:solidFill>
                <a:latin typeface="Arial"/>
                <a:ea typeface="Arial"/>
                <a:cs typeface="Arial"/>
                <a:sym typeface="Arial"/>
              </a:endParaRPr>
            </a:p>
          </p:txBody>
        </p:sp>
      </p:grpSp>
      <p:sp>
        <p:nvSpPr>
          <p:cNvPr id="477" name="Google Shape;477;p22"/>
          <p:cNvSpPr txBox="1"/>
          <p:nvPr/>
        </p:nvSpPr>
        <p:spPr>
          <a:xfrm>
            <a:off x="2398679" y="1206474"/>
            <a:ext cx="479008"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①</a:t>
            </a:r>
            <a:endParaRPr b="0" i="0" sz="1600" u="none" cap="none" strike="noStrike">
              <a:solidFill>
                <a:schemeClr val="dk1"/>
              </a:solidFill>
              <a:latin typeface="Arial"/>
              <a:ea typeface="Arial"/>
              <a:cs typeface="Arial"/>
              <a:sym typeface="Arial"/>
            </a:endParaRPr>
          </a:p>
        </p:txBody>
      </p:sp>
      <p:sp>
        <p:nvSpPr>
          <p:cNvPr id="478" name="Google Shape;478;p22"/>
          <p:cNvSpPr txBox="1"/>
          <p:nvPr/>
        </p:nvSpPr>
        <p:spPr>
          <a:xfrm>
            <a:off x="181018" y="1771970"/>
            <a:ext cx="479008"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②</a:t>
            </a:r>
            <a:endParaRPr b="0" i="0" sz="1600" u="none" cap="none" strike="noStrike">
              <a:solidFill>
                <a:schemeClr val="dk1"/>
              </a:solidFill>
              <a:latin typeface="Arial"/>
              <a:ea typeface="Arial"/>
              <a:cs typeface="Arial"/>
              <a:sym typeface="Arial"/>
            </a:endParaRPr>
          </a:p>
        </p:txBody>
      </p:sp>
      <p:sp>
        <p:nvSpPr>
          <p:cNvPr id="479" name="Google Shape;479;p22"/>
          <p:cNvSpPr txBox="1"/>
          <p:nvPr/>
        </p:nvSpPr>
        <p:spPr>
          <a:xfrm>
            <a:off x="1003339" y="3062964"/>
            <a:ext cx="479008"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③</a:t>
            </a:r>
            <a:endParaRPr b="0" i="0" sz="1600" u="none" cap="none" strike="noStrike">
              <a:solidFill>
                <a:schemeClr val="dk1"/>
              </a:solidFill>
              <a:latin typeface="Arial"/>
              <a:ea typeface="Arial"/>
              <a:cs typeface="Arial"/>
              <a:sym typeface="Arial"/>
            </a:endParaRPr>
          </a:p>
        </p:txBody>
      </p:sp>
      <p:pic>
        <p:nvPicPr>
          <p:cNvPr id="480" name="Google Shape;480;p22"/>
          <p:cNvPicPr preferRelativeResize="0"/>
          <p:nvPr/>
        </p:nvPicPr>
        <p:blipFill rotWithShape="1">
          <a:blip r:embed="rId5">
            <a:alphaModFix/>
          </a:blip>
          <a:srcRect b="0" l="0" r="0" t="0"/>
          <a:stretch/>
        </p:blipFill>
        <p:spPr>
          <a:xfrm>
            <a:off x="2507411" y="1140919"/>
            <a:ext cx="2109399" cy="682811"/>
          </a:xfrm>
          <a:prstGeom prst="rect">
            <a:avLst/>
          </a:prstGeom>
          <a:noFill/>
          <a:ln>
            <a:noFill/>
          </a:ln>
        </p:spPr>
      </p:pic>
      <p:pic>
        <p:nvPicPr>
          <p:cNvPr id="481" name="Google Shape;481;p22"/>
          <p:cNvPicPr preferRelativeResize="0"/>
          <p:nvPr/>
        </p:nvPicPr>
        <p:blipFill rotWithShape="1">
          <a:blip r:embed="rId6">
            <a:alphaModFix/>
          </a:blip>
          <a:srcRect b="0" l="0" r="0" t="0"/>
          <a:stretch/>
        </p:blipFill>
        <p:spPr>
          <a:xfrm>
            <a:off x="793230" y="1966253"/>
            <a:ext cx="3694496" cy="417002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par>
                                <p:cTn fill="hold" nodeType="with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500"/>
                                        <p:tgtEl>
                                          <p:spTgt spid="461"/>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10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23"/>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06E83"/>
                </a:solidFill>
                <a:latin typeface="Arial"/>
                <a:ea typeface="Arial"/>
                <a:cs typeface="Arial"/>
                <a:sym typeface="Arial"/>
              </a:rPr>
              <a:t>5. 国の財政</a:t>
            </a:r>
            <a:endParaRPr b="1" i="0" sz="2800" u="none" cap="none" strike="noStrike">
              <a:solidFill>
                <a:srgbClr val="E06E83"/>
              </a:solidFill>
              <a:latin typeface="Arial"/>
              <a:ea typeface="Arial"/>
              <a:cs typeface="Arial"/>
              <a:sym typeface="Arial"/>
            </a:endParaRPr>
          </a:p>
        </p:txBody>
      </p:sp>
      <p:cxnSp>
        <p:nvCxnSpPr>
          <p:cNvPr id="487" name="Google Shape;487;p23"/>
          <p:cNvCxnSpPr/>
          <p:nvPr/>
        </p:nvCxnSpPr>
        <p:spPr>
          <a:xfrm>
            <a:off x="426000" y="756126"/>
            <a:ext cx="11340000" cy="0"/>
          </a:xfrm>
          <a:prstGeom prst="straightConnector1">
            <a:avLst/>
          </a:prstGeom>
          <a:noFill/>
          <a:ln cap="flat" cmpd="dbl" w="44450">
            <a:solidFill>
              <a:srgbClr val="E06E83"/>
            </a:solidFill>
            <a:prstDash val="solid"/>
            <a:miter lim="0"/>
            <a:headEnd len="sm" w="sm" type="none"/>
            <a:tailEnd len="sm" w="sm" type="none"/>
          </a:ln>
        </p:spPr>
      </p:cxnSp>
      <p:cxnSp>
        <p:nvCxnSpPr>
          <p:cNvPr id="488" name="Google Shape;488;p23"/>
          <p:cNvCxnSpPr/>
          <p:nvPr/>
        </p:nvCxnSpPr>
        <p:spPr>
          <a:xfrm>
            <a:off x="426000" y="756126"/>
            <a:ext cx="11340000" cy="0"/>
          </a:xfrm>
          <a:prstGeom prst="straightConnector1">
            <a:avLst/>
          </a:prstGeom>
          <a:noFill/>
          <a:ln cap="flat" cmpd="dbl" w="44450">
            <a:solidFill>
              <a:srgbClr val="E06E83"/>
            </a:solidFill>
            <a:prstDash val="solid"/>
            <a:miter lim="0"/>
            <a:headEnd len="sm" w="sm" type="none"/>
            <a:tailEnd len="sm" w="sm" type="none"/>
          </a:ln>
        </p:spPr>
      </p:cxnSp>
      <p:sp>
        <p:nvSpPr>
          <p:cNvPr id="489" name="Google Shape;489;p23"/>
          <p:cNvSpPr txBox="1"/>
          <p:nvPr/>
        </p:nvSpPr>
        <p:spPr>
          <a:xfrm>
            <a:off x="4591422" y="927508"/>
            <a:ext cx="3009157" cy="70711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000"/>
              <a:buFont typeface="Arial"/>
              <a:buNone/>
            </a:pPr>
            <a:r>
              <a:rPr b="1" i="0" lang="ja-JP" sz="2000" u="none" cap="none" strike="noStrike">
                <a:solidFill>
                  <a:srgbClr val="000000"/>
                </a:solidFill>
                <a:latin typeface="Arial"/>
                <a:ea typeface="Arial"/>
                <a:cs typeface="Arial"/>
                <a:sym typeface="Arial"/>
              </a:rPr>
              <a:t>国の財政</a:t>
            </a:r>
            <a:endParaRPr b="1" i="0" sz="20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rgbClr val="000000"/>
                </a:solidFill>
                <a:latin typeface="Arial"/>
                <a:ea typeface="Arial"/>
                <a:cs typeface="Arial"/>
                <a:sym typeface="Arial"/>
              </a:rPr>
              <a:t>（令和8年度一般会計当初予算）</a:t>
            </a:r>
            <a:endParaRPr b="1" i="0" sz="1400" u="none" cap="none" strike="noStrike">
              <a:solidFill>
                <a:srgbClr val="000000"/>
              </a:solidFill>
              <a:latin typeface="Arial"/>
              <a:ea typeface="Arial"/>
              <a:cs typeface="Arial"/>
              <a:sym typeface="Arial"/>
            </a:endParaRPr>
          </a:p>
        </p:txBody>
      </p:sp>
      <p:sp>
        <p:nvSpPr>
          <p:cNvPr id="490" name="Google Shape;490;p23"/>
          <p:cNvSpPr txBox="1"/>
          <p:nvPr/>
        </p:nvSpPr>
        <p:spPr>
          <a:xfrm>
            <a:off x="4711830" y="1541314"/>
            <a:ext cx="349258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※端数処理の関係により合計が一致しない箇所があります。</a:t>
            </a:r>
            <a:endParaRPr b="0" i="0" sz="1400" u="none" cap="none" strike="noStrike">
              <a:solidFill>
                <a:srgbClr val="000000"/>
              </a:solidFill>
              <a:latin typeface="Arial"/>
              <a:ea typeface="Arial"/>
              <a:cs typeface="Arial"/>
              <a:sym typeface="Arial"/>
            </a:endParaRPr>
          </a:p>
        </p:txBody>
      </p:sp>
      <p:pic>
        <p:nvPicPr>
          <p:cNvPr id="491" name="Google Shape;491;p23"/>
          <p:cNvPicPr preferRelativeResize="0"/>
          <p:nvPr/>
        </p:nvPicPr>
        <p:blipFill rotWithShape="1">
          <a:blip r:embed="rId3">
            <a:alphaModFix/>
          </a:blip>
          <a:srcRect b="0" l="0" r="0" t="0"/>
          <a:stretch/>
        </p:blipFill>
        <p:spPr>
          <a:xfrm>
            <a:off x="-467810" y="1076383"/>
            <a:ext cx="6925656" cy="5474682"/>
          </a:xfrm>
          <a:prstGeom prst="rect">
            <a:avLst/>
          </a:prstGeom>
          <a:noFill/>
          <a:ln>
            <a:noFill/>
          </a:ln>
        </p:spPr>
      </p:pic>
      <p:pic>
        <p:nvPicPr>
          <p:cNvPr id="492" name="Google Shape;492;p23"/>
          <p:cNvPicPr preferRelativeResize="0"/>
          <p:nvPr/>
        </p:nvPicPr>
        <p:blipFill rotWithShape="1">
          <a:blip r:embed="rId4">
            <a:alphaModFix/>
          </a:blip>
          <a:srcRect b="0" l="0" r="0" t="0"/>
          <a:stretch/>
        </p:blipFill>
        <p:spPr>
          <a:xfrm>
            <a:off x="5295835" y="1076383"/>
            <a:ext cx="7346317" cy="5212532"/>
          </a:xfrm>
          <a:prstGeom prst="rect">
            <a:avLst/>
          </a:prstGeom>
          <a:noFill/>
          <a:ln>
            <a:noFill/>
          </a:ln>
        </p:spPr>
      </p:pic>
      <p:pic>
        <p:nvPicPr>
          <p:cNvPr id="493" name="Google Shape;493;p23"/>
          <p:cNvPicPr preferRelativeResize="0"/>
          <p:nvPr/>
        </p:nvPicPr>
        <p:blipFill rotWithShape="1">
          <a:blip r:embed="rId5">
            <a:alphaModFix/>
          </a:blip>
          <a:srcRect b="0" l="0" r="0" t="0"/>
          <a:stretch/>
        </p:blipFill>
        <p:spPr>
          <a:xfrm>
            <a:off x="2507411" y="1140919"/>
            <a:ext cx="2109399" cy="682811"/>
          </a:xfrm>
          <a:prstGeom prst="rect">
            <a:avLst/>
          </a:prstGeom>
          <a:noFill/>
          <a:ln>
            <a:noFill/>
          </a:ln>
        </p:spPr>
      </p:pic>
      <p:pic>
        <p:nvPicPr>
          <p:cNvPr id="494" name="Google Shape;494;p23"/>
          <p:cNvPicPr preferRelativeResize="0"/>
          <p:nvPr/>
        </p:nvPicPr>
        <p:blipFill rotWithShape="1">
          <a:blip r:embed="rId6">
            <a:alphaModFix/>
          </a:blip>
          <a:srcRect b="0" l="0" r="0" t="0"/>
          <a:stretch/>
        </p:blipFill>
        <p:spPr>
          <a:xfrm>
            <a:off x="-473687" y="1671392"/>
            <a:ext cx="6925656" cy="4621169"/>
          </a:xfrm>
          <a:prstGeom prst="rect">
            <a:avLst/>
          </a:prstGeom>
          <a:noFill/>
          <a:ln>
            <a:noFill/>
          </a:ln>
        </p:spPr>
      </p:pic>
      <p:pic>
        <p:nvPicPr>
          <p:cNvPr id="495" name="Google Shape;495;p23"/>
          <p:cNvPicPr preferRelativeResize="0"/>
          <p:nvPr/>
        </p:nvPicPr>
        <p:blipFill rotWithShape="1">
          <a:blip r:embed="rId7">
            <a:alphaModFix/>
          </a:blip>
          <a:srcRect b="0" l="0" r="0" t="0"/>
          <a:stretch/>
        </p:blipFill>
        <p:spPr>
          <a:xfrm>
            <a:off x="793230" y="1966253"/>
            <a:ext cx="3694496" cy="4170025"/>
          </a:xfrm>
          <a:prstGeom prst="rect">
            <a:avLst/>
          </a:prstGeom>
          <a:noFill/>
          <a:ln>
            <a:noFill/>
          </a:ln>
        </p:spPr>
      </p:pic>
      <p:cxnSp>
        <p:nvCxnSpPr>
          <p:cNvPr id="496" name="Google Shape;496;p23"/>
          <p:cNvCxnSpPr/>
          <p:nvPr/>
        </p:nvCxnSpPr>
        <p:spPr>
          <a:xfrm>
            <a:off x="3565698" y="1766473"/>
            <a:ext cx="0" cy="238200"/>
          </a:xfrm>
          <a:prstGeom prst="straightConnector1">
            <a:avLst/>
          </a:prstGeom>
          <a:noFill/>
          <a:ln cap="flat" cmpd="sng" w="19050">
            <a:solidFill>
              <a:srgbClr val="DE5C5C"/>
            </a:solidFill>
            <a:prstDash val="solid"/>
            <a:miter lim="0"/>
            <a:headEnd len="sm" w="sm" type="none"/>
            <a:tailEnd len="sm" w="sm" type="none"/>
          </a:ln>
        </p:spPr>
      </p:cxn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24"/>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06E83"/>
                </a:solidFill>
                <a:latin typeface="Arial"/>
                <a:ea typeface="Arial"/>
                <a:cs typeface="Arial"/>
                <a:sym typeface="Arial"/>
              </a:rPr>
              <a:t>5. 国の財政</a:t>
            </a:r>
            <a:endParaRPr b="1" i="0" sz="2800" u="none" cap="none" strike="noStrike">
              <a:solidFill>
                <a:srgbClr val="E06E83"/>
              </a:solidFill>
              <a:latin typeface="Arial"/>
              <a:ea typeface="Arial"/>
              <a:cs typeface="Arial"/>
              <a:sym typeface="Arial"/>
            </a:endParaRPr>
          </a:p>
        </p:txBody>
      </p:sp>
      <p:cxnSp>
        <p:nvCxnSpPr>
          <p:cNvPr id="502" name="Google Shape;502;p24"/>
          <p:cNvCxnSpPr/>
          <p:nvPr/>
        </p:nvCxnSpPr>
        <p:spPr>
          <a:xfrm>
            <a:off x="426000" y="756126"/>
            <a:ext cx="11340000" cy="0"/>
          </a:xfrm>
          <a:prstGeom prst="straightConnector1">
            <a:avLst/>
          </a:prstGeom>
          <a:noFill/>
          <a:ln cap="flat" cmpd="dbl" w="44450">
            <a:solidFill>
              <a:srgbClr val="E06E83"/>
            </a:solidFill>
            <a:prstDash val="solid"/>
            <a:miter lim="0"/>
            <a:headEnd len="sm" w="sm" type="none"/>
            <a:tailEnd len="sm" w="sm" type="none"/>
          </a:ln>
        </p:spPr>
      </p:cxnSp>
      <p:sp>
        <p:nvSpPr>
          <p:cNvPr id="503" name="Google Shape;503;p24"/>
          <p:cNvSpPr/>
          <p:nvPr/>
        </p:nvSpPr>
        <p:spPr>
          <a:xfrm>
            <a:off x="301517" y="1430396"/>
            <a:ext cx="5123864" cy="4881887"/>
          </a:xfrm>
          <a:prstGeom prst="roundRect">
            <a:avLst>
              <a:gd fmla="val 2541" name="adj"/>
            </a:avLst>
          </a:prstGeom>
          <a:solidFill>
            <a:srgbClr val="FDF1F1"/>
          </a:solidFill>
          <a:ln cap="flat" cmpd="sng" w="12700">
            <a:solidFill>
              <a:srgbClr val="F991A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4" name="Google Shape;504;p24"/>
          <p:cNvSpPr txBox="1"/>
          <p:nvPr/>
        </p:nvSpPr>
        <p:spPr>
          <a:xfrm>
            <a:off x="457600" y="1585357"/>
            <a:ext cx="4831870" cy="189141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令和８年度予算の国の一般会計歳出は122.3兆円となっています。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これは 主に、①社会保障関係費、②国債費、③地方交付税交付金等に使われており、これらで約３/４を占めています。</a:t>
            </a:r>
            <a:endParaRPr b="0" i="0" sz="1400" u="none" cap="none" strike="noStrike">
              <a:solidFill>
                <a:srgbClr val="000000"/>
              </a:solidFill>
              <a:latin typeface="Arial"/>
              <a:ea typeface="Arial"/>
              <a:cs typeface="Arial"/>
              <a:sym typeface="Arial"/>
            </a:endParaRPr>
          </a:p>
        </p:txBody>
      </p:sp>
      <p:cxnSp>
        <p:nvCxnSpPr>
          <p:cNvPr id="505" name="Google Shape;505;p24"/>
          <p:cNvCxnSpPr/>
          <p:nvPr/>
        </p:nvCxnSpPr>
        <p:spPr>
          <a:xfrm>
            <a:off x="554333" y="3698961"/>
            <a:ext cx="4618233" cy="0"/>
          </a:xfrm>
          <a:prstGeom prst="straightConnector1">
            <a:avLst/>
          </a:prstGeom>
          <a:noFill/>
          <a:ln cap="flat" cmpd="sng" w="9525">
            <a:solidFill>
              <a:srgbClr val="E06E83"/>
            </a:solidFill>
            <a:prstDash val="dash"/>
            <a:miter lim="0"/>
            <a:headEnd len="sm" w="sm" type="none"/>
            <a:tailEnd len="sm" w="sm" type="none"/>
          </a:ln>
        </p:spPr>
      </p:cxnSp>
      <p:grpSp>
        <p:nvGrpSpPr>
          <p:cNvPr id="506" name="Google Shape;506;p24"/>
          <p:cNvGrpSpPr/>
          <p:nvPr/>
        </p:nvGrpSpPr>
        <p:grpSpPr>
          <a:xfrm>
            <a:off x="457599" y="3799612"/>
            <a:ext cx="5458937" cy="628213"/>
            <a:chOff x="5844182" y="4994986"/>
            <a:chExt cx="5458937" cy="628213"/>
          </a:xfrm>
        </p:grpSpPr>
        <p:sp>
          <p:nvSpPr>
            <p:cNvPr id="507" name="Google Shape;507;p24"/>
            <p:cNvSpPr txBox="1"/>
            <p:nvPr/>
          </p:nvSpPr>
          <p:spPr>
            <a:xfrm>
              <a:off x="5844182" y="4994986"/>
              <a:ext cx="2219274"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① 社会保障関係費：</a:t>
              </a:r>
              <a:endParaRPr b="0" i="0" sz="1600" u="none" cap="none" strike="noStrike">
                <a:solidFill>
                  <a:schemeClr val="dk1"/>
                </a:solidFill>
                <a:latin typeface="Arial"/>
                <a:ea typeface="Arial"/>
                <a:cs typeface="Arial"/>
                <a:sym typeface="Arial"/>
              </a:endParaRPr>
            </a:p>
          </p:txBody>
        </p:sp>
        <p:sp>
          <p:nvSpPr>
            <p:cNvPr id="508" name="Google Shape;508;p24"/>
            <p:cNvSpPr txBox="1"/>
            <p:nvPr/>
          </p:nvSpPr>
          <p:spPr>
            <a:xfrm>
              <a:off x="6129352" y="5285414"/>
              <a:ext cx="5173767" cy="33778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年金、医療、介護、こども・子育て等のための支出 </a:t>
              </a:r>
              <a:endParaRPr b="0" i="0" sz="1400" u="none" cap="none" strike="noStrike">
                <a:solidFill>
                  <a:schemeClr val="dk1"/>
                </a:solidFill>
                <a:latin typeface="Arial"/>
                <a:ea typeface="Arial"/>
                <a:cs typeface="Arial"/>
                <a:sym typeface="Arial"/>
              </a:endParaRPr>
            </a:p>
          </p:txBody>
        </p:sp>
      </p:grpSp>
      <p:grpSp>
        <p:nvGrpSpPr>
          <p:cNvPr id="509" name="Google Shape;509;p24"/>
          <p:cNvGrpSpPr/>
          <p:nvPr/>
        </p:nvGrpSpPr>
        <p:grpSpPr>
          <a:xfrm>
            <a:off x="457600" y="4439697"/>
            <a:ext cx="4667870" cy="858760"/>
            <a:chOff x="5844183" y="5793737"/>
            <a:chExt cx="4667870" cy="858760"/>
          </a:xfrm>
        </p:grpSpPr>
        <p:sp>
          <p:nvSpPr>
            <p:cNvPr id="510" name="Google Shape;510;p24"/>
            <p:cNvSpPr txBox="1"/>
            <p:nvPr/>
          </p:nvSpPr>
          <p:spPr>
            <a:xfrm>
              <a:off x="5844183" y="5793737"/>
              <a:ext cx="1360754" cy="372603"/>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② 国債費：</a:t>
              </a:r>
              <a:endParaRPr b="0" i="0" sz="1600" u="none" cap="none" strike="noStrike">
                <a:solidFill>
                  <a:schemeClr val="dk1"/>
                </a:solidFill>
                <a:latin typeface="Arial"/>
                <a:ea typeface="Arial"/>
                <a:cs typeface="Arial"/>
                <a:sym typeface="Arial"/>
              </a:endParaRPr>
            </a:p>
          </p:txBody>
        </p:sp>
        <p:sp>
          <p:nvSpPr>
            <p:cNvPr id="511" name="Google Shape;511;p24"/>
            <p:cNvSpPr txBox="1"/>
            <p:nvPr/>
          </p:nvSpPr>
          <p:spPr>
            <a:xfrm>
              <a:off x="6129353" y="6086097"/>
              <a:ext cx="4382700" cy="5664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国債の償還（国の借金の元本の返済）と利払いを行うための経費 </a:t>
              </a:r>
              <a:endParaRPr b="0" i="0" sz="1400" u="none" cap="none" strike="noStrike">
                <a:solidFill>
                  <a:schemeClr val="dk1"/>
                </a:solidFill>
                <a:latin typeface="Arial"/>
                <a:ea typeface="Arial"/>
                <a:cs typeface="Arial"/>
                <a:sym typeface="Arial"/>
              </a:endParaRPr>
            </a:p>
          </p:txBody>
        </p:sp>
      </p:grpSp>
      <p:grpSp>
        <p:nvGrpSpPr>
          <p:cNvPr id="512" name="Google Shape;512;p24"/>
          <p:cNvGrpSpPr/>
          <p:nvPr/>
        </p:nvGrpSpPr>
        <p:grpSpPr>
          <a:xfrm>
            <a:off x="457600" y="5340246"/>
            <a:ext cx="4667853" cy="886745"/>
            <a:chOff x="5844182" y="4994986"/>
            <a:chExt cx="4667853" cy="886745"/>
          </a:xfrm>
        </p:grpSpPr>
        <p:sp>
          <p:nvSpPr>
            <p:cNvPr id="513" name="Google Shape;513;p24"/>
            <p:cNvSpPr txBox="1"/>
            <p:nvPr/>
          </p:nvSpPr>
          <p:spPr>
            <a:xfrm>
              <a:off x="5844182" y="4994986"/>
              <a:ext cx="2598421"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③ 地方交付税交付金等：</a:t>
              </a:r>
              <a:endParaRPr b="0" i="0" sz="1600" u="none" cap="none" strike="noStrike">
                <a:solidFill>
                  <a:schemeClr val="dk1"/>
                </a:solidFill>
                <a:latin typeface="Arial"/>
                <a:ea typeface="Arial"/>
                <a:cs typeface="Arial"/>
                <a:sym typeface="Arial"/>
              </a:endParaRPr>
            </a:p>
          </p:txBody>
        </p:sp>
        <p:sp>
          <p:nvSpPr>
            <p:cNvPr id="514" name="Google Shape;514;p24"/>
            <p:cNvSpPr txBox="1"/>
            <p:nvPr/>
          </p:nvSpPr>
          <p:spPr>
            <a:xfrm>
              <a:off x="6129352" y="5285414"/>
              <a:ext cx="4382683" cy="59631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どこでも一定の公的サービス水準が維持されるよう、国が調整して地方団体に配分する経費</a:t>
              </a:r>
              <a:endParaRPr b="0" i="0" sz="1400" u="none" cap="none" strike="noStrike">
                <a:solidFill>
                  <a:schemeClr val="dk1"/>
                </a:solidFill>
                <a:latin typeface="Arial"/>
                <a:ea typeface="Arial"/>
                <a:cs typeface="Arial"/>
                <a:sym typeface="Arial"/>
              </a:endParaRPr>
            </a:p>
          </p:txBody>
        </p:sp>
      </p:grpSp>
      <p:pic>
        <p:nvPicPr>
          <p:cNvPr id="515" name="Google Shape;515;p24"/>
          <p:cNvPicPr preferRelativeResize="0"/>
          <p:nvPr/>
        </p:nvPicPr>
        <p:blipFill rotWithShape="1">
          <a:blip r:embed="rId3">
            <a:alphaModFix/>
          </a:blip>
          <a:srcRect b="0" l="0" r="0" t="0"/>
          <a:stretch/>
        </p:blipFill>
        <p:spPr>
          <a:xfrm>
            <a:off x="5295835" y="1076383"/>
            <a:ext cx="7346317" cy="5212532"/>
          </a:xfrm>
          <a:prstGeom prst="rect">
            <a:avLst/>
          </a:prstGeom>
          <a:noFill/>
          <a:ln>
            <a:noFill/>
          </a:ln>
        </p:spPr>
      </p:pic>
      <p:pic>
        <p:nvPicPr>
          <p:cNvPr id="516" name="Google Shape;516;p24"/>
          <p:cNvPicPr preferRelativeResize="0"/>
          <p:nvPr/>
        </p:nvPicPr>
        <p:blipFill>
          <a:blip r:embed="rId4">
            <a:alphaModFix/>
          </a:blip>
          <a:stretch>
            <a:fillRect/>
          </a:stretch>
        </p:blipFill>
        <p:spPr>
          <a:xfrm>
            <a:off x="6732589" y="2694964"/>
            <a:ext cx="3072050" cy="256912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03"/>
                                        </p:tgtEl>
                                        <p:attrNameLst>
                                          <p:attrName>style.visibility</p:attrName>
                                        </p:attrNameLst>
                                      </p:cBhvr>
                                      <p:to>
                                        <p:strVal val="visible"/>
                                      </p:to>
                                    </p:set>
                                    <p:anim calcmode="lin" valueType="num">
                                      <p:cBhvr additive="base">
                                        <p:cTn dur="500"/>
                                        <p:tgtEl>
                                          <p:spTgt spid="503"/>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5"/>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06E83"/>
                </a:solidFill>
                <a:latin typeface="Arial"/>
                <a:ea typeface="Arial"/>
                <a:cs typeface="Arial"/>
                <a:sym typeface="Arial"/>
              </a:rPr>
              <a:t>5. 国の財政</a:t>
            </a:r>
            <a:endParaRPr b="1" i="0" sz="2800" u="none" cap="none" strike="noStrike">
              <a:solidFill>
                <a:srgbClr val="E06E83"/>
              </a:solidFill>
              <a:latin typeface="Arial"/>
              <a:ea typeface="Arial"/>
              <a:cs typeface="Arial"/>
              <a:sym typeface="Arial"/>
            </a:endParaRPr>
          </a:p>
        </p:txBody>
      </p:sp>
      <p:cxnSp>
        <p:nvCxnSpPr>
          <p:cNvPr id="522" name="Google Shape;522;p25"/>
          <p:cNvCxnSpPr/>
          <p:nvPr/>
        </p:nvCxnSpPr>
        <p:spPr>
          <a:xfrm>
            <a:off x="426000" y="756126"/>
            <a:ext cx="11340000" cy="0"/>
          </a:xfrm>
          <a:prstGeom prst="straightConnector1">
            <a:avLst/>
          </a:prstGeom>
          <a:noFill/>
          <a:ln cap="flat" cmpd="dbl" w="44450">
            <a:solidFill>
              <a:srgbClr val="E06E83"/>
            </a:solidFill>
            <a:prstDash val="solid"/>
            <a:miter lim="0"/>
            <a:headEnd len="sm" w="sm" type="none"/>
            <a:tailEnd len="sm" w="sm" type="none"/>
          </a:ln>
        </p:spPr>
      </p:cxnSp>
      <p:sp>
        <p:nvSpPr>
          <p:cNvPr id="523" name="Google Shape;523;p25"/>
          <p:cNvSpPr txBox="1"/>
          <p:nvPr/>
        </p:nvSpPr>
        <p:spPr>
          <a:xfrm>
            <a:off x="311425" y="2132147"/>
            <a:ext cx="5174975" cy="337489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予算は、国や地方公共団体が4月から翌年3月までの１年間（会計年度）に必要となる活動資金の収入（歳入）と支出（歳出）の予定を示した計画のことです。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国の予算は「国会」、地方公共団体の予算は「地方議会」での議決を経て、正式に「予算」として成立します。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予算は、成立の時期や目的によって３つに区分されます。</a:t>
            </a:r>
            <a:endParaRPr b="0" i="0" sz="1400" u="none" cap="none" strike="noStrike">
              <a:solidFill>
                <a:srgbClr val="000000"/>
              </a:solidFill>
              <a:latin typeface="Arial"/>
              <a:ea typeface="Arial"/>
              <a:cs typeface="Arial"/>
              <a:sym typeface="Arial"/>
            </a:endParaRPr>
          </a:p>
        </p:txBody>
      </p:sp>
      <p:sp>
        <p:nvSpPr>
          <p:cNvPr id="524" name="Google Shape;524;p25"/>
          <p:cNvSpPr/>
          <p:nvPr/>
        </p:nvSpPr>
        <p:spPr>
          <a:xfrm>
            <a:off x="5595161" y="1143002"/>
            <a:ext cx="6197909" cy="5136774"/>
          </a:xfrm>
          <a:prstGeom prst="roundRect">
            <a:avLst>
              <a:gd fmla="val 2630" name="adj"/>
            </a:avLst>
          </a:prstGeom>
          <a:solidFill>
            <a:srgbClr val="FDF1F1"/>
          </a:solidFill>
          <a:ln cap="flat" cmpd="sng" w="12700">
            <a:solidFill>
              <a:srgbClr val="F991A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5" name="Google Shape;525;p25"/>
          <p:cNvSpPr/>
          <p:nvPr/>
        </p:nvSpPr>
        <p:spPr>
          <a:xfrm>
            <a:off x="5787986" y="1417175"/>
            <a:ext cx="1891750" cy="410473"/>
          </a:xfrm>
          <a:prstGeom prst="roundRect">
            <a:avLst>
              <a:gd fmla="val 16667" name="adj"/>
            </a:avLst>
          </a:prstGeom>
          <a:solidFill>
            <a:srgbClr val="E06E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6" name="Google Shape;526;p25"/>
          <p:cNvSpPr txBox="1"/>
          <p:nvPr/>
        </p:nvSpPr>
        <p:spPr>
          <a:xfrm>
            <a:off x="6047050" y="1451592"/>
            <a:ext cx="137362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当初予算</a:t>
            </a:r>
            <a:endParaRPr b="0" i="0" sz="1400" u="none" cap="none" strike="noStrike">
              <a:solidFill>
                <a:srgbClr val="000000"/>
              </a:solidFill>
              <a:latin typeface="Arial"/>
              <a:ea typeface="Arial"/>
              <a:cs typeface="Arial"/>
              <a:sym typeface="Arial"/>
            </a:endParaRPr>
          </a:p>
        </p:txBody>
      </p:sp>
      <p:sp>
        <p:nvSpPr>
          <p:cNvPr id="527" name="Google Shape;527;p25"/>
          <p:cNvSpPr txBox="1"/>
          <p:nvPr/>
        </p:nvSpPr>
        <p:spPr>
          <a:xfrm>
            <a:off x="5734200" y="1961250"/>
            <a:ext cx="6068700" cy="6342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会計年度開始前に成立する、その年の基本となる予算計画で、内閣や地方公共団体の首長の基本方針に基づき編成されます。</a:t>
            </a:r>
            <a:endParaRPr b="0" i="0" sz="1400" u="none" cap="none" strike="noStrike">
              <a:solidFill>
                <a:srgbClr val="000000"/>
              </a:solidFill>
              <a:latin typeface="Arial"/>
              <a:ea typeface="Arial"/>
              <a:cs typeface="Arial"/>
              <a:sym typeface="Arial"/>
            </a:endParaRPr>
          </a:p>
        </p:txBody>
      </p:sp>
      <p:sp>
        <p:nvSpPr>
          <p:cNvPr id="528" name="Google Shape;528;p25"/>
          <p:cNvSpPr/>
          <p:nvPr/>
        </p:nvSpPr>
        <p:spPr>
          <a:xfrm>
            <a:off x="5787986" y="2911158"/>
            <a:ext cx="1891750" cy="410473"/>
          </a:xfrm>
          <a:prstGeom prst="roundRect">
            <a:avLst>
              <a:gd fmla="val 16667" name="adj"/>
            </a:avLst>
          </a:prstGeom>
          <a:solidFill>
            <a:srgbClr val="E06E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9" name="Google Shape;529;p25"/>
          <p:cNvSpPr txBox="1"/>
          <p:nvPr/>
        </p:nvSpPr>
        <p:spPr>
          <a:xfrm>
            <a:off x="5930435" y="2945575"/>
            <a:ext cx="160685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補正予算</a:t>
            </a:r>
            <a:endParaRPr b="0" i="0" sz="1400" u="none" cap="none" strike="noStrike">
              <a:solidFill>
                <a:srgbClr val="000000"/>
              </a:solidFill>
              <a:latin typeface="Arial"/>
              <a:ea typeface="Arial"/>
              <a:cs typeface="Arial"/>
              <a:sym typeface="Arial"/>
            </a:endParaRPr>
          </a:p>
        </p:txBody>
      </p:sp>
      <p:sp>
        <p:nvSpPr>
          <p:cNvPr id="530" name="Google Shape;530;p25"/>
          <p:cNvSpPr txBox="1"/>
          <p:nvPr/>
        </p:nvSpPr>
        <p:spPr>
          <a:xfrm>
            <a:off x="5734200" y="3386175"/>
            <a:ext cx="6068700" cy="10065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60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当初予算成立後に、災害対策や経済情勢の変化に対応するため、追加・変更される予算です。</a:t>
            </a:r>
            <a:endParaRPr b="0" i="0" sz="1600" u="none" cap="none" strike="noStrike">
              <a:solidFill>
                <a:schemeClr val="dk1"/>
              </a:solidFill>
              <a:latin typeface="Arial"/>
              <a:ea typeface="Arial"/>
              <a:cs typeface="Arial"/>
              <a:sym typeface="Arial"/>
            </a:endParaRPr>
          </a:p>
          <a:p>
            <a:pPr indent="0" lvl="0" marL="0" marR="0" rtl="0" algn="l">
              <a:lnSpc>
                <a:spcPct val="120000"/>
              </a:lnSpc>
              <a:spcBef>
                <a:spcPts val="60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年度途中で編成され、経済対策や物価高対策などに使われます。</a:t>
            </a:r>
            <a:endParaRPr b="0" i="0" sz="1400" u="none" cap="none" strike="noStrike">
              <a:solidFill>
                <a:srgbClr val="000000"/>
              </a:solidFill>
              <a:latin typeface="Arial"/>
              <a:ea typeface="Arial"/>
              <a:cs typeface="Arial"/>
              <a:sym typeface="Arial"/>
            </a:endParaRPr>
          </a:p>
        </p:txBody>
      </p:sp>
      <p:sp>
        <p:nvSpPr>
          <p:cNvPr id="531" name="Google Shape;531;p25"/>
          <p:cNvSpPr/>
          <p:nvPr/>
        </p:nvSpPr>
        <p:spPr>
          <a:xfrm>
            <a:off x="5787986" y="4785435"/>
            <a:ext cx="1891750" cy="410473"/>
          </a:xfrm>
          <a:prstGeom prst="roundRect">
            <a:avLst>
              <a:gd fmla="val 16667" name="adj"/>
            </a:avLst>
          </a:prstGeom>
          <a:solidFill>
            <a:srgbClr val="E06E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2" name="Google Shape;532;p25"/>
          <p:cNvSpPr txBox="1"/>
          <p:nvPr/>
        </p:nvSpPr>
        <p:spPr>
          <a:xfrm>
            <a:off x="5930435" y="4819852"/>
            <a:ext cx="160685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暫定予算</a:t>
            </a:r>
            <a:endParaRPr b="0" i="0" sz="1400" u="none" cap="none" strike="noStrike">
              <a:solidFill>
                <a:srgbClr val="000000"/>
              </a:solidFill>
              <a:latin typeface="Arial"/>
              <a:ea typeface="Arial"/>
              <a:cs typeface="Arial"/>
              <a:sym typeface="Arial"/>
            </a:endParaRPr>
          </a:p>
        </p:txBody>
      </p:sp>
      <p:sp>
        <p:nvSpPr>
          <p:cNvPr id="533" name="Google Shape;533;p25"/>
          <p:cNvSpPr txBox="1"/>
          <p:nvPr/>
        </p:nvSpPr>
        <p:spPr>
          <a:xfrm>
            <a:off x="5709457" y="5340052"/>
            <a:ext cx="5982860" cy="68322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当初予算が年度開始までに成立しない場合に、国や地方公共団体の運営上、必要な支出に限定して編成される短期予算です。</a:t>
            </a:r>
            <a:endParaRPr b="0" i="0" sz="1400" u="none" cap="none" strike="noStrike">
              <a:solidFill>
                <a:srgbClr val="000000"/>
              </a:solidFill>
              <a:latin typeface="Arial"/>
              <a:ea typeface="Arial"/>
              <a:cs typeface="Arial"/>
              <a:sym typeface="Arial"/>
            </a:endParaRPr>
          </a:p>
        </p:txBody>
      </p:sp>
      <p:sp>
        <p:nvSpPr>
          <p:cNvPr id="534" name="Google Shape;534;p25"/>
          <p:cNvSpPr/>
          <p:nvPr/>
        </p:nvSpPr>
        <p:spPr>
          <a:xfrm>
            <a:off x="311426" y="1575336"/>
            <a:ext cx="3937465" cy="366692"/>
          </a:xfrm>
          <a:prstGeom prst="rect">
            <a:avLst/>
          </a:prstGeom>
          <a:solidFill>
            <a:srgbClr val="F9D7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5" name="Google Shape;535;p25"/>
          <p:cNvSpPr txBox="1"/>
          <p:nvPr/>
        </p:nvSpPr>
        <p:spPr>
          <a:xfrm>
            <a:off x="352952" y="1587507"/>
            <a:ext cx="24823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予算とは？</a:t>
            </a:r>
            <a:endParaRPr b="1" i="0" sz="16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24"/>
                                        </p:tgtEl>
                                        <p:attrNameLst>
                                          <p:attrName>style.visibility</p:attrName>
                                        </p:attrNameLst>
                                      </p:cBhvr>
                                      <p:to>
                                        <p:strVal val="visible"/>
                                      </p:to>
                                    </p:set>
                                    <p:anim calcmode="lin" valueType="num">
                                      <p:cBhvr additive="base">
                                        <p:cTn dur="500"/>
                                        <p:tgtEl>
                                          <p:spTgt spid="52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500"/>
                                        <p:tgtEl>
                                          <p:spTgt spid="525"/>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500"/>
                                        <p:tgtEl>
                                          <p:spTgt spid="526"/>
                                        </p:tgtEl>
                                      </p:cBhvr>
                                    </p:animEffect>
                                  </p:childTnLst>
                                </p:cTn>
                              </p:par>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500"/>
                                        <p:tgtEl>
                                          <p:spTgt spid="527"/>
                                        </p:tgtEl>
                                      </p:cBhvr>
                                    </p:animEffect>
                                  </p:childTnLst>
                                </p:cTn>
                              </p:par>
                              <p:par>
                                <p:cTn fill="hold" nodeType="with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26"/>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06E83"/>
                </a:solidFill>
                <a:latin typeface="Arial"/>
                <a:ea typeface="Arial"/>
                <a:cs typeface="Arial"/>
                <a:sym typeface="Arial"/>
              </a:rPr>
              <a:t>5. 国の財政</a:t>
            </a:r>
            <a:endParaRPr b="1" i="0" sz="2800" u="none" cap="none" strike="noStrike">
              <a:solidFill>
                <a:srgbClr val="E06E83"/>
              </a:solidFill>
              <a:latin typeface="Arial"/>
              <a:ea typeface="Arial"/>
              <a:cs typeface="Arial"/>
              <a:sym typeface="Arial"/>
            </a:endParaRPr>
          </a:p>
        </p:txBody>
      </p:sp>
      <p:cxnSp>
        <p:nvCxnSpPr>
          <p:cNvPr id="541" name="Google Shape;541;p26"/>
          <p:cNvCxnSpPr/>
          <p:nvPr/>
        </p:nvCxnSpPr>
        <p:spPr>
          <a:xfrm>
            <a:off x="426000" y="756126"/>
            <a:ext cx="11340000" cy="0"/>
          </a:xfrm>
          <a:prstGeom prst="straightConnector1">
            <a:avLst/>
          </a:prstGeom>
          <a:noFill/>
          <a:ln cap="flat" cmpd="dbl" w="44450">
            <a:solidFill>
              <a:srgbClr val="E06E83"/>
            </a:solidFill>
            <a:prstDash val="solid"/>
            <a:miter lim="0"/>
            <a:headEnd len="sm" w="sm" type="none"/>
            <a:tailEnd len="sm" w="sm" type="none"/>
          </a:ln>
        </p:spPr>
      </p:cxnSp>
      <p:sp>
        <p:nvSpPr>
          <p:cNvPr id="542" name="Google Shape;542;p26"/>
          <p:cNvSpPr/>
          <p:nvPr/>
        </p:nvSpPr>
        <p:spPr>
          <a:xfrm>
            <a:off x="426001" y="1550030"/>
            <a:ext cx="4985243" cy="4412359"/>
          </a:xfrm>
          <a:prstGeom prst="roundRect">
            <a:avLst>
              <a:gd fmla="val 2541" name="adj"/>
            </a:avLst>
          </a:prstGeom>
          <a:solidFill>
            <a:srgbClr val="FDF1F1"/>
          </a:solidFill>
          <a:ln cap="flat" cmpd="sng" w="12700">
            <a:solidFill>
              <a:srgbClr val="E06E83"/>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aphicFrame>
        <p:nvGraphicFramePr>
          <p:cNvPr id="543" name="Google Shape;543;p26"/>
          <p:cNvGraphicFramePr/>
          <p:nvPr/>
        </p:nvGraphicFramePr>
        <p:xfrm>
          <a:off x="5680664" y="1240541"/>
          <a:ext cx="3000000" cy="3000000"/>
        </p:xfrm>
        <a:graphic>
          <a:graphicData uri="http://schemas.openxmlformats.org/drawingml/2006/table">
            <a:tbl>
              <a:tblPr firstRow="1">
                <a:noFill/>
                <a:tableStyleId>{F4155943-853B-488A-B08C-6E3A9CFE7F48}</a:tableStyleId>
              </a:tblPr>
              <a:tblGrid>
                <a:gridCol w="1021950"/>
                <a:gridCol w="1306075"/>
                <a:gridCol w="1306075"/>
                <a:gridCol w="1306075"/>
                <a:gridCol w="1306075"/>
              </a:tblGrid>
              <a:tr h="508275">
                <a:tc>
                  <a:txBody>
                    <a:bodyPr/>
                    <a:lstStyle/>
                    <a:p>
                      <a:pPr indent="0" lvl="0" marL="0" marR="0" rtl="0" algn="ctr">
                        <a:lnSpc>
                          <a:spcPct val="100000"/>
                        </a:lnSpc>
                        <a:spcBef>
                          <a:spcPts val="0"/>
                        </a:spcBef>
                        <a:spcAft>
                          <a:spcPts val="0"/>
                        </a:spcAft>
                        <a:buClr>
                          <a:srgbClr val="000000"/>
                        </a:buClr>
                        <a:buSzPts val="1800"/>
                        <a:buFont typeface="Arial"/>
                        <a:buNone/>
                      </a:pPr>
                      <a:r>
                        <a:rPr b="0" lang="ja-JP" sz="1800" u="none" cap="none" strike="noStrike">
                          <a:solidFill>
                            <a:schemeClr val="dk1"/>
                          </a:solidFill>
                          <a:latin typeface="Arial"/>
                          <a:ea typeface="Arial"/>
                          <a:cs typeface="Arial"/>
                          <a:sym typeface="Arial"/>
                        </a:rPr>
                        <a:t>時 期</a:t>
                      </a:r>
                      <a:endParaRPr sz="1400" u="none" cap="none" strike="noStrike"/>
                    </a:p>
                  </a:txBody>
                  <a:tcPr marT="45725" marB="45725" marR="91450" marL="91450" anchor="ctr">
                    <a:lnR cap="flat" cmpd="sng" w="12700">
                      <a:solidFill>
                        <a:srgbClr val="7F7F7F"/>
                      </a:solidFill>
                      <a:prstDash val="dot"/>
                      <a:round/>
                      <a:headEnd len="sm" w="sm" type="none"/>
                      <a:tailEnd len="sm" w="sm" type="none"/>
                    </a:lnR>
                    <a:lnB cap="flat" cmpd="sng" w="12700">
                      <a:solidFill>
                        <a:srgbClr val="7F7F7F"/>
                      </a:solidFill>
                      <a:prstDash val="dot"/>
                      <a:round/>
                      <a:headEnd len="sm" w="sm" type="none"/>
                      <a:tailEnd len="sm" w="sm" type="none"/>
                    </a:lnB>
                    <a:solidFill>
                      <a:srgbClr val="BFBFBF"/>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0" lang="ja-JP" sz="1800" u="none" cap="none" strike="noStrike">
                          <a:solidFill>
                            <a:schemeClr val="dk1"/>
                          </a:solidFill>
                          <a:latin typeface="Arial"/>
                          <a:ea typeface="Arial"/>
                          <a:cs typeface="Arial"/>
                          <a:sym typeface="Arial"/>
                        </a:rPr>
                        <a:t>国</a:t>
                      </a:r>
                      <a:endParaRPr sz="1400" u="none" cap="none" strike="noStrike"/>
                    </a:p>
                  </a:txBody>
                  <a:tcPr marT="45725" marB="45725" marR="91450" marL="91450" anchor="ctr">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B cap="flat" cmpd="sng" w="12700">
                      <a:solidFill>
                        <a:srgbClr val="7F7F7F"/>
                      </a:solidFill>
                      <a:prstDash val="dot"/>
                      <a:round/>
                      <a:headEnd len="sm" w="sm" type="none"/>
                      <a:tailEnd len="sm" w="sm" type="none"/>
                    </a:lnB>
                    <a:solidFill>
                      <a:srgbClr val="B3E5A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0" lang="ja-JP" sz="1800" u="none" cap="none" strike="noStrike">
                          <a:solidFill>
                            <a:schemeClr val="dk1"/>
                          </a:solidFill>
                          <a:latin typeface="Arial"/>
                          <a:ea typeface="Arial"/>
                          <a:cs typeface="Arial"/>
                          <a:sym typeface="Arial"/>
                        </a:rPr>
                        <a:t>内 閣</a:t>
                      </a:r>
                      <a:endParaRPr sz="1400" u="none" cap="none" strike="noStrike"/>
                    </a:p>
                  </a:txBody>
                  <a:tcPr marT="45725" marB="45725" marR="91450" marL="91450" anchor="ctr">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B cap="flat" cmpd="sng" w="12700">
                      <a:solidFill>
                        <a:srgbClr val="7F7F7F"/>
                      </a:solidFill>
                      <a:prstDash val="dot"/>
                      <a:round/>
                      <a:headEnd len="sm" w="sm" type="none"/>
                      <a:tailEnd len="sm" w="sm" type="none"/>
                    </a:lnB>
                    <a:solidFill>
                      <a:srgbClr val="FFEAA7"/>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0" lang="ja-JP" sz="1700" u="none" cap="none" strike="noStrike">
                          <a:solidFill>
                            <a:schemeClr val="dk1"/>
                          </a:solidFill>
                          <a:latin typeface="Arial"/>
                          <a:ea typeface="Arial"/>
                          <a:cs typeface="Arial"/>
                          <a:sym typeface="Arial"/>
                        </a:rPr>
                        <a:t>会計検査院</a:t>
                      </a:r>
                      <a:endParaRPr sz="1300" u="none" cap="none" strike="noStrike"/>
                    </a:p>
                  </a:txBody>
                  <a:tcPr marT="45725" marB="45725" marR="91450" marL="91450" anchor="ctr">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B cap="flat" cmpd="sng" w="12700">
                      <a:solidFill>
                        <a:srgbClr val="7F7F7F"/>
                      </a:solidFill>
                      <a:prstDash val="dot"/>
                      <a:round/>
                      <a:headEnd len="sm" w="sm" type="none"/>
                      <a:tailEnd len="sm" w="sm" type="none"/>
                    </a:lnB>
                    <a:solidFill>
                      <a:srgbClr val="FCC4D4"/>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0" lang="ja-JP" sz="1800" u="none" cap="none" strike="noStrike">
                          <a:solidFill>
                            <a:schemeClr val="dk1"/>
                          </a:solidFill>
                          <a:latin typeface="Arial"/>
                          <a:ea typeface="Arial"/>
                          <a:cs typeface="Arial"/>
                          <a:sym typeface="Arial"/>
                        </a:rPr>
                        <a:t>国 会</a:t>
                      </a:r>
                      <a:endParaRPr sz="1400" u="none" cap="none" strike="noStrike"/>
                    </a:p>
                  </a:txBody>
                  <a:tcPr marT="45725" marB="45725" marR="91450" marL="91450" anchor="ctr">
                    <a:lnL cap="flat" cmpd="sng" w="12700">
                      <a:solidFill>
                        <a:srgbClr val="7F7F7F"/>
                      </a:solidFill>
                      <a:prstDash val="dot"/>
                      <a:round/>
                      <a:headEnd len="sm" w="sm" type="none"/>
                      <a:tailEnd len="sm" w="sm" type="none"/>
                    </a:lnL>
                    <a:lnB cap="flat" cmpd="sng" w="12700">
                      <a:solidFill>
                        <a:srgbClr val="7F7F7F"/>
                      </a:solidFill>
                      <a:prstDash val="dot"/>
                      <a:round/>
                      <a:headEnd len="sm" w="sm" type="none"/>
                      <a:tailEnd len="sm" w="sm" type="none"/>
                    </a:lnB>
                    <a:solidFill>
                      <a:srgbClr val="95DCF7"/>
                    </a:solidFill>
                  </a:tcPr>
                </a:tc>
              </a:tr>
              <a:tr h="2855100">
                <a:tc>
                  <a:txBody>
                    <a:bodyPr/>
                    <a:lstStyle/>
                    <a:p>
                      <a:pPr indent="0" lvl="0" marL="0" marR="0" rtl="0" algn="l">
                        <a:lnSpc>
                          <a:spcPct val="100000"/>
                        </a:lnSpc>
                        <a:spcBef>
                          <a:spcPts val="0"/>
                        </a:spcBef>
                        <a:spcAft>
                          <a:spcPts val="0"/>
                        </a:spcAft>
                        <a:buClr>
                          <a:srgbClr val="000000"/>
                        </a:buClr>
                        <a:buSzPts val="1400"/>
                        <a:buFont typeface="Arial"/>
                        <a:buNone/>
                      </a:pPr>
                      <a:r>
                        <a:rPr lang="ja-JP" sz="1400" u="none" cap="none" strike="noStrike">
                          <a:latin typeface="Arial"/>
                          <a:ea typeface="Arial"/>
                          <a:cs typeface="Arial"/>
                          <a:sym typeface="Arial"/>
                        </a:rPr>
                        <a:t>20X0年度</a:t>
                      </a:r>
                      <a:endParaRPr sz="1400" u="none" cap="none" strike="noStrike"/>
                    </a:p>
                  </a:txBody>
                  <a:tcPr marT="45725" marB="45725" marR="91450" marL="91450" anchor="ctr">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lnB cap="flat" cmpd="sng" w="12700">
                      <a:solidFill>
                        <a:srgbClr val="7F7F7F"/>
                      </a:solidFill>
                      <a:prstDash val="dot"/>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lnB cap="flat" cmpd="sng" w="12700">
                      <a:solidFill>
                        <a:srgbClr val="7F7F7F"/>
                      </a:solidFill>
                      <a:prstDash val="dot"/>
                      <a:round/>
                      <a:headEnd len="sm" w="sm" type="none"/>
                      <a:tailEnd len="sm" w="sm" type="none"/>
                    </a:lnB>
                    <a:solidFill>
                      <a:srgbClr val="D8F2CF"/>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lnB cap="flat" cmpd="sng" w="12700">
                      <a:solidFill>
                        <a:srgbClr val="7F7F7F"/>
                      </a:solidFill>
                      <a:prstDash val="dot"/>
                      <a:round/>
                      <a:headEnd len="sm" w="sm" type="none"/>
                      <a:tailEnd len="sm" w="sm" type="none"/>
                    </a:lnB>
                    <a:solidFill>
                      <a:srgbClr val="FFF3CD"/>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lnB cap="flat" cmpd="sng" w="12700">
                      <a:solidFill>
                        <a:srgbClr val="7F7F7F"/>
                      </a:solidFill>
                      <a:prstDash val="dot"/>
                      <a:round/>
                      <a:headEnd len="sm" w="sm" type="none"/>
                      <a:tailEnd len="sm" w="sm" type="none"/>
                    </a:lnB>
                    <a:solidFill>
                      <a:srgbClr val="FDDFE8"/>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T cap="flat" cmpd="sng" w="12700">
                      <a:solidFill>
                        <a:srgbClr val="7F7F7F"/>
                      </a:solidFill>
                      <a:prstDash val="dot"/>
                      <a:round/>
                      <a:headEnd len="sm" w="sm" type="none"/>
                      <a:tailEnd len="sm" w="sm" type="none"/>
                    </a:lnT>
                    <a:lnB cap="flat" cmpd="sng" w="12700">
                      <a:solidFill>
                        <a:srgbClr val="7F7F7F"/>
                      </a:solidFill>
                      <a:prstDash val="dot"/>
                      <a:round/>
                      <a:headEnd len="sm" w="sm" type="none"/>
                      <a:tailEnd len="sm" w="sm" type="none"/>
                    </a:lnB>
                    <a:solidFill>
                      <a:srgbClr val="C9EDFB"/>
                    </a:solidFill>
                  </a:tcPr>
                </a:tc>
              </a:tr>
              <a:tr h="646575">
                <a:tc>
                  <a:txBody>
                    <a:bodyPr/>
                    <a:lstStyle/>
                    <a:p>
                      <a:pPr indent="0" lvl="0" marL="0" marR="0" rtl="0" algn="l">
                        <a:lnSpc>
                          <a:spcPct val="100000"/>
                        </a:lnSpc>
                        <a:spcBef>
                          <a:spcPts val="0"/>
                        </a:spcBef>
                        <a:spcAft>
                          <a:spcPts val="0"/>
                        </a:spcAft>
                        <a:buClr>
                          <a:schemeClr val="dk1"/>
                        </a:buClr>
                        <a:buSzPts val="1400"/>
                        <a:buFont typeface="Arial"/>
                        <a:buNone/>
                      </a:pPr>
                      <a:r>
                        <a:rPr lang="ja-JP" sz="1400" u="none" cap="none" strike="noStrike">
                          <a:latin typeface="Arial"/>
                          <a:ea typeface="Arial"/>
                          <a:cs typeface="Arial"/>
                          <a:sym typeface="Arial"/>
                        </a:rPr>
                        <a:t>20X1年度</a:t>
                      </a:r>
                      <a:endParaRPr sz="1400" u="none" cap="none" strike="noStrike"/>
                    </a:p>
                  </a:txBody>
                  <a:tcPr marT="45725" marB="45725" marR="91450" marL="91450" anchor="ctr">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lnB cap="flat" cmpd="sng" w="12700">
                      <a:solidFill>
                        <a:srgbClr val="7F7F7F"/>
                      </a:solidFill>
                      <a:prstDash val="dot"/>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lnB cap="flat" cmpd="sng" w="12700">
                      <a:solidFill>
                        <a:srgbClr val="7F7F7F"/>
                      </a:solidFill>
                      <a:prstDash val="dot"/>
                      <a:round/>
                      <a:headEnd len="sm" w="sm" type="none"/>
                      <a:tailEnd len="sm" w="sm" type="none"/>
                    </a:lnB>
                    <a:solidFill>
                      <a:srgbClr val="D8F2CF"/>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lnB cap="flat" cmpd="sng" w="12700">
                      <a:solidFill>
                        <a:srgbClr val="7F7F7F"/>
                      </a:solidFill>
                      <a:prstDash val="dot"/>
                      <a:round/>
                      <a:headEnd len="sm" w="sm" type="none"/>
                      <a:tailEnd len="sm" w="sm" type="none"/>
                    </a:lnB>
                    <a:solidFill>
                      <a:srgbClr val="FFF3CD"/>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lnB cap="flat" cmpd="sng" w="12700">
                      <a:solidFill>
                        <a:srgbClr val="7F7F7F"/>
                      </a:solidFill>
                      <a:prstDash val="dot"/>
                      <a:round/>
                      <a:headEnd len="sm" w="sm" type="none"/>
                      <a:tailEnd len="sm" w="sm" type="none"/>
                    </a:lnB>
                    <a:solidFill>
                      <a:srgbClr val="FDDFE8"/>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T cap="flat" cmpd="sng" w="12700">
                      <a:solidFill>
                        <a:srgbClr val="7F7F7F"/>
                      </a:solidFill>
                      <a:prstDash val="dot"/>
                      <a:round/>
                      <a:headEnd len="sm" w="sm" type="none"/>
                      <a:tailEnd len="sm" w="sm" type="none"/>
                    </a:lnT>
                    <a:lnB cap="flat" cmpd="sng" w="12700">
                      <a:solidFill>
                        <a:srgbClr val="7F7F7F"/>
                      </a:solidFill>
                      <a:prstDash val="dot"/>
                      <a:round/>
                      <a:headEnd len="sm" w="sm" type="none"/>
                      <a:tailEnd len="sm" w="sm" type="none"/>
                    </a:lnB>
                    <a:solidFill>
                      <a:srgbClr val="C9EDFB"/>
                    </a:solidFill>
                  </a:tcPr>
                </a:tc>
              </a:tr>
              <a:tr h="1525075">
                <a:tc>
                  <a:txBody>
                    <a:bodyPr/>
                    <a:lstStyle/>
                    <a:p>
                      <a:pPr indent="0" lvl="0" marL="0" marR="0" rtl="0" algn="l">
                        <a:lnSpc>
                          <a:spcPct val="100000"/>
                        </a:lnSpc>
                        <a:spcBef>
                          <a:spcPts val="0"/>
                        </a:spcBef>
                        <a:spcAft>
                          <a:spcPts val="0"/>
                        </a:spcAft>
                        <a:buClr>
                          <a:srgbClr val="000000"/>
                        </a:buClr>
                        <a:buSzPts val="1400"/>
                        <a:buFont typeface="Arial"/>
                        <a:buNone/>
                      </a:pPr>
                      <a:r>
                        <a:rPr lang="ja-JP" sz="1400" u="none" cap="none" strike="noStrike">
                          <a:latin typeface="Arial"/>
                          <a:ea typeface="Arial"/>
                          <a:cs typeface="Arial"/>
                          <a:sym typeface="Arial"/>
                        </a:rPr>
                        <a:t>20X2年度</a:t>
                      </a:r>
                      <a:endParaRPr sz="14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ja-JP" sz="1400" u="none" cap="none" strike="noStrike">
                          <a:latin typeface="Arial"/>
                          <a:ea typeface="Arial"/>
                          <a:cs typeface="Arial"/>
                          <a:sym typeface="Arial"/>
                        </a:rPr>
                        <a:t>以降</a:t>
                      </a:r>
                      <a:endParaRPr sz="1400" u="none" cap="none" strike="noStrike"/>
                    </a:p>
                  </a:txBody>
                  <a:tcPr marT="45725" marB="45725" marR="91450" marL="91450" anchor="ctr">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solidFill>
                      <a:srgbClr val="F2F2F2"/>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solidFill>
                      <a:srgbClr val="D8F2CF"/>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solidFill>
                      <a:srgbClr val="FFF3CD"/>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R cap="flat" cmpd="sng" w="12700">
                      <a:solidFill>
                        <a:srgbClr val="7F7F7F"/>
                      </a:solidFill>
                      <a:prstDash val="dot"/>
                      <a:round/>
                      <a:headEnd len="sm" w="sm" type="none"/>
                      <a:tailEnd len="sm" w="sm" type="none"/>
                    </a:lnR>
                    <a:lnT cap="flat" cmpd="sng" w="12700">
                      <a:solidFill>
                        <a:srgbClr val="7F7F7F"/>
                      </a:solidFill>
                      <a:prstDash val="dot"/>
                      <a:round/>
                      <a:headEnd len="sm" w="sm" type="none"/>
                      <a:tailEnd len="sm" w="sm" type="none"/>
                    </a:lnT>
                    <a:solidFill>
                      <a:srgbClr val="FDDFE8"/>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L cap="flat" cmpd="sng" w="12700">
                      <a:solidFill>
                        <a:srgbClr val="7F7F7F"/>
                      </a:solidFill>
                      <a:prstDash val="dot"/>
                      <a:round/>
                      <a:headEnd len="sm" w="sm" type="none"/>
                      <a:tailEnd len="sm" w="sm" type="none"/>
                    </a:lnL>
                    <a:lnT cap="flat" cmpd="sng" w="12700">
                      <a:solidFill>
                        <a:srgbClr val="7F7F7F"/>
                      </a:solidFill>
                      <a:prstDash val="dot"/>
                      <a:round/>
                      <a:headEnd len="sm" w="sm" type="none"/>
                      <a:tailEnd len="sm" w="sm" type="none"/>
                    </a:lnT>
                    <a:solidFill>
                      <a:srgbClr val="C9EDFB"/>
                    </a:solidFill>
                  </a:tcPr>
                </a:tc>
              </a:tr>
            </a:tbl>
          </a:graphicData>
        </a:graphic>
      </p:graphicFrame>
      <p:sp>
        <p:nvSpPr>
          <p:cNvPr id="544" name="Google Shape;544;p26"/>
          <p:cNvSpPr txBox="1"/>
          <p:nvPr/>
        </p:nvSpPr>
        <p:spPr>
          <a:xfrm>
            <a:off x="493825" y="2020350"/>
            <a:ext cx="4917300" cy="36696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決算とは、会計年度における収入（歳入）と支出（歳出）の実績のことです。国の予算が法律や目的に従って使われたかを会計検査院が審査し、国会で検証・審議します。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税収などが予想以上に伸びたり、予算計上したものの使う必要がなくなった不用額は「余剰金｣となり、国債の償還などに使われます。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決算の検証・審議は、翌年度以降の予算編成に反映させる上で、重要な役割を果たしています。</a:t>
            </a:r>
            <a:endParaRPr b="0" i="0" sz="1400" u="none" cap="none" strike="noStrike">
              <a:solidFill>
                <a:srgbClr val="000000"/>
              </a:solidFill>
              <a:latin typeface="Arial"/>
              <a:ea typeface="Arial"/>
              <a:cs typeface="Arial"/>
              <a:sym typeface="Arial"/>
            </a:endParaRPr>
          </a:p>
        </p:txBody>
      </p:sp>
      <p:sp>
        <p:nvSpPr>
          <p:cNvPr id="545" name="Google Shape;545;p26"/>
          <p:cNvSpPr/>
          <p:nvPr/>
        </p:nvSpPr>
        <p:spPr>
          <a:xfrm>
            <a:off x="6765174" y="1813817"/>
            <a:ext cx="1195200" cy="424800"/>
          </a:xfrm>
          <a:prstGeom prst="roundRect">
            <a:avLst>
              <a:gd fmla="val 7753" name="adj"/>
            </a:avLst>
          </a:prstGeom>
          <a:solidFill>
            <a:srgbClr val="B4E5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6" name="Google Shape;546;p26"/>
          <p:cNvSpPr txBox="1"/>
          <p:nvPr/>
        </p:nvSpPr>
        <p:spPr>
          <a:xfrm>
            <a:off x="6847299" y="1895412"/>
            <a:ext cx="10311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予算案の議論</a:t>
            </a:r>
            <a:endParaRPr b="0" i="0" sz="1400" u="none" cap="none" strike="noStrike">
              <a:solidFill>
                <a:srgbClr val="000000"/>
              </a:solidFill>
              <a:latin typeface="Arial"/>
              <a:ea typeface="Arial"/>
              <a:cs typeface="Arial"/>
              <a:sym typeface="Arial"/>
            </a:endParaRPr>
          </a:p>
        </p:txBody>
      </p:sp>
      <p:sp>
        <p:nvSpPr>
          <p:cNvPr id="547" name="Google Shape;547;p26"/>
          <p:cNvSpPr/>
          <p:nvPr/>
        </p:nvSpPr>
        <p:spPr>
          <a:xfrm>
            <a:off x="6765174" y="2305698"/>
            <a:ext cx="1195200" cy="426300"/>
          </a:xfrm>
          <a:prstGeom prst="roundRect">
            <a:avLst>
              <a:gd fmla="val 7753" name="adj"/>
            </a:avLst>
          </a:prstGeom>
          <a:solidFill>
            <a:srgbClr val="B4E5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8" name="Google Shape;548;p26"/>
          <p:cNvSpPr txBox="1"/>
          <p:nvPr/>
        </p:nvSpPr>
        <p:spPr>
          <a:xfrm>
            <a:off x="6887679" y="2305698"/>
            <a:ext cx="10242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概算要求基準を決定</a:t>
            </a:r>
            <a:endParaRPr b="0" i="0" sz="1400" u="none" cap="none" strike="noStrike">
              <a:solidFill>
                <a:srgbClr val="000000"/>
              </a:solidFill>
              <a:latin typeface="Arial"/>
              <a:ea typeface="Arial"/>
              <a:cs typeface="Arial"/>
              <a:sym typeface="Arial"/>
            </a:endParaRPr>
          </a:p>
        </p:txBody>
      </p:sp>
      <p:sp>
        <p:nvSpPr>
          <p:cNvPr id="549" name="Google Shape;549;p26"/>
          <p:cNvSpPr/>
          <p:nvPr/>
        </p:nvSpPr>
        <p:spPr>
          <a:xfrm>
            <a:off x="6737411" y="2202912"/>
            <a:ext cx="237000" cy="2370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0" name="Google Shape;550;p26"/>
          <p:cNvSpPr txBox="1"/>
          <p:nvPr/>
        </p:nvSpPr>
        <p:spPr>
          <a:xfrm>
            <a:off x="6691394" y="2213641"/>
            <a:ext cx="328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7</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51" name="Google Shape;551;p26"/>
          <p:cNvSpPr/>
          <p:nvPr/>
        </p:nvSpPr>
        <p:spPr>
          <a:xfrm>
            <a:off x="6765174" y="2802237"/>
            <a:ext cx="1195200" cy="426300"/>
          </a:xfrm>
          <a:prstGeom prst="roundRect">
            <a:avLst>
              <a:gd fmla="val 7753" name="adj"/>
            </a:avLst>
          </a:prstGeom>
          <a:solidFill>
            <a:srgbClr val="B4E5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2" name="Google Shape;552;p26"/>
          <p:cNvSpPr txBox="1"/>
          <p:nvPr/>
        </p:nvSpPr>
        <p:spPr>
          <a:xfrm>
            <a:off x="6946991" y="2884605"/>
            <a:ext cx="8316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概算要求</a:t>
            </a:r>
            <a:endParaRPr b="0" i="0" sz="1400" u="none" cap="none" strike="noStrike">
              <a:solidFill>
                <a:srgbClr val="000000"/>
              </a:solidFill>
              <a:latin typeface="Arial"/>
              <a:ea typeface="Arial"/>
              <a:cs typeface="Arial"/>
              <a:sym typeface="Arial"/>
            </a:endParaRPr>
          </a:p>
        </p:txBody>
      </p:sp>
      <p:sp>
        <p:nvSpPr>
          <p:cNvPr id="553" name="Google Shape;553;p26"/>
          <p:cNvSpPr/>
          <p:nvPr/>
        </p:nvSpPr>
        <p:spPr>
          <a:xfrm>
            <a:off x="6737411" y="2699451"/>
            <a:ext cx="237000" cy="2370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4" name="Google Shape;554;p26"/>
          <p:cNvSpPr txBox="1"/>
          <p:nvPr/>
        </p:nvSpPr>
        <p:spPr>
          <a:xfrm>
            <a:off x="6691394" y="2710180"/>
            <a:ext cx="328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8</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55" name="Google Shape;555;p26"/>
          <p:cNvSpPr/>
          <p:nvPr/>
        </p:nvSpPr>
        <p:spPr>
          <a:xfrm>
            <a:off x="6765174" y="3300893"/>
            <a:ext cx="1195200" cy="432000"/>
          </a:xfrm>
          <a:prstGeom prst="roundRect">
            <a:avLst>
              <a:gd fmla="val 7753" name="adj"/>
            </a:avLst>
          </a:prstGeom>
          <a:solidFill>
            <a:srgbClr val="B4E5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6" name="Google Shape;556;p26"/>
          <p:cNvSpPr txBox="1"/>
          <p:nvPr/>
        </p:nvSpPr>
        <p:spPr>
          <a:xfrm>
            <a:off x="6847299" y="3301450"/>
            <a:ext cx="10311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財務省による</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審査</a:t>
            </a:r>
            <a:endParaRPr b="0" i="0" sz="1400" u="none" cap="none" strike="noStrike">
              <a:solidFill>
                <a:srgbClr val="000000"/>
              </a:solidFill>
              <a:latin typeface="Arial"/>
              <a:ea typeface="Arial"/>
              <a:cs typeface="Arial"/>
              <a:sym typeface="Arial"/>
            </a:endParaRPr>
          </a:p>
        </p:txBody>
      </p:sp>
      <p:sp>
        <p:nvSpPr>
          <p:cNvPr id="557" name="Google Shape;557;p26"/>
          <p:cNvSpPr/>
          <p:nvPr/>
        </p:nvSpPr>
        <p:spPr>
          <a:xfrm>
            <a:off x="8070297" y="2148800"/>
            <a:ext cx="1195200" cy="426300"/>
          </a:xfrm>
          <a:prstGeom prst="roundRect">
            <a:avLst>
              <a:gd fmla="val 7753" name="adj"/>
            </a:avLst>
          </a:prstGeom>
          <a:solidFill>
            <a:srgbClr val="FFEA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8" name="Google Shape;558;p26"/>
          <p:cNvSpPr txBox="1"/>
          <p:nvPr/>
        </p:nvSpPr>
        <p:spPr>
          <a:xfrm>
            <a:off x="8291106" y="2148800"/>
            <a:ext cx="8592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予算案の</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方針決定</a:t>
            </a:r>
            <a:endParaRPr b="0" i="0" sz="1400" u="none" cap="none" strike="noStrike">
              <a:solidFill>
                <a:srgbClr val="000000"/>
              </a:solidFill>
              <a:latin typeface="Arial"/>
              <a:ea typeface="Arial"/>
              <a:cs typeface="Arial"/>
              <a:sym typeface="Arial"/>
            </a:endParaRPr>
          </a:p>
        </p:txBody>
      </p:sp>
      <p:sp>
        <p:nvSpPr>
          <p:cNvPr id="559" name="Google Shape;559;p26"/>
          <p:cNvSpPr/>
          <p:nvPr/>
        </p:nvSpPr>
        <p:spPr>
          <a:xfrm>
            <a:off x="8042534" y="2046014"/>
            <a:ext cx="237000" cy="23700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0" name="Google Shape;560;p26"/>
          <p:cNvSpPr txBox="1"/>
          <p:nvPr/>
        </p:nvSpPr>
        <p:spPr>
          <a:xfrm>
            <a:off x="7996517" y="2056743"/>
            <a:ext cx="328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6</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61" name="Google Shape;561;p26"/>
          <p:cNvSpPr/>
          <p:nvPr/>
        </p:nvSpPr>
        <p:spPr>
          <a:xfrm>
            <a:off x="8070297" y="3319355"/>
            <a:ext cx="1195200" cy="426300"/>
          </a:xfrm>
          <a:prstGeom prst="roundRect">
            <a:avLst>
              <a:gd fmla="val 7753" name="adj"/>
            </a:avLst>
          </a:prstGeom>
          <a:solidFill>
            <a:srgbClr val="FFEA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2" name="Google Shape;562;p26"/>
          <p:cNvSpPr txBox="1"/>
          <p:nvPr/>
        </p:nvSpPr>
        <p:spPr>
          <a:xfrm>
            <a:off x="8291106" y="3319355"/>
            <a:ext cx="8592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予算案の</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閣議決定</a:t>
            </a:r>
            <a:endParaRPr b="0" i="0" sz="1400" u="none" cap="none" strike="noStrike">
              <a:solidFill>
                <a:srgbClr val="000000"/>
              </a:solidFill>
              <a:latin typeface="Arial"/>
              <a:ea typeface="Arial"/>
              <a:cs typeface="Arial"/>
              <a:sym typeface="Arial"/>
            </a:endParaRPr>
          </a:p>
        </p:txBody>
      </p:sp>
      <p:sp>
        <p:nvSpPr>
          <p:cNvPr id="563" name="Google Shape;563;p26"/>
          <p:cNvSpPr/>
          <p:nvPr/>
        </p:nvSpPr>
        <p:spPr>
          <a:xfrm>
            <a:off x="8042534" y="3216569"/>
            <a:ext cx="237000" cy="23700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4" name="Google Shape;564;p26"/>
          <p:cNvSpPr txBox="1"/>
          <p:nvPr/>
        </p:nvSpPr>
        <p:spPr>
          <a:xfrm>
            <a:off x="7960796" y="3227298"/>
            <a:ext cx="396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12</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65" name="Google Shape;565;p26"/>
          <p:cNvSpPr/>
          <p:nvPr/>
        </p:nvSpPr>
        <p:spPr>
          <a:xfrm>
            <a:off x="8070297" y="3816016"/>
            <a:ext cx="1195200" cy="426300"/>
          </a:xfrm>
          <a:prstGeom prst="roundRect">
            <a:avLst>
              <a:gd fmla="val 7753" name="adj"/>
            </a:avLst>
          </a:prstGeom>
          <a:solidFill>
            <a:srgbClr val="FFEA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6" name="Google Shape;566;p26"/>
          <p:cNvSpPr txBox="1"/>
          <p:nvPr/>
        </p:nvSpPr>
        <p:spPr>
          <a:xfrm>
            <a:off x="8291106" y="3816016"/>
            <a:ext cx="8592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予算案を</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国会提出</a:t>
            </a:r>
            <a:endParaRPr b="0" i="0" sz="1100" u="none" cap="none" strike="noStrike">
              <a:solidFill>
                <a:schemeClr val="dk1"/>
              </a:solidFill>
              <a:latin typeface="Arial"/>
              <a:ea typeface="Arial"/>
              <a:cs typeface="Arial"/>
              <a:sym typeface="Arial"/>
            </a:endParaRPr>
          </a:p>
        </p:txBody>
      </p:sp>
      <p:sp>
        <p:nvSpPr>
          <p:cNvPr id="567" name="Google Shape;567;p26"/>
          <p:cNvSpPr/>
          <p:nvPr/>
        </p:nvSpPr>
        <p:spPr>
          <a:xfrm>
            <a:off x="8042534" y="3713230"/>
            <a:ext cx="237000" cy="23700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8" name="Google Shape;568;p26"/>
          <p:cNvSpPr txBox="1"/>
          <p:nvPr/>
        </p:nvSpPr>
        <p:spPr>
          <a:xfrm>
            <a:off x="7996517" y="3723959"/>
            <a:ext cx="328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1</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69" name="Google Shape;569;p26"/>
          <p:cNvSpPr/>
          <p:nvPr/>
        </p:nvSpPr>
        <p:spPr>
          <a:xfrm>
            <a:off x="10676904" y="3635314"/>
            <a:ext cx="1195200" cy="426300"/>
          </a:xfrm>
          <a:prstGeom prst="roundRect">
            <a:avLst>
              <a:gd fmla="val 7753" name="adj"/>
            </a:avLst>
          </a:prstGeom>
          <a:solidFill>
            <a:srgbClr val="96DC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0" name="Google Shape;570;p26"/>
          <p:cNvSpPr txBox="1"/>
          <p:nvPr/>
        </p:nvSpPr>
        <p:spPr>
          <a:xfrm>
            <a:off x="10654089" y="3758701"/>
            <a:ext cx="1242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予算の審議･議決</a:t>
            </a:r>
            <a:endParaRPr b="0" i="0" sz="1100" u="none" cap="none" strike="noStrike">
              <a:solidFill>
                <a:schemeClr val="dk1"/>
              </a:solidFill>
              <a:latin typeface="Arial"/>
              <a:ea typeface="Arial"/>
              <a:cs typeface="Arial"/>
              <a:sym typeface="Arial"/>
            </a:endParaRPr>
          </a:p>
        </p:txBody>
      </p:sp>
      <p:sp>
        <p:nvSpPr>
          <p:cNvPr id="571" name="Google Shape;571;p26"/>
          <p:cNvSpPr/>
          <p:nvPr/>
        </p:nvSpPr>
        <p:spPr>
          <a:xfrm>
            <a:off x="10649141" y="3532528"/>
            <a:ext cx="450000" cy="237000"/>
          </a:xfrm>
          <a:prstGeom prst="roundRect">
            <a:avLst>
              <a:gd fmla="val 49870" name="adj"/>
            </a:avLst>
          </a:prstGeom>
          <a:solidFill>
            <a:srgbClr val="4D90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2" name="Google Shape;572;p26"/>
          <p:cNvSpPr txBox="1"/>
          <p:nvPr/>
        </p:nvSpPr>
        <p:spPr>
          <a:xfrm>
            <a:off x="10603125" y="3543257"/>
            <a:ext cx="5502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2</a:t>
            </a:r>
            <a:r>
              <a:rPr b="0" i="0" lang="ja-JP" sz="600" u="none" cap="none" strike="noStrike">
                <a:solidFill>
                  <a:schemeClr val="lt1"/>
                </a:solidFill>
                <a:latin typeface="Arial"/>
                <a:ea typeface="Arial"/>
                <a:cs typeface="Arial"/>
                <a:sym typeface="Arial"/>
              </a:rPr>
              <a:t>月～</a:t>
            </a:r>
            <a:r>
              <a:rPr b="0" i="0" lang="ja-JP" sz="800" u="none" cap="none" strike="noStrike">
                <a:solidFill>
                  <a:schemeClr val="lt1"/>
                </a:solidFill>
                <a:latin typeface="Arial"/>
                <a:ea typeface="Arial"/>
                <a:cs typeface="Arial"/>
                <a:sym typeface="Arial"/>
              </a:rPr>
              <a:t>3</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73" name="Google Shape;573;p26"/>
          <p:cNvSpPr/>
          <p:nvPr/>
        </p:nvSpPr>
        <p:spPr>
          <a:xfrm>
            <a:off x="10676904" y="4134564"/>
            <a:ext cx="1195200" cy="426300"/>
          </a:xfrm>
          <a:prstGeom prst="roundRect">
            <a:avLst>
              <a:gd fmla="val 7753" name="adj"/>
            </a:avLst>
          </a:prstGeom>
          <a:solidFill>
            <a:srgbClr val="96DC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4" name="Google Shape;574;p26"/>
          <p:cNvSpPr txBox="1"/>
          <p:nvPr/>
        </p:nvSpPr>
        <p:spPr>
          <a:xfrm>
            <a:off x="10844992" y="4216932"/>
            <a:ext cx="8592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予算成立</a:t>
            </a:r>
            <a:endParaRPr b="0" i="0" sz="1100" u="none" cap="none" strike="noStrike">
              <a:solidFill>
                <a:schemeClr val="dk1"/>
              </a:solidFill>
              <a:latin typeface="Arial"/>
              <a:ea typeface="Arial"/>
              <a:cs typeface="Arial"/>
              <a:sym typeface="Arial"/>
            </a:endParaRPr>
          </a:p>
        </p:txBody>
      </p:sp>
      <p:sp>
        <p:nvSpPr>
          <p:cNvPr id="575" name="Google Shape;575;p26"/>
          <p:cNvSpPr/>
          <p:nvPr/>
        </p:nvSpPr>
        <p:spPr>
          <a:xfrm>
            <a:off x="10649141" y="4031778"/>
            <a:ext cx="237000" cy="237000"/>
          </a:xfrm>
          <a:prstGeom prst="ellipse">
            <a:avLst/>
          </a:prstGeom>
          <a:solidFill>
            <a:srgbClr val="4D90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6" name="Google Shape;576;p26"/>
          <p:cNvSpPr txBox="1"/>
          <p:nvPr/>
        </p:nvSpPr>
        <p:spPr>
          <a:xfrm>
            <a:off x="10603124" y="4042507"/>
            <a:ext cx="328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3</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77" name="Google Shape;577;p26"/>
          <p:cNvSpPr/>
          <p:nvPr/>
        </p:nvSpPr>
        <p:spPr>
          <a:xfrm>
            <a:off x="6761368" y="4670527"/>
            <a:ext cx="5111700" cy="516900"/>
          </a:xfrm>
          <a:prstGeom prst="roundRect">
            <a:avLst>
              <a:gd fmla="val 8862" name="adj"/>
            </a:avLst>
          </a:prstGeom>
          <a:solidFill>
            <a:srgbClr val="E06E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Arial"/>
                <a:ea typeface="Arial"/>
                <a:cs typeface="Arial"/>
                <a:sym typeface="Arial"/>
              </a:rPr>
              <a:t>20X1年度 予算の執行</a:t>
            </a:r>
            <a:endParaRPr b="0" i="0" sz="1800" u="none" cap="none" strike="noStrike">
              <a:solidFill>
                <a:schemeClr val="lt1"/>
              </a:solidFill>
              <a:latin typeface="Arial"/>
              <a:ea typeface="Arial"/>
              <a:cs typeface="Arial"/>
              <a:sym typeface="Arial"/>
            </a:endParaRPr>
          </a:p>
        </p:txBody>
      </p:sp>
      <p:sp>
        <p:nvSpPr>
          <p:cNvPr id="578" name="Google Shape;578;p26"/>
          <p:cNvSpPr/>
          <p:nvPr/>
        </p:nvSpPr>
        <p:spPr>
          <a:xfrm>
            <a:off x="6765174" y="5322122"/>
            <a:ext cx="1195200" cy="432000"/>
          </a:xfrm>
          <a:prstGeom prst="roundRect">
            <a:avLst>
              <a:gd fmla="val 7753" name="adj"/>
            </a:avLst>
          </a:prstGeom>
          <a:solidFill>
            <a:srgbClr val="B4E5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9" name="Google Shape;579;p26"/>
          <p:cNvSpPr txBox="1"/>
          <p:nvPr/>
        </p:nvSpPr>
        <p:spPr>
          <a:xfrm>
            <a:off x="6847299" y="5322679"/>
            <a:ext cx="10311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財務省による</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決算作業</a:t>
            </a:r>
            <a:endParaRPr b="0" i="0" sz="1100" u="none" cap="none" strike="noStrike">
              <a:solidFill>
                <a:schemeClr val="dk1"/>
              </a:solidFill>
              <a:latin typeface="Arial"/>
              <a:ea typeface="Arial"/>
              <a:cs typeface="Arial"/>
              <a:sym typeface="Arial"/>
            </a:endParaRPr>
          </a:p>
        </p:txBody>
      </p:sp>
      <p:sp>
        <p:nvSpPr>
          <p:cNvPr id="580" name="Google Shape;580;p26"/>
          <p:cNvSpPr/>
          <p:nvPr/>
        </p:nvSpPr>
        <p:spPr>
          <a:xfrm>
            <a:off x="6765174" y="5819697"/>
            <a:ext cx="1195200" cy="426300"/>
          </a:xfrm>
          <a:prstGeom prst="roundRect">
            <a:avLst>
              <a:gd fmla="val 7753" name="adj"/>
            </a:avLst>
          </a:prstGeom>
          <a:solidFill>
            <a:srgbClr val="B4E5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1" name="Google Shape;581;p26"/>
          <p:cNvSpPr txBox="1"/>
          <p:nvPr/>
        </p:nvSpPr>
        <p:spPr>
          <a:xfrm>
            <a:off x="6976361" y="5902065"/>
            <a:ext cx="7728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決算提出</a:t>
            </a:r>
            <a:endParaRPr b="0" i="0" sz="1400" u="none" cap="none" strike="noStrike">
              <a:solidFill>
                <a:srgbClr val="000000"/>
              </a:solidFill>
              <a:latin typeface="Arial"/>
              <a:ea typeface="Arial"/>
              <a:cs typeface="Arial"/>
              <a:sym typeface="Arial"/>
            </a:endParaRPr>
          </a:p>
        </p:txBody>
      </p:sp>
      <p:sp>
        <p:nvSpPr>
          <p:cNvPr id="582" name="Google Shape;582;p26"/>
          <p:cNvSpPr/>
          <p:nvPr/>
        </p:nvSpPr>
        <p:spPr>
          <a:xfrm>
            <a:off x="6737411" y="5716911"/>
            <a:ext cx="237000" cy="2370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3" name="Google Shape;583;p26"/>
          <p:cNvSpPr txBox="1"/>
          <p:nvPr/>
        </p:nvSpPr>
        <p:spPr>
          <a:xfrm>
            <a:off x="6691394" y="5727640"/>
            <a:ext cx="328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7</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84" name="Google Shape;584;p26"/>
          <p:cNvSpPr/>
          <p:nvPr/>
        </p:nvSpPr>
        <p:spPr>
          <a:xfrm>
            <a:off x="8070297" y="5681323"/>
            <a:ext cx="1195200" cy="426300"/>
          </a:xfrm>
          <a:prstGeom prst="roundRect">
            <a:avLst>
              <a:gd fmla="val 7753" name="adj"/>
            </a:avLst>
          </a:prstGeom>
          <a:solidFill>
            <a:srgbClr val="FFEA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5" name="Google Shape;585;p26"/>
          <p:cNvSpPr txBox="1"/>
          <p:nvPr/>
        </p:nvSpPr>
        <p:spPr>
          <a:xfrm>
            <a:off x="8082810" y="5763691"/>
            <a:ext cx="11703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決算の審査依頼</a:t>
            </a:r>
            <a:endParaRPr b="0" i="0" sz="1100" u="none" cap="none" strike="noStrike">
              <a:solidFill>
                <a:schemeClr val="dk1"/>
              </a:solidFill>
              <a:latin typeface="Arial"/>
              <a:ea typeface="Arial"/>
              <a:cs typeface="Arial"/>
              <a:sym typeface="Arial"/>
            </a:endParaRPr>
          </a:p>
        </p:txBody>
      </p:sp>
      <p:sp>
        <p:nvSpPr>
          <p:cNvPr id="586" name="Google Shape;586;p26"/>
          <p:cNvSpPr/>
          <p:nvPr/>
        </p:nvSpPr>
        <p:spPr>
          <a:xfrm>
            <a:off x="8042534" y="5578537"/>
            <a:ext cx="237000" cy="23700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7" name="Google Shape;587;p26"/>
          <p:cNvSpPr txBox="1"/>
          <p:nvPr/>
        </p:nvSpPr>
        <p:spPr>
          <a:xfrm>
            <a:off x="7996517" y="5589266"/>
            <a:ext cx="3288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9</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88" name="Google Shape;588;p26"/>
          <p:cNvSpPr/>
          <p:nvPr/>
        </p:nvSpPr>
        <p:spPr>
          <a:xfrm>
            <a:off x="8070297" y="6175962"/>
            <a:ext cx="1195200" cy="426300"/>
          </a:xfrm>
          <a:prstGeom prst="roundRect">
            <a:avLst>
              <a:gd fmla="val 7753" name="adj"/>
            </a:avLst>
          </a:prstGeom>
          <a:solidFill>
            <a:srgbClr val="FFEA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9" name="Google Shape;589;p26"/>
          <p:cNvSpPr txBox="1"/>
          <p:nvPr/>
        </p:nvSpPr>
        <p:spPr>
          <a:xfrm>
            <a:off x="8082810" y="6258330"/>
            <a:ext cx="11703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予算の国会提出</a:t>
            </a:r>
            <a:endParaRPr b="0" i="0" sz="1100" u="none" cap="none" strike="noStrike">
              <a:solidFill>
                <a:schemeClr val="dk1"/>
              </a:solidFill>
              <a:latin typeface="Arial"/>
              <a:ea typeface="Arial"/>
              <a:cs typeface="Arial"/>
              <a:sym typeface="Arial"/>
            </a:endParaRPr>
          </a:p>
        </p:txBody>
      </p:sp>
      <p:sp>
        <p:nvSpPr>
          <p:cNvPr id="590" name="Google Shape;590;p26"/>
          <p:cNvSpPr/>
          <p:nvPr/>
        </p:nvSpPr>
        <p:spPr>
          <a:xfrm>
            <a:off x="8042534" y="6073176"/>
            <a:ext cx="237000" cy="23700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1" name="Google Shape;591;p26"/>
          <p:cNvSpPr txBox="1"/>
          <p:nvPr/>
        </p:nvSpPr>
        <p:spPr>
          <a:xfrm>
            <a:off x="7960796" y="6083905"/>
            <a:ext cx="396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11</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92" name="Google Shape;592;p26"/>
          <p:cNvSpPr/>
          <p:nvPr/>
        </p:nvSpPr>
        <p:spPr>
          <a:xfrm>
            <a:off x="9377092" y="5972411"/>
            <a:ext cx="1195200" cy="426300"/>
          </a:xfrm>
          <a:prstGeom prst="roundRect">
            <a:avLst>
              <a:gd fmla="val 7753" name="adj"/>
            </a:avLst>
          </a:prstGeom>
          <a:solidFill>
            <a:srgbClr val="FCC4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3" name="Google Shape;593;p26"/>
          <p:cNvSpPr txBox="1"/>
          <p:nvPr/>
        </p:nvSpPr>
        <p:spPr>
          <a:xfrm>
            <a:off x="9489748" y="6095798"/>
            <a:ext cx="9699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決算の審査</a:t>
            </a:r>
            <a:endParaRPr b="0" i="0" sz="1100" u="none" cap="none" strike="noStrike">
              <a:solidFill>
                <a:schemeClr val="dk1"/>
              </a:solidFill>
              <a:latin typeface="Arial"/>
              <a:ea typeface="Arial"/>
              <a:cs typeface="Arial"/>
              <a:sym typeface="Arial"/>
            </a:endParaRPr>
          </a:p>
        </p:txBody>
      </p:sp>
      <p:sp>
        <p:nvSpPr>
          <p:cNvPr id="594" name="Google Shape;594;p26"/>
          <p:cNvSpPr/>
          <p:nvPr/>
        </p:nvSpPr>
        <p:spPr>
          <a:xfrm>
            <a:off x="9347359" y="5869625"/>
            <a:ext cx="529500" cy="237000"/>
          </a:xfrm>
          <a:prstGeom prst="roundRect">
            <a:avLst>
              <a:gd fmla="val 49870" name="adj"/>
            </a:avLst>
          </a:prstGeom>
          <a:solidFill>
            <a:srgbClr val="F991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5" name="Google Shape;595;p26"/>
          <p:cNvSpPr txBox="1"/>
          <p:nvPr/>
        </p:nvSpPr>
        <p:spPr>
          <a:xfrm>
            <a:off x="9303313" y="5880354"/>
            <a:ext cx="6174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9</a:t>
            </a:r>
            <a:r>
              <a:rPr b="0" i="0" lang="ja-JP" sz="600" u="none" cap="none" strike="noStrike">
                <a:solidFill>
                  <a:schemeClr val="lt1"/>
                </a:solidFill>
                <a:latin typeface="Arial"/>
                <a:ea typeface="Arial"/>
                <a:cs typeface="Arial"/>
                <a:sym typeface="Arial"/>
              </a:rPr>
              <a:t>月～</a:t>
            </a:r>
            <a:r>
              <a:rPr b="0" i="0" lang="ja-JP" sz="800" u="none" cap="none" strike="noStrike">
                <a:solidFill>
                  <a:schemeClr val="lt1"/>
                </a:solidFill>
                <a:latin typeface="Arial"/>
                <a:ea typeface="Arial"/>
                <a:cs typeface="Arial"/>
                <a:sym typeface="Arial"/>
              </a:rPr>
              <a:t>11</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596" name="Google Shape;596;p26"/>
          <p:cNvSpPr/>
          <p:nvPr/>
        </p:nvSpPr>
        <p:spPr>
          <a:xfrm>
            <a:off x="10676904" y="6274171"/>
            <a:ext cx="1195200" cy="426300"/>
          </a:xfrm>
          <a:prstGeom prst="roundRect">
            <a:avLst>
              <a:gd fmla="val 7753" name="adj"/>
            </a:avLst>
          </a:prstGeom>
          <a:solidFill>
            <a:srgbClr val="96DC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7" name="Google Shape;597;p26"/>
          <p:cNvSpPr txBox="1"/>
          <p:nvPr/>
        </p:nvSpPr>
        <p:spPr>
          <a:xfrm>
            <a:off x="10654089" y="6397558"/>
            <a:ext cx="1242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決算の検証･審議</a:t>
            </a:r>
            <a:endParaRPr b="0" i="0" sz="1100" u="none" cap="none" strike="noStrike">
              <a:solidFill>
                <a:schemeClr val="dk1"/>
              </a:solidFill>
              <a:latin typeface="Arial"/>
              <a:ea typeface="Arial"/>
              <a:cs typeface="Arial"/>
              <a:sym typeface="Arial"/>
            </a:endParaRPr>
          </a:p>
        </p:txBody>
      </p:sp>
      <p:sp>
        <p:nvSpPr>
          <p:cNvPr id="598" name="Google Shape;598;p26"/>
          <p:cNvSpPr/>
          <p:nvPr/>
        </p:nvSpPr>
        <p:spPr>
          <a:xfrm>
            <a:off x="10649142" y="6171385"/>
            <a:ext cx="667200" cy="237000"/>
          </a:xfrm>
          <a:prstGeom prst="roundRect">
            <a:avLst>
              <a:gd fmla="val 49870" name="adj"/>
            </a:avLst>
          </a:prstGeom>
          <a:solidFill>
            <a:srgbClr val="4D90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9" name="Google Shape;599;p26"/>
          <p:cNvSpPr txBox="1"/>
          <p:nvPr/>
        </p:nvSpPr>
        <p:spPr>
          <a:xfrm>
            <a:off x="10603125" y="6182114"/>
            <a:ext cx="7713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lt1"/>
                </a:solidFill>
                <a:latin typeface="Arial"/>
                <a:ea typeface="Arial"/>
                <a:cs typeface="Arial"/>
                <a:sym typeface="Arial"/>
              </a:rPr>
              <a:t>11</a:t>
            </a:r>
            <a:r>
              <a:rPr b="0" i="0" lang="ja-JP" sz="600" u="none" cap="none" strike="noStrike">
                <a:solidFill>
                  <a:schemeClr val="lt1"/>
                </a:solidFill>
                <a:latin typeface="Arial"/>
                <a:ea typeface="Arial"/>
                <a:cs typeface="Arial"/>
                <a:sym typeface="Arial"/>
              </a:rPr>
              <a:t>月～翌年</a:t>
            </a:r>
            <a:r>
              <a:rPr b="0" i="0" lang="ja-JP" sz="800" u="none" cap="none" strike="noStrike">
                <a:solidFill>
                  <a:schemeClr val="lt1"/>
                </a:solidFill>
                <a:latin typeface="Arial"/>
                <a:ea typeface="Arial"/>
                <a:cs typeface="Arial"/>
                <a:sym typeface="Arial"/>
              </a:rPr>
              <a:t>6</a:t>
            </a:r>
            <a:r>
              <a:rPr b="0" i="0" lang="ja-JP" sz="600" u="none" cap="none" strike="noStrike">
                <a:solidFill>
                  <a:schemeClr val="lt1"/>
                </a:solidFill>
                <a:latin typeface="Arial"/>
                <a:ea typeface="Arial"/>
                <a:cs typeface="Arial"/>
                <a:sym typeface="Arial"/>
              </a:rPr>
              <a:t>月</a:t>
            </a:r>
            <a:endParaRPr b="0" i="0" sz="800" u="none" cap="none" strike="noStrike">
              <a:solidFill>
                <a:schemeClr val="lt1"/>
              </a:solidFill>
              <a:latin typeface="Arial"/>
              <a:ea typeface="Arial"/>
              <a:cs typeface="Arial"/>
              <a:sym typeface="Arial"/>
            </a:endParaRPr>
          </a:p>
        </p:txBody>
      </p:sp>
      <p:sp>
        <p:nvSpPr>
          <p:cNvPr id="600" name="Google Shape;600;p26"/>
          <p:cNvSpPr txBox="1"/>
          <p:nvPr/>
        </p:nvSpPr>
        <p:spPr>
          <a:xfrm>
            <a:off x="6221844" y="872253"/>
            <a:ext cx="5163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国の予算、決算の流れ（20X1年度）</a:t>
            </a:r>
            <a:endParaRPr b="0" i="0" sz="1400" u="none" cap="none" strike="noStrike">
              <a:solidFill>
                <a:srgbClr val="000000"/>
              </a:solidFill>
              <a:latin typeface="Arial"/>
              <a:ea typeface="Arial"/>
              <a:cs typeface="Arial"/>
              <a:sym typeface="Arial"/>
            </a:endParaRPr>
          </a:p>
        </p:txBody>
      </p:sp>
      <p:sp>
        <p:nvSpPr>
          <p:cNvPr id="601" name="Google Shape;601;p26"/>
          <p:cNvSpPr/>
          <p:nvPr/>
        </p:nvSpPr>
        <p:spPr>
          <a:xfrm>
            <a:off x="1772529" y="1362280"/>
            <a:ext cx="2413067" cy="400110"/>
          </a:xfrm>
          <a:prstGeom prst="roundRect">
            <a:avLst>
              <a:gd fmla="val 16667" name="adj"/>
            </a:avLst>
          </a:prstGeom>
          <a:solidFill>
            <a:schemeClr val="lt1"/>
          </a:solidFill>
          <a:ln cap="flat" cmpd="sng" w="12700">
            <a:solidFill>
              <a:srgbClr val="E06E83"/>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72BC"/>
              </a:solidFill>
              <a:latin typeface="Arial"/>
              <a:ea typeface="Arial"/>
              <a:cs typeface="Arial"/>
              <a:sym typeface="Arial"/>
            </a:endParaRPr>
          </a:p>
        </p:txBody>
      </p:sp>
      <p:sp>
        <p:nvSpPr>
          <p:cNvPr id="602" name="Google Shape;602;p26"/>
          <p:cNvSpPr txBox="1"/>
          <p:nvPr/>
        </p:nvSpPr>
        <p:spPr>
          <a:xfrm>
            <a:off x="2121253" y="1379698"/>
            <a:ext cx="201208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E06E83"/>
                </a:solidFill>
                <a:latin typeface="Arial"/>
                <a:ea typeface="Arial"/>
                <a:cs typeface="Arial"/>
                <a:sym typeface="Arial"/>
              </a:rPr>
              <a:t>決算にも注目!!</a:t>
            </a:r>
            <a:endParaRPr b="1" i="0" sz="2000" u="none" cap="none" strike="noStrike">
              <a:solidFill>
                <a:srgbClr val="E06E83"/>
              </a:solidFill>
              <a:latin typeface="Arial"/>
              <a:ea typeface="Arial"/>
              <a:cs typeface="Arial"/>
              <a:sym typeface="Arial"/>
            </a:endParaRPr>
          </a:p>
        </p:txBody>
      </p:sp>
      <p:sp>
        <p:nvSpPr>
          <p:cNvPr id="603" name="Google Shape;603;p26"/>
          <p:cNvSpPr/>
          <p:nvPr/>
        </p:nvSpPr>
        <p:spPr>
          <a:xfrm>
            <a:off x="493821" y="1240541"/>
            <a:ext cx="618978" cy="618978"/>
          </a:xfrm>
          <a:prstGeom prst="ellipse">
            <a:avLst/>
          </a:prstGeom>
          <a:solidFill>
            <a:srgbClr val="E06E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4" name="Google Shape;604;p26"/>
          <p:cNvSpPr txBox="1"/>
          <p:nvPr/>
        </p:nvSpPr>
        <p:spPr>
          <a:xfrm>
            <a:off x="549641" y="132002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豆</a:t>
            </a:r>
            <a:endParaRPr b="0" i="0" sz="1400" u="none" cap="none" strike="noStrike">
              <a:solidFill>
                <a:srgbClr val="000000"/>
              </a:solidFill>
              <a:latin typeface="Arial"/>
              <a:ea typeface="Arial"/>
              <a:cs typeface="Arial"/>
              <a:sym typeface="Arial"/>
            </a:endParaRPr>
          </a:p>
        </p:txBody>
      </p:sp>
      <p:sp>
        <p:nvSpPr>
          <p:cNvPr id="605" name="Google Shape;605;p26"/>
          <p:cNvSpPr/>
          <p:nvPr/>
        </p:nvSpPr>
        <p:spPr>
          <a:xfrm>
            <a:off x="973571" y="1240541"/>
            <a:ext cx="618978" cy="618978"/>
          </a:xfrm>
          <a:prstGeom prst="ellipse">
            <a:avLst/>
          </a:prstGeom>
          <a:solidFill>
            <a:srgbClr val="E06E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6" name="Google Shape;606;p26"/>
          <p:cNvSpPr txBox="1"/>
          <p:nvPr/>
        </p:nvSpPr>
        <p:spPr>
          <a:xfrm>
            <a:off x="1029391" y="132002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知</a:t>
            </a:r>
            <a:endParaRPr b="0" i="0" sz="1400" u="none" cap="none" strike="noStrike">
              <a:solidFill>
                <a:srgbClr val="000000"/>
              </a:solidFill>
              <a:latin typeface="Arial"/>
              <a:ea typeface="Arial"/>
              <a:cs typeface="Arial"/>
              <a:sym typeface="Arial"/>
            </a:endParaRPr>
          </a:p>
        </p:txBody>
      </p:sp>
      <p:sp>
        <p:nvSpPr>
          <p:cNvPr id="607" name="Google Shape;607;p26"/>
          <p:cNvSpPr/>
          <p:nvPr/>
        </p:nvSpPr>
        <p:spPr>
          <a:xfrm>
            <a:off x="1453321" y="1240541"/>
            <a:ext cx="618978" cy="618978"/>
          </a:xfrm>
          <a:prstGeom prst="ellipse">
            <a:avLst/>
          </a:prstGeom>
          <a:solidFill>
            <a:srgbClr val="E06E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8" name="Google Shape;608;p26"/>
          <p:cNvSpPr txBox="1"/>
          <p:nvPr/>
        </p:nvSpPr>
        <p:spPr>
          <a:xfrm>
            <a:off x="1509141" y="132002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識</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par>
                                <p:cTn fill="hold" nodeType="with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par>
                                <p:cTn fill="hold" nodeType="with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500"/>
                                        <p:tgtEl>
                                          <p:spTgt spid="558"/>
                                        </p:tgtEl>
                                      </p:cBhvr>
                                    </p:animEffect>
                                  </p:childTnLst>
                                </p:cTn>
                              </p:par>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500"/>
                                        <p:tgtEl>
                                          <p:spTgt spid="562"/>
                                        </p:tgtEl>
                                      </p:cBhvr>
                                    </p:animEffect>
                                  </p:childTnLst>
                                </p:cTn>
                              </p:par>
                              <p:par>
                                <p:cTn fill="hold" nodeType="with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500"/>
                                        <p:tgtEl>
                                          <p:spTgt spid="563"/>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par>
                                <p:cTn fill="hold" nodeType="with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5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par>
                                <p:cTn fill="hold" nodeType="with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500"/>
                                        <p:tgtEl>
                                          <p:spTgt spid="575"/>
                                        </p:tgtEl>
                                      </p:cBhvr>
                                    </p:animEffect>
                                  </p:childTnLst>
                                </p:cTn>
                              </p:par>
                              <p:par>
                                <p:cTn fill="hold" nodeType="with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500"/>
                                        <p:tgtEl>
                                          <p:spTgt spid="576"/>
                                        </p:tgtEl>
                                      </p:cBhvr>
                                    </p:animEffect>
                                  </p:childTnLst>
                                </p:cTn>
                              </p:par>
                              <p:par>
                                <p:cTn fill="hold" nodeType="with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500"/>
                                        <p:tgtEl>
                                          <p:spTgt spid="578"/>
                                        </p:tgtEl>
                                      </p:cBhvr>
                                    </p:animEffect>
                                  </p:childTnLst>
                                </p:cTn>
                              </p:par>
                              <p:par>
                                <p:cTn fill="hold" nodeType="with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par>
                                <p:cTn fill="hold" nodeType="with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500"/>
                                        <p:tgtEl>
                                          <p:spTgt spid="580"/>
                                        </p:tgtEl>
                                      </p:cBhvr>
                                    </p:animEffect>
                                  </p:childTnLst>
                                </p:cTn>
                              </p:par>
                              <p:par>
                                <p:cTn fill="hold" nodeType="with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500"/>
                                        <p:tgtEl>
                                          <p:spTgt spid="581"/>
                                        </p:tgtEl>
                                      </p:cBhvr>
                                    </p:animEffect>
                                  </p:childTnLst>
                                </p:cTn>
                              </p:par>
                              <p:par>
                                <p:cTn fill="hold" nodeType="with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500"/>
                                        <p:tgtEl>
                                          <p:spTgt spid="582"/>
                                        </p:tgtEl>
                                      </p:cBhvr>
                                    </p:animEffect>
                                  </p:childTnLst>
                                </p:cTn>
                              </p:par>
                              <p:par>
                                <p:cTn fill="hold" nodeType="with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500"/>
                                        <p:tgtEl>
                                          <p:spTgt spid="583"/>
                                        </p:tgtEl>
                                      </p:cBhvr>
                                    </p:animEffect>
                                  </p:childTnLst>
                                </p:cTn>
                              </p:par>
                              <p:par>
                                <p:cTn fill="hold" nodeType="with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500"/>
                                        <p:tgtEl>
                                          <p:spTgt spid="584"/>
                                        </p:tgtEl>
                                      </p:cBhvr>
                                    </p:animEffect>
                                  </p:childTnLst>
                                </p:cTn>
                              </p:par>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par>
                                <p:cTn fill="hold" nodeType="with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500"/>
                                        <p:tgtEl>
                                          <p:spTgt spid="586"/>
                                        </p:tgtEl>
                                      </p:cBhvr>
                                    </p:animEffect>
                                  </p:childTnLst>
                                </p:cTn>
                              </p:par>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5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par>
                                <p:cTn fill="hold" nodeType="with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500"/>
                                        <p:tgtEl>
                                          <p:spTgt spid="590"/>
                                        </p:tgtEl>
                                      </p:cBhvr>
                                    </p:animEffect>
                                  </p:childTnLst>
                                </p:cTn>
                              </p:par>
                              <p:par>
                                <p:cTn fill="hold" nodeType="with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500"/>
                                        <p:tgtEl>
                                          <p:spTgt spid="591"/>
                                        </p:tgtEl>
                                      </p:cBhvr>
                                    </p:animEffect>
                                  </p:childTnLst>
                                </p:cTn>
                              </p:par>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500"/>
                                        <p:tgtEl>
                                          <p:spTgt spid="592"/>
                                        </p:tgtEl>
                                      </p:cBhvr>
                                    </p:animEffect>
                                  </p:childTnLst>
                                </p:cTn>
                              </p:par>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500"/>
                                        <p:tgtEl>
                                          <p:spTgt spid="593"/>
                                        </p:tgtEl>
                                      </p:cBhvr>
                                    </p:animEffect>
                                  </p:childTnLst>
                                </p:cTn>
                              </p:par>
                              <p:par>
                                <p:cTn fill="hold" nodeType="with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par>
                                <p:cTn fill="hold" nodeType="with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par>
                                <p:cTn fill="hold" nodeType="with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500"/>
                                        <p:tgtEl>
                                          <p:spTgt spid="598"/>
                                        </p:tgtEl>
                                      </p:cBhvr>
                                    </p:animEffect>
                                  </p:childTnLst>
                                </p:cTn>
                              </p:par>
                              <p:par>
                                <p:cTn fill="hold" nodeType="with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500"/>
                                        <p:tgtEl>
                                          <p:spTgt spid="54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3"/>
                                        </p:tgtEl>
                                        <p:attrNameLst>
                                          <p:attrName>style.visibility</p:attrName>
                                        </p:attrNameLst>
                                      </p:cBhvr>
                                      <p:to>
                                        <p:strVal val="visible"/>
                                      </p:to>
                                    </p:set>
                                    <p:anim calcmode="lin" valueType="num">
                                      <p:cBhvr additive="base">
                                        <p:cTn dur="500"/>
                                        <p:tgtEl>
                                          <p:spTgt spid="60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4"/>
                                        </p:tgtEl>
                                        <p:attrNameLst>
                                          <p:attrName>style.visibility</p:attrName>
                                        </p:attrNameLst>
                                      </p:cBhvr>
                                      <p:to>
                                        <p:strVal val="visible"/>
                                      </p:to>
                                    </p:set>
                                    <p:anim calcmode="lin" valueType="num">
                                      <p:cBhvr additive="base">
                                        <p:cTn dur="500"/>
                                        <p:tgtEl>
                                          <p:spTgt spid="60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5"/>
                                        </p:tgtEl>
                                        <p:attrNameLst>
                                          <p:attrName>style.visibility</p:attrName>
                                        </p:attrNameLst>
                                      </p:cBhvr>
                                      <p:to>
                                        <p:strVal val="visible"/>
                                      </p:to>
                                    </p:set>
                                    <p:anim calcmode="lin" valueType="num">
                                      <p:cBhvr additive="base">
                                        <p:cTn dur="500"/>
                                        <p:tgtEl>
                                          <p:spTgt spid="60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6"/>
                                        </p:tgtEl>
                                        <p:attrNameLst>
                                          <p:attrName>style.visibility</p:attrName>
                                        </p:attrNameLst>
                                      </p:cBhvr>
                                      <p:to>
                                        <p:strVal val="visible"/>
                                      </p:to>
                                    </p:set>
                                    <p:anim calcmode="lin" valueType="num">
                                      <p:cBhvr additive="base">
                                        <p:cTn dur="500"/>
                                        <p:tgtEl>
                                          <p:spTgt spid="60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7"/>
                                        </p:tgtEl>
                                        <p:attrNameLst>
                                          <p:attrName>style.visibility</p:attrName>
                                        </p:attrNameLst>
                                      </p:cBhvr>
                                      <p:to>
                                        <p:strVal val="visible"/>
                                      </p:to>
                                    </p:set>
                                    <p:anim calcmode="lin" valueType="num">
                                      <p:cBhvr additive="base">
                                        <p:cTn dur="500"/>
                                        <p:tgtEl>
                                          <p:spTgt spid="60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500"/>
                                        <p:tgtEl>
                                          <p:spTgt spid="60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2"/>
                                        </p:tgtEl>
                                        <p:attrNameLst>
                                          <p:attrName>style.visibility</p:attrName>
                                        </p:attrNameLst>
                                      </p:cBhvr>
                                      <p:to>
                                        <p:strVal val="visible"/>
                                      </p:to>
                                    </p:set>
                                    <p:anim calcmode="lin" valueType="num">
                                      <p:cBhvr additive="base">
                                        <p:cTn dur="500"/>
                                        <p:tgtEl>
                                          <p:spTgt spid="60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1"/>
                                        </p:tgtEl>
                                        <p:attrNameLst>
                                          <p:attrName>style.visibility</p:attrName>
                                        </p:attrNameLst>
                                      </p:cBhvr>
                                      <p:to>
                                        <p:strVal val="visible"/>
                                      </p:to>
                                    </p:set>
                                    <p:anim calcmode="lin" valueType="num">
                                      <p:cBhvr additive="base">
                                        <p:cTn dur="500"/>
                                        <p:tgtEl>
                                          <p:spTgt spid="60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27"/>
          <p:cNvPicPr preferRelativeResize="0"/>
          <p:nvPr/>
        </p:nvPicPr>
        <p:blipFill rotWithShape="1">
          <a:blip r:embed="rId3">
            <a:alphaModFix/>
          </a:blip>
          <a:srcRect b="0" l="0" r="0" t="0"/>
          <a:stretch/>
        </p:blipFill>
        <p:spPr>
          <a:xfrm>
            <a:off x="5823075" y="1411087"/>
            <a:ext cx="6252775" cy="4601212"/>
          </a:xfrm>
          <a:prstGeom prst="rect">
            <a:avLst/>
          </a:prstGeom>
          <a:noFill/>
          <a:ln>
            <a:noFill/>
          </a:ln>
        </p:spPr>
      </p:pic>
      <p:sp>
        <p:nvSpPr>
          <p:cNvPr id="614" name="Google Shape;614;p27"/>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06E83"/>
                </a:solidFill>
                <a:latin typeface="Arial"/>
                <a:ea typeface="Arial"/>
                <a:cs typeface="Arial"/>
                <a:sym typeface="Arial"/>
              </a:rPr>
              <a:t>5. 国の財政</a:t>
            </a:r>
            <a:endParaRPr b="1" i="0" sz="2800" u="none" cap="none" strike="noStrike">
              <a:solidFill>
                <a:srgbClr val="E06E83"/>
              </a:solidFill>
              <a:latin typeface="Arial"/>
              <a:ea typeface="Arial"/>
              <a:cs typeface="Arial"/>
              <a:sym typeface="Arial"/>
            </a:endParaRPr>
          </a:p>
        </p:txBody>
      </p:sp>
      <p:cxnSp>
        <p:nvCxnSpPr>
          <p:cNvPr id="615" name="Google Shape;615;p27"/>
          <p:cNvCxnSpPr/>
          <p:nvPr/>
        </p:nvCxnSpPr>
        <p:spPr>
          <a:xfrm>
            <a:off x="426000" y="756126"/>
            <a:ext cx="11340000" cy="0"/>
          </a:xfrm>
          <a:prstGeom prst="straightConnector1">
            <a:avLst/>
          </a:prstGeom>
          <a:noFill/>
          <a:ln cap="flat" cmpd="dbl" w="44450">
            <a:solidFill>
              <a:srgbClr val="E06E83"/>
            </a:solidFill>
            <a:prstDash val="solid"/>
            <a:miter lim="0"/>
            <a:headEnd len="sm" w="sm" type="none"/>
            <a:tailEnd len="sm" w="sm" type="none"/>
          </a:ln>
        </p:spPr>
      </p:cxnSp>
      <p:sp>
        <p:nvSpPr>
          <p:cNvPr id="616" name="Google Shape;616;p27"/>
          <p:cNvSpPr txBox="1"/>
          <p:nvPr/>
        </p:nvSpPr>
        <p:spPr>
          <a:xfrm>
            <a:off x="7545897" y="1282010"/>
            <a:ext cx="2805025" cy="269497"/>
          </a:xfrm>
          <a:prstGeom prst="rect">
            <a:avLst/>
          </a:prstGeom>
          <a:noFill/>
          <a:ln>
            <a:noFill/>
          </a:ln>
        </p:spPr>
        <p:txBody>
          <a:bodyPr anchorCtr="0" anchor="t" bIns="0" lIns="0" spcFirstLastPara="1" rIns="0" wrap="square" tIns="0">
            <a:spAutoFit/>
          </a:bodyPr>
          <a:lstStyle/>
          <a:p>
            <a:pPr indent="-174678" lvl="0" marL="185815" marR="4689" rtl="0" algn="ctr">
              <a:lnSpc>
                <a:spcPct val="113999"/>
              </a:lnSpc>
              <a:spcBef>
                <a:spcPts val="0"/>
              </a:spcBef>
              <a:spcAft>
                <a:spcPts val="0"/>
              </a:spcAft>
              <a:buClr>
                <a:srgbClr val="000000"/>
              </a:buClr>
              <a:buSzPts val="1600"/>
              <a:buFont typeface="Arial"/>
              <a:buNone/>
            </a:pPr>
            <a:r>
              <a:rPr b="1" i="0" lang="ja-JP" sz="1600" u="none" cap="none" strike="noStrike">
                <a:solidFill>
                  <a:srgbClr val="231916"/>
                </a:solidFill>
                <a:latin typeface="Arial"/>
                <a:ea typeface="Arial"/>
                <a:cs typeface="Arial"/>
                <a:sym typeface="Arial"/>
              </a:rPr>
              <a:t>公債残高の累増</a:t>
            </a:r>
            <a:endParaRPr b="1" i="0" sz="1600" u="none" cap="none" strike="noStrike">
              <a:solidFill>
                <a:srgbClr val="000000"/>
              </a:solidFill>
              <a:latin typeface="Arial"/>
              <a:ea typeface="Arial"/>
              <a:cs typeface="Arial"/>
              <a:sym typeface="Arial"/>
            </a:endParaRPr>
          </a:p>
        </p:txBody>
      </p:sp>
      <p:sp>
        <p:nvSpPr>
          <p:cNvPr id="617" name="Google Shape;617;p27"/>
          <p:cNvSpPr txBox="1"/>
          <p:nvPr/>
        </p:nvSpPr>
        <p:spPr>
          <a:xfrm>
            <a:off x="6149490" y="6152445"/>
            <a:ext cx="5815642" cy="615553"/>
          </a:xfrm>
          <a:prstGeom prst="rect">
            <a:avLst/>
          </a:prstGeom>
          <a:noFill/>
          <a:ln>
            <a:noFill/>
          </a:ln>
        </p:spPr>
        <p:txBody>
          <a:bodyPr anchorCtr="0" anchor="ctr" bIns="0" lIns="0" spcFirstLastPara="1" rIns="0" wrap="square" tIns="0">
            <a:spAutoFit/>
          </a:bodyPr>
          <a:lstStyle/>
          <a:p>
            <a:pPr indent="-132926" lvl="0" marL="132926" marR="0" rtl="0" algn="l">
              <a:lnSpc>
                <a:spcPct val="100000"/>
              </a:lnSpc>
              <a:spcBef>
                <a:spcPts val="0"/>
              </a:spcBef>
              <a:spcAft>
                <a:spcPts val="0"/>
              </a:spcAft>
              <a:buClr>
                <a:srgbClr val="000000"/>
              </a:buClr>
              <a:buSzPts val="800"/>
              <a:buFont typeface="Arial"/>
              <a:buNone/>
            </a:pPr>
            <a:r>
              <a:rPr b="0" i="0" lang="ja-JP" sz="800" u="none" cap="none" strike="noStrike">
                <a:solidFill>
                  <a:srgbClr val="7F7F7F"/>
                </a:solidFill>
                <a:latin typeface="Arial"/>
                <a:ea typeface="Arial"/>
                <a:cs typeface="Arial"/>
                <a:sym typeface="Arial"/>
              </a:rPr>
              <a:t>（注 1）令和6年度未までは実績、令和7年度末は補正後予算、令和8年度未は政府案に基づく見込み。</a:t>
            </a:r>
            <a:endParaRPr b="0" i="0" sz="800" u="none" cap="none" strike="noStrike">
              <a:solidFill>
                <a:srgbClr val="7F7F7F"/>
              </a:solidFill>
              <a:latin typeface="Arial"/>
              <a:ea typeface="Arial"/>
              <a:cs typeface="Arial"/>
              <a:sym typeface="Arial"/>
            </a:endParaRPr>
          </a:p>
          <a:p>
            <a:pPr indent="-403200" lvl="0" marL="403200" marR="0" rtl="0" algn="l">
              <a:lnSpc>
                <a:spcPct val="100000"/>
              </a:lnSpc>
              <a:spcBef>
                <a:spcPts val="0"/>
              </a:spcBef>
              <a:spcAft>
                <a:spcPts val="0"/>
              </a:spcAft>
              <a:buClr>
                <a:srgbClr val="000000"/>
              </a:buClr>
              <a:buSzPts val="800"/>
              <a:buFont typeface="Arial"/>
              <a:buNone/>
            </a:pPr>
            <a:r>
              <a:rPr b="0" i="0" lang="ja-JP" sz="800" u="none" cap="none" strike="noStrike">
                <a:solidFill>
                  <a:srgbClr val="7F7F7F"/>
                </a:solidFill>
                <a:latin typeface="Arial"/>
                <a:ea typeface="Arial"/>
                <a:cs typeface="Arial"/>
                <a:sym typeface="Arial"/>
              </a:rPr>
              <a:t>（注 2）普通国債残高は、建設公債残高、特例公債残高及び復興債残高。特例公債残高は、昭和40年度の歳入補填債、国鉄長期債務、国有林野累積債務等の一般会計承継による借換債、臨時特別公債、減税特例公債、年金特例公債、GX経済移行債及び子ども·子育て支援特例公債を含む。</a:t>
            </a:r>
            <a:endParaRPr b="0" i="0" sz="800" u="none" cap="none" strike="noStrike">
              <a:solidFill>
                <a:srgbClr val="7F7F7F"/>
              </a:solidFill>
              <a:latin typeface="Arial"/>
              <a:ea typeface="Arial"/>
              <a:cs typeface="Arial"/>
              <a:sym typeface="Arial"/>
            </a:endParaRPr>
          </a:p>
          <a:p>
            <a:pPr indent="-132926" lvl="0" marL="132926" marR="0" rtl="0" algn="l">
              <a:lnSpc>
                <a:spcPct val="100000"/>
              </a:lnSpc>
              <a:spcBef>
                <a:spcPts val="0"/>
              </a:spcBef>
              <a:spcAft>
                <a:spcPts val="0"/>
              </a:spcAft>
              <a:buClr>
                <a:srgbClr val="000000"/>
              </a:buClr>
              <a:buSzPts val="800"/>
              <a:buFont typeface="Arial"/>
              <a:buNone/>
            </a:pPr>
            <a:r>
              <a:rPr b="0" i="0" lang="ja-JP" sz="800" u="none" cap="none" strike="noStrike">
                <a:solidFill>
                  <a:srgbClr val="7F7F7F"/>
                </a:solidFill>
                <a:latin typeface="Arial"/>
                <a:ea typeface="Arial"/>
                <a:cs typeface="Arial"/>
                <a:sym typeface="Arial"/>
              </a:rPr>
              <a:t>（注 3）令和8年度末の翌年度借換のための前倒債限度額を除いた見込額は1,095兆円程度。</a:t>
            </a:r>
            <a:endParaRPr b="0" i="0" sz="800" u="none" cap="none" strike="noStrike">
              <a:solidFill>
                <a:srgbClr val="7F7F7F"/>
              </a:solidFill>
              <a:latin typeface="Arial"/>
              <a:ea typeface="Arial"/>
              <a:cs typeface="Arial"/>
              <a:sym typeface="Arial"/>
            </a:endParaRPr>
          </a:p>
        </p:txBody>
      </p:sp>
      <p:sp>
        <p:nvSpPr>
          <p:cNvPr id="618" name="Google Shape;618;p27"/>
          <p:cNvSpPr txBox="1"/>
          <p:nvPr/>
        </p:nvSpPr>
        <p:spPr>
          <a:xfrm>
            <a:off x="5990547" y="1281542"/>
            <a:ext cx="833294" cy="273473"/>
          </a:xfrm>
          <a:prstGeom prst="rect">
            <a:avLst/>
          </a:prstGeom>
          <a:noFill/>
          <a:ln>
            <a:noFill/>
          </a:ln>
        </p:spPr>
        <p:txBody>
          <a:bodyPr anchorCtr="0" anchor="t" bIns="45700" lIns="91425" spcFirstLastPara="1" rIns="91425" wrap="square" tIns="45700">
            <a:spAutoFit/>
          </a:bodyPr>
          <a:lstStyle/>
          <a:p>
            <a:pPr indent="0" lvl="0" marL="0" marR="0" rtl="0" algn="ctr">
              <a:lnSpc>
                <a:spcPct val="184625"/>
              </a:lnSpc>
              <a:spcBef>
                <a:spcPts val="0"/>
              </a:spcBef>
              <a:spcAft>
                <a:spcPts val="0"/>
              </a:spcAft>
              <a:buClr>
                <a:srgbClr val="000000"/>
              </a:buClr>
              <a:buSzPts val="800"/>
              <a:buFont typeface="Arial"/>
              <a:buNone/>
            </a:pPr>
            <a:r>
              <a:rPr b="0" i="0" lang="ja-JP" sz="800" u="none" cap="none" strike="noStrike">
                <a:solidFill>
                  <a:srgbClr val="7F7F7F"/>
                </a:solidFill>
                <a:latin typeface="Arial"/>
                <a:ea typeface="Arial"/>
                <a:cs typeface="Arial"/>
                <a:sym typeface="Arial"/>
              </a:rPr>
              <a:t>（兆円）</a:t>
            </a:r>
            <a:endParaRPr b="0" i="0" sz="1400" u="none" cap="none" strike="noStrike">
              <a:solidFill>
                <a:srgbClr val="000000"/>
              </a:solidFill>
              <a:latin typeface="Arial"/>
              <a:ea typeface="Arial"/>
              <a:cs typeface="Arial"/>
              <a:sym typeface="Arial"/>
            </a:endParaRPr>
          </a:p>
        </p:txBody>
      </p:sp>
      <p:sp>
        <p:nvSpPr>
          <p:cNvPr id="619" name="Google Shape;619;p27"/>
          <p:cNvSpPr txBox="1"/>
          <p:nvPr/>
        </p:nvSpPr>
        <p:spPr>
          <a:xfrm>
            <a:off x="11265891" y="5964109"/>
            <a:ext cx="8181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84625"/>
              </a:lnSpc>
              <a:spcBef>
                <a:spcPts val="0"/>
              </a:spcBef>
              <a:spcAft>
                <a:spcPts val="0"/>
              </a:spcAft>
              <a:buClr>
                <a:srgbClr val="7F7F7F"/>
              </a:buClr>
              <a:buSzPts val="800"/>
              <a:buFont typeface="Arial"/>
              <a:buNone/>
            </a:pPr>
            <a:r>
              <a:rPr b="0" i="0" lang="ja-JP" sz="800" u="none" cap="none" strike="noStrike">
                <a:solidFill>
                  <a:srgbClr val="7F7F7F"/>
                </a:solidFill>
                <a:latin typeface="Arial"/>
                <a:ea typeface="Arial"/>
                <a:cs typeface="Arial"/>
                <a:sym typeface="Arial"/>
              </a:rPr>
              <a:t>（年度末）</a:t>
            </a:r>
            <a:endParaRPr b="0" i="0" sz="800" u="none" cap="none" strike="noStrike">
              <a:solidFill>
                <a:srgbClr val="7F7F7F"/>
              </a:solidFill>
              <a:latin typeface="Arial"/>
              <a:ea typeface="Arial"/>
              <a:cs typeface="Arial"/>
              <a:sym typeface="Arial"/>
            </a:endParaRPr>
          </a:p>
        </p:txBody>
      </p:sp>
      <p:sp>
        <p:nvSpPr>
          <p:cNvPr id="620" name="Google Shape;620;p27"/>
          <p:cNvSpPr txBox="1"/>
          <p:nvPr/>
        </p:nvSpPr>
        <p:spPr>
          <a:xfrm>
            <a:off x="11228618" y="1574349"/>
            <a:ext cx="892778" cy="280782"/>
          </a:xfrm>
          <a:prstGeom prst="rect">
            <a:avLst/>
          </a:prstGeom>
          <a:noFill/>
          <a:ln>
            <a:noFill/>
          </a:ln>
        </p:spPr>
        <p:txBody>
          <a:bodyPr anchorCtr="0" anchor="t" bIns="45700" lIns="91425" spcFirstLastPara="1" rIns="91425" wrap="square" tIns="45700">
            <a:spAutoFit/>
          </a:bodyPr>
          <a:lstStyle/>
          <a:p>
            <a:pPr indent="0" lvl="0" marL="0" marR="0" rtl="0" algn="ctr">
              <a:lnSpc>
                <a:spcPct val="123083"/>
              </a:lnSpc>
              <a:spcBef>
                <a:spcPts val="0"/>
              </a:spcBef>
              <a:spcAft>
                <a:spcPts val="0"/>
              </a:spcAft>
              <a:buClr>
                <a:srgbClr val="000000"/>
              </a:buClr>
              <a:buSzPts val="1200"/>
              <a:buFont typeface="Arial"/>
              <a:buNone/>
            </a:pPr>
            <a:r>
              <a:rPr b="0" i="0" lang="ja-JP" sz="1200" u="none" cap="none" strike="noStrike">
                <a:solidFill>
                  <a:srgbClr val="FF0000"/>
                </a:solidFill>
                <a:latin typeface="Arial"/>
                <a:ea typeface="Arial"/>
                <a:cs typeface="Arial"/>
                <a:sym typeface="Arial"/>
              </a:rPr>
              <a:t>1,145</a:t>
            </a:r>
            <a:endParaRPr b="0" i="0" sz="1200" u="none" cap="none" strike="noStrike">
              <a:solidFill>
                <a:srgbClr val="FF0000"/>
              </a:solidFill>
              <a:latin typeface="Arial"/>
              <a:ea typeface="Arial"/>
              <a:cs typeface="Arial"/>
              <a:sym typeface="Arial"/>
            </a:endParaRPr>
          </a:p>
        </p:txBody>
      </p:sp>
      <p:sp>
        <p:nvSpPr>
          <p:cNvPr id="621" name="Google Shape;621;p27"/>
          <p:cNvSpPr txBox="1"/>
          <p:nvPr/>
        </p:nvSpPr>
        <p:spPr>
          <a:xfrm>
            <a:off x="10935735"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7F7F7F"/>
                </a:solidFill>
                <a:latin typeface="Arial"/>
                <a:ea typeface="Arial"/>
                <a:cs typeface="Arial"/>
                <a:sym typeface="Arial"/>
              </a:rPr>
              <a:t>(R2)</a:t>
            </a:r>
            <a:endParaRPr b="0" i="0" sz="600" u="none" cap="none" strike="noStrike">
              <a:solidFill>
                <a:srgbClr val="7F7F7F"/>
              </a:solidFill>
              <a:latin typeface="Arial"/>
              <a:ea typeface="Arial"/>
              <a:cs typeface="Arial"/>
              <a:sym typeface="Arial"/>
            </a:endParaRPr>
          </a:p>
        </p:txBody>
      </p:sp>
      <p:sp>
        <p:nvSpPr>
          <p:cNvPr id="622" name="Google Shape;622;p27"/>
          <p:cNvSpPr txBox="1"/>
          <p:nvPr/>
        </p:nvSpPr>
        <p:spPr>
          <a:xfrm>
            <a:off x="10458556"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7F7F7F"/>
                </a:solidFill>
                <a:latin typeface="Arial"/>
                <a:ea typeface="Arial"/>
                <a:cs typeface="Arial"/>
                <a:sym typeface="Arial"/>
              </a:rPr>
              <a:t>(H27)</a:t>
            </a:r>
            <a:endParaRPr b="0" i="0" sz="600" u="none" cap="none" strike="noStrike">
              <a:solidFill>
                <a:srgbClr val="7F7F7F"/>
              </a:solidFill>
              <a:latin typeface="Arial"/>
              <a:ea typeface="Arial"/>
              <a:cs typeface="Arial"/>
              <a:sym typeface="Arial"/>
            </a:endParaRPr>
          </a:p>
        </p:txBody>
      </p:sp>
      <p:sp>
        <p:nvSpPr>
          <p:cNvPr id="623" name="Google Shape;623;p27"/>
          <p:cNvSpPr txBox="1"/>
          <p:nvPr/>
        </p:nvSpPr>
        <p:spPr>
          <a:xfrm>
            <a:off x="9981377"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7F7F7F"/>
                </a:solidFill>
                <a:latin typeface="Arial"/>
                <a:ea typeface="Arial"/>
                <a:cs typeface="Arial"/>
                <a:sym typeface="Arial"/>
              </a:rPr>
              <a:t>(H22)</a:t>
            </a:r>
            <a:endParaRPr b="0" i="0" sz="600" u="none" cap="none" strike="noStrike">
              <a:solidFill>
                <a:srgbClr val="7F7F7F"/>
              </a:solidFill>
              <a:latin typeface="Arial"/>
              <a:ea typeface="Arial"/>
              <a:cs typeface="Arial"/>
              <a:sym typeface="Arial"/>
            </a:endParaRPr>
          </a:p>
        </p:txBody>
      </p:sp>
      <p:sp>
        <p:nvSpPr>
          <p:cNvPr id="624" name="Google Shape;624;p27"/>
          <p:cNvSpPr txBox="1"/>
          <p:nvPr/>
        </p:nvSpPr>
        <p:spPr>
          <a:xfrm>
            <a:off x="9504199"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7F7F7F"/>
                </a:solidFill>
                <a:latin typeface="Arial"/>
                <a:ea typeface="Arial"/>
                <a:cs typeface="Arial"/>
                <a:sym typeface="Arial"/>
              </a:rPr>
              <a:t>(H17)</a:t>
            </a:r>
            <a:endParaRPr b="0" i="0" sz="600" u="none" cap="none" strike="noStrike">
              <a:solidFill>
                <a:srgbClr val="7F7F7F"/>
              </a:solidFill>
              <a:latin typeface="Arial"/>
              <a:ea typeface="Arial"/>
              <a:cs typeface="Arial"/>
              <a:sym typeface="Arial"/>
            </a:endParaRPr>
          </a:p>
        </p:txBody>
      </p:sp>
      <p:sp>
        <p:nvSpPr>
          <p:cNvPr id="625" name="Google Shape;625;p27"/>
          <p:cNvSpPr txBox="1"/>
          <p:nvPr/>
        </p:nvSpPr>
        <p:spPr>
          <a:xfrm>
            <a:off x="9027019"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7F7F7F"/>
                </a:solidFill>
                <a:latin typeface="Arial"/>
                <a:ea typeface="Arial"/>
                <a:cs typeface="Arial"/>
                <a:sym typeface="Arial"/>
              </a:rPr>
              <a:t>(H12)</a:t>
            </a:r>
            <a:endParaRPr b="0" i="0" sz="600" u="none" cap="none" strike="noStrike">
              <a:solidFill>
                <a:srgbClr val="7F7F7F"/>
              </a:solidFill>
              <a:latin typeface="Arial"/>
              <a:ea typeface="Arial"/>
              <a:cs typeface="Arial"/>
              <a:sym typeface="Arial"/>
            </a:endParaRPr>
          </a:p>
        </p:txBody>
      </p:sp>
      <p:sp>
        <p:nvSpPr>
          <p:cNvPr id="626" name="Google Shape;626;p27"/>
          <p:cNvSpPr txBox="1"/>
          <p:nvPr/>
        </p:nvSpPr>
        <p:spPr>
          <a:xfrm>
            <a:off x="8549841"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7F7F7F"/>
                </a:solidFill>
                <a:latin typeface="Arial"/>
                <a:ea typeface="Arial"/>
                <a:cs typeface="Arial"/>
                <a:sym typeface="Arial"/>
              </a:rPr>
              <a:t>(H7)</a:t>
            </a:r>
            <a:endParaRPr b="0" i="0" sz="600" u="none" cap="none" strike="noStrike">
              <a:solidFill>
                <a:srgbClr val="7F7F7F"/>
              </a:solidFill>
              <a:latin typeface="Arial"/>
              <a:ea typeface="Arial"/>
              <a:cs typeface="Arial"/>
              <a:sym typeface="Arial"/>
            </a:endParaRPr>
          </a:p>
        </p:txBody>
      </p:sp>
      <p:sp>
        <p:nvSpPr>
          <p:cNvPr id="627" name="Google Shape;627;p27"/>
          <p:cNvSpPr txBox="1"/>
          <p:nvPr/>
        </p:nvSpPr>
        <p:spPr>
          <a:xfrm>
            <a:off x="8072662"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7F7F7F"/>
                </a:solidFill>
                <a:latin typeface="Arial"/>
                <a:ea typeface="Arial"/>
                <a:cs typeface="Arial"/>
                <a:sym typeface="Arial"/>
              </a:rPr>
              <a:t>(H2)</a:t>
            </a:r>
            <a:endParaRPr b="0" i="0" sz="600" u="none" cap="none" strike="noStrike">
              <a:solidFill>
                <a:srgbClr val="7F7F7F"/>
              </a:solidFill>
              <a:latin typeface="Arial"/>
              <a:ea typeface="Arial"/>
              <a:cs typeface="Arial"/>
              <a:sym typeface="Arial"/>
            </a:endParaRPr>
          </a:p>
        </p:txBody>
      </p:sp>
      <p:sp>
        <p:nvSpPr>
          <p:cNvPr id="628" name="Google Shape;628;p27"/>
          <p:cNvSpPr txBox="1"/>
          <p:nvPr/>
        </p:nvSpPr>
        <p:spPr>
          <a:xfrm>
            <a:off x="7595483"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7F7F7F"/>
                </a:solidFill>
                <a:latin typeface="Arial"/>
                <a:ea typeface="Arial"/>
                <a:cs typeface="Arial"/>
                <a:sym typeface="Arial"/>
              </a:rPr>
              <a:t>(S60)</a:t>
            </a:r>
            <a:endParaRPr b="0" i="0" sz="600" u="none" cap="none" strike="noStrike">
              <a:solidFill>
                <a:srgbClr val="7F7F7F"/>
              </a:solidFill>
              <a:latin typeface="Arial"/>
              <a:ea typeface="Arial"/>
              <a:cs typeface="Arial"/>
              <a:sym typeface="Arial"/>
            </a:endParaRPr>
          </a:p>
        </p:txBody>
      </p:sp>
      <p:sp>
        <p:nvSpPr>
          <p:cNvPr id="629" name="Google Shape;629;p27"/>
          <p:cNvSpPr txBox="1"/>
          <p:nvPr/>
        </p:nvSpPr>
        <p:spPr>
          <a:xfrm>
            <a:off x="7118304"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7F7F7F"/>
                </a:solidFill>
                <a:latin typeface="Arial"/>
                <a:ea typeface="Arial"/>
                <a:cs typeface="Arial"/>
                <a:sym typeface="Arial"/>
              </a:rPr>
              <a:t>(S55)</a:t>
            </a:r>
            <a:endParaRPr b="0" i="0" sz="600" u="none" cap="none" strike="noStrike">
              <a:solidFill>
                <a:srgbClr val="7F7F7F"/>
              </a:solidFill>
              <a:latin typeface="Arial"/>
              <a:ea typeface="Arial"/>
              <a:cs typeface="Arial"/>
              <a:sym typeface="Arial"/>
            </a:endParaRPr>
          </a:p>
        </p:txBody>
      </p:sp>
      <p:sp>
        <p:nvSpPr>
          <p:cNvPr id="630" name="Google Shape;630;p27"/>
          <p:cNvSpPr txBox="1"/>
          <p:nvPr/>
        </p:nvSpPr>
        <p:spPr>
          <a:xfrm>
            <a:off x="6641125"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7F7F7F"/>
                </a:solidFill>
                <a:latin typeface="Arial"/>
                <a:ea typeface="Arial"/>
                <a:cs typeface="Arial"/>
                <a:sym typeface="Arial"/>
              </a:rPr>
              <a:t>(S50)</a:t>
            </a:r>
            <a:endParaRPr b="0" i="0" sz="600" u="none" cap="none" strike="noStrike">
              <a:solidFill>
                <a:srgbClr val="7F7F7F"/>
              </a:solidFill>
              <a:latin typeface="Arial"/>
              <a:ea typeface="Arial"/>
              <a:cs typeface="Arial"/>
              <a:sym typeface="Arial"/>
            </a:endParaRPr>
          </a:p>
        </p:txBody>
      </p:sp>
      <p:sp>
        <p:nvSpPr>
          <p:cNvPr id="631" name="Google Shape;631;p27"/>
          <p:cNvSpPr txBox="1"/>
          <p:nvPr/>
        </p:nvSpPr>
        <p:spPr>
          <a:xfrm>
            <a:off x="6641125" y="5810281"/>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7F7F7F"/>
                </a:solidFill>
                <a:latin typeface="Arial"/>
                <a:ea typeface="Arial"/>
                <a:cs typeface="Arial"/>
                <a:sym typeface="Arial"/>
              </a:rPr>
              <a:t>1975</a:t>
            </a:r>
            <a:endParaRPr b="1" i="0" sz="700" u="none" cap="none" strike="noStrike">
              <a:solidFill>
                <a:srgbClr val="7F7F7F"/>
              </a:solidFill>
              <a:latin typeface="Arial"/>
              <a:ea typeface="Arial"/>
              <a:cs typeface="Arial"/>
              <a:sym typeface="Arial"/>
            </a:endParaRPr>
          </a:p>
        </p:txBody>
      </p:sp>
      <p:sp>
        <p:nvSpPr>
          <p:cNvPr id="632" name="Google Shape;632;p27"/>
          <p:cNvSpPr txBox="1"/>
          <p:nvPr/>
        </p:nvSpPr>
        <p:spPr>
          <a:xfrm>
            <a:off x="7118304" y="5810281"/>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7F7F7F"/>
                </a:solidFill>
                <a:latin typeface="Arial"/>
                <a:ea typeface="Arial"/>
                <a:cs typeface="Arial"/>
                <a:sym typeface="Arial"/>
              </a:rPr>
              <a:t>1980</a:t>
            </a:r>
            <a:endParaRPr b="1" i="0" sz="700" u="none" cap="none" strike="noStrike">
              <a:solidFill>
                <a:srgbClr val="7F7F7F"/>
              </a:solidFill>
              <a:latin typeface="Arial"/>
              <a:ea typeface="Arial"/>
              <a:cs typeface="Arial"/>
              <a:sym typeface="Arial"/>
            </a:endParaRPr>
          </a:p>
        </p:txBody>
      </p:sp>
      <p:sp>
        <p:nvSpPr>
          <p:cNvPr id="633" name="Google Shape;633;p27"/>
          <p:cNvSpPr txBox="1"/>
          <p:nvPr/>
        </p:nvSpPr>
        <p:spPr>
          <a:xfrm>
            <a:off x="7595483" y="5810281"/>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7F7F7F"/>
                </a:solidFill>
                <a:latin typeface="Arial"/>
                <a:ea typeface="Arial"/>
                <a:cs typeface="Arial"/>
                <a:sym typeface="Arial"/>
              </a:rPr>
              <a:t>1985</a:t>
            </a:r>
            <a:endParaRPr b="1" i="0" sz="700" u="none" cap="none" strike="noStrike">
              <a:solidFill>
                <a:srgbClr val="7F7F7F"/>
              </a:solidFill>
              <a:latin typeface="Arial"/>
              <a:ea typeface="Arial"/>
              <a:cs typeface="Arial"/>
              <a:sym typeface="Arial"/>
            </a:endParaRPr>
          </a:p>
        </p:txBody>
      </p:sp>
      <p:sp>
        <p:nvSpPr>
          <p:cNvPr id="634" name="Google Shape;634;p27"/>
          <p:cNvSpPr txBox="1"/>
          <p:nvPr/>
        </p:nvSpPr>
        <p:spPr>
          <a:xfrm>
            <a:off x="8072662" y="5810281"/>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7F7F7F"/>
                </a:solidFill>
                <a:latin typeface="Arial"/>
                <a:ea typeface="Arial"/>
                <a:cs typeface="Arial"/>
                <a:sym typeface="Arial"/>
              </a:rPr>
              <a:t>1990</a:t>
            </a:r>
            <a:endParaRPr b="1" i="0" sz="700" u="none" cap="none" strike="noStrike">
              <a:solidFill>
                <a:srgbClr val="7F7F7F"/>
              </a:solidFill>
              <a:latin typeface="Arial"/>
              <a:ea typeface="Arial"/>
              <a:cs typeface="Arial"/>
              <a:sym typeface="Arial"/>
            </a:endParaRPr>
          </a:p>
        </p:txBody>
      </p:sp>
      <p:sp>
        <p:nvSpPr>
          <p:cNvPr id="635" name="Google Shape;635;p27"/>
          <p:cNvSpPr txBox="1"/>
          <p:nvPr/>
        </p:nvSpPr>
        <p:spPr>
          <a:xfrm>
            <a:off x="8549841" y="5810281"/>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7F7F7F"/>
                </a:solidFill>
                <a:latin typeface="Arial"/>
                <a:ea typeface="Arial"/>
                <a:cs typeface="Arial"/>
                <a:sym typeface="Arial"/>
              </a:rPr>
              <a:t>1995</a:t>
            </a:r>
            <a:endParaRPr b="1" i="0" sz="700" u="none" cap="none" strike="noStrike">
              <a:solidFill>
                <a:srgbClr val="7F7F7F"/>
              </a:solidFill>
              <a:latin typeface="Arial"/>
              <a:ea typeface="Arial"/>
              <a:cs typeface="Arial"/>
              <a:sym typeface="Arial"/>
            </a:endParaRPr>
          </a:p>
        </p:txBody>
      </p:sp>
      <p:sp>
        <p:nvSpPr>
          <p:cNvPr id="636" name="Google Shape;636;p27"/>
          <p:cNvSpPr txBox="1"/>
          <p:nvPr/>
        </p:nvSpPr>
        <p:spPr>
          <a:xfrm>
            <a:off x="9027019" y="5810281"/>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7F7F7F"/>
                </a:solidFill>
                <a:latin typeface="Arial"/>
                <a:ea typeface="Arial"/>
                <a:cs typeface="Arial"/>
                <a:sym typeface="Arial"/>
              </a:rPr>
              <a:t>2000</a:t>
            </a:r>
            <a:endParaRPr b="1" i="0" sz="700" u="none" cap="none" strike="noStrike">
              <a:solidFill>
                <a:srgbClr val="7F7F7F"/>
              </a:solidFill>
              <a:latin typeface="Arial"/>
              <a:ea typeface="Arial"/>
              <a:cs typeface="Arial"/>
              <a:sym typeface="Arial"/>
            </a:endParaRPr>
          </a:p>
        </p:txBody>
      </p:sp>
      <p:sp>
        <p:nvSpPr>
          <p:cNvPr id="637" name="Google Shape;637;p27"/>
          <p:cNvSpPr txBox="1"/>
          <p:nvPr/>
        </p:nvSpPr>
        <p:spPr>
          <a:xfrm>
            <a:off x="9504199" y="5810281"/>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7F7F7F"/>
                </a:solidFill>
                <a:latin typeface="Arial"/>
                <a:ea typeface="Arial"/>
                <a:cs typeface="Arial"/>
                <a:sym typeface="Arial"/>
              </a:rPr>
              <a:t>2005</a:t>
            </a:r>
            <a:endParaRPr b="1" i="0" sz="700" u="none" cap="none" strike="noStrike">
              <a:solidFill>
                <a:srgbClr val="7F7F7F"/>
              </a:solidFill>
              <a:latin typeface="Arial"/>
              <a:ea typeface="Arial"/>
              <a:cs typeface="Arial"/>
              <a:sym typeface="Arial"/>
            </a:endParaRPr>
          </a:p>
        </p:txBody>
      </p:sp>
      <p:sp>
        <p:nvSpPr>
          <p:cNvPr id="638" name="Google Shape;638;p27"/>
          <p:cNvSpPr txBox="1"/>
          <p:nvPr/>
        </p:nvSpPr>
        <p:spPr>
          <a:xfrm>
            <a:off x="9981377" y="5810281"/>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7F7F7F"/>
                </a:solidFill>
                <a:latin typeface="Arial"/>
                <a:ea typeface="Arial"/>
                <a:cs typeface="Arial"/>
                <a:sym typeface="Arial"/>
              </a:rPr>
              <a:t>2010</a:t>
            </a:r>
            <a:endParaRPr b="1" i="0" sz="700" u="none" cap="none" strike="noStrike">
              <a:solidFill>
                <a:srgbClr val="7F7F7F"/>
              </a:solidFill>
              <a:latin typeface="Arial"/>
              <a:ea typeface="Arial"/>
              <a:cs typeface="Arial"/>
              <a:sym typeface="Arial"/>
            </a:endParaRPr>
          </a:p>
        </p:txBody>
      </p:sp>
      <p:sp>
        <p:nvSpPr>
          <p:cNvPr id="639" name="Google Shape;639;p27"/>
          <p:cNvSpPr txBox="1"/>
          <p:nvPr/>
        </p:nvSpPr>
        <p:spPr>
          <a:xfrm>
            <a:off x="10458556" y="5810281"/>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7F7F7F"/>
                </a:solidFill>
                <a:latin typeface="Arial"/>
                <a:ea typeface="Arial"/>
                <a:cs typeface="Arial"/>
                <a:sym typeface="Arial"/>
              </a:rPr>
              <a:t>2015</a:t>
            </a:r>
            <a:endParaRPr b="1" i="0" sz="700" u="none" cap="none" strike="noStrike">
              <a:solidFill>
                <a:srgbClr val="7F7F7F"/>
              </a:solidFill>
              <a:latin typeface="Arial"/>
              <a:ea typeface="Arial"/>
              <a:cs typeface="Arial"/>
              <a:sym typeface="Arial"/>
            </a:endParaRPr>
          </a:p>
        </p:txBody>
      </p:sp>
      <p:sp>
        <p:nvSpPr>
          <p:cNvPr id="640" name="Google Shape;640;p27"/>
          <p:cNvSpPr txBox="1"/>
          <p:nvPr/>
        </p:nvSpPr>
        <p:spPr>
          <a:xfrm>
            <a:off x="10935735" y="5810281"/>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7F7F7F"/>
                </a:solidFill>
                <a:latin typeface="Arial"/>
                <a:ea typeface="Arial"/>
                <a:cs typeface="Arial"/>
                <a:sym typeface="Arial"/>
              </a:rPr>
              <a:t>2020</a:t>
            </a:r>
            <a:endParaRPr b="1" i="0" sz="700" u="none" cap="none" strike="noStrike">
              <a:solidFill>
                <a:srgbClr val="7F7F7F"/>
              </a:solidFill>
              <a:latin typeface="Arial"/>
              <a:ea typeface="Arial"/>
              <a:cs typeface="Arial"/>
              <a:sym typeface="Arial"/>
            </a:endParaRPr>
          </a:p>
        </p:txBody>
      </p:sp>
      <p:sp>
        <p:nvSpPr>
          <p:cNvPr id="641" name="Google Shape;641;p27"/>
          <p:cNvSpPr txBox="1"/>
          <p:nvPr/>
        </p:nvSpPr>
        <p:spPr>
          <a:xfrm>
            <a:off x="11508589" y="5807219"/>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00"/>
              <a:buFont typeface="Arial"/>
              <a:buNone/>
            </a:pPr>
            <a:r>
              <a:rPr b="1" i="0" lang="ja-JP" sz="700" u="none" cap="none" strike="noStrike">
                <a:solidFill>
                  <a:srgbClr val="FF0000"/>
                </a:solidFill>
                <a:latin typeface="Arial"/>
                <a:ea typeface="Arial"/>
                <a:cs typeface="Arial"/>
                <a:sym typeface="Arial"/>
              </a:rPr>
              <a:t>2026</a:t>
            </a:r>
            <a:endParaRPr b="1" i="0" sz="700" u="none" cap="none" strike="noStrike">
              <a:solidFill>
                <a:srgbClr val="FF0000"/>
              </a:solidFill>
              <a:latin typeface="Arial"/>
              <a:ea typeface="Arial"/>
              <a:cs typeface="Arial"/>
              <a:sym typeface="Arial"/>
            </a:endParaRPr>
          </a:p>
        </p:txBody>
      </p:sp>
      <p:sp>
        <p:nvSpPr>
          <p:cNvPr id="642" name="Google Shape;642;p27"/>
          <p:cNvSpPr txBox="1"/>
          <p:nvPr/>
        </p:nvSpPr>
        <p:spPr>
          <a:xfrm>
            <a:off x="11508589" y="5913114"/>
            <a:ext cx="310046" cy="9560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rgbClr val="FF0000"/>
                </a:solidFill>
                <a:latin typeface="Arial"/>
                <a:ea typeface="Arial"/>
                <a:cs typeface="Arial"/>
                <a:sym typeface="Arial"/>
              </a:rPr>
              <a:t>(R8)</a:t>
            </a:r>
            <a:endParaRPr b="0" i="0" sz="600" u="none" cap="none" strike="noStrike">
              <a:solidFill>
                <a:srgbClr val="FF0000"/>
              </a:solidFill>
              <a:latin typeface="Arial"/>
              <a:ea typeface="Arial"/>
              <a:cs typeface="Arial"/>
              <a:sym typeface="Arial"/>
            </a:endParaRPr>
          </a:p>
        </p:txBody>
      </p:sp>
      <p:sp>
        <p:nvSpPr>
          <p:cNvPr id="643" name="Google Shape;643;p27"/>
          <p:cNvSpPr/>
          <p:nvPr/>
        </p:nvSpPr>
        <p:spPr>
          <a:xfrm>
            <a:off x="311426" y="1575336"/>
            <a:ext cx="3937465" cy="366692"/>
          </a:xfrm>
          <a:prstGeom prst="rect">
            <a:avLst/>
          </a:prstGeom>
          <a:solidFill>
            <a:srgbClr val="D2EA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4" name="Google Shape;644;p27"/>
          <p:cNvSpPr txBox="1"/>
          <p:nvPr/>
        </p:nvSpPr>
        <p:spPr>
          <a:xfrm>
            <a:off x="352952" y="1587507"/>
            <a:ext cx="24823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増え続ける公債残高</a:t>
            </a:r>
            <a:endParaRPr b="1" i="0" sz="1600" u="none" cap="none" strike="noStrike">
              <a:solidFill>
                <a:schemeClr val="dk1"/>
              </a:solidFill>
              <a:latin typeface="Arial"/>
              <a:ea typeface="Arial"/>
              <a:cs typeface="Arial"/>
              <a:sym typeface="Arial"/>
            </a:endParaRPr>
          </a:p>
        </p:txBody>
      </p:sp>
      <p:sp>
        <p:nvSpPr>
          <p:cNvPr id="645" name="Google Shape;645;p27"/>
          <p:cNvSpPr txBox="1"/>
          <p:nvPr/>
        </p:nvSpPr>
        <p:spPr>
          <a:xfrm>
            <a:off x="311426" y="2132147"/>
            <a:ext cx="5673738" cy="370729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景気の変動や災害復興などに配慮したいろいろな計画を実施するため、やむを得ない措置として公債を発行した結果、 令和8年度末の公債残高は1,145兆円に上ると見込まれています。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その結果、国債費の増大によって、社会を支えていくための支出が低下しています。</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この公債は、いずれ国が返さなければならない借金ですが、最終的に将来の世代が支払うことになるので、国債に頼るわが国の財政を改善することが今後の大きな課題となっています。</a:t>
            </a:r>
            <a:endParaRPr b="0" i="0" sz="1400" u="none" cap="none" strike="noStrike">
              <a:solidFill>
                <a:srgbClr val="000000"/>
              </a:solidFill>
              <a:latin typeface="Arial"/>
              <a:ea typeface="Arial"/>
              <a:cs typeface="Arial"/>
              <a:sym typeface="Arial"/>
            </a:endParaRPr>
          </a:p>
        </p:txBody>
      </p:sp>
      <p:pic>
        <p:nvPicPr>
          <p:cNvPr id="646" name="Google Shape;646;p27"/>
          <p:cNvPicPr preferRelativeResize="0"/>
          <p:nvPr/>
        </p:nvPicPr>
        <p:blipFill rotWithShape="1">
          <a:blip r:embed="rId4">
            <a:alphaModFix/>
          </a:blip>
          <a:srcRect b="0" l="0" r="0" t="0"/>
          <a:stretch/>
        </p:blipFill>
        <p:spPr>
          <a:xfrm>
            <a:off x="8149506" y="3715879"/>
            <a:ext cx="598814" cy="1392965"/>
          </a:xfrm>
          <a:prstGeom prst="rect">
            <a:avLst/>
          </a:prstGeom>
          <a:noFill/>
          <a:ln>
            <a:noFill/>
          </a:ln>
        </p:spPr>
      </p:pic>
      <p:sp>
        <p:nvSpPr>
          <p:cNvPr id="647" name="Google Shape;647;p27"/>
          <p:cNvSpPr/>
          <p:nvPr/>
        </p:nvSpPr>
        <p:spPr>
          <a:xfrm>
            <a:off x="7015554" y="2327728"/>
            <a:ext cx="211706" cy="211706"/>
          </a:xfrm>
          <a:prstGeom prst="rect">
            <a:avLst/>
          </a:prstGeom>
          <a:solidFill>
            <a:srgbClr val="EDC2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8" name="Google Shape;648;p27"/>
          <p:cNvSpPr txBox="1"/>
          <p:nvPr/>
        </p:nvSpPr>
        <p:spPr>
          <a:xfrm>
            <a:off x="7316234" y="2332516"/>
            <a:ext cx="1655700" cy="215400"/>
          </a:xfrm>
          <a:prstGeom prst="rect">
            <a:avLst/>
          </a:prstGeom>
          <a:noFill/>
          <a:ln>
            <a:noFill/>
          </a:ln>
        </p:spPr>
        <p:txBody>
          <a:bodyPr anchorCtr="0" anchor="t" bIns="0" lIns="0" spcFirstLastPara="1" rIns="0" wrap="square" tIns="0">
            <a:spAutoFit/>
          </a:bodyPr>
          <a:lstStyle/>
          <a:p>
            <a:pPr indent="-174678" lvl="0" marL="185815" marR="4689" rtl="0" algn="l">
              <a:lnSpc>
                <a:spcPct val="113999"/>
              </a:lnSpc>
              <a:spcBef>
                <a:spcPts val="0"/>
              </a:spcBef>
              <a:spcAft>
                <a:spcPts val="0"/>
              </a:spcAft>
              <a:buClr>
                <a:srgbClr val="000000"/>
              </a:buClr>
              <a:buSzPts val="1400"/>
              <a:buFont typeface="Arial"/>
              <a:buNone/>
            </a:pPr>
            <a:r>
              <a:rPr b="0" i="0" lang="ja-JP" sz="1400" u="none" cap="none" strike="noStrike">
                <a:solidFill>
                  <a:srgbClr val="231916"/>
                </a:solidFill>
                <a:latin typeface="Arial"/>
                <a:ea typeface="Arial"/>
                <a:cs typeface="Arial"/>
                <a:sym typeface="Arial"/>
              </a:rPr>
              <a:t>建設公債残高</a:t>
            </a:r>
            <a:endParaRPr b="0" i="0" sz="1400" u="none" cap="none" strike="noStrike">
              <a:solidFill>
                <a:srgbClr val="000000"/>
              </a:solidFill>
              <a:latin typeface="Arial"/>
              <a:ea typeface="Arial"/>
              <a:cs typeface="Arial"/>
              <a:sym typeface="Arial"/>
            </a:endParaRPr>
          </a:p>
        </p:txBody>
      </p:sp>
      <p:sp>
        <p:nvSpPr>
          <p:cNvPr id="649" name="Google Shape;649;p27"/>
          <p:cNvSpPr/>
          <p:nvPr/>
        </p:nvSpPr>
        <p:spPr>
          <a:xfrm>
            <a:off x="7015554" y="2689975"/>
            <a:ext cx="211706" cy="211706"/>
          </a:xfrm>
          <a:prstGeom prst="rect">
            <a:avLst/>
          </a:prstGeom>
          <a:solidFill>
            <a:srgbClr val="F0CC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0" name="Google Shape;650;p27"/>
          <p:cNvSpPr txBox="1"/>
          <p:nvPr/>
        </p:nvSpPr>
        <p:spPr>
          <a:xfrm>
            <a:off x="7316234" y="2694763"/>
            <a:ext cx="1655700" cy="215400"/>
          </a:xfrm>
          <a:prstGeom prst="rect">
            <a:avLst/>
          </a:prstGeom>
          <a:noFill/>
          <a:ln>
            <a:noFill/>
          </a:ln>
        </p:spPr>
        <p:txBody>
          <a:bodyPr anchorCtr="0" anchor="t" bIns="0" lIns="0" spcFirstLastPara="1" rIns="0" wrap="square" tIns="0">
            <a:spAutoFit/>
          </a:bodyPr>
          <a:lstStyle/>
          <a:p>
            <a:pPr indent="-174678" lvl="0" marL="185815" marR="4689" rtl="0" algn="l">
              <a:lnSpc>
                <a:spcPct val="113999"/>
              </a:lnSpc>
              <a:spcBef>
                <a:spcPts val="0"/>
              </a:spcBef>
              <a:spcAft>
                <a:spcPts val="0"/>
              </a:spcAft>
              <a:buClr>
                <a:srgbClr val="000000"/>
              </a:buClr>
              <a:buSzPts val="1400"/>
              <a:buFont typeface="Arial"/>
              <a:buNone/>
            </a:pPr>
            <a:r>
              <a:rPr b="0" i="0" lang="ja-JP" sz="1400" u="none" cap="none" strike="noStrike">
                <a:solidFill>
                  <a:srgbClr val="231916"/>
                </a:solidFill>
                <a:latin typeface="Arial"/>
                <a:ea typeface="Arial"/>
                <a:cs typeface="Arial"/>
                <a:sym typeface="Arial"/>
              </a:rPr>
              <a:t>特例公債残高</a:t>
            </a:r>
            <a:endParaRPr b="0" i="0" sz="1400" u="none" cap="none" strike="noStrike">
              <a:solidFill>
                <a:srgbClr val="000000"/>
              </a:solidFill>
              <a:latin typeface="Arial"/>
              <a:ea typeface="Arial"/>
              <a:cs typeface="Arial"/>
              <a:sym typeface="Arial"/>
            </a:endParaRPr>
          </a:p>
        </p:txBody>
      </p:sp>
      <p:sp>
        <p:nvSpPr>
          <p:cNvPr id="651" name="Google Shape;651;p27"/>
          <p:cNvSpPr/>
          <p:nvPr/>
        </p:nvSpPr>
        <p:spPr>
          <a:xfrm>
            <a:off x="7015554" y="1965481"/>
            <a:ext cx="211706" cy="211706"/>
          </a:xfrm>
          <a:prstGeom prst="rect">
            <a:avLst/>
          </a:prstGeom>
          <a:solidFill>
            <a:srgbClr val="9ED2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2" name="Google Shape;652;p27"/>
          <p:cNvSpPr txBox="1"/>
          <p:nvPr/>
        </p:nvSpPr>
        <p:spPr>
          <a:xfrm>
            <a:off x="7316234" y="1970269"/>
            <a:ext cx="1655700" cy="215400"/>
          </a:xfrm>
          <a:prstGeom prst="rect">
            <a:avLst/>
          </a:prstGeom>
          <a:noFill/>
          <a:ln>
            <a:noFill/>
          </a:ln>
        </p:spPr>
        <p:txBody>
          <a:bodyPr anchorCtr="0" anchor="t" bIns="0" lIns="0" spcFirstLastPara="1" rIns="0" wrap="square" tIns="0">
            <a:spAutoFit/>
          </a:bodyPr>
          <a:lstStyle/>
          <a:p>
            <a:pPr indent="-174678" lvl="0" marL="185815" marR="4689" rtl="0" algn="l">
              <a:lnSpc>
                <a:spcPct val="113999"/>
              </a:lnSpc>
              <a:spcBef>
                <a:spcPts val="0"/>
              </a:spcBef>
              <a:spcAft>
                <a:spcPts val="0"/>
              </a:spcAft>
              <a:buClr>
                <a:srgbClr val="000000"/>
              </a:buClr>
              <a:buSzPts val="1400"/>
              <a:buFont typeface="Arial"/>
              <a:buNone/>
            </a:pPr>
            <a:r>
              <a:rPr b="0" i="0" lang="ja-JP" sz="1400" u="none" cap="none" strike="noStrike">
                <a:solidFill>
                  <a:srgbClr val="231916"/>
                </a:solidFill>
                <a:latin typeface="Arial"/>
                <a:ea typeface="Arial"/>
                <a:cs typeface="Arial"/>
                <a:sym typeface="Arial"/>
              </a:rPr>
              <a:t>復興債残高</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par>
                                <p:cTn fill="hold" nodeType="with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
                                        <p:tgtEl>
                                          <p:spTgt spid="644"/>
                                        </p:tgtEl>
                                      </p:cBhvr>
                                    </p:animEffect>
                                  </p:childTnLst>
                                </p:cTn>
                              </p:par>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par>
                                <p:cTn fill="hold" nodeType="with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5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500"/>
                                        <p:tgtEl>
                                          <p:spTgt spid="627"/>
                                        </p:tgtEl>
                                      </p:cBhvr>
                                    </p:animEffect>
                                  </p:childTnLst>
                                </p:cTn>
                              </p:par>
                              <p:par>
                                <p:cTn fill="hold" nodeType="with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500"/>
                                        <p:tgtEl>
                                          <p:spTgt spid="628"/>
                                        </p:tgtEl>
                                      </p:cBhvr>
                                    </p:animEffect>
                                  </p:childTnLst>
                                </p:cTn>
                              </p:par>
                              <p:par>
                                <p:cTn fill="hold" nodeType="with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500"/>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par>
                                <p:cTn fill="hold" nodeType="with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par>
                                <p:cTn fill="hold" nodeType="with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500"/>
                                        <p:tgtEl>
                                          <p:spTgt spid="637"/>
                                        </p:tgtEl>
                                      </p:cBhvr>
                                    </p:animEffect>
                                  </p:childTnLst>
                                </p:cTn>
                              </p:par>
                              <p:par>
                                <p:cTn fill="hold" nodeType="with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500"/>
                                        <p:tgtEl>
                                          <p:spTgt spid="638"/>
                                        </p:tgtEl>
                                      </p:cBhvr>
                                    </p:animEffect>
                                  </p:childTnLst>
                                </p:cTn>
                              </p:par>
                              <p:par>
                                <p:cTn fill="hold" nodeType="with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par>
                                <p:cTn fill="hold" nodeType="with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500"/>
                                        <p:tgtEl>
                                          <p:spTgt spid="640"/>
                                        </p:tgtEl>
                                      </p:cBhvr>
                                    </p:animEffect>
                                  </p:childTnLst>
                                </p:cTn>
                              </p:par>
                              <p:par>
                                <p:cTn fill="hold" nodeType="with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par>
                                <p:cTn fill="hold" nodeType="with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par>
                                <p:cTn fill="hold" nodeType="with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500"/>
                                        <p:tgtEl>
                                          <p:spTgt spid="648"/>
                                        </p:tgtEl>
                                      </p:cBhvr>
                                    </p:animEffect>
                                  </p:childTnLst>
                                </p:cTn>
                              </p:par>
                              <p:par>
                                <p:cTn fill="hold" nodeType="with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500"/>
                                        <p:tgtEl>
                                          <p:spTgt spid="649"/>
                                        </p:tgtEl>
                                      </p:cBhvr>
                                    </p:animEffect>
                                  </p:childTnLst>
                                </p:cTn>
                              </p:par>
                              <p:par>
                                <p:cTn fill="hold" nodeType="with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500"/>
                                        <p:tgtEl>
                                          <p:spTgt spid="650"/>
                                        </p:tgtEl>
                                      </p:cBhvr>
                                    </p:animEffect>
                                  </p:childTnLst>
                                </p:cTn>
                              </p:par>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par>
                                <p:cTn fill="hold" nodeType="with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500"/>
                                        <p:tgtEl>
                                          <p:spTgt spid="6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0"/>
          <p:cNvSpPr/>
          <p:nvPr/>
        </p:nvSpPr>
        <p:spPr>
          <a:xfrm>
            <a:off x="0" y="0"/>
            <a:ext cx="12192000" cy="6858000"/>
          </a:xfrm>
          <a:prstGeom prst="rect">
            <a:avLst/>
          </a:prstGeom>
          <a:solidFill>
            <a:srgbClr val="D9EB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 name="Google Shape;86;p10"/>
          <p:cNvSpPr/>
          <p:nvPr/>
        </p:nvSpPr>
        <p:spPr>
          <a:xfrm>
            <a:off x="709749" y="271528"/>
            <a:ext cx="10772400" cy="6315000"/>
          </a:xfrm>
          <a:prstGeom prst="roundRect">
            <a:avLst>
              <a:gd fmla="val 2782" name="adj"/>
            </a:avLst>
          </a:prstGeom>
          <a:solidFill>
            <a:srgbClr val="FFFDE4"/>
          </a:solidFill>
          <a:ln cap="flat" cmpd="sng" w="25400">
            <a:solidFill>
              <a:srgbClr val="1D2088"/>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 name="Google Shape;87;p10"/>
          <p:cNvSpPr txBox="1"/>
          <p:nvPr/>
        </p:nvSpPr>
        <p:spPr>
          <a:xfrm>
            <a:off x="5127397" y="522986"/>
            <a:ext cx="1937207"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1" i="0" lang="ja-JP" sz="3200" u="none" cap="none" strike="noStrike">
                <a:solidFill>
                  <a:schemeClr val="dk1"/>
                </a:solidFill>
                <a:latin typeface="Arial"/>
                <a:ea typeface="Arial"/>
                <a:cs typeface="Arial"/>
                <a:sym typeface="Arial"/>
              </a:rPr>
              <a:t>目　次</a:t>
            </a:r>
            <a:endParaRPr b="1" i="0" sz="4000" u="none" cap="none" strike="noStrike">
              <a:solidFill>
                <a:schemeClr val="dk1"/>
              </a:solidFill>
              <a:latin typeface="Arial"/>
              <a:ea typeface="Arial"/>
              <a:cs typeface="Arial"/>
              <a:sym typeface="Arial"/>
            </a:endParaRPr>
          </a:p>
        </p:txBody>
      </p:sp>
      <p:sp>
        <p:nvSpPr>
          <p:cNvPr id="88" name="Google Shape;88;p10"/>
          <p:cNvSpPr/>
          <p:nvPr/>
        </p:nvSpPr>
        <p:spPr>
          <a:xfrm>
            <a:off x="1506000" y="1088777"/>
            <a:ext cx="9180000" cy="72000"/>
          </a:xfrm>
          <a:prstGeom prst="rect">
            <a:avLst/>
          </a:prstGeom>
          <a:solidFill>
            <a:srgbClr val="5255D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9" name="Google Shape;89;p10"/>
          <p:cNvSpPr txBox="1"/>
          <p:nvPr/>
        </p:nvSpPr>
        <p:spPr>
          <a:xfrm>
            <a:off x="4355904" y="1423554"/>
            <a:ext cx="51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公共のサービスと税金</a:t>
            </a:r>
            <a:endParaRPr b="1" i="0" sz="2800" u="none" cap="none" strike="noStrike">
              <a:solidFill>
                <a:schemeClr val="dk1"/>
              </a:solidFill>
              <a:latin typeface="Arial"/>
              <a:ea typeface="Arial"/>
              <a:cs typeface="Arial"/>
              <a:sym typeface="Arial"/>
            </a:endParaRPr>
          </a:p>
        </p:txBody>
      </p:sp>
      <p:sp>
        <p:nvSpPr>
          <p:cNvPr id="90" name="Google Shape;90;p10"/>
          <p:cNvSpPr txBox="1"/>
          <p:nvPr/>
        </p:nvSpPr>
        <p:spPr>
          <a:xfrm>
            <a:off x="3494059" y="1423554"/>
            <a:ext cx="869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91" name="Google Shape;91;p10"/>
          <p:cNvSpPr/>
          <p:nvPr/>
        </p:nvSpPr>
        <p:spPr>
          <a:xfrm>
            <a:off x="2744044" y="1482986"/>
            <a:ext cx="869240" cy="405807"/>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2" name="Google Shape;92;p10"/>
          <p:cNvSpPr txBox="1"/>
          <p:nvPr/>
        </p:nvSpPr>
        <p:spPr>
          <a:xfrm>
            <a:off x="2840266" y="1541075"/>
            <a:ext cx="578928"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ja-JP" sz="1400" u="none" cap="none" strike="noStrike">
                <a:solidFill>
                  <a:schemeClr val="lt1"/>
                </a:solidFill>
                <a:latin typeface="Arial"/>
                <a:ea typeface="Arial"/>
                <a:cs typeface="Arial"/>
                <a:sym typeface="Arial"/>
              </a:rPr>
              <a:t>進む</a:t>
            </a:r>
            <a:endParaRPr b="0" i="0" sz="2400" u="none" cap="none" strike="noStrike">
              <a:solidFill>
                <a:schemeClr val="lt1"/>
              </a:solidFill>
              <a:latin typeface="Arial"/>
              <a:ea typeface="Arial"/>
              <a:cs typeface="Arial"/>
              <a:sym typeface="Arial"/>
            </a:endParaRPr>
          </a:p>
        </p:txBody>
      </p:sp>
      <p:sp>
        <p:nvSpPr>
          <p:cNvPr id="93" name="Google Shape;93;p10"/>
          <p:cNvSpPr/>
          <p:nvPr/>
        </p:nvSpPr>
        <p:spPr>
          <a:xfrm rot="5400000">
            <a:off x="3324031" y="1596523"/>
            <a:ext cx="207329" cy="178732"/>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4" name="Google Shape;94;p10"/>
          <p:cNvCxnSpPr/>
          <p:nvPr/>
        </p:nvCxnSpPr>
        <p:spPr>
          <a:xfrm>
            <a:off x="2568000" y="2044391"/>
            <a:ext cx="7056000" cy="0"/>
          </a:xfrm>
          <a:prstGeom prst="straightConnector1">
            <a:avLst/>
          </a:prstGeom>
          <a:noFill/>
          <a:ln cap="flat" cmpd="sng" w="9525">
            <a:solidFill>
              <a:srgbClr val="D8D8D8"/>
            </a:solidFill>
            <a:prstDash val="solid"/>
            <a:miter lim="0"/>
            <a:headEnd len="sm" w="sm" type="none"/>
            <a:tailEnd len="sm" w="sm" type="none"/>
          </a:ln>
        </p:spPr>
      </p:cxnSp>
      <p:sp>
        <p:nvSpPr>
          <p:cNvPr id="95" name="Google Shape;95;p10"/>
          <p:cNvSpPr txBox="1"/>
          <p:nvPr/>
        </p:nvSpPr>
        <p:spPr>
          <a:xfrm>
            <a:off x="4355904" y="3612444"/>
            <a:ext cx="51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私たちの生活と身近な税金</a:t>
            </a:r>
            <a:endParaRPr b="1" i="0" sz="2800" u="none" cap="none" strike="noStrike">
              <a:solidFill>
                <a:schemeClr val="dk1"/>
              </a:solidFill>
              <a:latin typeface="Arial"/>
              <a:ea typeface="Arial"/>
              <a:cs typeface="Arial"/>
              <a:sym typeface="Arial"/>
            </a:endParaRPr>
          </a:p>
        </p:txBody>
      </p:sp>
      <p:sp>
        <p:nvSpPr>
          <p:cNvPr id="96" name="Google Shape;96;p10"/>
          <p:cNvSpPr txBox="1"/>
          <p:nvPr/>
        </p:nvSpPr>
        <p:spPr>
          <a:xfrm>
            <a:off x="3494059" y="3612444"/>
            <a:ext cx="869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
        <p:nvSpPr>
          <p:cNvPr id="97" name="Google Shape;97;p10"/>
          <p:cNvSpPr/>
          <p:nvPr/>
        </p:nvSpPr>
        <p:spPr>
          <a:xfrm>
            <a:off x="2744044" y="3671876"/>
            <a:ext cx="869240" cy="405807"/>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 name="Google Shape;98;p10"/>
          <p:cNvSpPr txBox="1"/>
          <p:nvPr/>
        </p:nvSpPr>
        <p:spPr>
          <a:xfrm>
            <a:off x="2840266" y="3729965"/>
            <a:ext cx="578928"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ja-JP" sz="1400" u="none" cap="none" strike="noStrike">
                <a:solidFill>
                  <a:schemeClr val="lt1"/>
                </a:solidFill>
                <a:latin typeface="Arial"/>
                <a:ea typeface="Arial"/>
                <a:cs typeface="Arial"/>
                <a:sym typeface="Arial"/>
              </a:rPr>
              <a:t>進む</a:t>
            </a:r>
            <a:endParaRPr b="0" i="0" sz="2400" u="none" cap="none" strike="noStrike">
              <a:solidFill>
                <a:schemeClr val="lt1"/>
              </a:solidFill>
              <a:latin typeface="Arial"/>
              <a:ea typeface="Arial"/>
              <a:cs typeface="Arial"/>
              <a:sym typeface="Arial"/>
            </a:endParaRPr>
          </a:p>
        </p:txBody>
      </p:sp>
      <p:sp>
        <p:nvSpPr>
          <p:cNvPr id="99" name="Google Shape;99;p10"/>
          <p:cNvSpPr/>
          <p:nvPr/>
        </p:nvSpPr>
        <p:spPr>
          <a:xfrm rot="5400000">
            <a:off x="3324031" y="3785413"/>
            <a:ext cx="207329" cy="178732"/>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0" name="Google Shape;100;p10"/>
          <p:cNvSpPr txBox="1"/>
          <p:nvPr/>
        </p:nvSpPr>
        <p:spPr>
          <a:xfrm>
            <a:off x="4355904" y="2153184"/>
            <a:ext cx="51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納税の義務</a:t>
            </a:r>
            <a:endParaRPr b="1" i="0" sz="2800" u="none" cap="none" strike="noStrike">
              <a:solidFill>
                <a:schemeClr val="dk1"/>
              </a:solidFill>
              <a:latin typeface="Arial"/>
              <a:ea typeface="Arial"/>
              <a:cs typeface="Arial"/>
              <a:sym typeface="Arial"/>
            </a:endParaRPr>
          </a:p>
        </p:txBody>
      </p:sp>
      <p:sp>
        <p:nvSpPr>
          <p:cNvPr id="101" name="Google Shape;101;p10"/>
          <p:cNvSpPr txBox="1"/>
          <p:nvPr/>
        </p:nvSpPr>
        <p:spPr>
          <a:xfrm>
            <a:off x="3494059" y="2153184"/>
            <a:ext cx="869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102" name="Google Shape;102;p10"/>
          <p:cNvSpPr/>
          <p:nvPr/>
        </p:nvSpPr>
        <p:spPr>
          <a:xfrm>
            <a:off x="2744044" y="2212616"/>
            <a:ext cx="869240" cy="405807"/>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3" name="Google Shape;103;p10"/>
          <p:cNvSpPr txBox="1"/>
          <p:nvPr/>
        </p:nvSpPr>
        <p:spPr>
          <a:xfrm>
            <a:off x="2840266" y="2270705"/>
            <a:ext cx="578928"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ja-JP" sz="1400" u="none" cap="none" strike="noStrike">
                <a:solidFill>
                  <a:schemeClr val="lt1"/>
                </a:solidFill>
                <a:latin typeface="Arial"/>
                <a:ea typeface="Arial"/>
                <a:cs typeface="Arial"/>
                <a:sym typeface="Arial"/>
              </a:rPr>
              <a:t>進む</a:t>
            </a:r>
            <a:endParaRPr b="0" i="0" sz="2400" u="none" cap="none" strike="noStrike">
              <a:solidFill>
                <a:schemeClr val="lt1"/>
              </a:solidFill>
              <a:latin typeface="Arial"/>
              <a:ea typeface="Arial"/>
              <a:cs typeface="Arial"/>
              <a:sym typeface="Arial"/>
            </a:endParaRPr>
          </a:p>
        </p:txBody>
      </p:sp>
      <p:sp>
        <p:nvSpPr>
          <p:cNvPr id="104" name="Google Shape;104;p10"/>
          <p:cNvSpPr/>
          <p:nvPr/>
        </p:nvSpPr>
        <p:spPr>
          <a:xfrm rot="5400000">
            <a:off x="3324031" y="2326153"/>
            <a:ext cx="207329" cy="178732"/>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 name="Google Shape;105;p10"/>
          <p:cNvSpPr txBox="1"/>
          <p:nvPr/>
        </p:nvSpPr>
        <p:spPr>
          <a:xfrm>
            <a:off x="4355904" y="2882814"/>
            <a:ext cx="51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税の種類</a:t>
            </a:r>
            <a:endParaRPr b="1" i="0" sz="2800" u="none" cap="none" strike="noStrike">
              <a:solidFill>
                <a:schemeClr val="dk1"/>
              </a:solidFill>
              <a:latin typeface="Arial"/>
              <a:ea typeface="Arial"/>
              <a:cs typeface="Arial"/>
              <a:sym typeface="Arial"/>
            </a:endParaRPr>
          </a:p>
        </p:txBody>
      </p:sp>
      <p:sp>
        <p:nvSpPr>
          <p:cNvPr id="106" name="Google Shape;106;p10"/>
          <p:cNvSpPr txBox="1"/>
          <p:nvPr/>
        </p:nvSpPr>
        <p:spPr>
          <a:xfrm>
            <a:off x="3494059" y="2882814"/>
            <a:ext cx="869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107" name="Google Shape;107;p10"/>
          <p:cNvSpPr/>
          <p:nvPr/>
        </p:nvSpPr>
        <p:spPr>
          <a:xfrm>
            <a:off x="2744044" y="2942246"/>
            <a:ext cx="869240" cy="405807"/>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 name="Google Shape;108;p10"/>
          <p:cNvSpPr txBox="1"/>
          <p:nvPr/>
        </p:nvSpPr>
        <p:spPr>
          <a:xfrm>
            <a:off x="2840266" y="3000335"/>
            <a:ext cx="578928"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ja-JP" sz="1400" u="none" cap="none" strike="noStrike">
                <a:solidFill>
                  <a:schemeClr val="lt1"/>
                </a:solidFill>
                <a:latin typeface="Arial"/>
                <a:ea typeface="Arial"/>
                <a:cs typeface="Arial"/>
                <a:sym typeface="Arial"/>
              </a:rPr>
              <a:t>進む</a:t>
            </a:r>
            <a:endParaRPr b="0" i="0" sz="2400" u="none" cap="none" strike="noStrike">
              <a:solidFill>
                <a:schemeClr val="lt1"/>
              </a:solidFill>
              <a:latin typeface="Arial"/>
              <a:ea typeface="Arial"/>
              <a:cs typeface="Arial"/>
              <a:sym typeface="Arial"/>
            </a:endParaRPr>
          </a:p>
        </p:txBody>
      </p:sp>
      <p:sp>
        <p:nvSpPr>
          <p:cNvPr id="109" name="Google Shape;109;p10"/>
          <p:cNvSpPr/>
          <p:nvPr/>
        </p:nvSpPr>
        <p:spPr>
          <a:xfrm rot="5400000">
            <a:off x="3324031" y="3055783"/>
            <a:ext cx="207329" cy="178732"/>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 name="Google Shape;110;p10"/>
          <p:cNvSpPr txBox="1"/>
          <p:nvPr/>
        </p:nvSpPr>
        <p:spPr>
          <a:xfrm>
            <a:off x="4355904" y="4342074"/>
            <a:ext cx="51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国の財政</a:t>
            </a:r>
            <a:endParaRPr b="1" i="0" sz="2800" u="none" cap="none" strike="noStrike">
              <a:solidFill>
                <a:schemeClr val="dk1"/>
              </a:solidFill>
              <a:latin typeface="Arial"/>
              <a:ea typeface="Arial"/>
              <a:cs typeface="Arial"/>
              <a:sym typeface="Arial"/>
            </a:endParaRPr>
          </a:p>
        </p:txBody>
      </p:sp>
      <p:sp>
        <p:nvSpPr>
          <p:cNvPr id="111" name="Google Shape;111;p10"/>
          <p:cNvSpPr txBox="1"/>
          <p:nvPr/>
        </p:nvSpPr>
        <p:spPr>
          <a:xfrm>
            <a:off x="3494059" y="4342074"/>
            <a:ext cx="869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112" name="Google Shape;112;p10"/>
          <p:cNvSpPr/>
          <p:nvPr/>
        </p:nvSpPr>
        <p:spPr>
          <a:xfrm>
            <a:off x="2744044" y="4401506"/>
            <a:ext cx="869240" cy="405807"/>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3" name="Google Shape;113;p10"/>
          <p:cNvSpPr txBox="1"/>
          <p:nvPr/>
        </p:nvSpPr>
        <p:spPr>
          <a:xfrm>
            <a:off x="2840266" y="4459595"/>
            <a:ext cx="578928"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ja-JP" sz="1400" u="none" cap="none" strike="noStrike">
                <a:solidFill>
                  <a:schemeClr val="lt1"/>
                </a:solidFill>
                <a:latin typeface="Arial"/>
                <a:ea typeface="Arial"/>
                <a:cs typeface="Arial"/>
                <a:sym typeface="Arial"/>
              </a:rPr>
              <a:t>進む</a:t>
            </a:r>
            <a:endParaRPr b="0" i="0" sz="2400" u="none" cap="none" strike="noStrike">
              <a:solidFill>
                <a:schemeClr val="lt1"/>
              </a:solidFill>
              <a:latin typeface="Arial"/>
              <a:ea typeface="Arial"/>
              <a:cs typeface="Arial"/>
              <a:sym typeface="Arial"/>
            </a:endParaRPr>
          </a:p>
        </p:txBody>
      </p:sp>
      <p:sp>
        <p:nvSpPr>
          <p:cNvPr id="114" name="Google Shape;114;p10"/>
          <p:cNvSpPr/>
          <p:nvPr/>
        </p:nvSpPr>
        <p:spPr>
          <a:xfrm rot="5400000">
            <a:off x="3324031" y="4515043"/>
            <a:ext cx="207329" cy="178732"/>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5" name="Google Shape;115;p10"/>
          <p:cNvSpPr txBox="1"/>
          <p:nvPr/>
        </p:nvSpPr>
        <p:spPr>
          <a:xfrm>
            <a:off x="4355904" y="5071704"/>
            <a:ext cx="51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長崎県の財政</a:t>
            </a:r>
            <a:endParaRPr b="1" i="0" sz="2800" u="none" cap="none" strike="noStrike">
              <a:solidFill>
                <a:schemeClr val="dk1"/>
              </a:solidFill>
              <a:latin typeface="Arial"/>
              <a:ea typeface="Arial"/>
              <a:cs typeface="Arial"/>
              <a:sym typeface="Arial"/>
            </a:endParaRPr>
          </a:p>
        </p:txBody>
      </p:sp>
      <p:sp>
        <p:nvSpPr>
          <p:cNvPr id="116" name="Google Shape;116;p10"/>
          <p:cNvSpPr txBox="1"/>
          <p:nvPr/>
        </p:nvSpPr>
        <p:spPr>
          <a:xfrm>
            <a:off x="3494059" y="5071704"/>
            <a:ext cx="869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117" name="Google Shape;117;p10"/>
          <p:cNvSpPr/>
          <p:nvPr/>
        </p:nvSpPr>
        <p:spPr>
          <a:xfrm>
            <a:off x="2744044" y="5131136"/>
            <a:ext cx="869240" cy="405807"/>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8" name="Google Shape;118;p10"/>
          <p:cNvSpPr txBox="1"/>
          <p:nvPr/>
        </p:nvSpPr>
        <p:spPr>
          <a:xfrm>
            <a:off x="2840266" y="5189225"/>
            <a:ext cx="578928"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ja-JP" sz="1400" u="none" cap="none" strike="noStrike">
                <a:solidFill>
                  <a:schemeClr val="lt1"/>
                </a:solidFill>
                <a:latin typeface="Arial"/>
                <a:ea typeface="Arial"/>
                <a:cs typeface="Arial"/>
                <a:sym typeface="Arial"/>
              </a:rPr>
              <a:t>進む</a:t>
            </a:r>
            <a:endParaRPr b="0" i="0" sz="2400" u="none" cap="none" strike="noStrike">
              <a:solidFill>
                <a:schemeClr val="lt1"/>
              </a:solidFill>
              <a:latin typeface="Arial"/>
              <a:ea typeface="Arial"/>
              <a:cs typeface="Arial"/>
              <a:sym typeface="Arial"/>
            </a:endParaRPr>
          </a:p>
        </p:txBody>
      </p:sp>
      <p:sp>
        <p:nvSpPr>
          <p:cNvPr id="119" name="Google Shape;119;p10"/>
          <p:cNvSpPr/>
          <p:nvPr/>
        </p:nvSpPr>
        <p:spPr>
          <a:xfrm rot="5400000">
            <a:off x="3324031" y="5244673"/>
            <a:ext cx="207329" cy="178732"/>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0" name="Google Shape;120;p10"/>
          <p:cNvSpPr txBox="1"/>
          <p:nvPr/>
        </p:nvSpPr>
        <p:spPr>
          <a:xfrm>
            <a:off x="4355904" y="5801335"/>
            <a:ext cx="5185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これからの社会と税</a:t>
            </a:r>
            <a:endParaRPr b="1" i="0" sz="2800" u="none" cap="none" strike="noStrike">
              <a:solidFill>
                <a:schemeClr val="dk1"/>
              </a:solidFill>
              <a:latin typeface="Arial"/>
              <a:ea typeface="Arial"/>
              <a:cs typeface="Arial"/>
              <a:sym typeface="Arial"/>
            </a:endParaRPr>
          </a:p>
        </p:txBody>
      </p:sp>
      <p:sp>
        <p:nvSpPr>
          <p:cNvPr id="121" name="Google Shape;121;p10"/>
          <p:cNvSpPr txBox="1"/>
          <p:nvPr/>
        </p:nvSpPr>
        <p:spPr>
          <a:xfrm>
            <a:off x="3494059" y="5801335"/>
            <a:ext cx="869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7.</a:t>
            </a:r>
            <a:endParaRPr b="0" i="0" sz="1400" u="none" cap="none" strike="noStrike">
              <a:solidFill>
                <a:srgbClr val="000000"/>
              </a:solidFill>
              <a:latin typeface="Arial"/>
              <a:ea typeface="Arial"/>
              <a:cs typeface="Arial"/>
              <a:sym typeface="Arial"/>
            </a:endParaRPr>
          </a:p>
        </p:txBody>
      </p:sp>
      <p:sp>
        <p:nvSpPr>
          <p:cNvPr id="122" name="Google Shape;122;p10"/>
          <p:cNvSpPr/>
          <p:nvPr/>
        </p:nvSpPr>
        <p:spPr>
          <a:xfrm>
            <a:off x="2744044" y="5860767"/>
            <a:ext cx="869240" cy="405807"/>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3" name="Google Shape;123;p10"/>
          <p:cNvSpPr txBox="1"/>
          <p:nvPr/>
        </p:nvSpPr>
        <p:spPr>
          <a:xfrm>
            <a:off x="2840266" y="5918856"/>
            <a:ext cx="578928"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ja-JP" sz="1400" u="none" cap="none" strike="noStrike">
                <a:solidFill>
                  <a:schemeClr val="lt1"/>
                </a:solidFill>
                <a:latin typeface="Arial"/>
                <a:ea typeface="Arial"/>
                <a:cs typeface="Arial"/>
                <a:sym typeface="Arial"/>
              </a:rPr>
              <a:t>進む</a:t>
            </a:r>
            <a:endParaRPr b="0" i="0" sz="2400" u="none" cap="none" strike="noStrike">
              <a:solidFill>
                <a:schemeClr val="lt1"/>
              </a:solidFill>
              <a:latin typeface="Arial"/>
              <a:ea typeface="Arial"/>
              <a:cs typeface="Arial"/>
              <a:sym typeface="Arial"/>
            </a:endParaRPr>
          </a:p>
        </p:txBody>
      </p:sp>
      <p:sp>
        <p:nvSpPr>
          <p:cNvPr id="124" name="Google Shape;124;p10"/>
          <p:cNvSpPr/>
          <p:nvPr/>
        </p:nvSpPr>
        <p:spPr>
          <a:xfrm rot="5400000">
            <a:off x="3324031" y="5974304"/>
            <a:ext cx="207329" cy="178732"/>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5" name="Google Shape;125;p10"/>
          <p:cNvCxnSpPr/>
          <p:nvPr/>
        </p:nvCxnSpPr>
        <p:spPr>
          <a:xfrm>
            <a:off x="2568000" y="2774022"/>
            <a:ext cx="7056000" cy="0"/>
          </a:xfrm>
          <a:prstGeom prst="straightConnector1">
            <a:avLst/>
          </a:prstGeom>
          <a:noFill/>
          <a:ln cap="flat" cmpd="sng" w="9525">
            <a:solidFill>
              <a:srgbClr val="D8D8D8"/>
            </a:solidFill>
            <a:prstDash val="solid"/>
            <a:miter lim="0"/>
            <a:headEnd len="sm" w="sm" type="none"/>
            <a:tailEnd len="sm" w="sm" type="none"/>
          </a:ln>
        </p:spPr>
      </p:cxnSp>
      <p:cxnSp>
        <p:nvCxnSpPr>
          <p:cNvPr id="126" name="Google Shape;126;p10"/>
          <p:cNvCxnSpPr/>
          <p:nvPr/>
        </p:nvCxnSpPr>
        <p:spPr>
          <a:xfrm>
            <a:off x="2568000" y="3503653"/>
            <a:ext cx="7056000" cy="0"/>
          </a:xfrm>
          <a:prstGeom prst="straightConnector1">
            <a:avLst/>
          </a:prstGeom>
          <a:noFill/>
          <a:ln cap="flat" cmpd="sng" w="9525">
            <a:solidFill>
              <a:srgbClr val="D8D8D8"/>
            </a:solidFill>
            <a:prstDash val="solid"/>
            <a:miter lim="0"/>
            <a:headEnd len="sm" w="sm" type="none"/>
            <a:tailEnd len="sm" w="sm" type="none"/>
          </a:ln>
        </p:spPr>
      </p:cxnSp>
      <p:cxnSp>
        <p:nvCxnSpPr>
          <p:cNvPr id="127" name="Google Shape;127;p10"/>
          <p:cNvCxnSpPr/>
          <p:nvPr/>
        </p:nvCxnSpPr>
        <p:spPr>
          <a:xfrm>
            <a:off x="2568000" y="4233284"/>
            <a:ext cx="7056000" cy="0"/>
          </a:xfrm>
          <a:prstGeom prst="straightConnector1">
            <a:avLst/>
          </a:prstGeom>
          <a:noFill/>
          <a:ln cap="flat" cmpd="sng" w="9525">
            <a:solidFill>
              <a:srgbClr val="D8D8D8"/>
            </a:solidFill>
            <a:prstDash val="solid"/>
            <a:miter lim="0"/>
            <a:headEnd len="sm" w="sm" type="none"/>
            <a:tailEnd len="sm" w="sm" type="none"/>
          </a:ln>
        </p:spPr>
      </p:cxnSp>
      <p:cxnSp>
        <p:nvCxnSpPr>
          <p:cNvPr id="128" name="Google Shape;128;p10"/>
          <p:cNvCxnSpPr/>
          <p:nvPr/>
        </p:nvCxnSpPr>
        <p:spPr>
          <a:xfrm>
            <a:off x="2568000" y="4962915"/>
            <a:ext cx="7056000" cy="0"/>
          </a:xfrm>
          <a:prstGeom prst="straightConnector1">
            <a:avLst/>
          </a:prstGeom>
          <a:noFill/>
          <a:ln cap="flat" cmpd="sng" w="9525">
            <a:solidFill>
              <a:srgbClr val="D8D8D8"/>
            </a:solidFill>
            <a:prstDash val="solid"/>
            <a:miter lim="0"/>
            <a:headEnd len="sm" w="sm" type="none"/>
            <a:tailEnd len="sm" w="sm" type="none"/>
          </a:ln>
        </p:spPr>
      </p:cxnSp>
      <p:cxnSp>
        <p:nvCxnSpPr>
          <p:cNvPr id="129" name="Google Shape;129;p10"/>
          <p:cNvCxnSpPr/>
          <p:nvPr/>
        </p:nvCxnSpPr>
        <p:spPr>
          <a:xfrm>
            <a:off x="2568000" y="5692546"/>
            <a:ext cx="7056000" cy="0"/>
          </a:xfrm>
          <a:prstGeom prst="straightConnector1">
            <a:avLst/>
          </a:prstGeom>
          <a:noFill/>
          <a:ln cap="flat" cmpd="sng" w="9525">
            <a:solidFill>
              <a:srgbClr val="D8D8D8"/>
            </a:solidFill>
            <a:prstDash val="solid"/>
            <a:miter lim="0"/>
            <a:headEnd len="sm" w="sm" type="none"/>
            <a:tailEnd len="sm" w="sm" type="none"/>
          </a:ln>
        </p:spPr>
      </p:cxnSp>
      <p:sp>
        <p:nvSpPr>
          <p:cNvPr id="130" name="Google Shape;130;p10">
            <a:hlinkClick action="ppaction://hlinksldjump" r:id="rId3"/>
          </p:cNvPr>
          <p:cNvSpPr/>
          <p:nvPr/>
        </p:nvSpPr>
        <p:spPr>
          <a:xfrm>
            <a:off x="2744044" y="1382450"/>
            <a:ext cx="6879900" cy="578400"/>
          </a:xfrm>
          <a:prstGeom prst="rect">
            <a:avLst/>
          </a:prstGeom>
          <a:solidFill>
            <a:schemeClr val="accent4">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1" name="Google Shape;131;p10">
            <a:hlinkClick action="ppaction://hlinksldjump" r:id="rId4"/>
          </p:cNvPr>
          <p:cNvSpPr/>
          <p:nvPr/>
        </p:nvSpPr>
        <p:spPr>
          <a:xfrm>
            <a:off x="2744067" y="2135200"/>
            <a:ext cx="6879900" cy="578400"/>
          </a:xfrm>
          <a:prstGeom prst="rect">
            <a:avLst/>
          </a:prstGeom>
          <a:solidFill>
            <a:schemeClr val="accent4">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 name="Google Shape;132;p10">
            <a:hlinkClick action="ppaction://hlinksldjump" r:id="rId5"/>
          </p:cNvPr>
          <p:cNvSpPr/>
          <p:nvPr/>
        </p:nvSpPr>
        <p:spPr>
          <a:xfrm>
            <a:off x="2744067" y="2859700"/>
            <a:ext cx="6879900" cy="578400"/>
          </a:xfrm>
          <a:prstGeom prst="rect">
            <a:avLst/>
          </a:prstGeom>
          <a:solidFill>
            <a:schemeClr val="accent4">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3" name="Google Shape;133;p10">
            <a:hlinkClick action="ppaction://hlinksldjump" r:id="rId6"/>
          </p:cNvPr>
          <p:cNvSpPr/>
          <p:nvPr/>
        </p:nvSpPr>
        <p:spPr>
          <a:xfrm>
            <a:off x="2744067" y="3576425"/>
            <a:ext cx="6879900" cy="578400"/>
          </a:xfrm>
          <a:prstGeom prst="rect">
            <a:avLst/>
          </a:prstGeom>
          <a:solidFill>
            <a:schemeClr val="accent4">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4" name="Google Shape;134;p10">
            <a:hlinkClick action="ppaction://hlinksldjump" r:id="rId7"/>
          </p:cNvPr>
          <p:cNvSpPr/>
          <p:nvPr/>
        </p:nvSpPr>
        <p:spPr>
          <a:xfrm>
            <a:off x="2744067" y="4314600"/>
            <a:ext cx="6879900" cy="578400"/>
          </a:xfrm>
          <a:prstGeom prst="rect">
            <a:avLst/>
          </a:prstGeom>
          <a:solidFill>
            <a:schemeClr val="accent4">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5" name="Google Shape;135;p10">
            <a:hlinkClick action="ppaction://hlinksldjump" r:id="rId8"/>
          </p:cNvPr>
          <p:cNvSpPr/>
          <p:nvPr/>
        </p:nvSpPr>
        <p:spPr>
          <a:xfrm>
            <a:off x="2744067" y="5040550"/>
            <a:ext cx="6879900" cy="578400"/>
          </a:xfrm>
          <a:prstGeom prst="rect">
            <a:avLst/>
          </a:prstGeom>
          <a:solidFill>
            <a:schemeClr val="accent4">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6" name="Google Shape;136;p10">
            <a:hlinkClick action="ppaction://hlinksldjump" r:id="rId9"/>
          </p:cNvPr>
          <p:cNvSpPr/>
          <p:nvPr/>
        </p:nvSpPr>
        <p:spPr>
          <a:xfrm>
            <a:off x="2744066" y="5784800"/>
            <a:ext cx="6879900" cy="578400"/>
          </a:xfrm>
          <a:prstGeom prst="rect">
            <a:avLst/>
          </a:prstGeom>
          <a:solidFill>
            <a:schemeClr val="accent4">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500"/>
                                        <p:tgtEl>
                                          <p:spTgt spid="85"/>
                                        </p:tgtEl>
                                      </p:cBhvr>
                                    </p:animEffect>
                                  </p:childTnLst>
                                </p:cTn>
                              </p:par>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500"/>
                                        <p:tgtEl>
                                          <p:spTgt spid="86"/>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par>
                                <p:cTn fill="hold" nodeType="with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500"/>
                                        <p:tgtEl>
                                          <p:spTgt spid="88"/>
                                        </p:tgtEl>
                                      </p:cBhvr>
                                    </p:animEffect>
                                  </p:childTnLst>
                                </p:cTn>
                              </p:par>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5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500"/>
                                        <p:tgtEl>
                                          <p:spTgt spid="93"/>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500"/>
                                        <p:tgtEl>
                                          <p:spTgt spid="96"/>
                                        </p:tgtEl>
                                      </p:cBhvr>
                                    </p:animEffect>
                                  </p:childTnLst>
                                </p:cTn>
                              </p:par>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par>
                                <p:cTn fill="hold" nodeType="with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
                                        <p:tgtEl>
                                          <p:spTgt spid="102"/>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par>
                                <p:cTn fill="hold" nodeType="with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par>
                                <p:cTn fill="hold" nodeType="with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28"/>
          <p:cNvSpPr/>
          <p:nvPr/>
        </p:nvSpPr>
        <p:spPr>
          <a:xfrm>
            <a:off x="311426" y="1575336"/>
            <a:ext cx="3937465" cy="366692"/>
          </a:xfrm>
          <a:prstGeom prst="rect">
            <a:avLst/>
          </a:prstGeom>
          <a:solidFill>
            <a:srgbClr val="FFE4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8" name="Google Shape;658;p28"/>
          <p:cNvSpPr txBox="1"/>
          <p:nvPr/>
        </p:nvSpPr>
        <p:spPr>
          <a:xfrm>
            <a:off x="352952" y="1587507"/>
            <a:ext cx="24823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未来に向かって</a:t>
            </a:r>
            <a:endParaRPr b="1" i="0" sz="1600" u="none" cap="none" strike="noStrike">
              <a:solidFill>
                <a:schemeClr val="dk1"/>
              </a:solidFill>
              <a:latin typeface="Arial"/>
              <a:ea typeface="Arial"/>
              <a:cs typeface="Arial"/>
              <a:sym typeface="Arial"/>
            </a:endParaRPr>
          </a:p>
        </p:txBody>
      </p:sp>
      <p:sp>
        <p:nvSpPr>
          <p:cNvPr id="659" name="Google Shape;659;p28"/>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06E83"/>
                </a:solidFill>
                <a:latin typeface="Arial"/>
                <a:ea typeface="Arial"/>
                <a:cs typeface="Arial"/>
                <a:sym typeface="Arial"/>
              </a:rPr>
              <a:t>5. 国の財政</a:t>
            </a:r>
            <a:endParaRPr b="1" i="0" sz="2800" u="none" cap="none" strike="noStrike">
              <a:solidFill>
                <a:srgbClr val="E06E83"/>
              </a:solidFill>
              <a:latin typeface="Arial"/>
              <a:ea typeface="Arial"/>
              <a:cs typeface="Arial"/>
              <a:sym typeface="Arial"/>
            </a:endParaRPr>
          </a:p>
        </p:txBody>
      </p:sp>
      <p:cxnSp>
        <p:nvCxnSpPr>
          <p:cNvPr id="660" name="Google Shape;660;p28"/>
          <p:cNvCxnSpPr/>
          <p:nvPr/>
        </p:nvCxnSpPr>
        <p:spPr>
          <a:xfrm>
            <a:off x="426000" y="756126"/>
            <a:ext cx="11340000" cy="0"/>
          </a:xfrm>
          <a:prstGeom prst="straightConnector1">
            <a:avLst/>
          </a:prstGeom>
          <a:noFill/>
          <a:ln cap="flat" cmpd="dbl" w="44450">
            <a:solidFill>
              <a:srgbClr val="E06E83"/>
            </a:solidFill>
            <a:prstDash val="solid"/>
            <a:miter lim="0"/>
            <a:headEnd len="sm" w="sm" type="none"/>
            <a:tailEnd len="sm" w="sm" type="none"/>
          </a:ln>
        </p:spPr>
      </p:cxnSp>
      <p:sp>
        <p:nvSpPr>
          <p:cNvPr id="661" name="Google Shape;661;p28"/>
          <p:cNvSpPr txBox="1"/>
          <p:nvPr/>
        </p:nvSpPr>
        <p:spPr>
          <a:xfrm>
            <a:off x="311426" y="2132147"/>
            <a:ext cx="5487443" cy="337489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これまでに見てきたように、日本の財政は将来への課題を抱えています。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少子高齢社会を迎えた現在、国民が税金をどのように負担し、その納められた大切な税金を無駄なく、どのような費用に使い、そして、これからの日本をどんな国にしていくかは、私たち国民が選択しなければなりません。</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そのためにも、税金についてもっと関心をもって、より正しく理解したいものです。</a:t>
            </a:r>
            <a:endParaRPr b="0" i="0" sz="1800" u="none" cap="none" strike="noStrike">
              <a:solidFill>
                <a:schemeClr val="dk1"/>
              </a:solidFill>
              <a:latin typeface="Arial"/>
              <a:ea typeface="Arial"/>
              <a:cs typeface="Arial"/>
              <a:sym typeface="Arial"/>
            </a:endParaRPr>
          </a:p>
        </p:txBody>
      </p:sp>
      <p:sp>
        <p:nvSpPr>
          <p:cNvPr id="662" name="Google Shape;662;p28"/>
          <p:cNvSpPr/>
          <p:nvPr/>
        </p:nvSpPr>
        <p:spPr>
          <a:xfrm>
            <a:off x="6012234" y="1279307"/>
            <a:ext cx="5939631" cy="5323444"/>
          </a:xfrm>
          <a:prstGeom prst="roundRect">
            <a:avLst>
              <a:gd fmla="val 2017" name="adj"/>
            </a:avLst>
          </a:prstGeom>
          <a:solidFill>
            <a:srgbClr val="FFFDE4"/>
          </a:solidFill>
          <a:ln cap="flat" cmpd="sng" w="12700">
            <a:solidFill>
              <a:srgbClr val="FFCB2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3" name="Google Shape;663;p28"/>
          <p:cNvSpPr txBox="1"/>
          <p:nvPr/>
        </p:nvSpPr>
        <p:spPr>
          <a:xfrm>
            <a:off x="6202950" y="1640125"/>
            <a:ext cx="5681100" cy="10836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10％の消費税のうち6割以上が社会保障4経費（年金、医療、介護、こども・子育て支援）として使われています。残りの部分については、地方消費税及び地方交付税として身近な地域のくらしのために活用されています。</a:t>
            </a:r>
            <a:endParaRPr b="0" i="0" sz="1400" u="none" cap="none" strike="noStrike">
              <a:solidFill>
                <a:schemeClr val="dk1"/>
              </a:solidFill>
              <a:latin typeface="Arial"/>
              <a:ea typeface="Arial"/>
              <a:cs typeface="Arial"/>
              <a:sym typeface="Arial"/>
            </a:endParaRPr>
          </a:p>
        </p:txBody>
      </p:sp>
      <p:sp>
        <p:nvSpPr>
          <p:cNvPr id="664" name="Google Shape;664;p28"/>
          <p:cNvSpPr txBox="1"/>
          <p:nvPr/>
        </p:nvSpPr>
        <p:spPr>
          <a:xfrm>
            <a:off x="6306805" y="5674450"/>
            <a:ext cx="5681100" cy="8250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国の消費税 7.8％のうち約 2 割（19.5%）が地方交付税となります。</a:t>
            </a:r>
            <a:endParaRPr b="0" i="0" sz="14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この結果、消費税・地方消費税のうち地方分として配分されている割合は 36.4％となっています。</a:t>
            </a:r>
            <a:endParaRPr b="0" i="0" sz="1400" u="none" cap="none" strike="noStrike">
              <a:solidFill>
                <a:schemeClr val="dk1"/>
              </a:solidFill>
              <a:latin typeface="Arial"/>
              <a:ea typeface="Arial"/>
              <a:cs typeface="Arial"/>
              <a:sym typeface="Arial"/>
            </a:endParaRPr>
          </a:p>
        </p:txBody>
      </p:sp>
      <p:sp>
        <p:nvSpPr>
          <p:cNvPr id="665" name="Google Shape;665;p28"/>
          <p:cNvSpPr txBox="1"/>
          <p:nvPr/>
        </p:nvSpPr>
        <p:spPr>
          <a:xfrm>
            <a:off x="6077145" y="5674449"/>
            <a:ext cx="459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p:txBody>
      </p:sp>
      <p:cxnSp>
        <p:nvCxnSpPr>
          <p:cNvPr id="666" name="Google Shape;666;p28"/>
          <p:cNvCxnSpPr/>
          <p:nvPr/>
        </p:nvCxnSpPr>
        <p:spPr>
          <a:xfrm>
            <a:off x="8090404" y="2949037"/>
            <a:ext cx="1727871" cy="0"/>
          </a:xfrm>
          <a:prstGeom prst="straightConnector1">
            <a:avLst/>
          </a:prstGeom>
          <a:noFill/>
          <a:ln cap="flat" cmpd="sng" w="9525">
            <a:solidFill>
              <a:schemeClr val="dk1"/>
            </a:solidFill>
            <a:prstDash val="dash"/>
            <a:miter lim="0"/>
            <a:headEnd len="sm" w="sm" type="none"/>
            <a:tailEnd len="sm" w="sm" type="none"/>
          </a:ln>
        </p:spPr>
      </p:cxnSp>
      <p:cxnSp>
        <p:nvCxnSpPr>
          <p:cNvPr id="667" name="Google Shape;667;p28"/>
          <p:cNvCxnSpPr/>
          <p:nvPr/>
        </p:nvCxnSpPr>
        <p:spPr>
          <a:xfrm>
            <a:off x="8090339" y="4551037"/>
            <a:ext cx="1728000" cy="0"/>
          </a:xfrm>
          <a:prstGeom prst="straightConnector1">
            <a:avLst/>
          </a:prstGeom>
          <a:noFill/>
          <a:ln cap="flat" cmpd="sng" w="9525">
            <a:solidFill>
              <a:schemeClr val="dk1"/>
            </a:solidFill>
            <a:prstDash val="dash"/>
            <a:miter lim="0"/>
            <a:headEnd len="sm" w="sm" type="none"/>
            <a:tailEnd len="sm" w="sm" type="none"/>
          </a:ln>
        </p:spPr>
      </p:cxnSp>
      <p:cxnSp>
        <p:nvCxnSpPr>
          <p:cNvPr id="668" name="Google Shape;668;p28"/>
          <p:cNvCxnSpPr/>
          <p:nvPr/>
        </p:nvCxnSpPr>
        <p:spPr>
          <a:xfrm>
            <a:off x="8090339" y="5469037"/>
            <a:ext cx="1728000" cy="0"/>
          </a:xfrm>
          <a:prstGeom prst="straightConnector1">
            <a:avLst/>
          </a:prstGeom>
          <a:noFill/>
          <a:ln cap="flat" cmpd="sng" w="9525">
            <a:solidFill>
              <a:schemeClr val="dk1"/>
            </a:solidFill>
            <a:prstDash val="dash"/>
            <a:miter lim="0"/>
            <a:headEnd len="sm" w="sm" type="none"/>
            <a:tailEnd len="sm" w="sm" type="none"/>
          </a:ln>
        </p:spPr>
      </p:cxnSp>
      <p:sp>
        <p:nvSpPr>
          <p:cNvPr id="669" name="Google Shape;669;p28"/>
          <p:cNvSpPr/>
          <p:nvPr/>
        </p:nvSpPr>
        <p:spPr>
          <a:xfrm>
            <a:off x="6302245" y="2949037"/>
            <a:ext cx="1674000" cy="1965600"/>
          </a:xfrm>
          <a:prstGeom prst="rect">
            <a:avLst/>
          </a:prstGeom>
          <a:solidFill>
            <a:srgbClr val="C0E4F5"/>
          </a:solidFill>
          <a:ln cap="flat" cmpd="sng" w="1270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70" name="Google Shape;670;p28"/>
          <p:cNvSpPr/>
          <p:nvPr/>
        </p:nvSpPr>
        <p:spPr>
          <a:xfrm>
            <a:off x="6302245" y="4914637"/>
            <a:ext cx="1674000" cy="554400"/>
          </a:xfrm>
          <a:prstGeom prst="rect">
            <a:avLst/>
          </a:prstGeom>
          <a:solidFill>
            <a:srgbClr val="FFE48F"/>
          </a:solidFill>
          <a:ln cap="flat" cmpd="sng" w="1270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71" name="Google Shape;671;p28"/>
          <p:cNvSpPr/>
          <p:nvPr/>
        </p:nvSpPr>
        <p:spPr>
          <a:xfrm>
            <a:off x="9559204" y="2949037"/>
            <a:ext cx="1675242" cy="1602000"/>
          </a:xfrm>
          <a:prstGeom prst="rect">
            <a:avLst/>
          </a:prstGeom>
          <a:solidFill>
            <a:srgbClr val="C0E4F5"/>
          </a:solidFill>
          <a:ln cap="flat" cmpd="sng" w="1270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72" name="Google Shape;672;p28"/>
          <p:cNvSpPr/>
          <p:nvPr/>
        </p:nvSpPr>
        <p:spPr>
          <a:xfrm>
            <a:off x="9559204" y="4551037"/>
            <a:ext cx="1674000" cy="918000"/>
          </a:xfrm>
          <a:prstGeom prst="rect">
            <a:avLst/>
          </a:prstGeom>
          <a:solidFill>
            <a:srgbClr val="FFE48F"/>
          </a:solidFill>
          <a:ln cap="flat" cmpd="sng" w="1270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73" name="Google Shape;673;p28"/>
          <p:cNvSpPr txBox="1"/>
          <p:nvPr/>
        </p:nvSpPr>
        <p:spPr>
          <a:xfrm>
            <a:off x="6689443" y="3651215"/>
            <a:ext cx="899605" cy="561244"/>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消費税</a:t>
            </a:r>
            <a:endParaRPr b="0" i="0" sz="14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（7.8％）</a:t>
            </a:r>
            <a:endParaRPr b="0" i="0" sz="1200" u="none" cap="none" strike="noStrike">
              <a:solidFill>
                <a:schemeClr val="dk1"/>
              </a:solidFill>
              <a:latin typeface="Arial"/>
              <a:ea typeface="Arial"/>
              <a:cs typeface="Arial"/>
              <a:sym typeface="Arial"/>
            </a:endParaRPr>
          </a:p>
        </p:txBody>
      </p:sp>
      <p:sp>
        <p:nvSpPr>
          <p:cNvPr id="674" name="Google Shape;674;p28"/>
          <p:cNvSpPr txBox="1"/>
          <p:nvPr/>
        </p:nvSpPr>
        <p:spPr>
          <a:xfrm>
            <a:off x="6598071" y="4920347"/>
            <a:ext cx="1082348" cy="561244"/>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地方消費税</a:t>
            </a:r>
            <a:endParaRPr b="0" i="0" sz="14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（2.2％）</a:t>
            </a:r>
            <a:endParaRPr b="0" i="0" sz="1200" u="none" cap="none" strike="noStrike">
              <a:solidFill>
                <a:schemeClr val="dk1"/>
              </a:solidFill>
              <a:latin typeface="Arial"/>
              <a:ea typeface="Arial"/>
              <a:cs typeface="Arial"/>
              <a:sym typeface="Arial"/>
            </a:endParaRPr>
          </a:p>
        </p:txBody>
      </p:sp>
      <p:sp>
        <p:nvSpPr>
          <p:cNvPr id="675" name="Google Shape;675;p28"/>
          <p:cNvSpPr txBox="1"/>
          <p:nvPr/>
        </p:nvSpPr>
        <p:spPr>
          <a:xfrm>
            <a:off x="9501820" y="3114300"/>
            <a:ext cx="1779300" cy="13113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年　　金</a:t>
            </a:r>
            <a:endParaRPr b="0" i="0" sz="14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医　　療</a:t>
            </a:r>
            <a:endParaRPr b="0" i="0" sz="14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介　　護</a:t>
            </a:r>
            <a:endParaRPr b="0" i="0" sz="14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こども･子育て支援</a:t>
            </a:r>
            <a:endParaRPr b="0" i="0" sz="12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（63.6％）</a:t>
            </a:r>
            <a:endParaRPr b="0" i="0" sz="1200" u="none" cap="none" strike="noStrike">
              <a:solidFill>
                <a:schemeClr val="dk1"/>
              </a:solidFill>
              <a:latin typeface="Arial"/>
              <a:ea typeface="Arial"/>
              <a:cs typeface="Arial"/>
              <a:sym typeface="Arial"/>
            </a:endParaRPr>
          </a:p>
        </p:txBody>
      </p:sp>
      <p:sp>
        <p:nvSpPr>
          <p:cNvPr id="676" name="Google Shape;676;p28"/>
          <p:cNvSpPr txBox="1"/>
          <p:nvPr/>
        </p:nvSpPr>
        <p:spPr>
          <a:xfrm>
            <a:off x="9895907" y="4867678"/>
            <a:ext cx="1000595" cy="561244"/>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地方分</a:t>
            </a:r>
            <a:endParaRPr b="0" i="0" sz="14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（36.4％）</a:t>
            </a:r>
            <a:endParaRPr b="0" i="0" sz="1200" u="none" cap="none" strike="noStrike">
              <a:solidFill>
                <a:schemeClr val="dk1"/>
              </a:solidFill>
              <a:latin typeface="Arial"/>
              <a:ea typeface="Arial"/>
              <a:cs typeface="Arial"/>
              <a:sym typeface="Arial"/>
            </a:endParaRPr>
          </a:p>
        </p:txBody>
      </p:sp>
      <p:sp>
        <p:nvSpPr>
          <p:cNvPr id="677" name="Google Shape;677;p28"/>
          <p:cNvSpPr/>
          <p:nvPr/>
        </p:nvSpPr>
        <p:spPr>
          <a:xfrm>
            <a:off x="7928034" y="4523726"/>
            <a:ext cx="1727871" cy="420410"/>
          </a:xfrm>
          <a:prstGeom prst="rightArrow">
            <a:avLst>
              <a:gd fmla="val 50000" name="adj1"/>
              <a:gd fmla="val 81498" name="adj2"/>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78" name="Google Shape;678;p28"/>
          <p:cNvSpPr txBox="1"/>
          <p:nvPr/>
        </p:nvSpPr>
        <p:spPr>
          <a:xfrm>
            <a:off x="7876581" y="4614445"/>
            <a:ext cx="167400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lt1"/>
                </a:solidFill>
                <a:latin typeface="Arial"/>
                <a:ea typeface="Arial"/>
                <a:cs typeface="Arial"/>
                <a:sym typeface="Arial"/>
              </a:rPr>
              <a:t>地方交付税として地方へ</a:t>
            </a:r>
            <a:endParaRPr b="0" i="0" sz="1400" u="none" cap="none" strike="noStrike">
              <a:solidFill>
                <a:srgbClr val="000000"/>
              </a:solidFill>
              <a:latin typeface="Arial"/>
              <a:ea typeface="Arial"/>
              <a:cs typeface="Arial"/>
              <a:sym typeface="Arial"/>
            </a:endParaRPr>
          </a:p>
        </p:txBody>
      </p:sp>
      <p:sp>
        <p:nvSpPr>
          <p:cNvPr id="679" name="Google Shape;679;p28"/>
          <p:cNvSpPr/>
          <p:nvPr/>
        </p:nvSpPr>
        <p:spPr>
          <a:xfrm>
            <a:off x="7928034" y="4987226"/>
            <a:ext cx="1727871" cy="420410"/>
          </a:xfrm>
          <a:prstGeom prst="rightArrow">
            <a:avLst>
              <a:gd fmla="val 50000" name="adj1"/>
              <a:gd fmla="val 81498" name="adj2"/>
            </a:avLst>
          </a:prstGeom>
          <a:solidFill>
            <a:srgbClr val="E06E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80" name="Google Shape;680;p28"/>
          <p:cNvSpPr txBox="1"/>
          <p:nvPr/>
        </p:nvSpPr>
        <p:spPr>
          <a:xfrm>
            <a:off x="7876580" y="5077945"/>
            <a:ext cx="1567181"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lt1"/>
                </a:solidFill>
                <a:latin typeface="Arial"/>
                <a:ea typeface="Arial"/>
                <a:cs typeface="Arial"/>
                <a:sym typeface="Arial"/>
              </a:rPr>
              <a:t>そのまま地方へ</a:t>
            </a:r>
            <a:endParaRPr b="0" i="0" sz="1400" u="none" cap="none" strike="noStrike">
              <a:solidFill>
                <a:srgbClr val="000000"/>
              </a:solidFill>
              <a:latin typeface="Arial"/>
              <a:ea typeface="Arial"/>
              <a:cs typeface="Arial"/>
              <a:sym typeface="Arial"/>
            </a:endParaRPr>
          </a:p>
        </p:txBody>
      </p:sp>
      <p:grpSp>
        <p:nvGrpSpPr>
          <p:cNvPr id="681" name="Google Shape;681;p28"/>
          <p:cNvGrpSpPr/>
          <p:nvPr/>
        </p:nvGrpSpPr>
        <p:grpSpPr>
          <a:xfrm>
            <a:off x="7876581" y="3508128"/>
            <a:ext cx="1779324" cy="420410"/>
            <a:chOff x="7970618" y="3918712"/>
            <a:chExt cx="1779324" cy="420410"/>
          </a:xfrm>
        </p:grpSpPr>
        <p:sp>
          <p:nvSpPr>
            <p:cNvPr id="682" name="Google Shape;682;p28"/>
            <p:cNvSpPr/>
            <p:nvPr/>
          </p:nvSpPr>
          <p:spPr>
            <a:xfrm>
              <a:off x="8022071" y="3918712"/>
              <a:ext cx="1727871" cy="420410"/>
            </a:xfrm>
            <a:prstGeom prst="rightArrow">
              <a:avLst>
                <a:gd fmla="val 50000" name="adj1"/>
                <a:gd fmla="val 81498" name="adj2"/>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83" name="Google Shape;683;p28"/>
            <p:cNvSpPr txBox="1"/>
            <p:nvPr/>
          </p:nvSpPr>
          <p:spPr>
            <a:xfrm>
              <a:off x="7970618" y="4009431"/>
              <a:ext cx="156846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lt1"/>
                  </a:solidFill>
                  <a:latin typeface="Arial"/>
                  <a:ea typeface="Arial"/>
                  <a:cs typeface="Arial"/>
                  <a:sym typeface="Arial"/>
                </a:rPr>
                <a:t>社会保障へ</a:t>
              </a:r>
              <a:endParaRPr b="0" i="0" sz="1050" u="none" cap="none" strike="noStrike">
                <a:solidFill>
                  <a:schemeClr val="lt1"/>
                </a:solidFill>
                <a:latin typeface="Arial"/>
                <a:ea typeface="Arial"/>
                <a:cs typeface="Arial"/>
                <a:sym typeface="Arial"/>
              </a:endParaRPr>
            </a:p>
          </p:txBody>
        </p:sp>
      </p:grpSp>
      <p:grpSp>
        <p:nvGrpSpPr>
          <p:cNvPr id="684" name="Google Shape;684;p28"/>
          <p:cNvGrpSpPr/>
          <p:nvPr/>
        </p:nvGrpSpPr>
        <p:grpSpPr>
          <a:xfrm>
            <a:off x="10644472" y="2573374"/>
            <a:ext cx="1408265" cy="501153"/>
            <a:chOff x="10423914" y="2610445"/>
            <a:chExt cx="1408265" cy="501153"/>
          </a:xfrm>
        </p:grpSpPr>
        <p:sp>
          <p:nvSpPr>
            <p:cNvPr id="685" name="Google Shape;685;p28"/>
            <p:cNvSpPr/>
            <p:nvPr/>
          </p:nvSpPr>
          <p:spPr>
            <a:xfrm>
              <a:off x="10423914" y="2610445"/>
              <a:ext cx="1408264" cy="501153"/>
            </a:xfrm>
            <a:prstGeom prst="wedgeRoundRectCallout">
              <a:avLst>
                <a:gd fmla="val -55911" name="adj1"/>
                <a:gd fmla="val 43625" name="adj2"/>
                <a:gd fmla="val 16667" name="adj3"/>
              </a:avLst>
            </a:prstGeom>
            <a:solidFill>
              <a:schemeClr val="lt1"/>
            </a:solidFill>
            <a:ln cap="flat" cmpd="sng" w="12700">
              <a:solidFill>
                <a:srgbClr val="0070C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86" name="Google Shape;686;p28"/>
            <p:cNvSpPr txBox="1"/>
            <p:nvPr/>
          </p:nvSpPr>
          <p:spPr>
            <a:xfrm>
              <a:off x="10423914" y="2630190"/>
              <a:ext cx="140826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老後の生活の</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安心などのために</a:t>
              </a:r>
              <a:endParaRPr b="0" i="0" sz="1400" u="none" cap="none" strike="noStrike">
                <a:solidFill>
                  <a:srgbClr val="000000"/>
                </a:solidFill>
                <a:latin typeface="Arial"/>
                <a:ea typeface="Arial"/>
                <a:cs typeface="Arial"/>
                <a:sym typeface="Arial"/>
              </a:endParaRPr>
            </a:p>
          </p:txBody>
        </p:sp>
      </p:grpSp>
      <p:grpSp>
        <p:nvGrpSpPr>
          <p:cNvPr id="687" name="Google Shape;687;p28"/>
          <p:cNvGrpSpPr/>
          <p:nvPr/>
        </p:nvGrpSpPr>
        <p:grpSpPr>
          <a:xfrm>
            <a:off x="10644472" y="4403167"/>
            <a:ext cx="1408265" cy="501153"/>
            <a:chOff x="10423914" y="2610445"/>
            <a:chExt cx="1408265" cy="501153"/>
          </a:xfrm>
        </p:grpSpPr>
        <p:sp>
          <p:nvSpPr>
            <p:cNvPr id="688" name="Google Shape;688;p28"/>
            <p:cNvSpPr/>
            <p:nvPr/>
          </p:nvSpPr>
          <p:spPr>
            <a:xfrm>
              <a:off x="10423914" y="2610445"/>
              <a:ext cx="1408264" cy="501153"/>
            </a:xfrm>
            <a:prstGeom prst="wedgeRoundRectCallout">
              <a:avLst>
                <a:gd fmla="val -55911" name="adj1"/>
                <a:gd fmla="val 43625" name="adj2"/>
                <a:gd fmla="val 16667" name="adj3"/>
              </a:avLst>
            </a:prstGeom>
            <a:solidFill>
              <a:schemeClr val="lt1"/>
            </a:solidFill>
            <a:ln cap="flat" cmpd="sng" w="12700">
              <a:solidFill>
                <a:srgbClr val="FFCB2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89" name="Google Shape;689;p28"/>
            <p:cNvSpPr txBox="1"/>
            <p:nvPr/>
          </p:nvSpPr>
          <p:spPr>
            <a:xfrm>
              <a:off x="10423914" y="2630190"/>
              <a:ext cx="140826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身近な地域の</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くらしのために</a:t>
              </a:r>
              <a:endParaRPr b="0" i="0" sz="1200" u="none" cap="none" strike="noStrike">
                <a:solidFill>
                  <a:schemeClr val="dk1"/>
                </a:solidFill>
                <a:latin typeface="Arial"/>
                <a:ea typeface="Arial"/>
                <a:cs typeface="Arial"/>
                <a:sym typeface="Arial"/>
              </a:endParaRPr>
            </a:p>
          </p:txBody>
        </p:sp>
      </p:grpSp>
      <p:sp>
        <p:nvSpPr>
          <p:cNvPr id="690" name="Google Shape;690;p28"/>
          <p:cNvSpPr/>
          <p:nvPr/>
        </p:nvSpPr>
        <p:spPr>
          <a:xfrm>
            <a:off x="10813775" y="251189"/>
            <a:ext cx="1084631" cy="358231"/>
          </a:xfrm>
          <a:prstGeom prst="rect">
            <a:avLst/>
          </a:prstGeom>
          <a:solidFill>
            <a:srgbClr val="C80000">
              <a:alpha val="1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91" name="Google Shape;691;p28"/>
          <p:cNvSpPr txBox="1"/>
          <p:nvPr/>
        </p:nvSpPr>
        <p:spPr>
          <a:xfrm>
            <a:off x="11009589" y="299499"/>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692" name="Google Shape;692;p28"/>
          <p:cNvSpPr/>
          <p:nvPr/>
        </p:nvSpPr>
        <p:spPr>
          <a:xfrm rot="5400000">
            <a:off x="11580577" y="373816"/>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93" name="Google Shape;693;p28">
            <a:hlinkClick action="ppaction://hlinksldjump" r:id="rId3"/>
          </p:cNvPr>
          <p:cNvSpPr/>
          <p:nvPr/>
        </p:nvSpPr>
        <p:spPr>
          <a:xfrm>
            <a:off x="10813775" y="251189"/>
            <a:ext cx="1084631" cy="358231"/>
          </a:xfrm>
          <a:prstGeom prst="rect">
            <a:avLst/>
          </a:prstGeom>
          <a:solidFill>
            <a:schemeClr val="dk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94" name="Google Shape;694;p28"/>
          <p:cNvSpPr/>
          <p:nvPr/>
        </p:nvSpPr>
        <p:spPr>
          <a:xfrm>
            <a:off x="7425832" y="1119094"/>
            <a:ext cx="4132048" cy="400110"/>
          </a:xfrm>
          <a:prstGeom prst="roundRect">
            <a:avLst>
              <a:gd fmla="val 16667" name="adj"/>
            </a:avLst>
          </a:prstGeom>
          <a:solidFill>
            <a:schemeClr val="lt1"/>
          </a:solidFill>
          <a:ln cap="flat" cmpd="sng" w="12700">
            <a:solidFill>
              <a:srgbClr val="FFC00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72BC"/>
              </a:solidFill>
              <a:latin typeface="Arial"/>
              <a:ea typeface="Arial"/>
              <a:cs typeface="Arial"/>
              <a:sym typeface="Arial"/>
            </a:endParaRPr>
          </a:p>
        </p:txBody>
      </p:sp>
      <p:sp>
        <p:nvSpPr>
          <p:cNvPr id="695" name="Google Shape;695;p28"/>
          <p:cNvSpPr/>
          <p:nvPr/>
        </p:nvSpPr>
        <p:spPr>
          <a:xfrm>
            <a:off x="6147123" y="997355"/>
            <a:ext cx="618978" cy="618978"/>
          </a:xfrm>
          <a:prstGeom prst="ellipse">
            <a:avLst/>
          </a:prstGeom>
          <a:solidFill>
            <a:srgbClr val="FFE4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96" name="Google Shape;696;p28"/>
          <p:cNvSpPr txBox="1"/>
          <p:nvPr/>
        </p:nvSpPr>
        <p:spPr>
          <a:xfrm>
            <a:off x="6202943" y="1076841"/>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豆</a:t>
            </a:r>
            <a:endParaRPr b="0" i="0" sz="1400" u="none" cap="none" strike="noStrike">
              <a:solidFill>
                <a:srgbClr val="000000"/>
              </a:solidFill>
              <a:latin typeface="Arial"/>
              <a:ea typeface="Arial"/>
              <a:cs typeface="Arial"/>
              <a:sym typeface="Arial"/>
            </a:endParaRPr>
          </a:p>
        </p:txBody>
      </p:sp>
      <p:sp>
        <p:nvSpPr>
          <p:cNvPr id="697" name="Google Shape;697;p28"/>
          <p:cNvSpPr/>
          <p:nvPr/>
        </p:nvSpPr>
        <p:spPr>
          <a:xfrm>
            <a:off x="6626873" y="997355"/>
            <a:ext cx="618978" cy="618978"/>
          </a:xfrm>
          <a:prstGeom prst="ellipse">
            <a:avLst/>
          </a:prstGeom>
          <a:solidFill>
            <a:srgbClr val="FFE4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98" name="Google Shape;698;p28"/>
          <p:cNvSpPr txBox="1"/>
          <p:nvPr/>
        </p:nvSpPr>
        <p:spPr>
          <a:xfrm>
            <a:off x="6682693" y="1076841"/>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知</a:t>
            </a:r>
            <a:endParaRPr b="0" i="0" sz="1400" u="none" cap="none" strike="noStrike">
              <a:solidFill>
                <a:srgbClr val="000000"/>
              </a:solidFill>
              <a:latin typeface="Arial"/>
              <a:ea typeface="Arial"/>
              <a:cs typeface="Arial"/>
              <a:sym typeface="Arial"/>
            </a:endParaRPr>
          </a:p>
        </p:txBody>
      </p:sp>
      <p:sp>
        <p:nvSpPr>
          <p:cNvPr id="699" name="Google Shape;699;p28"/>
          <p:cNvSpPr/>
          <p:nvPr/>
        </p:nvSpPr>
        <p:spPr>
          <a:xfrm>
            <a:off x="7106623" y="997355"/>
            <a:ext cx="618978" cy="618978"/>
          </a:xfrm>
          <a:prstGeom prst="ellipse">
            <a:avLst/>
          </a:prstGeom>
          <a:solidFill>
            <a:srgbClr val="FFE4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00" name="Google Shape;700;p28"/>
          <p:cNvSpPr txBox="1"/>
          <p:nvPr/>
        </p:nvSpPr>
        <p:spPr>
          <a:xfrm>
            <a:off x="7162443" y="1076841"/>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識</a:t>
            </a:r>
            <a:endParaRPr b="0" i="0" sz="1400" u="none" cap="none" strike="noStrike">
              <a:solidFill>
                <a:srgbClr val="000000"/>
              </a:solidFill>
              <a:latin typeface="Arial"/>
              <a:ea typeface="Arial"/>
              <a:cs typeface="Arial"/>
              <a:sym typeface="Arial"/>
            </a:endParaRPr>
          </a:p>
        </p:txBody>
      </p:sp>
      <p:sp>
        <p:nvSpPr>
          <p:cNvPr id="701" name="Google Shape;701;p28"/>
          <p:cNvSpPr txBox="1"/>
          <p:nvPr/>
        </p:nvSpPr>
        <p:spPr>
          <a:xfrm>
            <a:off x="7782486" y="1131133"/>
            <a:ext cx="377539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消費税はどう使われているの？</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par>
                                <p:cTn fill="hold" nodeType="with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500"/>
                                        <p:tgtEl>
                                          <p:spTgt spid="661"/>
                                        </p:tgtEl>
                                      </p:cBhvr>
                                    </p:animEffect>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701"/>
                                        </p:tgtEl>
                                        <p:attrNameLst>
                                          <p:attrName>style.visibility</p:attrName>
                                        </p:attrNameLst>
                                      </p:cBhvr>
                                      <p:to>
                                        <p:strVal val="visible"/>
                                      </p:to>
                                    </p:set>
                                    <p:anim calcmode="lin" valueType="num">
                                      <p:cBhvr additive="base">
                                        <p:cTn dur="500"/>
                                        <p:tgtEl>
                                          <p:spTgt spid="70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62"/>
                                        </p:tgtEl>
                                        <p:attrNameLst>
                                          <p:attrName>style.visibility</p:attrName>
                                        </p:attrNameLst>
                                      </p:cBhvr>
                                      <p:to>
                                        <p:strVal val="visible"/>
                                      </p:to>
                                    </p:set>
                                    <p:anim calcmode="lin" valueType="num">
                                      <p:cBhvr additive="base">
                                        <p:cTn dur="500"/>
                                        <p:tgtEl>
                                          <p:spTgt spid="66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95"/>
                                        </p:tgtEl>
                                        <p:attrNameLst>
                                          <p:attrName>style.visibility</p:attrName>
                                        </p:attrNameLst>
                                      </p:cBhvr>
                                      <p:to>
                                        <p:strVal val="visible"/>
                                      </p:to>
                                    </p:set>
                                    <p:anim calcmode="lin" valueType="num">
                                      <p:cBhvr additive="base">
                                        <p:cTn dur="500"/>
                                        <p:tgtEl>
                                          <p:spTgt spid="69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96"/>
                                        </p:tgtEl>
                                        <p:attrNameLst>
                                          <p:attrName>style.visibility</p:attrName>
                                        </p:attrNameLst>
                                      </p:cBhvr>
                                      <p:to>
                                        <p:strVal val="visible"/>
                                      </p:to>
                                    </p:set>
                                    <p:anim calcmode="lin" valueType="num">
                                      <p:cBhvr additive="base">
                                        <p:cTn dur="500"/>
                                        <p:tgtEl>
                                          <p:spTgt spid="69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97"/>
                                        </p:tgtEl>
                                        <p:attrNameLst>
                                          <p:attrName>style.visibility</p:attrName>
                                        </p:attrNameLst>
                                      </p:cBhvr>
                                      <p:to>
                                        <p:strVal val="visible"/>
                                      </p:to>
                                    </p:set>
                                    <p:anim calcmode="lin" valueType="num">
                                      <p:cBhvr additive="base">
                                        <p:cTn dur="500"/>
                                        <p:tgtEl>
                                          <p:spTgt spid="69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98"/>
                                        </p:tgtEl>
                                        <p:attrNameLst>
                                          <p:attrName>style.visibility</p:attrName>
                                        </p:attrNameLst>
                                      </p:cBhvr>
                                      <p:to>
                                        <p:strVal val="visible"/>
                                      </p:to>
                                    </p:set>
                                    <p:anim calcmode="lin" valueType="num">
                                      <p:cBhvr additive="base">
                                        <p:cTn dur="500"/>
                                        <p:tgtEl>
                                          <p:spTgt spid="6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99"/>
                                        </p:tgtEl>
                                        <p:attrNameLst>
                                          <p:attrName>style.visibility</p:attrName>
                                        </p:attrNameLst>
                                      </p:cBhvr>
                                      <p:to>
                                        <p:strVal val="visible"/>
                                      </p:to>
                                    </p:set>
                                    <p:anim calcmode="lin" valueType="num">
                                      <p:cBhvr additive="base">
                                        <p:cTn dur="500"/>
                                        <p:tgtEl>
                                          <p:spTgt spid="69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00"/>
                                        </p:tgtEl>
                                        <p:attrNameLst>
                                          <p:attrName>style.visibility</p:attrName>
                                        </p:attrNameLst>
                                      </p:cBhvr>
                                      <p:to>
                                        <p:strVal val="visible"/>
                                      </p:to>
                                    </p:set>
                                    <p:anim calcmode="lin" valueType="num">
                                      <p:cBhvr additive="base">
                                        <p:cTn dur="500"/>
                                        <p:tgtEl>
                                          <p:spTgt spid="70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694"/>
                                        </p:tgtEl>
                                        <p:attrNameLst>
                                          <p:attrName>style.visibility</p:attrName>
                                        </p:attrNameLst>
                                      </p:cBhvr>
                                      <p:to>
                                        <p:strVal val="visible"/>
                                      </p:to>
                                    </p:set>
                                    <p:anim calcmode="lin" valueType="num">
                                      <p:cBhvr additive="base">
                                        <p:cTn dur="500"/>
                                        <p:tgtEl>
                                          <p:spTgt spid="69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500"/>
                                        <p:tgtEl>
                                          <p:spTgt spid="664"/>
                                        </p:tgtEl>
                                      </p:cBhvr>
                                    </p:animEffect>
                                  </p:childTnLst>
                                </p:cTn>
                              </p:par>
                              <p:par>
                                <p:cTn fill="hold" nodeType="with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500"/>
                                        <p:tgtEl>
                                          <p:spTgt spid="665"/>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par>
                                <p:cTn fill="hold" nodeType="with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par>
                                <p:cTn fill="hold" nodeType="withEffect" presetClass="entr" presetID="10" presetSubtype="0">
                                  <p:stCondLst>
                                    <p:cond delay="0"/>
                                  </p:stCondLst>
                                  <p:childTnLst>
                                    <p:set>
                                      <p:cBhvr>
                                        <p:cTn dur="1" fill="hold">
                                          <p:stCondLst>
                                            <p:cond delay="0"/>
                                          </p:stCondLst>
                                        </p:cTn>
                                        <p:tgtEl>
                                          <p:spTgt spid="668"/>
                                        </p:tgtEl>
                                        <p:attrNameLst>
                                          <p:attrName>style.visibility</p:attrName>
                                        </p:attrNameLst>
                                      </p:cBhvr>
                                      <p:to>
                                        <p:strVal val="visible"/>
                                      </p:to>
                                    </p:set>
                                    <p:animEffect filter="fade" transition="in">
                                      <p:cBhvr>
                                        <p:cTn dur="500"/>
                                        <p:tgtEl>
                                          <p:spTgt spid="668"/>
                                        </p:tgtEl>
                                      </p:cBhvr>
                                    </p:animEffect>
                                  </p:childTnLst>
                                </p:cTn>
                              </p:par>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par>
                                <p:cTn fill="hold" nodeType="with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500"/>
                                        <p:tgtEl>
                                          <p:spTgt spid="671"/>
                                        </p:tgtEl>
                                      </p:cBhvr>
                                    </p:animEffect>
                                  </p:childTnLst>
                                </p:cTn>
                              </p:par>
                              <p:par>
                                <p:cTn fill="hold" nodeType="with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500"/>
                                        <p:tgtEl>
                                          <p:spTgt spid="672"/>
                                        </p:tgtEl>
                                      </p:cBhvr>
                                    </p:animEffect>
                                  </p:childTnLst>
                                </p:cTn>
                              </p:par>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par>
                                <p:cTn fill="hold" nodeType="with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
                                        <p:tgtEl>
                                          <p:spTgt spid="677"/>
                                        </p:tgtEl>
                                      </p:cBhvr>
                                    </p:animEffect>
                                  </p:childTnLst>
                                </p:cTn>
                              </p:par>
                              <p:par>
                                <p:cTn fill="hold" nodeType="with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
                                        <p:tgtEl>
                                          <p:spTgt spid="678"/>
                                        </p:tgtEl>
                                      </p:cBhvr>
                                    </p:animEffect>
                                  </p:childTnLst>
                                </p:cTn>
                              </p:par>
                              <p:par>
                                <p:cTn fill="hold" nodeType="with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500"/>
                                        <p:tgtEl>
                                          <p:spTgt spid="679"/>
                                        </p:tgtEl>
                                      </p:cBhvr>
                                    </p:animEffect>
                                  </p:childTnLst>
                                </p:cTn>
                              </p:par>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500"/>
                                        <p:tgtEl>
                                          <p:spTgt spid="68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500"/>
                                        <p:tgtEl>
                                          <p:spTgt spid="690"/>
                                        </p:tgtEl>
                                      </p:cBhvr>
                                    </p:animEffect>
                                  </p:childTnLst>
                                </p:cTn>
                              </p:par>
                              <p:par>
                                <p:cTn fill="hold" nodeType="with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500"/>
                                        <p:tgtEl>
                                          <p:spTgt spid="691"/>
                                        </p:tgtEl>
                                      </p:cBhvr>
                                    </p:animEffect>
                                  </p:childTnLst>
                                </p:cTn>
                              </p:par>
                              <p:par>
                                <p:cTn fill="hold" nodeType="with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500"/>
                                        <p:tgtEl>
                                          <p:spTgt spid="692"/>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6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29"/>
          <p:cNvPicPr preferRelativeResize="0"/>
          <p:nvPr/>
        </p:nvPicPr>
        <p:blipFill rotWithShape="1">
          <a:blip r:embed="rId3">
            <a:alphaModFix/>
          </a:blip>
          <a:srcRect b="0" l="0" r="0" t="0"/>
          <a:stretch/>
        </p:blipFill>
        <p:spPr>
          <a:xfrm>
            <a:off x="-469281" y="1076383"/>
            <a:ext cx="6925656" cy="5584420"/>
          </a:xfrm>
          <a:prstGeom prst="rect">
            <a:avLst/>
          </a:prstGeom>
          <a:noFill/>
          <a:ln>
            <a:noFill/>
          </a:ln>
        </p:spPr>
      </p:pic>
      <p:sp>
        <p:nvSpPr>
          <p:cNvPr id="707" name="Google Shape;707;p29"/>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269882"/>
                </a:solidFill>
                <a:latin typeface="Arial"/>
                <a:ea typeface="Arial"/>
                <a:cs typeface="Arial"/>
                <a:sym typeface="Arial"/>
              </a:rPr>
              <a:t>6.長崎県の財政</a:t>
            </a:r>
            <a:endParaRPr b="0" i="0" sz="1400" u="none" cap="none" strike="noStrike">
              <a:solidFill>
                <a:srgbClr val="000000"/>
              </a:solidFill>
              <a:latin typeface="Arial"/>
              <a:ea typeface="Arial"/>
              <a:cs typeface="Arial"/>
              <a:sym typeface="Arial"/>
            </a:endParaRPr>
          </a:p>
        </p:txBody>
      </p:sp>
      <p:cxnSp>
        <p:nvCxnSpPr>
          <p:cNvPr id="708" name="Google Shape;708;p29"/>
          <p:cNvCxnSpPr/>
          <p:nvPr/>
        </p:nvCxnSpPr>
        <p:spPr>
          <a:xfrm>
            <a:off x="426000" y="756126"/>
            <a:ext cx="11340000" cy="0"/>
          </a:xfrm>
          <a:prstGeom prst="straightConnector1">
            <a:avLst/>
          </a:prstGeom>
          <a:noFill/>
          <a:ln cap="flat" cmpd="dbl" w="44450">
            <a:solidFill>
              <a:srgbClr val="269882"/>
            </a:solidFill>
            <a:prstDash val="solid"/>
            <a:miter lim="0"/>
            <a:headEnd len="sm" w="sm" type="none"/>
            <a:tailEnd len="sm" w="sm" type="none"/>
          </a:ln>
        </p:spPr>
      </p:cxnSp>
      <p:sp>
        <p:nvSpPr>
          <p:cNvPr id="709" name="Google Shape;709;p29"/>
          <p:cNvSpPr txBox="1"/>
          <p:nvPr/>
        </p:nvSpPr>
        <p:spPr>
          <a:xfrm>
            <a:off x="4591422" y="927508"/>
            <a:ext cx="3009157" cy="70711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000"/>
              <a:buFont typeface="Arial"/>
              <a:buNone/>
            </a:pPr>
            <a:r>
              <a:rPr b="1" i="0" lang="ja-JP" sz="2000" u="none" cap="none" strike="noStrike">
                <a:solidFill>
                  <a:srgbClr val="000000"/>
                </a:solidFill>
                <a:latin typeface="Arial"/>
                <a:ea typeface="Arial"/>
                <a:cs typeface="Arial"/>
                <a:sym typeface="Arial"/>
              </a:rPr>
              <a:t>長崎県の財政</a:t>
            </a:r>
            <a:endParaRPr b="1" i="0" sz="20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rgbClr val="000000"/>
                </a:solidFill>
                <a:latin typeface="Arial"/>
                <a:ea typeface="Arial"/>
                <a:cs typeface="Arial"/>
                <a:sym typeface="Arial"/>
              </a:rPr>
              <a:t>（令和8年度一般会計当初予算）</a:t>
            </a:r>
            <a:endParaRPr b="1" i="0" sz="1400" u="none" cap="none" strike="noStrike">
              <a:solidFill>
                <a:srgbClr val="000000"/>
              </a:solidFill>
              <a:latin typeface="Arial"/>
              <a:ea typeface="Arial"/>
              <a:cs typeface="Arial"/>
              <a:sym typeface="Arial"/>
            </a:endParaRPr>
          </a:p>
        </p:txBody>
      </p:sp>
      <p:sp>
        <p:nvSpPr>
          <p:cNvPr id="710" name="Google Shape;710;p29"/>
          <p:cNvSpPr txBox="1"/>
          <p:nvPr/>
        </p:nvSpPr>
        <p:spPr>
          <a:xfrm>
            <a:off x="4711830" y="1541314"/>
            <a:ext cx="349258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※端数処理の関係により合計が一致しない箇所があります。</a:t>
            </a:r>
            <a:endParaRPr b="0" i="0" sz="1400" u="none" cap="none" strike="noStrike">
              <a:solidFill>
                <a:srgbClr val="000000"/>
              </a:solidFill>
              <a:latin typeface="Arial"/>
              <a:ea typeface="Arial"/>
              <a:cs typeface="Arial"/>
              <a:sym typeface="Arial"/>
            </a:endParaRPr>
          </a:p>
        </p:txBody>
      </p:sp>
      <p:sp>
        <p:nvSpPr>
          <p:cNvPr id="711" name="Google Shape;711;p29"/>
          <p:cNvSpPr txBox="1"/>
          <p:nvPr/>
        </p:nvSpPr>
        <p:spPr>
          <a:xfrm>
            <a:off x="3600475" y="6301000"/>
            <a:ext cx="8231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※長崎県の「令和８年度一般会計当初予算」は、予算編成時期と知事選挙の関係から、重要な政策的予算を除いた、いわゆる骨格予算です。</a:t>
            </a:r>
            <a:endParaRPr b="0" i="0" sz="1200" u="none" cap="none" strike="noStrike">
              <a:solidFill>
                <a:schemeClr val="dk1"/>
              </a:solidFill>
              <a:latin typeface="Arial"/>
              <a:ea typeface="Arial"/>
              <a:cs typeface="Arial"/>
              <a:sym typeface="Arial"/>
            </a:endParaRPr>
          </a:p>
        </p:txBody>
      </p:sp>
      <p:pic>
        <p:nvPicPr>
          <p:cNvPr id="712" name="Google Shape;712;p29"/>
          <p:cNvPicPr preferRelativeResize="0"/>
          <p:nvPr/>
        </p:nvPicPr>
        <p:blipFill rotWithShape="1">
          <a:blip r:embed="rId4">
            <a:alphaModFix/>
          </a:blip>
          <a:srcRect b="0" l="0" r="0" t="0"/>
          <a:stretch/>
        </p:blipFill>
        <p:spPr>
          <a:xfrm>
            <a:off x="5735637" y="1076383"/>
            <a:ext cx="6931753" cy="520643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par>
                                <p:cTn fill="hold" nodeType="with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500"/>
                                        <p:tgtEl>
                                          <p:spTgt spid="70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par>
                                <p:cTn fill="hold" nodeType="with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500"/>
                                        <p:tgtEl>
                                          <p:spTgt spid="710"/>
                                        </p:tgtEl>
                                      </p:cBhvr>
                                    </p:animEffect>
                                  </p:childTnLst>
                                </p:cTn>
                              </p:par>
                              <p:par>
                                <p:cTn fill="hold" nodeType="with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500"/>
                                        <p:tgtEl>
                                          <p:spTgt spid="711"/>
                                        </p:tgtEl>
                                      </p:cBhvr>
                                    </p:animEffect>
                                  </p:childTnLst>
                                </p:cTn>
                              </p:par>
                              <p:par>
                                <p:cTn fill="hold" nodeType="with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par>
                                <p:cTn fill="hold" nodeType="with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500"/>
                                        <p:tgtEl>
                                          <p:spTgt spid="7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30"/>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269882"/>
                </a:solidFill>
                <a:latin typeface="Arial"/>
                <a:ea typeface="Arial"/>
                <a:cs typeface="Arial"/>
                <a:sym typeface="Arial"/>
              </a:rPr>
              <a:t>6.長崎県の財政</a:t>
            </a:r>
            <a:endParaRPr b="0" i="0" sz="1400" u="none" cap="none" strike="noStrike">
              <a:solidFill>
                <a:srgbClr val="000000"/>
              </a:solidFill>
              <a:latin typeface="Arial"/>
              <a:ea typeface="Arial"/>
              <a:cs typeface="Arial"/>
              <a:sym typeface="Arial"/>
            </a:endParaRPr>
          </a:p>
        </p:txBody>
      </p:sp>
      <p:cxnSp>
        <p:nvCxnSpPr>
          <p:cNvPr id="718" name="Google Shape;718;p30"/>
          <p:cNvCxnSpPr/>
          <p:nvPr/>
        </p:nvCxnSpPr>
        <p:spPr>
          <a:xfrm>
            <a:off x="426000" y="756126"/>
            <a:ext cx="11340000" cy="0"/>
          </a:xfrm>
          <a:prstGeom prst="straightConnector1">
            <a:avLst/>
          </a:prstGeom>
          <a:noFill/>
          <a:ln cap="flat" cmpd="dbl" w="44450">
            <a:solidFill>
              <a:srgbClr val="269882"/>
            </a:solidFill>
            <a:prstDash val="solid"/>
            <a:miter lim="0"/>
            <a:headEnd len="sm" w="sm" type="none"/>
            <a:tailEnd len="sm" w="sm" type="none"/>
          </a:ln>
        </p:spPr>
      </p:cxnSp>
      <p:sp>
        <p:nvSpPr>
          <p:cNvPr id="719" name="Google Shape;719;p30"/>
          <p:cNvSpPr/>
          <p:nvPr/>
        </p:nvSpPr>
        <p:spPr>
          <a:xfrm>
            <a:off x="5962120" y="1550030"/>
            <a:ext cx="6059311" cy="4874474"/>
          </a:xfrm>
          <a:prstGeom prst="roundRect">
            <a:avLst>
              <a:gd fmla="val 2541" name="adj"/>
            </a:avLst>
          </a:prstGeom>
          <a:solidFill>
            <a:srgbClr val="FDF1F1"/>
          </a:solidFill>
          <a:ln cap="flat" cmpd="sng" w="1270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0" name="Google Shape;720;p30"/>
          <p:cNvSpPr/>
          <p:nvPr/>
        </p:nvSpPr>
        <p:spPr>
          <a:xfrm>
            <a:off x="602994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1" name="Google Shape;721;p30"/>
          <p:cNvSpPr txBox="1"/>
          <p:nvPr/>
        </p:nvSpPr>
        <p:spPr>
          <a:xfrm>
            <a:off x="6085761" y="132002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豆</a:t>
            </a:r>
            <a:endParaRPr b="0" i="0" sz="1400" u="none" cap="none" strike="noStrike">
              <a:solidFill>
                <a:srgbClr val="000000"/>
              </a:solidFill>
              <a:latin typeface="Arial"/>
              <a:ea typeface="Arial"/>
              <a:cs typeface="Arial"/>
              <a:sym typeface="Arial"/>
            </a:endParaRPr>
          </a:p>
        </p:txBody>
      </p:sp>
      <p:sp>
        <p:nvSpPr>
          <p:cNvPr id="722" name="Google Shape;722;p30"/>
          <p:cNvSpPr/>
          <p:nvPr/>
        </p:nvSpPr>
        <p:spPr>
          <a:xfrm>
            <a:off x="650969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3" name="Google Shape;723;p30"/>
          <p:cNvSpPr txBox="1"/>
          <p:nvPr/>
        </p:nvSpPr>
        <p:spPr>
          <a:xfrm>
            <a:off x="6565511" y="132002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知</a:t>
            </a:r>
            <a:endParaRPr b="0" i="0" sz="1400" u="none" cap="none" strike="noStrike">
              <a:solidFill>
                <a:srgbClr val="000000"/>
              </a:solidFill>
              <a:latin typeface="Arial"/>
              <a:ea typeface="Arial"/>
              <a:cs typeface="Arial"/>
              <a:sym typeface="Arial"/>
            </a:endParaRPr>
          </a:p>
        </p:txBody>
      </p:sp>
      <p:sp>
        <p:nvSpPr>
          <p:cNvPr id="724" name="Google Shape;724;p30"/>
          <p:cNvSpPr/>
          <p:nvPr/>
        </p:nvSpPr>
        <p:spPr>
          <a:xfrm>
            <a:off x="698944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5" name="Google Shape;725;p30"/>
          <p:cNvSpPr txBox="1"/>
          <p:nvPr/>
        </p:nvSpPr>
        <p:spPr>
          <a:xfrm>
            <a:off x="7045261" y="132002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識</a:t>
            </a:r>
            <a:endParaRPr b="0" i="0" sz="1400" u="none" cap="none" strike="noStrike">
              <a:solidFill>
                <a:srgbClr val="000000"/>
              </a:solidFill>
              <a:latin typeface="Arial"/>
              <a:ea typeface="Arial"/>
              <a:cs typeface="Arial"/>
              <a:sym typeface="Arial"/>
            </a:endParaRPr>
          </a:p>
        </p:txBody>
      </p:sp>
      <p:sp>
        <p:nvSpPr>
          <p:cNvPr id="726" name="Google Shape;726;p30"/>
          <p:cNvSpPr/>
          <p:nvPr/>
        </p:nvSpPr>
        <p:spPr>
          <a:xfrm>
            <a:off x="6108713" y="1967183"/>
            <a:ext cx="5762930" cy="711669"/>
          </a:xfrm>
          <a:prstGeom prst="roundRect">
            <a:avLst>
              <a:gd fmla="val 5136" name="adj"/>
            </a:avLst>
          </a:prstGeom>
          <a:solidFill>
            <a:srgbClr val="80B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7" name="Google Shape;727;p30"/>
          <p:cNvSpPr txBox="1"/>
          <p:nvPr/>
        </p:nvSpPr>
        <p:spPr>
          <a:xfrm>
            <a:off x="6298147" y="2161797"/>
            <a:ext cx="11592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自主財源</a:t>
            </a:r>
            <a:endParaRPr b="1" i="0" sz="1800" u="none" cap="none" strike="noStrike">
              <a:solidFill>
                <a:schemeClr val="dk1"/>
              </a:solidFill>
              <a:latin typeface="Arial"/>
              <a:ea typeface="Arial"/>
              <a:cs typeface="Arial"/>
              <a:sym typeface="Arial"/>
            </a:endParaRPr>
          </a:p>
        </p:txBody>
      </p:sp>
      <p:sp>
        <p:nvSpPr>
          <p:cNvPr id="728" name="Google Shape;728;p30"/>
          <p:cNvSpPr txBox="1"/>
          <p:nvPr/>
        </p:nvSpPr>
        <p:spPr>
          <a:xfrm>
            <a:off x="7790514" y="2060862"/>
            <a:ext cx="3894804" cy="52431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県税や市町村税など、地方自治体が自ら調達できる財源をいいます。</a:t>
            </a:r>
            <a:endParaRPr b="0" i="0" sz="1400" u="none" cap="none" strike="noStrike">
              <a:solidFill>
                <a:srgbClr val="000000"/>
              </a:solidFill>
              <a:latin typeface="Arial"/>
              <a:ea typeface="Arial"/>
              <a:cs typeface="Arial"/>
              <a:sym typeface="Arial"/>
            </a:endParaRPr>
          </a:p>
        </p:txBody>
      </p:sp>
      <p:cxnSp>
        <p:nvCxnSpPr>
          <p:cNvPr id="729" name="Google Shape;729;p30"/>
          <p:cNvCxnSpPr/>
          <p:nvPr/>
        </p:nvCxnSpPr>
        <p:spPr>
          <a:xfrm>
            <a:off x="7643680" y="2062481"/>
            <a:ext cx="0" cy="521073"/>
          </a:xfrm>
          <a:prstGeom prst="straightConnector1">
            <a:avLst/>
          </a:prstGeom>
          <a:noFill/>
          <a:ln cap="flat" cmpd="sng" w="12700">
            <a:solidFill>
              <a:schemeClr val="lt1">
                <a:alpha val="50196"/>
              </a:schemeClr>
            </a:solidFill>
            <a:prstDash val="solid"/>
            <a:miter lim="0"/>
            <a:headEnd len="sm" w="sm" type="none"/>
            <a:tailEnd len="sm" w="sm" type="none"/>
          </a:ln>
        </p:spPr>
      </p:cxnSp>
      <p:sp>
        <p:nvSpPr>
          <p:cNvPr id="730" name="Google Shape;730;p30"/>
          <p:cNvSpPr txBox="1"/>
          <p:nvPr/>
        </p:nvSpPr>
        <p:spPr>
          <a:xfrm>
            <a:off x="6371062" y="2036044"/>
            <a:ext cx="10530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じ   しゅ  ざい   げん</a:t>
            </a:r>
            <a:endParaRPr b="0" i="0" sz="700" u="none" cap="none" strike="noStrike">
              <a:solidFill>
                <a:schemeClr val="dk1"/>
              </a:solidFill>
              <a:latin typeface="Arial"/>
              <a:ea typeface="Arial"/>
              <a:cs typeface="Arial"/>
              <a:sym typeface="Arial"/>
            </a:endParaRPr>
          </a:p>
        </p:txBody>
      </p:sp>
      <p:pic>
        <p:nvPicPr>
          <p:cNvPr id="731" name="Google Shape;731;p30"/>
          <p:cNvPicPr preferRelativeResize="0"/>
          <p:nvPr/>
        </p:nvPicPr>
        <p:blipFill rotWithShape="1">
          <a:blip r:embed="rId3">
            <a:alphaModFix/>
          </a:blip>
          <a:srcRect b="0" l="0" r="0" t="0"/>
          <a:stretch/>
        </p:blipFill>
        <p:spPr>
          <a:xfrm>
            <a:off x="-469281" y="1076383"/>
            <a:ext cx="6925656" cy="5584420"/>
          </a:xfrm>
          <a:prstGeom prst="rect">
            <a:avLst/>
          </a:prstGeom>
          <a:noFill/>
          <a:ln>
            <a:noFill/>
          </a:ln>
        </p:spPr>
      </p:pic>
      <p:pic>
        <p:nvPicPr>
          <p:cNvPr id="732" name="Google Shape;732;p30"/>
          <p:cNvPicPr preferRelativeResize="0"/>
          <p:nvPr/>
        </p:nvPicPr>
        <p:blipFill rotWithShape="1">
          <a:blip r:embed="rId4">
            <a:alphaModFix/>
          </a:blip>
          <a:srcRect b="0" l="0" r="0" t="0"/>
          <a:stretch/>
        </p:blipFill>
        <p:spPr>
          <a:xfrm>
            <a:off x="995547" y="2614477"/>
            <a:ext cx="3996000" cy="271802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719"/>
                                        </p:tgtEl>
                                        <p:attrNameLst>
                                          <p:attrName>style.visibility</p:attrName>
                                        </p:attrNameLst>
                                      </p:cBhvr>
                                      <p:to>
                                        <p:strVal val="visible"/>
                                      </p:to>
                                    </p:set>
                                    <p:anim calcmode="lin" valueType="num">
                                      <p:cBhvr additive="base">
                                        <p:cTn dur="500"/>
                                        <p:tgtEl>
                                          <p:spTgt spid="71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20"/>
                                        </p:tgtEl>
                                        <p:attrNameLst>
                                          <p:attrName>style.visibility</p:attrName>
                                        </p:attrNameLst>
                                      </p:cBhvr>
                                      <p:to>
                                        <p:strVal val="visible"/>
                                      </p:to>
                                    </p:set>
                                    <p:anim calcmode="lin" valueType="num">
                                      <p:cBhvr additive="base">
                                        <p:cTn dur="500"/>
                                        <p:tgtEl>
                                          <p:spTgt spid="72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21"/>
                                        </p:tgtEl>
                                        <p:attrNameLst>
                                          <p:attrName>style.visibility</p:attrName>
                                        </p:attrNameLst>
                                      </p:cBhvr>
                                      <p:to>
                                        <p:strVal val="visible"/>
                                      </p:to>
                                    </p:set>
                                    <p:anim calcmode="lin" valueType="num">
                                      <p:cBhvr additive="base">
                                        <p:cTn dur="500"/>
                                        <p:tgtEl>
                                          <p:spTgt spid="72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22"/>
                                        </p:tgtEl>
                                        <p:attrNameLst>
                                          <p:attrName>style.visibility</p:attrName>
                                        </p:attrNameLst>
                                      </p:cBhvr>
                                      <p:to>
                                        <p:strVal val="visible"/>
                                      </p:to>
                                    </p:set>
                                    <p:anim calcmode="lin" valueType="num">
                                      <p:cBhvr additive="base">
                                        <p:cTn dur="500"/>
                                        <p:tgtEl>
                                          <p:spTgt spid="72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23"/>
                                        </p:tgtEl>
                                        <p:attrNameLst>
                                          <p:attrName>style.visibility</p:attrName>
                                        </p:attrNameLst>
                                      </p:cBhvr>
                                      <p:to>
                                        <p:strVal val="visible"/>
                                      </p:to>
                                    </p:set>
                                    <p:anim calcmode="lin" valueType="num">
                                      <p:cBhvr additive="base">
                                        <p:cTn dur="500"/>
                                        <p:tgtEl>
                                          <p:spTgt spid="72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24"/>
                                        </p:tgtEl>
                                        <p:attrNameLst>
                                          <p:attrName>style.visibility</p:attrName>
                                        </p:attrNameLst>
                                      </p:cBhvr>
                                      <p:to>
                                        <p:strVal val="visible"/>
                                      </p:to>
                                    </p:set>
                                    <p:anim calcmode="lin" valueType="num">
                                      <p:cBhvr additive="base">
                                        <p:cTn dur="500"/>
                                        <p:tgtEl>
                                          <p:spTgt spid="72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725"/>
                                        </p:tgtEl>
                                        <p:attrNameLst>
                                          <p:attrName>style.visibility</p:attrName>
                                        </p:attrNameLst>
                                      </p:cBhvr>
                                      <p:to>
                                        <p:strVal val="visible"/>
                                      </p:to>
                                    </p:set>
                                    <p:anim calcmode="lin" valueType="num">
                                      <p:cBhvr additive="base">
                                        <p:cTn dur="500"/>
                                        <p:tgtEl>
                                          <p:spTgt spid="72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par>
                                <p:cTn fill="hold" nodeType="with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500"/>
                                        <p:tgtEl>
                                          <p:spTgt spid="727"/>
                                        </p:tgtEl>
                                      </p:cBhvr>
                                    </p:animEffect>
                                  </p:childTnLst>
                                </p:cTn>
                              </p:par>
                              <p:par>
                                <p:cTn fill="hold" nodeType="with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500"/>
                                        <p:tgtEl>
                                          <p:spTgt spid="728"/>
                                        </p:tgtEl>
                                      </p:cBhvr>
                                    </p:animEffect>
                                  </p:childTnLst>
                                </p:cTn>
                              </p:par>
                              <p:par>
                                <p:cTn fill="hold" nodeType="with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500"/>
                                        <p:tgtEl>
                                          <p:spTgt spid="729"/>
                                        </p:tgtEl>
                                      </p:cBhvr>
                                    </p:animEffec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500"/>
                                        <p:tgtEl>
                                          <p:spTgt spid="73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500"/>
                                        <p:tgtEl>
                                          <p:spTgt spid="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31"/>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269882"/>
                </a:solidFill>
                <a:latin typeface="Arial"/>
                <a:ea typeface="Arial"/>
                <a:cs typeface="Arial"/>
                <a:sym typeface="Arial"/>
              </a:rPr>
              <a:t>6.長崎県の財政</a:t>
            </a:r>
            <a:endParaRPr b="0" i="0" sz="1400" u="none" cap="none" strike="noStrike">
              <a:solidFill>
                <a:srgbClr val="000000"/>
              </a:solidFill>
              <a:latin typeface="Arial"/>
              <a:ea typeface="Arial"/>
              <a:cs typeface="Arial"/>
              <a:sym typeface="Arial"/>
            </a:endParaRPr>
          </a:p>
        </p:txBody>
      </p:sp>
      <p:cxnSp>
        <p:nvCxnSpPr>
          <p:cNvPr id="738" name="Google Shape;738;p31"/>
          <p:cNvCxnSpPr/>
          <p:nvPr/>
        </p:nvCxnSpPr>
        <p:spPr>
          <a:xfrm>
            <a:off x="426000" y="756126"/>
            <a:ext cx="11340000" cy="0"/>
          </a:xfrm>
          <a:prstGeom prst="straightConnector1">
            <a:avLst/>
          </a:prstGeom>
          <a:noFill/>
          <a:ln cap="flat" cmpd="dbl" w="44450">
            <a:solidFill>
              <a:srgbClr val="269882"/>
            </a:solidFill>
            <a:prstDash val="solid"/>
            <a:miter lim="0"/>
            <a:headEnd len="sm" w="sm" type="none"/>
            <a:tailEnd len="sm" w="sm" type="none"/>
          </a:ln>
        </p:spPr>
      </p:cxnSp>
      <p:sp>
        <p:nvSpPr>
          <p:cNvPr id="739" name="Google Shape;739;p31"/>
          <p:cNvSpPr/>
          <p:nvPr/>
        </p:nvSpPr>
        <p:spPr>
          <a:xfrm>
            <a:off x="5962120" y="1550030"/>
            <a:ext cx="6059311" cy="4874474"/>
          </a:xfrm>
          <a:prstGeom prst="roundRect">
            <a:avLst>
              <a:gd fmla="val 2541" name="adj"/>
            </a:avLst>
          </a:prstGeom>
          <a:solidFill>
            <a:srgbClr val="FDF1F1"/>
          </a:solidFill>
          <a:ln cap="flat" cmpd="sng" w="1270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40" name="Google Shape;740;p31"/>
          <p:cNvSpPr/>
          <p:nvPr/>
        </p:nvSpPr>
        <p:spPr>
          <a:xfrm>
            <a:off x="602994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41" name="Google Shape;741;p31"/>
          <p:cNvSpPr txBox="1"/>
          <p:nvPr/>
        </p:nvSpPr>
        <p:spPr>
          <a:xfrm>
            <a:off x="6085761" y="132002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豆</a:t>
            </a:r>
            <a:endParaRPr b="0" i="0" sz="1400" u="none" cap="none" strike="noStrike">
              <a:solidFill>
                <a:srgbClr val="000000"/>
              </a:solidFill>
              <a:latin typeface="Arial"/>
              <a:ea typeface="Arial"/>
              <a:cs typeface="Arial"/>
              <a:sym typeface="Arial"/>
            </a:endParaRPr>
          </a:p>
        </p:txBody>
      </p:sp>
      <p:sp>
        <p:nvSpPr>
          <p:cNvPr id="742" name="Google Shape;742;p31"/>
          <p:cNvSpPr/>
          <p:nvPr/>
        </p:nvSpPr>
        <p:spPr>
          <a:xfrm>
            <a:off x="650969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43" name="Google Shape;743;p31"/>
          <p:cNvSpPr txBox="1"/>
          <p:nvPr/>
        </p:nvSpPr>
        <p:spPr>
          <a:xfrm>
            <a:off x="6565511" y="132002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知</a:t>
            </a:r>
            <a:endParaRPr b="0" i="0" sz="1400" u="none" cap="none" strike="noStrike">
              <a:solidFill>
                <a:srgbClr val="000000"/>
              </a:solidFill>
              <a:latin typeface="Arial"/>
              <a:ea typeface="Arial"/>
              <a:cs typeface="Arial"/>
              <a:sym typeface="Arial"/>
            </a:endParaRPr>
          </a:p>
        </p:txBody>
      </p:sp>
      <p:sp>
        <p:nvSpPr>
          <p:cNvPr id="744" name="Google Shape;744;p31"/>
          <p:cNvSpPr/>
          <p:nvPr/>
        </p:nvSpPr>
        <p:spPr>
          <a:xfrm>
            <a:off x="698944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45" name="Google Shape;745;p31"/>
          <p:cNvSpPr txBox="1"/>
          <p:nvPr/>
        </p:nvSpPr>
        <p:spPr>
          <a:xfrm>
            <a:off x="7045261" y="1320027"/>
            <a:ext cx="461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識</a:t>
            </a:r>
            <a:endParaRPr b="0" i="0" sz="1400" u="none" cap="none" strike="noStrike">
              <a:solidFill>
                <a:srgbClr val="000000"/>
              </a:solidFill>
              <a:latin typeface="Arial"/>
              <a:ea typeface="Arial"/>
              <a:cs typeface="Arial"/>
              <a:sym typeface="Arial"/>
            </a:endParaRPr>
          </a:p>
        </p:txBody>
      </p:sp>
      <p:sp>
        <p:nvSpPr>
          <p:cNvPr id="746" name="Google Shape;746;p31"/>
          <p:cNvSpPr/>
          <p:nvPr/>
        </p:nvSpPr>
        <p:spPr>
          <a:xfrm>
            <a:off x="6108713" y="1967183"/>
            <a:ext cx="5762930" cy="711669"/>
          </a:xfrm>
          <a:prstGeom prst="roundRect">
            <a:avLst>
              <a:gd fmla="val 5136" name="adj"/>
            </a:avLst>
          </a:prstGeom>
          <a:solidFill>
            <a:srgbClr val="80B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747" name="Google Shape;747;p31"/>
          <p:cNvCxnSpPr/>
          <p:nvPr/>
        </p:nvCxnSpPr>
        <p:spPr>
          <a:xfrm>
            <a:off x="6110310" y="2859922"/>
            <a:ext cx="5762930" cy="0"/>
          </a:xfrm>
          <a:prstGeom prst="straightConnector1">
            <a:avLst/>
          </a:prstGeom>
          <a:noFill/>
          <a:ln cap="flat" cmpd="sng" w="12700">
            <a:solidFill>
              <a:srgbClr val="DE5C5C"/>
            </a:solidFill>
            <a:prstDash val="solid"/>
            <a:miter lim="0"/>
            <a:headEnd len="sm" w="sm" type="none"/>
            <a:tailEnd len="sm" w="sm" type="none"/>
          </a:ln>
        </p:spPr>
      </p:cxnSp>
      <p:sp>
        <p:nvSpPr>
          <p:cNvPr id="748" name="Google Shape;748;p31"/>
          <p:cNvSpPr/>
          <p:nvPr/>
        </p:nvSpPr>
        <p:spPr>
          <a:xfrm>
            <a:off x="6111907" y="2967587"/>
            <a:ext cx="1531773" cy="3399745"/>
          </a:xfrm>
          <a:prstGeom prst="roundRect">
            <a:avLst>
              <a:gd fmla="val 3642" name="adj"/>
            </a:avLst>
          </a:prstGeom>
          <a:solidFill>
            <a:srgbClr val="E8909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49" name="Google Shape;749;p31"/>
          <p:cNvSpPr txBox="1"/>
          <p:nvPr/>
        </p:nvSpPr>
        <p:spPr>
          <a:xfrm>
            <a:off x="6298147" y="3621749"/>
            <a:ext cx="11592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依存財源</a:t>
            </a:r>
            <a:endParaRPr b="1" i="0" sz="1800" u="none" cap="none" strike="noStrike">
              <a:solidFill>
                <a:schemeClr val="dk1"/>
              </a:solidFill>
              <a:latin typeface="Arial"/>
              <a:ea typeface="Arial"/>
              <a:cs typeface="Arial"/>
              <a:sym typeface="Arial"/>
            </a:endParaRPr>
          </a:p>
        </p:txBody>
      </p:sp>
      <p:sp>
        <p:nvSpPr>
          <p:cNvPr id="750" name="Google Shape;750;p31"/>
          <p:cNvSpPr txBox="1"/>
          <p:nvPr/>
        </p:nvSpPr>
        <p:spPr>
          <a:xfrm>
            <a:off x="6155457" y="4226158"/>
            <a:ext cx="1485400" cy="141070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自主財源以外の財源で、国から受ける国庫支出金や地方交付税など、他に依存しているものをいいます。</a:t>
            </a:r>
            <a:endParaRPr b="0" i="0" sz="1400" u="none" cap="none" strike="noStrike">
              <a:solidFill>
                <a:srgbClr val="000000"/>
              </a:solidFill>
              <a:latin typeface="Arial"/>
              <a:ea typeface="Arial"/>
              <a:cs typeface="Arial"/>
              <a:sym typeface="Arial"/>
            </a:endParaRPr>
          </a:p>
        </p:txBody>
      </p:sp>
      <p:sp>
        <p:nvSpPr>
          <p:cNvPr id="751" name="Google Shape;751;p31"/>
          <p:cNvSpPr/>
          <p:nvPr/>
        </p:nvSpPr>
        <p:spPr>
          <a:xfrm>
            <a:off x="7771058" y="3051926"/>
            <a:ext cx="4100585" cy="1317418"/>
          </a:xfrm>
          <a:prstGeom prst="roundRect">
            <a:avLst>
              <a:gd fmla="val 1699" name="adj"/>
            </a:avLst>
          </a:prstGeom>
          <a:solidFill>
            <a:srgbClr val="CAEEF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52" name="Google Shape;752;p31"/>
          <p:cNvSpPr txBox="1"/>
          <p:nvPr/>
        </p:nvSpPr>
        <p:spPr>
          <a:xfrm>
            <a:off x="7745618" y="3390602"/>
            <a:ext cx="4188600" cy="9420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地方自治体によって人口や企業の数などに差があるため、 そこで納められる税金（地方税）にも格差が出てきます。地方交付税は、全国の自治体が一定の水準の仕事ができるように、 国の集めた税金の一部を配分するものです。</a:t>
            </a:r>
            <a:endParaRPr b="0" i="0" sz="1400" u="none" cap="none" strike="noStrike">
              <a:solidFill>
                <a:srgbClr val="000000"/>
              </a:solidFill>
              <a:latin typeface="Arial"/>
              <a:ea typeface="Arial"/>
              <a:cs typeface="Arial"/>
              <a:sym typeface="Arial"/>
            </a:endParaRPr>
          </a:p>
        </p:txBody>
      </p:sp>
      <p:sp>
        <p:nvSpPr>
          <p:cNvPr id="753" name="Google Shape;753;p31"/>
          <p:cNvSpPr txBox="1"/>
          <p:nvPr/>
        </p:nvSpPr>
        <p:spPr>
          <a:xfrm>
            <a:off x="7738057" y="3127743"/>
            <a:ext cx="1471116" cy="30777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【地方交付税】</a:t>
            </a:r>
            <a:endParaRPr b="1" i="0" sz="1400" u="none" cap="none" strike="noStrike">
              <a:solidFill>
                <a:schemeClr val="dk1"/>
              </a:solidFill>
              <a:latin typeface="Arial"/>
              <a:ea typeface="Arial"/>
              <a:cs typeface="Arial"/>
              <a:sym typeface="Arial"/>
            </a:endParaRPr>
          </a:p>
        </p:txBody>
      </p:sp>
      <p:sp>
        <p:nvSpPr>
          <p:cNvPr id="754" name="Google Shape;754;p31"/>
          <p:cNvSpPr/>
          <p:nvPr/>
        </p:nvSpPr>
        <p:spPr>
          <a:xfrm>
            <a:off x="7771058" y="4458152"/>
            <a:ext cx="4100585" cy="868016"/>
          </a:xfrm>
          <a:prstGeom prst="roundRect">
            <a:avLst>
              <a:gd fmla="val 6148" name="adj"/>
            </a:avLst>
          </a:prstGeom>
          <a:solidFill>
            <a:srgbClr val="FCC4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55" name="Google Shape;755;p31"/>
          <p:cNvSpPr txBox="1"/>
          <p:nvPr/>
        </p:nvSpPr>
        <p:spPr>
          <a:xfrm>
            <a:off x="7745625" y="4799975"/>
            <a:ext cx="4127700" cy="4986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国が、地方自治体の行う公共事業などの特定の事業に対して、補助金や負担金などの形で交付するものです。</a:t>
            </a:r>
            <a:endParaRPr b="0" i="0" sz="1400" u="none" cap="none" strike="noStrike">
              <a:solidFill>
                <a:srgbClr val="000000"/>
              </a:solidFill>
              <a:latin typeface="Arial"/>
              <a:ea typeface="Arial"/>
              <a:cs typeface="Arial"/>
              <a:sym typeface="Arial"/>
            </a:endParaRPr>
          </a:p>
        </p:txBody>
      </p:sp>
      <p:sp>
        <p:nvSpPr>
          <p:cNvPr id="756" name="Google Shape;756;p31"/>
          <p:cNvSpPr txBox="1"/>
          <p:nvPr/>
        </p:nvSpPr>
        <p:spPr>
          <a:xfrm>
            <a:off x="7738057" y="4533969"/>
            <a:ext cx="1472400" cy="30777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【国庫支出金】</a:t>
            </a:r>
            <a:endParaRPr b="1" i="0" sz="1400" u="none" cap="none" strike="noStrike">
              <a:solidFill>
                <a:schemeClr val="dk1"/>
              </a:solidFill>
              <a:latin typeface="Arial"/>
              <a:ea typeface="Arial"/>
              <a:cs typeface="Arial"/>
              <a:sym typeface="Arial"/>
            </a:endParaRPr>
          </a:p>
        </p:txBody>
      </p:sp>
      <p:sp>
        <p:nvSpPr>
          <p:cNvPr id="757" name="Google Shape;757;p31"/>
          <p:cNvSpPr/>
          <p:nvPr/>
        </p:nvSpPr>
        <p:spPr>
          <a:xfrm>
            <a:off x="7771058" y="5414976"/>
            <a:ext cx="4100585" cy="868016"/>
          </a:xfrm>
          <a:prstGeom prst="roundRect">
            <a:avLst>
              <a:gd fmla="val 6148" name="adj"/>
            </a:avLst>
          </a:prstGeom>
          <a:solidFill>
            <a:srgbClr val="D9F2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58" name="Google Shape;758;p31"/>
          <p:cNvSpPr txBox="1"/>
          <p:nvPr/>
        </p:nvSpPr>
        <p:spPr>
          <a:xfrm>
            <a:off x="7745625" y="5756775"/>
            <a:ext cx="4127700" cy="4986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県が実施する公共施設の建設事業・災害復旧事業などの財源とするための長期の借入金のことです。</a:t>
            </a:r>
            <a:endParaRPr b="0" i="0" sz="1400" u="none" cap="none" strike="noStrike">
              <a:solidFill>
                <a:srgbClr val="000000"/>
              </a:solidFill>
              <a:latin typeface="Arial"/>
              <a:ea typeface="Arial"/>
              <a:cs typeface="Arial"/>
              <a:sym typeface="Arial"/>
            </a:endParaRPr>
          </a:p>
        </p:txBody>
      </p:sp>
      <p:sp>
        <p:nvSpPr>
          <p:cNvPr id="759" name="Google Shape;759;p31"/>
          <p:cNvSpPr txBox="1"/>
          <p:nvPr/>
        </p:nvSpPr>
        <p:spPr>
          <a:xfrm>
            <a:off x="7738057" y="5490793"/>
            <a:ext cx="1472400" cy="30777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【県　債】</a:t>
            </a:r>
            <a:endParaRPr b="1" i="0" sz="1400" u="none" cap="none" strike="noStrike">
              <a:solidFill>
                <a:schemeClr val="dk1"/>
              </a:solidFill>
              <a:latin typeface="Arial"/>
              <a:ea typeface="Arial"/>
              <a:cs typeface="Arial"/>
              <a:sym typeface="Arial"/>
            </a:endParaRPr>
          </a:p>
        </p:txBody>
      </p:sp>
      <p:sp>
        <p:nvSpPr>
          <p:cNvPr id="760" name="Google Shape;760;p31"/>
          <p:cNvSpPr txBox="1"/>
          <p:nvPr/>
        </p:nvSpPr>
        <p:spPr>
          <a:xfrm>
            <a:off x="6298147" y="2161797"/>
            <a:ext cx="11592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自主財源</a:t>
            </a:r>
            <a:endParaRPr b="1" i="0" sz="1800" u="none" cap="none" strike="noStrike">
              <a:solidFill>
                <a:schemeClr val="dk1"/>
              </a:solidFill>
              <a:latin typeface="Arial"/>
              <a:ea typeface="Arial"/>
              <a:cs typeface="Arial"/>
              <a:sym typeface="Arial"/>
            </a:endParaRPr>
          </a:p>
        </p:txBody>
      </p:sp>
      <p:sp>
        <p:nvSpPr>
          <p:cNvPr id="761" name="Google Shape;761;p31"/>
          <p:cNvSpPr txBox="1"/>
          <p:nvPr/>
        </p:nvSpPr>
        <p:spPr>
          <a:xfrm>
            <a:off x="7790514" y="2060862"/>
            <a:ext cx="3894804" cy="52431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県税や市町村税など、地方自治体が自ら調達できる財源をいいます。</a:t>
            </a:r>
            <a:endParaRPr b="0" i="0" sz="1400" u="none" cap="none" strike="noStrike">
              <a:solidFill>
                <a:srgbClr val="000000"/>
              </a:solidFill>
              <a:latin typeface="Arial"/>
              <a:ea typeface="Arial"/>
              <a:cs typeface="Arial"/>
              <a:sym typeface="Arial"/>
            </a:endParaRPr>
          </a:p>
        </p:txBody>
      </p:sp>
      <p:cxnSp>
        <p:nvCxnSpPr>
          <p:cNvPr id="762" name="Google Shape;762;p31"/>
          <p:cNvCxnSpPr/>
          <p:nvPr/>
        </p:nvCxnSpPr>
        <p:spPr>
          <a:xfrm>
            <a:off x="7643680" y="2062481"/>
            <a:ext cx="0" cy="521073"/>
          </a:xfrm>
          <a:prstGeom prst="straightConnector1">
            <a:avLst/>
          </a:prstGeom>
          <a:noFill/>
          <a:ln cap="flat" cmpd="sng" w="12700">
            <a:solidFill>
              <a:schemeClr val="lt1">
                <a:alpha val="50196"/>
              </a:schemeClr>
            </a:solidFill>
            <a:prstDash val="solid"/>
            <a:miter lim="0"/>
            <a:headEnd len="sm" w="sm" type="none"/>
            <a:tailEnd len="sm" w="sm" type="none"/>
          </a:ln>
        </p:spPr>
      </p:cxnSp>
      <p:cxnSp>
        <p:nvCxnSpPr>
          <p:cNvPr id="763" name="Google Shape;763;p31"/>
          <p:cNvCxnSpPr/>
          <p:nvPr/>
        </p:nvCxnSpPr>
        <p:spPr>
          <a:xfrm>
            <a:off x="6205653" y="4078812"/>
            <a:ext cx="1344280" cy="0"/>
          </a:xfrm>
          <a:prstGeom prst="straightConnector1">
            <a:avLst/>
          </a:prstGeom>
          <a:noFill/>
          <a:ln cap="flat" cmpd="sng" w="12700">
            <a:solidFill>
              <a:schemeClr val="lt1">
                <a:alpha val="50196"/>
              </a:schemeClr>
            </a:solidFill>
            <a:prstDash val="solid"/>
            <a:miter lim="0"/>
            <a:headEnd len="sm" w="sm" type="none"/>
            <a:tailEnd len="sm" w="sm" type="none"/>
          </a:ln>
        </p:spPr>
      </p:cxnSp>
      <p:sp>
        <p:nvSpPr>
          <p:cNvPr id="764" name="Google Shape;764;p31"/>
          <p:cNvSpPr txBox="1"/>
          <p:nvPr/>
        </p:nvSpPr>
        <p:spPr>
          <a:xfrm>
            <a:off x="6371062" y="2046454"/>
            <a:ext cx="10530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じ   しゅ  ざい   げん</a:t>
            </a:r>
            <a:endParaRPr b="0" i="0" sz="700" u="none" cap="none" strike="noStrike">
              <a:solidFill>
                <a:schemeClr val="dk1"/>
              </a:solidFill>
              <a:latin typeface="Arial"/>
              <a:ea typeface="Arial"/>
              <a:cs typeface="Arial"/>
              <a:sym typeface="Arial"/>
            </a:endParaRPr>
          </a:p>
        </p:txBody>
      </p:sp>
      <p:sp>
        <p:nvSpPr>
          <p:cNvPr id="765" name="Google Shape;765;p31"/>
          <p:cNvSpPr txBox="1"/>
          <p:nvPr/>
        </p:nvSpPr>
        <p:spPr>
          <a:xfrm>
            <a:off x="6380251" y="3519189"/>
            <a:ext cx="10437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い  ぞん   ざい   げん</a:t>
            </a:r>
            <a:endParaRPr b="0" i="0" sz="700" u="none" cap="none" strike="noStrike">
              <a:solidFill>
                <a:schemeClr val="dk1"/>
              </a:solidFill>
              <a:latin typeface="Arial"/>
              <a:ea typeface="Arial"/>
              <a:cs typeface="Arial"/>
              <a:sym typeface="Arial"/>
            </a:endParaRPr>
          </a:p>
        </p:txBody>
      </p:sp>
      <p:sp>
        <p:nvSpPr>
          <p:cNvPr id="766" name="Google Shape;766;p31"/>
          <p:cNvSpPr txBox="1"/>
          <p:nvPr/>
        </p:nvSpPr>
        <p:spPr>
          <a:xfrm>
            <a:off x="7976662" y="3038160"/>
            <a:ext cx="10464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600"/>
              <a:buFont typeface="Arial"/>
              <a:buNone/>
            </a:pPr>
            <a:r>
              <a:rPr b="0" i="0" lang="ja-JP" sz="600" u="none" cap="none" strike="noStrike">
                <a:solidFill>
                  <a:schemeClr val="dk1"/>
                </a:solidFill>
                <a:latin typeface="Arial"/>
                <a:ea typeface="Arial"/>
                <a:cs typeface="Arial"/>
                <a:sym typeface="Arial"/>
              </a:rPr>
              <a:t>ち</a:t>
            </a:r>
            <a:r>
              <a:rPr lang="ja-JP" sz="600">
                <a:solidFill>
                  <a:schemeClr val="dk1"/>
                </a:solidFill>
              </a:rPr>
              <a:t>  </a:t>
            </a:r>
            <a:r>
              <a:rPr b="0" i="0" lang="ja-JP" sz="600" u="none" cap="none" strike="noStrike">
                <a:solidFill>
                  <a:schemeClr val="dk1"/>
                </a:solidFill>
                <a:latin typeface="Arial"/>
                <a:ea typeface="Arial"/>
                <a:cs typeface="Arial"/>
                <a:sym typeface="Arial"/>
              </a:rPr>
              <a:t>ほう</a:t>
            </a:r>
            <a:r>
              <a:rPr lang="ja-JP" sz="600">
                <a:solidFill>
                  <a:schemeClr val="dk1"/>
                </a:solidFill>
              </a:rPr>
              <a:t>  </a:t>
            </a:r>
            <a:r>
              <a:rPr b="0" i="0" lang="ja-JP" sz="600" u="none" cap="none" strike="noStrike">
                <a:solidFill>
                  <a:schemeClr val="dk1"/>
                </a:solidFill>
                <a:latin typeface="Arial"/>
                <a:ea typeface="Arial"/>
                <a:cs typeface="Arial"/>
                <a:sym typeface="Arial"/>
              </a:rPr>
              <a:t>こう   ふ   ぜい</a:t>
            </a:r>
            <a:endParaRPr b="0" i="0" sz="600" u="none" cap="none" strike="noStrike">
              <a:solidFill>
                <a:schemeClr val="dk1"/>
              </a:solidFill>
              <a:latin typeface="Arial"/>
              <a:ea typeface="Arial"/>
              <a:cs typeface="Arial"/>
              <a:sym typeface="Arial"/>
            </a:endParaRPr>
          </a:p>
        </p:txBody>
      </p:sp>
      <p:sp>
        <p:nvSpPr>
          <p:cNvPr id="767" name="Google Shape;767;p31"/>
          <p:cNvSpPr txBox="1"/>
          <p:nvPr/>
        </p:nvSpPr>
        <p:spPr>
          <a:xfrm>
            <a:off x="7966952" y="4438007"/>
            <a:ext cx="10494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600"/>
              <a:buFont typeface="Arial"/>
              <a:buNone/>
            </a:pPr>
            <a:r>
              <a:rPr b="0" i="0" lang="ja-JP" sz="600" u="none" cap="none" strike="noStrike">
                <a:solidFill>
                  <a:schemeClr val="dk1"/>
                </a:solidFill>
                <a:latin typeface="Arial"/>
                <a:ea typeface="Arial"/>
                <a:cs typeface="Arial"/>
                <a:sym typeface="Arial"/>
              </a:rPr>
              <a:t>こ っ こ    し しゅつきん</a:t>
            </a:r>
            <a:endParaRPr b="0" i="0" sz="600" u="none" cap="none" strike="noStrike">
              <a:solidFill>
                <a:schemeClr val="dk1"/>
              </a:solidFill>
              <a:latin typeface="Arial"/>
              <a:ea typeface="Arial"/>
              <a:cs typeface="Arial"/>
              <a:sym typeface="Arial"/>
            </a:endParaRPr>
          </a:p>
        </p:txBody>
      </p:sp>
      <p:sp>
        <p:nvSpPr>
          <p:cNvPr id="768" name="Google Shape;768;p31"/>
          <p:cNvSpPr txBox="1"/>
          <p:nvPr/>
        </p:nvSpPr>
        <p:spPr>
          <a:xfrm>
            <a:off x="7937999" y="5400811"/>
            <a:ext cx="8784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600"/>
              <a:buFont typeface="Arial"/>
              <a:buNone/>
            </a:pPr>
            <a:r>
              <a:rPr b="0" i="0" lang="ja-JP" sz="600" u="none" cap="none" strike="noStrike">
                <a:solidFill>
                  <a:schemeClr val="dk1"/>
                </a:solidFill>
                <a:latin typeface="Arial"/>
                <a:ea typeface="Arial"/>
                <a:cs typeface="Arial"/>
                <a:sym typeface="Arial"/>
              </a:rPr>
              <a:t>けん　　</a:t>
            </a:r>
            <a:r>
              <a:rPr lang="ja-JP" sz="600">
                <a:solidFill>
                  <a:schemeClr val="dk1"/>
                </a:solidFill>
              </a:rPr>
              <a:t>  </a:t>
            </a:r>
            <a:r>
              <a:rPr b="0" i="0" lang="ja-JP" sz="600" u="none" cap="none" strike="noStrike">
                <a:solidFill>
                  <a:schemeClr val="dk1"/>
                </a:solidFill>
                <a:latin typeface="Arial"/>
                <a:ea typeface="Arial"/>
                <a:cs typeface="Arial"/>
                <a:sym typeface="Arial"/>
              </a:rPr>
              <a:t>さい</a:t>
            </a:r>
            <a:endParaRPr b="0" i="0" sz="600" u="none" cap="none" strike="noStrike">
              <a:solidFill>
                <a:schemeClr val="dk1"/>
              </a:solidFill>
              <a:latin typeface="Arial"/>
              <a:ea typeface="Arial"/>
              <a:cs typeface="Arial"/>
              <a:sym typeface="Arial"/>
            </a:endParaRPr>
          </a:p>
        </p:txBody>
      </p:sp>
      <p:pic>
        <p:nvPicPr>
          <p:cNvPr id="769" name="Google Shape;769;p31"/>
          <p:cNvPicPr preferRelativeResize="0"/>
          <p:nvPr/>
        </p:nvPicPr>
        <p:blipFill rotWithShape="1">
          <a:blip r:embed="rId3">
            <a:alphaModFix/>
          </a:blip>
          <a:srcRect b="0" l="0" r="0" t="0"/>
          <a:stretch/>
        </p:blipFill>
        <p:spPr>
          <a:xfrm>
            <a:off x="-469281" y="1076383"/>
            <a:ext cx="6925656" cy="5584420"/>
          </a:xfrm>
          <a:prstGeom prst="rect">
            <a:avLst/>
          </a:prstGeom>
          <a:noFill/>
          <a:ln>
            <a:noFill/>
          </a:ln>
        </p:spPr>
      </p:pic>
      <p:pic>
        <p:nvPicPr>
          <p:cNvPr id="770" name="Google Shape;770;p31"/>
          <p:cNvPicPr preferRelativeResize="0"/>
          <p:nvPr/>
        </p:nvPicPr>
        <p:blipFill rotWithShape="1">
          <a:blip r:embed="rId4">
            <a:alphaModFix/>
          </a:blip>
          <a:srcRect b="0" l="0" r="0" t="0"/>
          <a:stretch/>
        </p:blipFill>
        <p:spPr>
          <a:xfrm>
            <a:off x="995547" y="2614477"/>
            <a:ext cx="3996000" cy="2718028"/>
          </a:xfrm>
          <a:prstGeom prst="rect">
            <a:avLst/>
          </a:prstGeom>
          <a:noFill/>
          <a:ln>
            <a:noFill/>
          </a:ln>
        </p:spPr>
      </p:pic>
      <p:pic>
        <p:nvPicPr>
          <p:cNvPr id="771" name="Google Shape;771;p31"/>
          <p:cNvPicPr preferRelativeResize="0"/>
          <p:nvPr/>
        </p:nvPicPr>
        <p:blipFill rotWithShape="1">
          <a:blip r:embed="rId5">
            <a:alphaModFix/>
          </a:blip>
          <a:srcRect b="0" l="0" r="0" t="0"/>
          <a:stretch/>
        </p:blipFill>
        <p:spPr>
          <a:xfrm>
            <a:off x="1000710" y="2634487"/>
            <a:ext cx="4000439" cy="266488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par>
                                <p:cTn fill="hold" nodeType="with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500"/>
                                        <p:tgtEl>
                                          <p:spTgt spid="750"/>
                                        </p:tgtEl>
                                      </p:cBhvr>
                                    </p:animEffect>
                                  </p:childTnLst>
                                </p:cTn>
                              </p:par>
                              <p:par>
                                <p:cTn fill="hold" nodeType="with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500"/>
                                        <p:tgtEl>
                                          <p:spTgt spid="763"/>
                                        </p:tgtEl>
                                      </p:cBhvr>
                                    </p:animEffect>
                                  </p:childTnLst>
                                </p:cTn>
                              </p:par>
                              <p:par>
                                <p:cTn fill="hold" nodeType="with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500"/>
                                        <p:tgtEl>
                                          <p:spTgt spid="747"/>
                                        </p:tgtEl>
                                      </p:cBhvr>
                                    </p:animEffect>
                                  </p:childTnLst>
                                </p:cTn>
                              </p:par>
                              <p:par>
                                <p:cTn fill="hold" nodeType="with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500"/>
                                        <p:tgtEl>
                                          <p:spTgt spid="76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500"/>
                                        <p:tgtEl>
                                          <p:spTgt spid="751"/>
                                        </p:tgtEl>
                                      </p:cBhvr>
                                    </p:animEffect>
                                  </p:childTnLst>
                                </p:cTn>
                              </p:par>
                              <p:par>
                                <p:cTn fill="hold" nodeType="with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500"/>
                                        <p:tgtEl>
                                          <p:spTgt spid="752"/>
                                        </p:tgtEl>
                                      </p:cBhvr>
                                    </p:animEffect>
                                  </p:childTnLst>
                                </p:cTn>
                              </p:par>
                              <p:par>
                                <p:cTn fill="hold" nodeType="with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500"/>
                                        <p:tgtEl>
                                          <p:spTgt spid="753"/>
                                        </p:tgtEl>
                                      </p:cBhvr>
                                    </p:animEffect>
                                  </p:childTnLst>
                                </p:cTn>
                              </p:par>
                              <p:par>
                                <p:cTn fill="hold" nodeType="with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500"/>
                                        <p:tgtEl>
                                          <p:spTgt spid="7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500"/>
                                        <p:tgtEl>
                                          <p:spTgt spid="754"/>
                                        </p:tgtEl>
                                      </p:cBhvr>
                                    </p:animEffect>
                                  </p:childTnLst>
                                </p:cTn>
                              </p:par>
                              <p:par>
                                <p:cTn fill="hold" nodeType="with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par>
                                <p:cTn fill="hold" nodeType="with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500"/>
                                        <p:tgtEl>
                                          <p:spTgt spid="756"/>
                                        </p:tgtEl>
                                      </p:cBhvr>
                                    </p:animEffect>
                                  </p:childTnLst>
                                </p:cTn>
                              </p:par>
                              <p:par>
                                <p:cTn fill="hold" nodeType="with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par>
                                <p:cTn fill="hold" nodeType="with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500"/>
                                        <p:tgtEl>
                                          <p:spTgt spid="758"/>
                                        </p:tgtEl>
                                      </p:cBhvr>
                                    </p:animEffect>
                                  </p:childTnLst>
                                </p:cTn>
                              </p:par>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500"/>
                                        <p:tgtEl>
                                          <p:spTgt spid="759"/>
                                        </p:tgtEl>
                                      </p:cBhvr>
                                    </p:animEffect>
                                  </p:childTnLst>
                                </p:cTn>
                              </p:par>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grpSp>
        <p:nvGrpSpPr>
          <p:cNvPr id="776" name="Google Shape;776;p32"/>
          <p:cNvGrpSpPr/>
          <p:nvPr/>
        </p:nvGrpSpPr>
        <p:grpSpPr>
          <a:xfrm>
            <a:off x="426000" y="1257005"/>
            <a:ext cx="11340000" cy="5316069"/>
            <a:chOff x="426000" y="1257005"/>
            <a:chExt cx="11340000" cy="5316069"/>
          </a:xfrm>
        </p:grpSpPr>
        <p:sp>
          <p:nvSpPr>
            <p:cNvPr id="777" name="Google Shape;777;p32"/>
            <p:cNvSpPr/>
            <p:nvPr/>
          </p:nvSpPr>
          <p:spPr>
            <a:xfrm>
              <a:off x="426000" y="1257007"/>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8" name="Google Shape;778;p32"/>
            <p:cNvSpPr/>
            <p:nvPr/>
          </p:nvSpPr>
          <p:spPr>
            <a:xfrm>
              <a:off x="426000" y="3405449"/>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9" name="Google Shape;779;p32"/>
            <p:cNvSpPr/>
            <p:nvPr/>
          </p:nvSpPr>
          <p:spPr>
            <a:xfrm>
              <a:off x="426000" y="4479669"/>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0" name="Google Shape;780;p32"/>
            <p:cNvSpPr/>
            <p:nvPr/>
          </p:nvSpPr>
          <p:spPr>
            <a:xfrm>
              <a:off x="426000" y="5553888"/>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1" name="Google Shape;781;p32"/>
            <p:cNvSpPr/>
            <p:nvPr/>
          </p:nvSpPr>
          <p:spPr>
            <a:xfrm>
              <a:off x="426000" y="2331228"/>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2" name="Google Shape;782;p32"/>
            <p:cNvSpPr/>
            <p:nvPr/>
          </p:nvSpPr>
          <p:spPr>
            <a:xfrm>
              <a:off x="8030764" y="1257005"/>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3" name="Google Shape;783;p32"/>
            <p:cNvSpPr/>
            <p:nvPr/>
          </p:nvSpPr>
          <p:spPr>
            <a:xfrm>
              <a:off x="8030764" y="3405447"/>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4" name="Google Shape;784;p32"/>
            <p:cNvSpPr/>
            <p:nvPr/>
          </p:nvSpPr>
          <p:spPr>
            <a:xfrm>
              <a:off x="8030764" y="4479667"/>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5" name="Google Shape;785;p32"/>
            <p:cNvSpPr/>
            <p:nvPr/>
          </p:nvSpPr>
          <p:spPr>
            <a:xfrm>
              <a:off x="8030764" y="2331226"/>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6" name="Google Shape;786;p32"/>
            <p:cNvSpPr/>
            <p:nvPr/>
          </p:nvSpPr>
          <p:spPr>
            <a:xfrm>
              <a:off x="4228382" y="1257007"/>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7" name="Google Shape;787;p32"/>
            <p:cNvSpPr/>
            <p:nvPr/>
          </p:nvSpPr>
          <p:spPr>
            <a:xfrm>
              <a:off x="4228382" y="3405449"/>
              <a:ext cx="3735236" cy="1019186"/>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8" name="Google Shape;788;p32"/>
            <p:cNvSpPr/>
            <p:nvPr/>
          </p:nvSpPr>
          <p:spPr>
            <a:xfrm>
              <a:off x="4228382" y="4479669"/>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9" name="Google Shape;789;p32"/>
            <p:cNvSpPr/>
            <p:nvPr/>
          </p:nvSpPr>
          <p:spPr>
            <a:xfrm>
              <a:off x="4228382" y="2331228"/>
              <a:ext cx="3735236" cy="1019186"/>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790" name="Google Shape;790;p32"/>
          <p:cNvSpPr/>
          <p:nvPr/>
        </p:nvSpPr>
        <p:spPr>
          <a:xfrm>
            <a:off x="4223874" y="5553888"/>
            <a:ext cx="7542125" cy="1019186"/>
          </a:xfrm>
          <a:prstGeom prst="rect">
            <a:avLst/>
          </a:prstGeom>
          <a:solidFill>
            <a:srgbClr val="C0E4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91" name="Google Shape;791;p32"/>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269882"/>
                </a:solidFill>
                <a:latin typeface="Arial"/>
                <a:ea typeface="Arial"/>
                <a:cs typeface="Arial"/>
                <a:sym typeface="Arial"/>
              </a:rPr>
              <a:t>6.長崎県の財政</a:t>
            </a:r>
            <a:endParaRPr b="0" i="0" sz="1400" u="none" cap="none" strike="noStrike">
              <a:solidFill>
                <a:srgbClr val="000000"/>
              </a:solidFill>
              <a:latin typeface="Arial"/>
              <a:ea typeface="Arial"/>
              <a:cs typeface="Arial"/>
              <a:sym typeface="Arial"/>
            </a:endParaRPr>
          </a:p>
        </p:txBody>
      </p:sp>
      <p:cxnSp>
        <p:nvCxnSpPr>
          <p:cNvPr id="792" name="Google Shape;792;p32"/>
          <p:cNvCxnSpPr/>
          <p:nvPr/>
        </p:nvCxnSpPr>
        <p:spPr>
          <a:xfrm>
            <a:off x="426000" y="756126"/>
            <a:ext cx="11340000" cy="0"/>
          </a:xfrm>
          <a:prstGeom prst="straightConnector1">
            <a:avLst/>
          </a:prstGeom>
          <a:noFill/>
          <a:ln cap="flat" cmpd="dbl" w="44450">
            <a:solidFill>
              <a:srgbClr val="269882"/>
            </a:solidFill>
            <a:prstDash val="solid"/>
            <a:miter lim="0"/>
            <a:headEnd len="sm" w="sm" type="none"/>
            <a:tailEnd len="sm" w="sm" type="none"/>
          </a:ln>
        </p:spPr>
      </p:cxnSp>
      <p:sp>
        <p:nvSpPr>
          <p:cNvPr id="793" name="Google Shape;793;p32"/>
          <p:cNvSpPr/>
          <p:nvPr/>
        </p:nvSpPr>
        <p:spPr>
          <a:xfrm>
            <a:off x="426000" y="853202"/>
            <a:ext cx="11340000" cy="366692"/>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94" name="Google Shape;794;p32"/>
          <p:cNvSpPr txBox="1"/>
          <p:nvPr/>
        </p:nvSpPr>
        <p:spPr>
          <a:xfrm>
            <a:off x="2011626" y="865373"/>
            <a:ext cx="816874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長崎県の人口　1,231,665人（令和８年１月１日現在の異動人口調査</a:t>
            </a:r>
            <a:r>
              <a:rPr b="1" i="0" lang="ja-JP" sz="1600" u="none" cap="none" strike="noStrike">
                <a:solidFill>
                  <a:schemeClr val="lt1"/>
                </a:solidFill>
                <a:latin typeface="Arial"/>
                <a:ea typeface="Arial"/>
                <a:cs typeface="Arial"/>
                <a:sym typeface="Arial"/>
              </a:rPr>
              <a:t>）</a:t>
            </a:r>
            <a:endParaRPr b="1" i="0" sz="1800" u="none" cap="none" strike="noStrike">
              <a:solidFill>
                <a:schemeClr val="lt1"/>
              </a:solidFill>
              <a:latin typeface="Arial"/>
              <a:ea typeface="Arial"/>
              <a:cs typeface="Arial"/>
              <a:sym typeface="Arial"/>
            </a:endParaRPr>
          </a:p>
        </p:txBody>
      </p:sp>
      <p:sp>
        <p:nvSpPr>
          <p:cNvPr id="795" name="Google Shape;795;p32"/>
          <p:cNvSpPr txBox="1"/>
          <p:nvPr/>
        </p:nvSpPr>
        <p:spPr>
          <a:xfrm>
            <a:off x="8196915" y="6625375"/>
            <a:ext cx="4036800" cy="215400"/>
          </a:xfrm>
          <a:prstGeom prst="rect">
            <a:avLst/>
          </a:prstGeom>
          <a:noFill/>
          <a:ln>
            <a:noFill/>
          </a:ln>
        </p:spPr>
        <p:txBody>
          <a:bodyPr anchorCtr="0" anchor="t" bIns="45700" lIns="91425" spcFirstLastPara="1" rIns="91425" wrap="square" tIns="45700">
            <a:spAutoFit/>
          </a:bodyPr>
          <a:lstStyle/>
          <a:p>
            <a:pPr indent="0" lvl="0" marL="0" marR="0" rtl="0" algn="r">
              <a:lnSpc>
                <a:spcPct val="12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（注）「県民1人当たり」の金額は長崎県の予算を長崎県の人口で割ったものです。</a:t>
            </a:r>
            <a:endParaRPr b="0" i="0" sz="800" u="none" cap="none" strike="noStrike">
              <a:solidFill>
                <a:schemeClr val="dk1"/>
              </a:solidFill>
              <a:latin typeface="Arial"/>
              <a:ea typeface="Arial"/>
              <a:cs typeface="Arial"/>
              <a:sym typeface="Arial"/>
            </a:endParaRPr>
          </a:p>
        </p:txBody>
      </p:sp>
      <p:pic>
        <p:nvPicPr>
          <p:cNvPr id="796" name="Google Shape;796;p32"/>
          <p:cNvPicPr preferRelativeResize="0"/>
          <p:nvPr/>
        </p:nvPicPr>
        <p:blipFill rotWithShape="1">
          <a:blip r:embed="rId3">
            <a:alphaModFix/>
          </a:blip>
          <a:srcRect b="0" l="0" r="0" t="0"/>
          <a:stretch/>
        </p:blipFill>
        <p:spPr>
          <a:xfrm>
            <a:off x="3660539" y="1632294"/>
            <a:ext cx="395817" cy="643899"/>
          </a:xfrm>
          <a:prstGeom prst="rect">
            <a:avLst/>
          </a:prstGeom>
          <a:noFill/>
          <a:ln>
            <a:noFill/>
          </a:ln>
        </p:spPr>
      </p:pic>
      <p:pic>
        <p:nvPicPr>
          <p:cNvPr id="797" name="Google Shape;797;p32"/>
          <p:cNvPicPr preferRelativeResize="0"/>
          <p:nvPr/>
        </p:nvPicPr>
        <p:blipFill rotWithShape="1">
          <a:blip r:embed="rId4">
            <a:alphaModFix/>
          </a:blip>
          <a:srcRect b="0" l="31125" r="30560" t="0"/>
          <a:stretch/>
        </p:blipFill>
        <p:spPr>
          <a:xfrm>
            <a:off x="6991661" y="1559058"/>
            <a:ext cx="814605" cy="723566"/>
          </a:xfrm>
          <a:prstGeom prst="rect">
            <a:avLst/>
          </a:prstGeom>
          <a:noFill/>
          <a:ln>
            <a:noFill/>
          </a:ln>
        </p:spPr>
      </p:pic>
      <p:pic>
        <p:nvPicPr>
          <p:cNvPr id="798" name="Google Shape;798;p32"/>
          <p:cNvPicPr preferRelativeResize="0"/>
          <p:nvPr/>
        </p:nvPicPr>
        <p:blipFill rotWithShape="1">
          <a:blip r:embed="rId5">
            <a:alphaModFix/>
          </a:blip>
          <a:srcRect b="0" l="0" r="0" t="0"/>
          <a:stretch/>
        </p:blipFill>
        <p:spPr>
          <a:xfrm>
            <a:off x="2945991" y="1840896"/>
            <a:ext cx="714548" cy="394882"/>
          </a:xfrm>
          <a:prstGeom prst="rect">
            <a:avLst/>
          </a:prstGeom>
          <a:noFill/>
          <a:ln>
            <a:noFill/>
          </a:ln>
        </p:spPr>
      </p:pic>
      <p:pic>
        <p:nvPicPr>
          <p:cNvPr id="799" name="Google Shape;799;p32"/>
          <p:cNvPicPr preferRelativeResize="0"/>
          <p:nvPr/>
        </p:nvPicPr>
        <p:blipFill rotWithShape="1">
          <a:blip r:embed="rId6">
            <a:alphaModFix/>
          </a:blip>
          <a:srcRect b="0" l="0" r="0" t="0"/>
          <a:stretch/>
        </p:blipFill>
        <p:spPr>
          <a:xfrm>
            <a:off x="10081140" y="1499780"/>
            <a:ext cx="1179032" cy="670962"/>
          </a:xfrm>
          <a:prstGeom prst="rect">
            <a:avLst/>
          </a:prstGeom>
          <a:noFill/>
          <a:ln>
            <a:noFill/>
          </a:ln>
        </p:spPr>
      </p:pic>
      <p:pic>
        <p:nvPicPr>
          <p:cNvPr id="800" name="Google Shape;800;p32"/>
          <p:cNvPicPr preferRelativeResize="0"/>
          <p:nvPr/>
        </p:nvPicPr>
        <p:blipFill rotWithShape="1">
          <a:blip r:embed="rId7">
            <a:alphaModFix/>
          </a:blip>
          <a:srcRect b="0" l="0" r="0" t="0"/>
          <a:stretch/>
        </p:blipFill>
        <p:spPr>
          <a:xfrm>
            <a:off x="10887762" y="2716249"/>
            <a:ext cx="622292" cy="622292"/>
          </a:xfrm>
          <a:prstGeom prst="rect">
            <a:avLst/>
          </a:prstGeom>
          <a:noFill/>
          <a:ln>
            <a:noFill/>
          </a:ln>
        </p:spPr>
      </p:pic>
      <p:pic>
        <p:nvPicPr>
          <p:cNvPr id="801" name="Google Shape;801;p32"/>
          <p:cNvPicPr preferRelativeResize="0"/>
          <p:nvPr/>
        </p:nvPicPr>
        <p:blipFill rotWithShape="1">
          <a:blip r:embed="rId8">
            <a:alphaModFix/>
          </a:blip>
          <a:srcRect b="0" l="0" r="0" t="0"/>
          <a:stretch/>
        </p:blipFill>
        <p:spPr>
          <a:xfrm>
            <a:off x="3238221" y="3823653"/>
            <a:ext cx="719644" cy="586247"/>
          </a:xfrm>
          <a:prstGeom prst="rect">
            <a:avLst/>
          </a:prstGeom>
          <a:noFill/>
          <a:ln>
            <a:noFill/>
          </a:ln>
        </p:spPr>
      </p:pic>
      <p:pic>
        <p:nvPicPr>
          <p:cNvPr id="802" name="Google Shape;802;p32"/>
          <p:cNvPicPr preferRelativeResize="0"/>
          <p:nvPr/>
        </p:nvPicPr>
        <p:blipFill rotWithShape="1">
          <a:blip r:embed="rId9">
            <a:alphaModFix/>
          </a:blip>
          <a:srcRect b="0" l="0" r="0" t="0"/>
          <a:stretch/>
        </p:blipFill>
        <p:spPr>
          <a:xfrm>
            <a:off x="7005471" y="3798525"/>
            <a:ext cx="326558" cy="611376"/>
          </a:xfrm>
          <a:prstGeom prst="rect">
            <a:avLst/>
          </a:prstGeom>
          <a:noFill/>
          <a:ln>
            <a:noFill/>
          </a:ln>
        </p:spPr>
      </p:pic>
      <p:pic>
        <p:nvPicPr>
          <p:cNvPr id="803" name="Google Shape;803;p32"/>
          <p:cNvPicPr preferRelativeResize="0"/>
          <p:nvPr/>
        </p:nvPicPr>
        <p:blipFill rotWithShape="1">
          <a:blip r:embed="rId10">
            <a:alphaModFix/>
          </a:blip>
          <a:srcRect b="0" l="0" r="0" t="0"/>
          <a:stretch/>
        </p:blipFill>
        <p:spPr>
          <a:xfrm>
            <a:off x="7308514" y="4001188"/>
            <a:ext cx="544096" cy="371709"/>
          </a:xfrm>
          <a:prstGeom prst="rect">
            <a:avLst/>
          </a:prstGeom>
          <a:noFill/>
          <a:ln>
            <a:noFill/>
          </a:ln>
        </p:spPr>
      </p:pic>
      <p:pic>
        <p:nvPicPr>
          <p:cNvPr id="804" name="Google Shape;804;p32"/>
          <p:cNvPicPr preferRelativeResize="0"/>
          <p:nvPr/>
        </p:nvPicPr>
        <p:blipFill rotWithShape="1">
          <a:blip r:embed="rId11">
            <a:alphaModFix/>
          </a:blip>
          <a:srcRect b="0" l="0" r="0" t="0"/>
          <a:stretch/>
        </p:blipFill>
        <p:spPr>
          <a:xfrm>
            <a:off x="10982299" y="3809024"/>
            <a:ext cx="378320" cy="600220"/>
          </a:xfrm>
          <a:prstGeom prst="rect">
            <a:avLst/>
          </a:prstGeom>
          <a:noFill/>
          <a:ln>
            <a:noFill/>
          </a:ln>
        </p:spPr>
      </p:pic>
      <p:pic>
        <p:nvPicPr>
          <p:cNvPr id="805" name="Google Shape;805;p32"/>
          <p:cNvPicPr preferRelativeResize="0"/>
          <p:nvPr/>
        </p:nvPicPr>
        <p:blipFill rotWithShape="1">
          <a:blip r:embed="rId12">
            <a:alphaModFix/>
          </a:blip>
          <a:srcRect b="0" l="0" r="0" t="0"/>
          <a:stretch/>
        </p:blipFill>
        <p:spPr>
          <a:xfrm>
            <a:off x="3158788" y="4896743"/>
            <a:ext cx="783272" cy="580635"/>
          </a:xfrm>
          <a:prstGeom prst="rect">
            <a:avLst/>
          </a:prstGeom>
          <a:noFill/>
          <a:ln>
            <a:noFill/>
          </a:ln>
        </p:spPr>
      </p:pic>
      <p:pic>
        <p:nvPicPr>
          <p:cNvPr id="806" name="Google Shape;806;p32"/>
          <p:cNvPicPr preferRelativeResize="0"/>
          <p:nvPr/>
        </p:nvPicPr>
        <p:blipFill rotWithShape="1">
          <a:blip r:embed="rId13">
            <a:alphaModFix/>
          </a:blip>
          <a:srcRect b="0" l="0" r="0" t="0"/>
          <a:stretch/>
        </p:blipFill>
        <p:spPr>
          <a:xfrm>
            <a:off x="7009967" y="4874815"/>
            <a:ext cx="739834" cy="605319"/>
          </a:xfrm>
          <a:prstGeom prst="rect">
            <a:avLst/>
          </a:prstGeom>
          <a:noFill/>
          <a:ln>
            <a:noFill/>
          </a:ln>
        </p:spPr>
      </p:pic>
      <p:pic>
        <p:nvPicPr>
          <p:cNvPr id="807" name="Google Shape;807;p32"/>
          <p:cNvPicPr preferRelativeResize="0"/>
          <p:nvPr/>
        </p:nvPicPr>
        <p:blipFill rotWithShape="1">
          <a:blip r:embed="rId14">
            <a:alphaModFix/>
          </a:blip>
          <a:srcRect b="0" l="0" r="0" t="0"/>
          <a:stretch/>
        </p:blipFill>
        <p:spPr>
          <a:xfrm>
            <a:off x="3277100" y="5962549"/>
            <a:ext cx="664960" cy="586124"/>
          </a:xfrm>
          <a:prstGeom prst="rect">
            <a:avLst/>
          </a:prstGeom>
          <a:noFill/>
          <a:ln>
            <a:noFill/>
          </a:ln>
        </p:spPr>
      </p:pic>
      <p:sp>
        <p:nvSpPr>
          <p:cNvPr id="808" name="Google Shape;808;p32"/>
          <p:cNvSpPr txBox="1"/>
          <p:nvPr/>
        </p:nvSpPr>
        <p:spPr>
          <a:xfrm>
            <a:off x="543230" y="1292176"/>
            <a:ext cx="95410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教育費</a:t>
            </a:r>
            <a:endParaRPr b="0" i="0" sz="1400" u="none" cap="none" strike="noStrike">
              <a:solidFill>
                <a:srgbClr val="000000"/>
              </a:solidFill>
              <a:latin typeface="Arial"/>
              <a:ea typeface="Arial"/>
              <a:cs typeface="Arial"/>
              <a:sym typeface="Arial"/>
            </a:endParaRPr>
          </a:p>
        </p:txBody>
      </p:sp>
      <p:sp>
        <p:nvSpPr>
          <p:cNvPr id="809" name="Google Shape;809;p32"/>
          <p:cNvSpPr txBox="1"/>
          <p:nvPr/>
        </p:nvSpPr>
        <p:spPr>
          <a:xfrm>
            <a:off x="4345612" y="1292176"/>
            <a:ext cx="95410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土木費</a:t>
            </a:r>
            <a:endParaRPr b="0" i="0" sz="1400" u="none" cap="none" strike="noStrike">
              <a:solidFill>
                <a:srgbClr val="000000"/>
              </a:solidFill>
              <a:latin typeface="Arial"/>
              <a:ea typeface="Arial"/>
              <a:cs typeface="Arial"/>
              <a:sym typeface="Arial"/>
            </a:endParaRPr>
          </a:p>
        </p:txBody>
      </p:sp>
      <p:sp>
        <p:nvSpPr>
          <p:cNvPr id="810" name="Google Shape;810;p32"/>
          <p:cNvSpPr txBox="1"/>
          <p:nvPr/>
        </p:nvSpPr>
        <p:spPr>
          <a:xfrm>
            <a:off x="8147994" y="1292174"/>
            <a:ext cx="95410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公債費</a:t>
            </a:r>
            <a:endParaRPr b="0" i="0" sz="1400" u="none" cap="none" strike="noStrike">
              <a:solidFill>
                <a:srgbClr val="000000"/>
              </a:solidFill>
              <a:latin typeface="Arial"/>
              <a:ea typeface="Arial"/>
              <a:cs typeface="Arial"/>
              <a:sym typeface="Arial"/>
            </a:endParaRPr>
          </a:p>
        </p:txBody>
      </p:sp>
      <p:sp>
        <p:nvSpPr>
          <p:cNvPr id="811" name="Google Shape;811;p32"/>
          <p:cNvSpPr txBox="1"/>
          <p:nvPr/>
        </p:nvSpPr>
        <p:spPr>
          <a:xfrm>
            <a:off x="543230" y="2366397"/>
            <a:ext cx="172354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農林水産業費</a:t>
            </a:r>
            <a:endParaRPr b="1" i="0" sz="2000" u="none" cap="none" strike="noStrike">
              <a:solidFill>
                <a:srgbClr val="FF4B4B"/>
              </a:solidFill>
              <a:latin typeface="Arial"/>
              <a:ea typeface="Arial"/>
              <a:cs typeface="Arial"/>
              <a:sym typeface="Arial"/>
            </a:endParaRPr>
          </a:p>
        </p:txBody>
      </p:sp>
      <p:sp>
        <p:nvSpPr>
          <p:cNvPr id="812" name="Google Shape;812;p32"/>
          <p:cNvSpPr txBox="1"/>
          <p:nvPr/>
        </p:nvSpPr>
        <p:spPr>
          <a:xfrm>
            <a:off x="4345612" y="2366395"/>
            <a:ext cx="146706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生活福祉費</a:t>
            </a:r>
            <a:endParaRPr b="1" i="0" sz="2000" u="none" cap="none" strike="noStrike">
              <a:solidFill>
                <a:srgbClr val="FF4B4B"/>
              </a:solidFill>
              <a:latin typeface="Arial"/>
              <a:ea typeface="Arial"/>
              <a:cs typeface="Arial"/>
              <a:sym typeface="Arial"/>
            </a:endParaRPr>
          </a:p>
        </p:txBody>
      </p:sp>
      <p:sp>
        <p:nvSpPr>
          <p:cNvPr id="813" name="Google Shape;813;p32"/>
          <p:cNvSpPr txBox="1"/>
          <p:nvPr/>
        </p:nvSpPr>
        <p:spPr>
          <a:xfrm>
            <a:off x="8147994" y="2366395"/>
            <a:ext cx="146706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環境保健費</a:t>
            </a:r>
            <a:endParaRPr b="1" i="0" sz="2000" u="none" cap="none" strike="noStrike">
              <a:solidFill>
                <a:srgbClr val="FF4B4B"/>
              </a:solidFill>
              <a:latin typeface="Arial"/>
              <a:ea typeface="Arial"/>
              <a:cs typeface="Arial"/>
              <a:sym typeface="Arial"/>
            </a:endParaRPr>
          </a:p>
        </p:txBody>
      </p:sp>
      <p:sp>
        <p:nvSpPr>
          <p:cNvPr id="814" name="Google Shape;814;p32"/>
          <p:cNvSpPr txBox="1"/>
          <p:nvPr/>
        </p:nvSpPr>
        <p:spPr>
          <a:xfrm>
            <a:off x="543230" y="3440618"/>
            <a:ext cx="95410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商工費</a:t>
            </a:r>
            <a:endParaRPr b="1" i="0" sz="2000" u="none" cap="none" strike="noStrike">
              <a:solidFill>
                <a:srgbClr val="FF4B4B"/>
              </a:solidFill>
              <a:latin typeface="Arial"/>
              <a:ea typeface="Arial"/>
              <a:cs typeface="Arial"/>
              <a:sym typeface="Arial"/>
            </a:endParaRPr>
          </a:p>
        </p:txBody>
      </p:sp>
      <p:sp>
        <p:nvSpPr>
          <p:cNvPr id="815" name="Google Shape;815;p32"/>
          <p:cNvSpPr txBox="1"/>
          <p:nvPr/>
        </p:nvSpPr>
        <p:spPr>
          <a:xfrm>
            <a:off x="4345612" y="3440618"/>
            <a:ext cx="95410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警察費</a:t>
            </a:r>
            <a:endParaRPr b="1" i="0" sz="2000" u="none" cap="none" strike="noStrike">
              <a:solidFill>
                <a:srgbClr val="FF4B4B"/>
              </a:solidFill>
              <a:latin typeface="Arial"/>
              <a:ea typeface="Arial"/>
              <a:cs typeface="Arial"/>
              <a:sym typeface="Arial"/>
            </a:endParaRPr>
          </a:p>
        </p:txBody>
      </p:sp>
      <p:sp>
        <p:nvSpPr>
          <p:cNvPr id="816" name="Google Shape;816;p32"/>
          <p:cNvSpPr txBox="1"/>
          <p:nvPr/>
        </p:nvSpPr>
        <p:spPr>
          <a:xfrm>
            <a:off x="8147994" y="3440616"/>
            <a:ext cx="95410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総務費</a:t>
            </a:r>
            <a:endParaRPr b="1" i="0" sz="2000" u="none" cap="none" strike="noStrike">
              <a:solidFill>
                <a:srgbClr val="FF4B4B"/>
              </a:solidFill>
              <a:latin typeface="Arial"/>
              <a:ea typeface="Arial"/>
              <a:cs typeface="Arial"/>
              <a:sym typeface="Arial"/>
            </a:endParaRPr>
          </a:p>
        </p:txBody>
      </p:sp>
      <p:sp>
        <p:nvSpPr>
          <p:cNvPr id="817" name="Google Shape;817;p32"/>
          <p:cNvSpPr txBox="1"/>
          <p:nvPr/>
        </p:nvSpPr>
        <p:spPr>
          <a:xfrm>
            <a:off x="543230" y="4514838"/>
            <a:ext cx="95410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労働費</a:t>
            </a:r>
            <a:endParaRPr b="1" i="0" sz="2000" u="none" cap="none" strike="noStrike">
              <a:solidFill>
                <a:srgbClr val="FF4B4B"/>
              </a:solidFill>
              <a:latin typeface="Arial"/>
              <a:ea typeface="Arial"/>
              <a:cs typeface="Arial"/>
              <a:sym typeface="Arial"/>
            </a:endParaRPr>
          </a:p>
        </p:txBody>
      </p:sp>
      <p:sp>
        <p:nvSpPr>
          <p:cNvPr id="818" name="Google Shape;818;p32"/>
          <p:cNvSpPr txBox="1"/>
          <p:nvPr/>
        </p:nvSpPr>
        <p:spPr>
          <a:xfrm>
            <a:off x="4345612" y="4514838"/>
            <a:ext cx="146706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災害復旧費</a:t>
            </a:r>
            <a:endParaRPr b="0" i="0" sz="1400" u="none" cap="none" strike="noStrike">
              <a:solidFill>
                <a:srgbClr val="000000"/>
              </a:solidFill>
              <a:latin typeface="Arial"/>
              <a:ea typeface="Arial"/>
              <a:cs typeface="Arial"/>
              <a:sym typeface="Arial"/>
            </a:endParaRPr>
          </a:p>
        </p:txBody>
      </p:sp>
      <p:sp>
        <p:nvSpPr>
          <p:cNvPr id="819" name="Google Shape;819;p32"/>
          <p:cNvSpPr txBox="1"/>
          <p:nvPr/>
        </p:nvSpPr>
        <p:spPr>
          <a:xfrm>
            <a:off x="8147994" y="4514836"/>
            <a:ext cx="95410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その他</a:t>
            </a:r>
            <a:endParaRPr b="0" i="0" sz="1400" u="none" cap="none" strike="noStrike">
              <a:solidFill>
                <a:srgbClr val="000000"/>
              </a:solidFill>
              <a:latin typeface="Arial"/>
              <a:ea typeface="Arial"/>
              <a:cs typeface="Arial"/>
              <a:sym typeface="Arial"/>
            </a:endParaRPr>
          </a:p>
        </p:txBody>
      </p:sp>
      <p:sp>
        <p:nvSpPr>
          <p:cNvPr id="820" name="Google Shape;820;p32"/>
          <p:cNvSpPr txBox="1"/>
          <p:nvPr/>
        </p:nvSpPr>
        <p:spPr>
          <a:xfrm>
            <a:off x="543230" y="5589057"/>
            <a:ext cx="95410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FF4B4B"/>
                </a:solidFill>
                <a:latin typeface="Arial"/>
                <a:ea typeface="Arial"/>
                <a:cs typeface="Arial"/>
                <a:sym typeface="Arial"/>
              </a:rPr>
              <a:t>議会費</a:t>
            </a:r>
            <a:endParaRPr b="0" i="0" sz="1400" u="none" cap="none" strike="noStrike">
              <a:solidFill>
                <a:srgbClr val="000000"/>
              </a:solidFill>
              <a:latin typeface="Arial"/>
              <a:ea typeface="Arial"/>
              <a:cs typeface="Arial"/>
              <a:sym typeface="Arial"/>
            </a:endParaRPr>
          </a:p>
        </p:txBody>
      </p:sp>
      <p:sp>
        <p:nvSpPr>
          <p:cNvPr id="821" name="Google Shape;821;p32"/>
          <p:cNvSpPr txBox="1"/>
          <p:nvPr/>
        </p:nvSpPr>
        <p:spPr>
          <a:xfrm>
            <a:off x="1407134" y="1257007"/>
            <a:ext cx="2754102"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126,700円</a:t>
            </a:r>
            <a:endParaRPr b="1" i="0" sz="1600" u="none" cap="none" strike="noStrike">
              <a:solidFill>
                <a:schemeClr val="dk1"/>
              </a:solidFill>
              <a:latin typeface="Arial"/>
              <a:ea typeface="Arial"/>
              <a:cs typeface="Arial"/>
              <a:sym typeface="Arial"/>
            </a:endParaRPr>
          </a:p>
        </p:txBody>
      </p:sp>
      <p:sp>
        <p:nvSpPr>
          <p:cNvPr id="822" name="Google Shape;822;p32"/>
          <p:cNvSpPr txBox="1"/>
          <p:nvPr/>
        </p:nvSpPr>
        <p:spPr>
          <a:xfrm>
            <a:off x="6825165" y="1257007"/>
            <a:ext cx="1138453"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44,200円</a:t>
            </a:r>
            <a:endParaRPr b="1" i="0" sz="1600" u="none" cap="none" strike="noStrike">
              <a:solidFill>
                <a:schemeClr val="dk1"/>
              </a:solidFill>
              <a:latin typeface="Arial"/>
              <a:ea typeface="Arial"/>
              <a:cs typeface="Arial"/>
              <a:sym typeface="Arial"/>
            </a:endParaRPr>
          </a:p>
        </p:txBody>
      </p:sp>
      <p:sp>
        <p:nvSpPr>
          <p:cNvPr id="823" name="Google Shape;823;p32"/>
          <p:cNvSpPr txBox="1"/>
          <p:nvPr/>
        </p:nvSpPr>
        <p:spPr>
          <a:xfrm>
            <a:off x="10627547" y="1257005"/>
            <a:ext cx="1138453"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83,400円</a:t>
            </a:r>
            <a:endParaRPr b="1" i="0" sz="1600" u="none" cap="none" strike="noStrike">
              <a:solidFill>
                <a:schemeClr val="dk1"/>
              </a:solidFill>
              <a:latin typeface="Arial"/>
              <a:ea typeface="Arial"/>
              <a:cs typeface="Arial"/>
              <a:sym typeface="Arial"/>
            </a:endParaRPr>
          </a:p>
        </p:txBody>
      </p:sp>
      <p:sp>
        <p:nvSpPr>
          <p:cNvPr id="824" name="Google Shape;824;p32"/>
          <p:cNvSpPr txBox="1"/>
          <p:nvPr/>
        </p:nvSpPr>
        <p:spPr>
          <a:xfrm>
            <a:off x="3022783" y="2331230"/>
            <a:ext cx="1138453"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34,300円</a:t>
            </a:r>
            <a:endParaRPr b="1" i="0" sz="1600" u="none" cap="none" strike="noStrike">
              <a:solidFill>
                <a:schemeClr val="dk1"/>
              </a:solidFill>
              <a:latin typeface="Arial"/>
              <a:ea typeface="Arial"/>
              <a:cs typeface="Arial"/>
              <a:sym typeface="Arial"/>
            </a:endParaRPr>
          </a:p>
        </p:txBody>
      </p:sp>
      <p:sp>
        <p:nvSpPr>
          <p:cNvPr id="825" name="Google Shape;825;p32"/>
          <p:cNvSpPr txBox="1"/>
          <p:nvPr/>
        </p:nvSpPr>
        <p:spPr>
          <a:xfrm>
            <a:off x="6825165" y="2331230"/>
            <a:ext cx="1138453"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90,600円</a:t>
            </a:r>
            <a:endParaRPr b="1" i="0" sz="1600" u="none" cap="none" strike="noStrike">
              <a:solidFill>
                <a:schemeClr val="dk1"/>
              </a:solidFill>
              <a:latin typeface="Arial"/>
              <a:ea typeface="Arial"/>
              <a:cs typeface="Arial"/>
              <a:sym typeface="Arial"/>
            </a:endParaRPr>
          </a:p>
        </p:txBody>
      </p:sp>
      <p:sp>
        <p:nvSpPr>
          <p:cNvPr id="826" name="Google Shape;826;p32"/>
          <p:cNvSpPr txBox="1"/>
          <p:nvPr/>
        </p:nvSpPr>
        <p:spPr>
          <a:xfrm>
            <a:off x="10627547" y="2331228"/>
            <a:ext cx="1138453"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19,800円</a:t>
            </a:r>
            <a:endParaRPr b="1" i="0" sz="1600" u="none" cap="none" strike="noStrike">
              <a:solidFill>
                <a:schemeClr val="dk1"/>
              </a:solidFill>
              <a:latin typeface="Arial"/>
              <a:ea typeface="Arial"/>
              <a:cs typeface="Arial"/>
              <a:sym typeface="Arial"/>
            </a:endParaRPr>
          </a:p>
        </p:txBody>
      </p:sp>
      <p:sp>
        <p:nvSpPr>
          <p:cNvPr id="827" name="Google Shape;827;p32"/>
          <p:cNvSpPr txBox="1"/>
          <p:nvPr/>
        </p:nvSpPr>
        <p:spPr>
          <a:xfrm>
            <a:off x="3022783" y="3405451"/>
            <a:ext cx="1138453"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28,800円</a:t>
            </a:r>
            <a:endParaRPr b="1" i="0" sz="1600" u="none" cap="none" strike="noStrike">
              <a:solidFill>
                <a:schemeClr val="dk1"/>
              </a:solidFill>
              <a:latin typeface="Arial"/>
              <a:ea typeface="Arial"/>
              <a:cs typeface="Arial"/>
              <a:sym typeface="Arial"/>
            </a:endParaRPr>
          </a:p>
        </p:txBody>
      </p:sp>
      <p:sp>
        <p:nvSpPr>
          <p:cNvPr id="828" name="Google Shape;828;p32"/>
          <p:cNvSpPr txBox="1"/>
          <p:nvPr/>
        </p:nvSpPr>
        <p:spPr>
          <a:xfrm>
            <a:off x="6825165" y="3405451"/>
            <a:ext cx="1138453"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35,100円</a:t>
            </a:r>
            <a:endParaRPr b="1" i="0" sz="1600" u="none" cap="none" strike="noStrike">
              <a:solidFill>
                <a:schemeClr val="dk1"/>
              </a:solidFill>
              <a:latin typeface="Arial"/>
              <a:ea typeface="Arial"/>
              <a:cs typeface="Arial"/>
              <a:sym typeface="Arial"/>
            </a:endParaRPr>
          </a:p>
        </p:txBody>
      </p:sp>
      <p:sp>
        <p:nvSpPr>
          <p:cNvPr id="829" name="Google Shape;829;p32"/>
          <p:cNvSpPr txBox="1"/>
          <p:nvPr/>
        </p:nvSpPr>
        <p:spPr>
          <a:xfrm>
            <a:off x="10627547" y="3405449"/>
            <a:ext cx="1138453"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39,100円</a:t>
            </a:r>
            <a:endParaRPr b="1" i="0" sz="1600" u="none" cap="none" strike="noStrike">
              <a:solidFill>
                <a:schemeClr val="dk1"/>
              </a:solidFill>
              <a:latin typeface="Arial"/>
              <a:ea typeface="Arial"/>
              <a:cs typeface="Arial"/>
              <a:sym typeface="Arial"/>
            </a:endParaRPr>
          </a:p>
        </p:txBody>
      </p:sp>
      <p:sp>
        <p:nvSpPr>
          <p:cNvPr id="830" name="Google Shape;830;p32"/>
          <p:cNvSpPr txBox="1"/>
          <p:nvPr/>
        </p:nvSpPr>
        <p:spPr>
          <a:xfrm>
            <a:off x="3159039" y="4479671"/>
            <a:ext cx="1002197"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1,800円</a:t>
            </a:r>
            <a:endParaRPr b="1" i="0" sz="1600" u="none" cap="none" strike="noStrike">
              <a:solidFill>
                <a:schemeClr val="dk1"/>
              </a:solidFill>
              <a:latin typeface="Arial"/>
              <a:ea typeface="Arial"/>
              <a:cs typeface="Arial"/>
              <a:sym typeface="Arial"/>
            </a:endParaRPr>
          </a:p>
        </p:txBody>
      </p:sp>
      <p:sp>
        <p:nvSpPr>
          <p:cNvPr id="831" name="Google Shape;831;p32"/>
          <p:cNvSpPr txBox="1"/>
          <p:nvPr/>
        </p:nvSpPr>
        <p:spPr>
          <a:xfrm>
            <a:off x="6961421" y="4479671"/>
            <a:ext cx="1002197"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5,400円</a:t>
            </a:r>
            <a:endParaRPr b="1" i="0" sz="1600" u="none" cap="none" strike="noStrike">
              <a:solidFill>
                <a:schemeClr val="dk1"/>
              </a:solidFill>
              <a:latin typeface="Arial"/>
              <a:ea typeface="Arial"/>
              <a:cs typeface="Arial"/>
              <a:sym typeface="Arial"/>
            </a:endParaRPr>
          </a:p>
        </p:txBody>
      </p:sp>
      <p:sp>
        <p:nvSpPr>
          <p:cNvPr id="832" name="Google Shape;832;p32"/>
          <p:cNvSpPr txBox="1"/>
          <p:nvPr/>
        </p:nvSpPr>
        <p:spPr>
          <a:xfrm>
            <a:off x="10627547" y="4479669"/>
            <a:ext cx="1138453" cy="46166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65,400円</a:t>
            </a:r>
            <a:endParaRPr b="1" i="0" sz="1600" u="none" cap="none" strike="noStrike">
              <a:solidFill>
                <a:schemeClr val="dk1"/>
              </a:solidFill>
              <a:latin typeface="Arial"/>
              <a:ea typeface="Arial"/>
              <a:cs typeface="Arial"/>
              <a:sym typeface="Arial"/>
            </a:endParaRPr>
          </a:p>
        </p:txBody>
      </p:sp>
      <p:sp>
        <p:nvSpPr>
          <p:cNvPr id="833" name="Google Shape;833;p32"/>
          <p:cNvSpPr txBox="1"/>
          <p:nvPr/>
        </p:nvSpPr>
        <p:spPr>
          <a:xfrm>
            <a:off x="2798362" y="5553888"/>
            <a:ext cx="1362874" cy="4770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■県民1人当たり</a:t>
            </a:r>
            <a:endParaRPr b="0" i="0" sz="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1,000円</a:t>
            </a:r>
            <a:endParaRPr b="1" i="0" sz="1600" u="none" cap="none" strike="noStrike">
              <a:solidFill>
                <a:schemeClr val="dk1"/>
              </a:solidFill>
              <a:latin typeface="Arial"/>
              <a:ea typeface="Arial"/>
              <a:cs typeface="Arial"/>
              <a:sym typeface="Arial"/>
            </a:endParaRPr>
          </a:p>
        </p:txBody>
      </p:sp>
      <p:sp>
        <p:nvSpPr>
          <p:cNvPr id="834" name="Google Shape;834;p32"/>
          <p:cNvSpPr txBox="1"/>
          <p:nvPr/>
        </p:nvSpPr>
        <p:spPr>
          <a:xfrm>
            <a:off x="543230" y="1699112"/>
            <a:ext cx="2379618"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児童生徒がよい環境のもとで、学校教育が受けられるよう施設の整備･充実のために使われます。</a:t>
            </a:r>
            <a:endParaRPr b="0" i="0" sz="1400" u="none" cap="none" strike="noStrike">
              <a:solidFill>
                <a:srgbClr val="000000"/>
              </a:solidFill>
              <a:latin typeface="Arial"/>
              <a:ea typeface="Arial"/>
              <a:cs typeface="Arial"/>
              <a:sym typeface="Arial"/>
            </a:endParaRPr>
          </a:p>
        </p:txBody>
      </p:sp>
      <p:sp>
        <p:nvSpPr>
          <p:cNvPr id="835" name="Google Shape;835;p32"/>
          <p:cNvSpPr txBox="1"/>
          <p:nvPr/>
        </p:nvSpPr>
        <p:spPr>
          <a:xfrm>
            <a:off x="4345612" y="1699112"/>
            <a:ext cx="2292969"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住みよい街づくりのため、道路、河川、港湾、空港などの建設整備に使われます。</a:t>
            </a:r>
            <a:endParaRPr b="0" i="0" sz="1400" u="none" cap="none" strike="noStrike">
              <a:solidFill>
                <a:srgbClr val="000000"/>
              </a:solidFill>
              <a:latin typeface="Arial"/>
              <a:ea typeface="Arial"/>
              <a:cs typeface="Arial"/>
              <a:sym typeface="Arial"/>
            </a:endParaRPr>
          </a:p>
        </p:txBody>
      </p:sp>
      <p:sp>
        <p:nvSpPr>
          <p:cNvPr id="836" name="Google Shape;836;p32"/>
          <p:cNvSpPr txBox="1"/>
          <p:nvPr/>
        </p:nvSpPr>
        <p:spPr>
          <a:xfrm>
            <a:off x="8147994" y="1699112"/>
            <a:ext cx="1815916"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県債の支払いのために使われます。</a:t>
            </a:r>
            <a:endParaRPr b="0" i="0" sz="1400" u="none" cap="none" strike="noStrike">
              <a:solidFill>
                <a:srgbClr val="000000"/>
              </a:solidFill>
              <a:latin typeface="Arial"/>
              <a:ea typeface="Arial"/>
              <a:cs typeface="Arial"/>
              <a:sym typeface="Arial"/>
            </a:endParaRPr>
          </a:p>
        </p:txBody>
      </p:sp>
      <p:sp>
        <p:nvSpPr>
          <p:cNvPr id="837" name="Google Shape;837;p32"/>
          <p:cNvSpPr txBox="1"/>
          <p:nvPr/>
        </p:nvSpPr>
        <p:spPr>
          <a:xfrm>
            <a:off x="543225" y="2773325"/>
            <a:ext cx="36180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農林業や水産業の振興を図るため、技術･経営の指導や、農地、農林道、漁港の整備･改良などに使われます。</a:t>
            </a:r>
            <a:endParaRPr b="0" i="0" sz="1400" u="none" cap="none" strike="noStrike">
              <a:solidFill>
                <a:srgbClr val="000000"/>
              </a:solidFill>
              <a:latin typeface="Arial"/>
              <a:ea typeface="Arial"/>
              <a:cs typeface="Arial"/>
              <a:sym typeface="Arial"/>
            </a:endParaRPr>
          </a:p>
        </p:txBody>
      </p:sp>
      <p:sp>
        <p:nvSpPr>
          <p:cNvPr id="838" name="Google Shape;838;p32"/>
          <p:cNvSpPr txBox="1"/>
          <p:nvPr/>
        </p:nvSpPr>
        <p:spPr>
          <a:xfrm>
            <a:off x="4345612" y="2773333"/>
            <a:ext cx="3618006"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福祉の向上のために、くらしに困っている人を援助したり、体の不自由な人や身よりのない老人のための施設をつくったりするのに使われます。</a:t>
            </a:r>
            <a:endParaRPr b="0" i="0" sz="1400" u="none" cap="none" strike="noStrike">
              <a:solidFill>
                <a:srgbClr val="000000"/>
              </a:solidFill>
              <a:latin typeface="Arial"/>
              <a:ea typeface="Arial"/>
              <a:cs typeface="Arial"/>
              <a:sym typeface="Arial"/>
            </a:endParaRPr>
          </a:p>
        </p:txBody>
      </p:sp>
      <p:sp>
        <p:nvSpPr>
          <p:cNvPr id="839" name="Google Shape;839;p32"/>
          <p:cNvSpPr txBox="1"/>
          <p:nvPr/>
        </p:nvSpPr>
        <p:spPr>
          <a:xfrm>
            <a:off x="8147995" y="2773333"/>
            <a:ext cx="2381254"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健康を守るための健康診断や衛生検査、各種医療施設などの充実や病気の予防等に使われます。</a:t>
            </a:r>
            <a:endParaRPr b="0" i="0" sz="1400" u="none" cap="none" strike="noStrike">
              <a:solidFill>
                <a:srgbClr val="000000"/>
              </a:solidFill>
              <a:latin typeface="Arial"/>
              <a:ea typeface="Arial"/>
              <a:cs typeface="Arial"/>
              <a:sym typeface="Arial"/>
            </a:endParaRPr>
          </a:p>
        </p:txBody>
      </p:sp>
      <p:sp>
        <p:nvSpPr>
          <p:cNvPr id="840" name="Google Shape;840;p32"/>
          <p:cNvSpPr txBox="1"/>
          <p:nvPr/>
        </p:nvSpPr>
        <p:spPr>
          <a:xfrm>
            <a:off x="543100" y="3847550"/>
            <a:ext cx="26175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工業開発の推進、中小企業の活性化、観光の振興をめざすために使われます。</a:t>
            </a:r>
            <a:endParaRPr b="0" i="0" sz="1400" u="none" cap="none" strike="noStrike">
              <a:solidFill>
                <a:srgbClr val="000000"/>
              </a:solidFill>
              <a:latin typeface="Arial"/>
              <a:ea typeface="Arial"/>
              <a:cs typeface="Arial"/>
              <a:sym typeface="Arial"/>
            </a:endParaRPr>
          </a:p>
        </p:txBody>
      </p:sp>
      <p:sp>
        <p:nvSpPr>
          <p:cNvPr id="841" name="Google Shape;841;p32"/>
          <p:cNvSpPr txBox="1"/>
          <p:nvPr/>
        </p:nvSpPr>
        <p:spPr>
          <a:xfrm>
            <a:off x="4345613" y="3847554"/>
            <a:ext cx="2617362"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生命や財産を守り、毎日の生活を安心して送ることができるよう、犯罪の防止や交通安全対策等のために使われます。</a:t>
            </a:r>
            <a:endParaRPr b="0" i="0" sz="1400" u="none" cap="none" strike="noStrike">
              <a:solidFill>
                <a:srgbClr val="000000"/>
              </a:solidFill>
              <a:latin typeface="Arial"/>
              <a:ea typeface="Arial"/>
              <a:cs typeface="Arial"/>
              <a:sym typeface="Arial"/>
            </a:endParaRPr>
          </a:p>
        </p:txBody>
      </p:sp>
      <p:sp>
        <p:nvSpPr>
          <p:cNvPr id="842" name="Google Shape;842;p32"/>
          <p:cNvSpPr txBox="1"/>
          <p:nvPr/>
        </p:nvSpPr>
        <p:spPr>
          <a:xfrm>
            <a:off x="8147995" y="3847554"/>
            <a:ext cx="2381254"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行政の仕事を総合的に進めていくために使われます。</a:t>
            </a:r>
            <a:endParaRPr b="0" i="0" sz="1400" u="none" cap="none" strike="noStrike">
              <a:solidFill>
                <a:srgbClr val="000000"/>
              </a:solidFill>
              <a:latin typeface="Arial"/>
              <a:ea typeface="Arial"/>
              <a:cs typeface="Arial"/>
              <a:sym typeface="Arial"/>
            </a:endParaRPr>
          </a:p>
        </p:txBody>
      </p:sp>
      <p:sp>
        <p:nvSpPr>
          <p:cNvPr id="843" name="Google Shape;843;p32"/>
          <p:cNvSpPr txBox="1"/>
          <p:nvPr/>
        </p:nvSpPr>
        <p:spPr>
          <a:xfrm>
            <a:off x="503517" y="4921774"/>
            <a:ext cx="2379617"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雇用の促進、労働環境の改善などをすすめるために使われます。</a:t>
            </a:r>
            <a:endParaRPr b="0" i="0" sz="1400" u="none" cap="none" strike="noStrike">
              <a:solidFill>
                <a:srgbClr val="000000"/>
              </a:solidFill>
              <a:latin typeface="Arial"/>
              <a:ea typeface="Arial"/>
              <a:cs typeface="Arial"/>
              <a:sym typeface="Arial"/>
            </a:endParaRPr>
          </a:p>
        </p:txBody>
      </p:sp>
      <p:sp>
        <p:nvSpPr>
          <p:cNvPr id="844" name="Google Shape;844;p32"/>
          <p:cNvSpPr txBox="1"/>
          <p:nvPr/>
        </p:nvSpPr>
        <p:spPr>
          <a:xfrm>
            <a:off x="4377096" y="4921774"/>
            <a:ext cx="2230000"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道路や橋などが、災害でこわれた場合の復旧のために使われます。</a:t>
            </a:r>
            <a:endParaRPr b="0" i="0" sz="1400" u="none" cap="none" strike="noStrike">
              <a:solidFill>
                <a:srgbClr val="000000"/>
              </a:solidFill>
              <a:latin typeface="Arial"/>
              <a:ea typeface="Arial"/>
              <a:cs typeface="Arial"/>
              <a:sym typeface="Arial"/>
            </a:endParaRPr>
          </a:p>
        </p:txBody>
      </p:sp>
      <p:sp>
        <p:nvSpPr>
          <p:cNvPr id="845" name="Google Shape;845;p32"/>
          <p:cNvSpPr txBox="1"/>
          <p:nvPr/>
        </p:nvSpPr>
        <p:spPr>
          <a:xfrm>
            <a:off x="543231" y="5995993"/>
            <a:ext cx="2379618"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住民の代表としての仕事をする議会関係の費用として使われます。</a:t>
            </a:r>
            <a:endParaRPr b="0" i="0" sz="1400" u="none" cap="none" strike="noStrike">
              <a:solidFill>
                <a:srgbClr val="000000"/>
              </a:solidFill>
              <a:latin typeface="Arial"/>
              <a:ea typeface="Arial"/>
              <a:cs typeface="Arial"/>
              <a:sym typeface="Arial"/>
            </a:endParaRPr>
          </a:p>
        </p:txBody>
      </p:sp>
      <p:pic>
        <p:nvPicPr>
          <p:cNvPr id="846" name="Google Shape;846;p32"/>
          <p:cNvPicPr preferRelativeResize="0"/>
          <p:nvPr/>
        </p:nvPicPr>
        <p:blipFill rotWithShape="1">
          <a:blip r:embed="rId15">
            <a:alphaModFix/>
          </a:blip>
          <a:srcRect b="0" l="0" r="0" t="0"/>
          <a:stretch/>
        </p:blipFill>
        <p:spPr>
          <a:xfrm>
            <a:off x="5578213" y="5634943"/>
            <a:ext cx="1423882" cy="952528"/>
          </a:xfrm>
          <a:prstGeom prst="rect">
            <a:avLst/>
          </a:prstGeom>
          <a:noFill/>
          <a:ln>
            <a:noFill/>
          </a:ln>
        </p:spPr>
      </p:pic>
      <p:sp>
        <p:nvSpPr>
          <p:cNvPr id="847" name="Google Shape;847;p32"/>
          <p:cNvSpPr txBox="1"/>
          <p:nvPr/>
        </p:nvSpPr>
        <p:spPr>
          <a:xfrm>
            <a:off x="7154218" y="5741875"/>
            <a:ext cx="2820126"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県民1人当たりの支出額の合計は</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約</a:t>
            </a:r>
            <a:r>
              <a:rPr b="1" i="0" lang="ja-JP" sz="2800" u="none" cap="none" strike="noStrike">
                <a:solidFill>
                  <a:schemeClr val="dk1"/>
                </a:solidFill>
                <a:latin typeface="Arial"/>
                <a:ea typeface="Arial"/>
                <a:cs typeface="Arial"/>
                <a:sym typeface="Arial"/>
              </a:rPr>
              <a:t>575,600</a:t>
            </a:r>
            <a:r>
              <a:rPr b="1" i="0" lang="ja-JP" sz="2000" u="none" cap="none" strike="noStrike">
                <a:solidFill>
                  <a:schemeClr val="dk1"/>
                </a:solidFill>
                <a:latin typeface="Arial"/>
                <a:ea typeface="Arial"/>
                <a:cs typeface="Arial"/>
                <a:sym typeface="Arial"/>
              </a:rPr>
              <a:t>円</a:t>
            </a:r>
            <a:endParaRPr b="1" i="0" sz="28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500"/>
                                        <p:tgtEl>
                                          <p:spTgt spid="796"/>
                                        </p:tgtEl>
                                      </p:cBhvr>
                                    </p:animEffect>
                                  </p:childTnLst>
                                </p:cTn>
                              </p:par>
                              <p:par>
                                <p:cTn fill="hold" nodeType="with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500"/>
                                        <p:tgtEl>
                                          <p:spTgt spid="797"/>
                                        </p:tgtEl>
                                      </p:cBhvr>
                                    </p:animEffect>
                                  </p:childTnLst>
                                </p:cTn>
                              </p:par>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par>
                                <p:cTn fill="hold" nodeType="with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par>
                                <p:cTn fill="hold" nodeType="with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500"/>
                                        <p:tgtEl>
                                          <p:spTgt spid="803"/>
                                        </p:tgtEl>
                                      </p:cBhvr>
                                    </p:animEffect>
                                  </p:childTnLst>
                                </p:cTn>
                              </p:par>
                              <p:par>
                                <p:cTn fill="hold" nodeType="with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par>
                                <p:cTn fill="hold" nodeType="with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par>
                                <p:cTn fill="hold" nodeType="with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500"/>
                                        <p:tgtEl>
                                          <p:spTgt spid="808"/>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par>
                                <p:cTn fill="hold" nodeType="with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500"/>
                                        <p:tgtEl>
                                          <p:spTgt spid="812"/>
                                        </p:tgtEl>
                                      </p:cBhvr>
                                    </p:animEffect>
                                  </p:childTnLst>
                                </p:cTn>
                              </p:par>
                              <p:par>
                                <p:cTn fill="hold" nodeType="with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500"/>
                                        <p:tgtEl>
                                          <p:spTgt spid="813"/>
                                        </p:tgtEl>
                                      </p:cBhvr>
                                    </p:animEffect>
                                  </p:childTnLst>
                                </p:cTn>
                              </p:par>
                              <p:par>
                                <p:cTn fill="hold" nodeType="with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500"/>
                                        <p:tgtEl>
                                          <p:spTgt spid="814"/>
                                        </p:tgtEl>
                                      </p:cBhvr>
                                    </p:animEffect>
                                  </p:childTnLst>
                                </p:cTn>
                              </p:par>
                              <p:par>
                                <p:cTn fill="hold" nodeType="with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500"/>
                                        <p:tgtEl>
                                          <p:spTgt spid="815"/>
                                        </p:tgtEl>
                                      </p:cBhvr>
                                    </p:animEffect>
                                  </p:childTnLst>
                                </p:cTn>
                              </p:par>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par>
                                <p:cTn fill="hold" nodeType="with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500"/>
                                        <p:tgtEl>
                                          <p:spTgt spid="817"/>
                                        </p:tgtEl>
                                      </p:cBhvr>
                                    </p:animEffect>
                                  </p:childTnLst>
                                </p:cTn>
                              </p:par>
                              <p:par>
                                <p:cTn fill="hold" nodeType="with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par>
                                <p:cTn fill="hold" nodeType="with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par>
                                <p:cTn fill="hold" nodeType="with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par>
                                <p:cTn fill="hold" nodeType="with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par>
                                <p:cTn fill="hold" nodeType="with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500"/>
                                        <p:tgtEl>
                                          <p:spTgt spid="824"/>
                                        </p:tgtEl>
                                      </p:cBhvr>
                                    </p:animEffect>
                                  </p:childTnLst>
                                </p:cTn>
                              </p:par>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500"/>
                                        <p:tgtEl>
                                          <p:spTgt spid="825"/>
                                        </p:tgtEl>
                                      </p:cBhvr>
                                    </p:animEffect>
                                  </p:childTnLst>
                                </p:cTn>
                              </p:par>
                              <p:par>
                                <p:cTn fill="hold" nodeType="with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500"/>
                                        <p:tgtEl>
                                          <p:spTgt spid="826"/>
                                        </p:tgtEl>
                                      </p:cBhvr>
                                    </p:animEffect>
                                  </p:childTnLst>
                                </p:cTn>
                              </p:par>
                              <p:par>
                                <p:cTn fill="hold" nodeType="with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500"/>
                                        <p:tgtEl>
                                          <p:spTgt spid="827"/>
                                        </p:tgtEl>
                                      </p:cBhvr>
                                    </p:animEffect>
                                  </p:childTnLst>
                                </p:cTn>
                              </p:par>
                              <p:par>
                                <p:cTn fill="hold" nodeType="with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par>
                                <p:cTn fill="hold" nodeType="with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500"/>
                                        <p:tgtEl>
                                          <p:spTgt spid="829"/>
                                        </p:tgtEl>
                                      </p:cBhvr>
                                    </p:animEffect>
                                  </p:childTnLst>
                                </p:cTn>
                              </p:par>
                              <p:par>
                                <p:cTn fill="hold" nodeType="with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500"/>
                                        <p:tgtEl>
                                          <p:spTgt spid="830"/>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500"/>
                                        <p:tgtEl>
                                          <p:spTgt spid="832"/>
                                        </p:tgtEl>
                                      </p:cBhvr>
                                    </p:animEffect>
                                  </p:childTnLst>
                                </p:cTn>
                              </p:par>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par>
                                <p:cTn fill="hold" nodeType="with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500"/>
                                        <p:tgtEl>
                                          <p:spTgt spid="835"/>
                                        </p:tgtEl>
                                      </p:cBhvr>
                                    </p:animEffect>
                                  </p:childTnLst>
                                </p:cTn>
                              </p:par>
                              <p:par>
                                <p:cTn fill="hold" nodeType="with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500"/>
                                        <p:tgtEl>
                                          <p:spTgt spid="836"/>
                                        </p:tgtEl>
                                      </p:cBhvr>
                                    </p:animEffect>
                                  </p:childTnLst>
                                </p:cTn>
                              </p:par>
                              <p:par>
                                <p:cTn fill="hold" nodeType="with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500"/>
                                        <p:tgtEl>
                                          <p:spTgt spid="837"/>
                                        </p:tgtEl>
                                      </p:cBhvr>
                                    </p:animEffect>
                                  </p:childTnLst>
                                </p:cTn>
                              </p:par>
                              <p:par>
                                <p:cTn fill="hold" nodeType="with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500"/>
                                        <p:tgtEl>
                                          <p:spTgt spid="838"/>
                                        </p:tgtEl>
                                      </p:cBhvr>
                                    </p:animEffect>
                                  </p:childTnLst>
                                </p:cTn>
                              </p:par>
                              <p:par>
                                <p:cTn fill="hold" nodeType="with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par>
                                <p:cTn fill="hold" nodeType="with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500"/>
                                        <p:tgtEl>
                                          <p:spTgt spid="841"/>
                                        </p:tgtEl>
                                      </p:cBhvr>
                                    </p:animEffect>
                                  </p:childTnLst>
                                </p:cTn>
                              </p:par>
                              <p:par>
                                <p:cTn fill="hold" nodeType="with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500"/>
                                        <p:tgtEl>
                                          <p:spTgt spid="842"/>
                                        </p:tgtEl>
                                      </p:cBhvr>
                                    </p:animEffect>
                                  </p:childTnLst>
                                </p:cTn>
                              </p:par>
                              <p:par>
                                <p:cTn fill="hold" nodeType="with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500"/>
                                        <p:tgtEl>
                                          <p:spTgt spid="843"/>
                                        </p:tgtEl>
                                      </p:cBhvr>
                                    </p:animEffect>
                                  </p:childTnLst>
                                </p:cTn>
                              </p:par>
                              <p:par>
                                <p:cTn fill="hold" nodeType="with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500"/>
                                        <p:tgtEl>
                                          <p:spTgt spid="844"/>
                                        </p:tgtEl>
                                      </p:cBhvr>
                                    </p:animEffect>
                                  </p:childTnLst>
                                </p:cTn>
                              </p:par>
                              <p:par>
                                <p:cTn fill="hold" nodeType="with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500"/>
                                        <p:tgtEl>
                                          <p:spTgt spid="845"/>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500"/>
                                        <p:tgtEl>
                                          <p:spTgt spid="776"/>
                                        </p:tgtEl>
                                      </p:cBhvr>
                                    </p:animEffect>
                                  </p:childTnLst>
                                </p:cTn>
                              </p:par>
                              <p:par>
                                <p:cTn fill="hold" nodeType="with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50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33"/>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269882"/>
                </a:solidFill>
                <a:latin typeface="Arial"/>
                <a:ea typeface="Arial"/>
                <a:cs typeface="Arial"/>
                <a:sym typeface="Arial"/>
              </a:rPr>
              <a:t>6.長崎県の財政</a:t>
            </a:r>
            <a:endParaRPr b="0" i="0" sz="1400" u="none" cap="none" strike="noStrike">
              <a:solidFill>
                <a:srgbClr val="000000"/>
              </a:solidFill>
              <a:latin typeface="Arial"/>
              <a:ea typeface="Arial"/>
              <a:cs typeface="Arial"/>
              <a:sym typeface="Arial"/>
            </a:endParaRPr>
          </a:p>
        </p:txBody>
      </p:sp>
      <p:cxnSp>
        <p:nvCxnSpPr>
          <p:cNvPr id="853" name="Google Shape;853;p33"/>
          <p:cNvCxnSpPr/>
          <p:nvPr/>
        </p:nvCxnSpPr>
        <p:spPr>
          <a:xfrm>
            <a:off x="426000" y="756126"/>
            <a:ext cx="11340000" cy="0"/>
          </a:xfrm>
          <a:prstGeom prst="straightConnector1">
            <a:avLst/>
          </a:prstGeom>
          <a:noFill/>
          <a:ln cap="flat" cmpd="dbl" w="44450">
            <a:solidFill>
              <a:srgbClr val="269882"/>
            </a:solidFill>
            <a:prstDash val="solid"/>
            <a:miter lim="0"/>
            <a:headEnd len="sm" w="sm" type="none"/>
            <a:tailEnd len="sm" w="sm" type="none"/>
          </a:ln>
        </p:spPr>
      </p:cxnSp>
      <p:pic>
        <p:nvPicPr>
          <p:cNvPr id="854" name="Google Shape;854;p33"/>
          <p:cNvPicPr preferRelativeResize="0"/>
          <p:nvPr/>
        </p:nvPicPr>
        <p:blipFill rotWithShape="1">
          <a:blip r:embed="rId3">
            <a:alphaModFix/>
          </a:blip>
          <a:srcRect b="16072" l="7851" r="6718" t="13678"/>
          <a:stretch/>
        </p:blipFill>
        <p:spPr>
          <a:xfrm>
            <a:off x="8058434" y="3877028"/>
            <a:ext cx="3707566" cy="2105610"/>
          </a:xfrm>
          <a:prstGeom prst="rect">
            <a:avLst/>
          </a:prstGeom>
          <a:noFill/>
          <a:ln>
            <a:noFill/>
          </a:ln>
        </p:spPr>
      </p:pic>
      <p:sp>
        <p:nvSpPr>
          <p:cNvPr id="855" name="Google Shape;855;p33"/>
          <p:cNvSpPr/>
          <p:nvPr/>
        </p:nvSpPr>
        <p:spPr>
          <a:xfrm>
            <a:off x="8058434" y="2889691"/>
            <a:ext cx="3707566" cy="3092947"/>
          </a:xfrm>
          <a:prstGeom prst="rect">
            <a:avLst/>
          </a:prstGeom>
          <a:noFill/>
          <a:ln cap="flat" cmpd="sng" w="28575">
            <a:solidFill>
              <a:schemeClr val="accent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6" name="Google Shape;856;p33"/>
          <p:cNvSpPr/>
          <p:nvPr/>
        </p:nvSpPr>
        <p:spPr>
          <a:xfrm>
            <a:off x="9551283" y="3087427"/>
            <a:ext cx="2037244" cy="630354"/>
          </a:xfrm>
          <a:prstGeom prst="rect">
            <a:avLst/>
          </a:prstGeom>
          <a:solidFill>
            <a:srgbClr val="E8909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7" name="Google Shape;857;p33"/>
          <p:cNvSpPr/>
          <p:nvPr/>
        </p:nvSpPr>
        <p:spPr>
          <a:xfrm>
            <a:off x="426000" y="853202"/>
            <a:ext cx="11340000" cy="366692"/>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8" name="Google Shape;858;p33"/>
          <p:cNvSpPr txBox="1"/>
          <p:nvPr/>
        </p:nvSpPr>
        <p:spPr>
          <a:xfrm>
            <a:off x="2898140" y="853897"/>
            <a:ext cx="63957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ー私たちの教育のためにー　児童生徒一人当たりでは？</a:t>
            </a:r>
            <a:endParaRPr b="1" i="0" sz="1600" u="none" cap="none" strike="noStrike">
              <a:solidFill>
                <a:schemeClr val="lt1"/>
              </a:solidFill>
              <a:latin typeface="Arial"/>
              <a:ea typeface="Arial"/>
              <a:cs typeface="Arial"/>
              <a:sym typeface="Arial"/>
            </a:endParaRPr>
          </a:p>
        </p:txBody>
      </p:sp>
      <p:sp>
        <p:nvSpPr>
          <p:cNvPr id="859" name="Google Shape;859;p33"/>
          <p:cNvSpPr txBox="1"/>
          <p:nvPr/>
        </p:nvSpPr>
        <p:spPr>
          <a:xfrm>
            <a:off x="559038" y="1410013"/>
            <a:ext cx="11340000" cy="74033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国や地方公共団体では、だれもがよりよい教育を受けられるように、教育費に多額の予算を使っています。その金額は、中学生一人につき、1年間に約108万円にもなります。</a:t>
            </a:r>
            <a:endParaRPr b="0" i="0" sz="1800" u="none" cap="none" strike="noStrike">
              <a:solidFill>
                <a:schemeClr val="dk1"/>
              </a:solidFill>
              <a:latin typeface="Arial"/>
              <a:ea typeface="Arial"/>
              <a:cs typeface="Arial"/>
              <a:sym typeface="Arial"/>
            </a:endParaRPr>
          </a:p>
        </p:txBody>
      </p:sp>
      <p:sp>
        <p:nvSpPr>
          <p:cNvPr id="860" name="Google Shape;860;p33"/>
          <p:cNvSpPr txBox="1"/>
          <p:nvPr/>
        </p:nvSpPr>
        <p:spPr>
          <a:xfrm>
            <a:off x="559038" y="2280987"/>
            <a:ext cx="9582704" cy="40793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1" i="0" lang="ja-JP" sz="1800" u="none" cap="none" strike="noStrike">
                <a:solidFill>
                  <a:srgbClr val="0070C0"/>
                </a:solidFill>
                <a:latin typeface="Arial"/>
                <a:ea typeface="Arial"/>
                <a:cs typeface="Arial"/>
                <a:sym typeface="Arial"/>
              </a:rPr>
              <a:t>●公立学校の児童･生徒一人当たりの国や地方公共団体年間教育費の負担額（令和5年度）</a:t>
            </a:r>
            <a:endParaRPr b="1" i="0" sz="1800" u="none" cap="none" strike="noStrike">
              <a:solidFill>
                <a:srgbClr val="0070C0"/>
              </a:solidFill>
              <a:latin typeface="Arial"/>
              <a:ea typeface="Arial"/>
              <a:cs typeface="Arial"/>
              <a:sym typeface="Arial"/>
            </a:endParaRPr>
          </a:p>
        </p:txBody>
      </p:sp>
      <p:sp>
        <p:nvSpPr>
          <p:cNvPr id="861" name="Google Shape;861;p33"/>
          <p:cNvSpPr/>
          <p:nvPr/>
        </p:nvSpPr>
        <p:spPr>
          <a:xfrm>
            <a:off x="425999" y="2889691"/>
            <a:ext cx="4479487" cy="1113183"/>
          </a:xfrm>
          <a:prstGeom prst="rect">
            <a:avLst/>
          </a:prstGeom>
          <a:solidFill>
            <a:srgbClr val="F6D2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2" name="Google Shape;862;p33"/>
          <p:cNvSpPr/>
          <p:nvPr/>
        </p:nvSpPr>
        <p:spPr>
          <a:xfrm>
            <a:off x="425999" y="4002874"/>
            <a:ext cx="4479487" cy="1113183"/>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3" name="Google Shape;863;p33"/>
          <p:cNvSpPr/>
          <p:nvPr/>
        </p:nvSpPr>
        <p:spPr>
          <a:xfrm>
            <a:off x="425999" y="5284270"/>
            <a:ext cx="4479487" cy="1113183"/>
          </a:xfrm>
          <a:prstGeom prst="rect">
            <a:avLst/>
          </a:pr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4" name="Google Shape;864;p33"/>
          <p:cNvSpPr txBox="1"/>
          <p:nvPr/>
        </p:nvSpPr>
        <p:spPr>
          <a:xfrm>
            <a:off x="559038" y="3032136"/>
            <a:ext cx="2099586" cy="7507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小学生</a:t>
            </a:r>
            <a:endParaRPr b="1" i="0" sz="2000" u="none" cap="none" strike="noStrike">
              <a:solidFill>
                <a:schemeClr val="dk1"/>
              </a:solidFill>
              <a:latin typeface="Arial"/>
              <a:ea typeface="Arial"/>
              <a:cs typeface="Arial"/>
              <a:sym typeface="Arial"/>
            </a:endParaRPr>
          </a:p>
          <a:p>
            <a:pPr indent="0" lvl="0" marL="0" marR="0" rtl="0" algn="r">
              <a:lnSpc>
                <a:spcPct val="12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96万8,000円</a:t>
            </a:r>
            <a:endParaRPr b="0" i="0" sz="1400" u="none" cap="none" strike="noStrike">
              <a:solidFill>
                <a:srgbClr val="000000"/>
              </a:solidFill>
              <a:latin typeface="Arial"/>
              <a:ea typeface="Arial"/>
              <a:cs typeface="Arial"/>
              <a:sym typeface="Arial"/>
            </a:endParaRPr>
          </a:p>
        </p:txBody>
      </p:sp>
      <p:sp>
        <p:nvSpPr>
          <p:cNvPr id="865" name="Google Shape;865;p33"/>
          <p:cNvSpPr txBox="1"/>
          <p:nvPr/>
        </p:nvSpPr>
        <p:spPr>
          <a:xfrm>
            <a:off x="559038" y="4145319"/>
            <a:ext cx="2100255" cy="7507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中学生</a:t>
            </a:r>
            <a:endParaRPr b="1" i="0" sz="2000" u="none" cap="none" strike="noStrike">
              <a:solidFill>
                <a:schemeClr val="dk1"/>
              </a:solidFill>
              <a:latin typeface="Arial"/>
              <a:ea typeface="Arial"/>
              <a:cs typeface="Arial"/>
              <a:sym typeface="Arial"/>
            </a:endParaRPr>
          </a:p>
          <a:p>
            <a:pPr indent="0" lvl="0" marL="0" marR="0" rtl="0" algn="r">
              <a:lnSpc>
                <a:spcPct val="12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108万3,000円</a:t>
            </a:r>
            <a:endParaRPr b="0" i="0" sz="1400" u="none" cap="none" strike="noStrike">
              <a:solidFill>
                <a:srgbClr val="000000"/>
              </a:solidFill>
              <a:latin typeface="Arial"/>
              <a:ea typeface="Arial"/>
              <a:cs typeface="Arial"/>
              <a:sym typeface="Arial"/>
            </a:endParaRPr>
          </a:p>
        </p:txBody>
      </p:sp>
      <p:sp>
        <p:nvSpPr>
          <p:cNvPr id="866" name="Google Shape;866;p33"/>
          <p:cNvSpPr txBox="1"/>
          <p:nvPr/>
        </p:nvSpPr>
        <p:spPr>
          <a:xfrm>
            <a:off x="559038" y="5426715"/>
            <a:ext cx="2100255" cy="7507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高校生</a:t>
            </a:r>
            <a:r>
              <a:rPr b="1" i="0" lang="ja-JP" sz="1400" u="none" cap="none" strike="noStrike">
                <a:solidFill>
                  <a:schemeClr val="dk1"/>
                </a:solidFill>
                <a:latin typeface="Arial"/>
                <a:ea typeface="Arial"/>
                <a:cs typeface="Arial"/>
                <a:sym typeface="Arial"/>
              </a:rPr>
              <a:t>（全日制）</a:t>
            </a:r>
            <a:endParaRPr b="1" i="0" sz="1400" u="none" cap="none" strike="noStrike">
              <a:solidFill>
                <a:schemeClr val="dk1"/>
              </a:solidFill>
              <a:latin typeface="Arial"/>
              <a:ea typeface="Arial"/>
              <a:cs typeface="Arial"/>
              <a:sym typeface="Arial"/>
            </a:endParaRPr>
          </a:p>
          <a:p>
            <a:pPr indent="0" lvl="0" marL="0" marR="0" rtl="0" algn="r">
              <a:lnSpc>
                <a:spcPct val="12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106万4,000円</a:t>
            </a:r>
            <a:endParaRPr b="1" i="0" sz="2800" u="none" cap="none" strike="noStrike">
              <a:solidFill>
                <a:schemeClr val="dk1"/>
              </a:solidFill>
              <a:latin typeface="Arial"/>
              <a:ea typeface="Arial"/>
              <a:cs typeface="Arial"/>
              <a:sym typeface="Arial"/>
            </a:endParaRPr>
          </a:p>
        </p:txBody>
      </p:sp>
      <p:pic>
        <p:nvPicPr>
          <p:cNvPr id="867" name="Google Shape;867;p33"/>
          <p:cNvPicPr preferRelativeResize="0"/>
          <p:nvPr/>
        </p:nvPicPr>
        <p:blipFill rotWithShape="1">
          <a:blip r:embed="rId4">
            <a:alphaModFix/>
          </a:blip>
          <a:srcRect b="-3381" l="0" r="0" t="-1"/>
          <a:stretch/>
        </p:blipFill>
        <p:spPr>
          <a:xfrm>
            <a:off x="2922213" y="3145021"/>
            <a:ext cx="1444802" cy="789179"/>
          </a:xfrm>
          <a:prstGeom prst="rect">
            <a:avLst/>
          </a:prstGeom>
          <a:noFill/>
          <a:ln>
            <a:noFill/>
          </a:ln>
        </p:spPr>
      </p:pic>
      <p:pic>
        <p:nvPicPr>
          <p:cNvPr id="868" name="Google Shape;868;p33"/>
          <p:cNvPicPr preferRelativeResize="0"/>
          <p:nvPr/>
        </p:nvPicPr>
        <p:blipFill rotWithShape="1">
          <a:blip r:embed="rId5">
            <a:alphaModFix/>
          </a:blip>
          <a:srcRect b="6107" l="0" r="0" t="0"/>
          <a:stretch/>
        </p:blipFill>
        <p:spPr>
          <a:xfrm>
            <a:off x="2658624" y="5517696"/>
            <a:ext cx="1974507" cy="879757"/>
          </a:xfrm>
          <a:prstGeom prst="rect">
            <a:avLst/>
          </a:prstGeom>
          <a:noFill/>
          <a:ln>
            <a:noFill/>
          </a:ln>
        </p:spPr>
      </p:pic>
      <p:pic>
        <p:nvPicPr>
          <p:cNvPr id="869" name="Google Shape;869;p33"/>
          <p:cNvPicPr preferRelativeResize="0"/>
          <p:nvPr/>
        </p:nvPicPr>
        <p:blipFill rotWithShape="1">
          <a:blip r:embed="rId6">
            <a:alphaModFix/>
          </a:blip>
          <a:srcRect b="3848" l="0" r="0" t="0"/>
          <a:stretch/>
        </p:blipFill>
        <p:spPr>
          <a:xfrm>
            <a:off x="2763954" y="4288654"/>
            <a:ext cx="1763845" cy="827403"/>
          </a:xfrm>
          <a:prstGeom prst="rect">
            <a:avLst/>
          </a:prstGeom>
          <a:noFill/>
          <a:ln>
            <a:noFill/>
          </a:ln>
        </p:spPr>
      </p:pic>
      <p:sp>
        <p:nvSpPr>
          <p:cNvPr id="870" name="Google Shape;870;p33"/>
          <p:cNvSpPr/>
          <p:nvPr/>
        </p:nvSpPr>
        <p:spPr>
          <a:xfrm>
            <a:off x="5038525" y="3339422"/>
            <a:ext cx="2937565" cy="1326904"/>
          </a:xfrm>
          <a:prstGeom prst="rightArrow">
            <a:avLst>
              <a:gd fmla="val 50000" name="adj1"/>
              <a:gd fmla="val 50000" name="adj2"/>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1" name="Google Shape;871;p33"/>
          <p:cNvSpPr txBox="1"/>
          <p:nvPr/>
        </p:nvSpPr>
        <p:spPr>
          <a:xfrm>
            <a:off x="425999" y="6427166"/>
            <a:ext cx="526297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※私立学校でも、税金により教育に係る費用の一部が補助されています。</a:t>
            </a:r>
            <a:endParaRPr b="0" i="0" sz="1200" u="none" cap="none" strike="noStrike">
              <a:solidFill>
                <a:schemeClr val="dk1"/>
              </a:solidFill>
              <a:latin typeface="Arial"/>
              <a:ea typeface="Arial"/>
              <a:cs typeface="Arial"/>
              <a:sym typeface="Arial"/>
            </a:endParaRPr>
          </a:p>
        </p:txBody>
      </p:sp>
      <p:sp>
        <p:nvSpPr>
          <p:cNvPr id="872" name="Google Shape;872;p33"/>
          <p:cNvSpPr txBox="1"/>
          <p:nvPr/>
        </p:nvSpPr>
        <p:spPr>
          <a:xfrm>
            <a:off x="5120869" y="3741264"/>
            <a:ext cx="251876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生徒一人の義務教育に使われた税金を単純に累計すると…</a:t>
            </a:r>
            <a:endParaRPr b="0" i="0" sz="1400" u="none" cap="none" strike="noStrike">
              <a:solidFill>
                <a:schemeClr val="lt1"/>
              </a:solidFill>
              <a:latin typeface="Arial"/>
              <a:ea typeface="Arial"/>
              <a:cs typeface="Arial"/>
              <a:sym typeface="Arial"/>
            </a:endParaRPr>
          </a:p>
        </p:txBody>
      </p:sp>
      <p:sp>
        <p:nvSpPr>
          <p:cNvPr id="873" name="Google Shape;873;p33"/>
          <p:cNvSpPr txBox="1"/>
          <p:nvPr/>
        </p:nvSpPr>
        <p:spPr>
          <a:xfrm>
            <a:off x="8436121" y="3278289"/>
            <a:ext cx="121683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9年間で</a:t>
            </a:r>
            <a:endParaRPr b="0" i="0" sz="1400" u="none" cap="none" strike="noStrike">
              <a:solidFill>
                <a:srgbClr val="000000"/>
              </a:solidFill>
              <a:latin typeface="Arial"/>
              <a:ea typeface="Arial"/>
              <a:cs typeface="Arial"/>
              <a:sym typeface="Arial"/>
            </a:endParaRPr>
          </a:p>
        </p:txBody>
      </p:sp>
      <p:sp>
        <p:nvSpPr>
          <p:cNvPr id="874" name="Google Shape;874;p33"/>
          <p:cNvSpPr txBox="1"/>
          <p:nvPr/>
        </p:nvSpPr>
        <p:spPr>
          <a:xfrm>
            <a:off x="9551284" y="3119042"/>
            <a:ext cx="20372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約</a:t>
            </a:r>
            <a:r>
              <a:rPr b="1" i="0" lang="ja-JP" sz="3600" u="none" cap="none" strike="noStrike">
                <a:solidFill>
                  <a:schemeClr val="lt1"/>
                </a:solidFill>
                <a:latin typeface="Arial"/>
                <a:ea typeface="Arial"/>
                <a:cs typeface="Arial"/>
                <a:sym typeface="Arial"/>
              </a:rPr>
              <a:t>906</a:t>
            </a:r>
            <a:r>
              <a:rPr b="1" i="0" lang="ja-JP" sz="2400" u="none" cap="none" strike="noStrike">
                <a:solidFill>
                  <a:schemeClr val="lt1"/>
                </a:solidFill>
                <a:latin typeface="Arial"/>
                <a:ea typeface="Arial"/>
                <a:cs typeface="Arial"/>
                <a:sym typeface="Arial"/>
              </a:rPr>
              <a:t>万円</a:t>
            </a:r>
            <a:endParaRPr b="1" i="0" sz="36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500"/>
                                        <p:tgtEl>
                                          <p:spTgt spid="858"/>
                                        </p:tgtEl>
                                      </p:cBhvr>
                                    </p:animEffect>
                                  </p:childTnLst>
                                </p:cTn>
                              </p:par>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500"/>
                                        <p:tgtEl>
                                          <p:spTgt spid="857"/>
                                        </p:tgtEl>
                                      </p:cBhvr>
                                    </p:animEffect>
                                  </p:childTnLst>
                                </p:cTn>
                              </p:par>
                              <p:par>
                                <p:cTn fill="hold" nodeType="with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500"/>
                                        <p:tgtEl>
                                          <p:spTgt spid="859"/>
                                        </p:tgtEl>
                                      </p:cBhvr>
                                    </p:animEffect>
                                  </p:childTnLst>
                                </p:cTn>
                              </p:par>
                              <p:par>
                                <p:cTn fill="hold" nodeType="with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par>
                                <p:cTn fill="hold" nodeType="with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500"/>
                                        <p:tgtEl>
                                          <p:spTgt spid="862"/>
                                        </p:tgtEl>
                                      </p:cBhvr>
                                    </p:animEffect>
                                  </p:childTnLst>
                                </p:cTn>
                              </p:par>
                              <p:par>
                                <p:cTn fill="hold" nodeType="with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500"/>
                                        <p:tgtEl>
                                          <p:spTgt spid="863"/>
                                        </p:tgtEl>
                                      </p:cBhvr>
                                    </p:animEffect>
                                  </p:childTnLst>
                                </p:cTn>
                              </p:par>
                              <p:par>
                                <p:cTn fill="hold" nodeType="with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par>
                                <p:cTn fill="hold" nodeType="with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500"/>
                                        <p:tgtEl>
                                          <p:spTgt spid="865"/>
                                        </p:tgtEl>
                                      </p:cBhvr>
                                    </p:animEffect>
                                  </p:childTnLst>
                                </p:cTn>
                              </p:par>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par>
                                <p:cTn fill="hold" nodeType="with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500"/>
                                        <p:tgtEl>
                                          <p:spTgt spid="867"/>
                                        </p:tgtEl>
                                      </p:cBhvr>
                                    </p:animEffect>
                                  </p:childTnLst>
                                </p:cTn>
                              </p:par>
                              <p:par>
                                <p:cTn fill="hold" nodeType="with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
                                        <p:tgtEl>
                                          <p:spTgt spid="868"/>
                                        </p:tgtEl>
                                      </p:cBhvr>
                                    </p:animEffect>
                                  </p:childTnLst>
                                </p:cTn>
                              </p:par>
                              <p:par>
                                <p:cTn fill="hold" nodeType="with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500"/>
                                        <p:tgtEl>
                                          <p:spTgt spid="869"/>
                                        </p:tgtEl>
                                      </p:cBhvr>
                                    </p:animEffec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500"/>
                                        <p:tgtEl>
                                          <p:spTgt spid="871"/>
                                        </p:tgtEl>
                                      </p:cBhvr>
                                    </p:animEffect>
                                  </p:childTnLst>
                                </p:cTn>
                              </p:par>
                              <p:par>
                                <p:cTn fill="hold" nodeType="with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500"/>
                                        <p:tgtEl>
                                          <p:spTgt spid="8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500"/>
                                        <p:tgtEl>
                                          <p:spTgt spid="872"/>
                                        </p:tgtEl>
                                      </p:cBhvr>
                                    </p:animEffect>
                                  </p:childTnLst>
                                </p:cTn>
                              </p:par>
                              <p:par>
                                <p:cTn fill="hold" nodeType="with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500"/>
                                        <p:tgtEl>
                                          <p:spTgt spid="87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par>
                                <p:cTn fill="hold" nodeType="with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par>
                                <p:cTn fill="hold" nodeType="with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500"/>
                                        <p:tgtEl>
                                          <p:spTgt spid="856"/>
                                        </p:tgtEl>
                                      </p:cBhvr>
                                    </p:animEffect>
                                  </p:childTnLst>
                                </p:cTn>
                              </p:par>
                              <p:par>
                                <p:cTn fill="hold" nodeType="with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5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34"/>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269882"/>
                </a:solidFill>
                <a:latin typeface="Arial"/>
                <a:ea typeface="Arial"/>
                <a:cs typeface="Arial"/>
                <a:sym typeface="Arial"/>
              </a:rPr>
              <a:t>6.長崎県の財政</a:t>
            </a:r>
            <a:endParaRPr b="0" i="0" sz="1400" u="none" cap="none" strike="noStrike">
              <a:solidFill>
                <a:srgbClr val="000000"/>
              </a:solidFill>
              <a:latin typeface="Arial"/>
              <a:ea typeface="Arial"/>
              <a:cs typeface="Arial"/>
              <a:sym typeface="Arial"/>
            </a:endParaRPr>
          </a:p>
        </p:txBody>
      </p:sp>
      <p:cxnSp>
        <p:nvCxnSpPr>
          <p:cNvPr id="880" name="Google Shape;880;p34"/>
          <p:cNvCxnSpPr/>
          <p:nvPr/>
        </p:nvCxnSpPr>
        <p:spPr>
          <a:xfrm>
            <a:off x="426000" y="756126"/>
            <a:ext cx="11340000" cy="0"/>
          </a:xfrm>
          <a:prstGeom prst="straightConnector1">
            <a:avLst/>
          </a:prstGeom>
          <a:noFill/>
          <a:ln cap="flat" cmpd="dbl" w="44450">
            <a:solidFill>
              <a:srgbClr val="269882"/>
            </a:solidFill>
            <a:prstDash val="solid"/>
            <a:miter lim="0"/>
            <a:headEnd len="sm" w="sm" type="none"/>
            <a:tailEnd len="sm" w="sm" type="none"/>
          </a:ln>
        </p:spPr>
      </p:cxnSp>
      <p:sp>
        <p:nvSpPr>
          <p:cNvPr id="881" name="Google Shape;881;p34"/>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269882"/>
                </a:solidFill>
                <a:latin typeface="Arial"/>
                <a:ea typeface="Arial"/>
                <a:cs typeface="Arial"/>
                <a:sym typeface="Arial"/>
              </a:rPr>
              <a:t>6.長崎県の財政</a:t>
            </a:r>
            <a:endParaRPr b="0" i="0" sz="1400" u="none" cap="none" strike="noStrike">
              <a:solidFill>
                <a:srgbClr val="000000"/>
              </a:solidFill>
              <a:latin typeface="Arial"/>
              <a:ea typeface="Arial"/>
              <a:cs typeface="Arial"/>
              <a:sym typeface="Arial"/>
            </a:endParaRPr>
          </a:p>
        </p:txBody>
      </p:sp>
      <p:cxnSp>
        <p:nvCxnSpPr>
          <p:cNvPr id="882" name="Google Shape;882;p34"/>
          <p:cNvCxnSpPr/>
          <p:nvPr/>
        </p:nvCxnSpPr>
        <p:spPr>
          <a:xfrm>
            <a:off x="426000" y="756126"/>
            <a:ext cx="11340000" cy="0"/>
          </a:xfrm>
          <a:prstGeom prst="straightConnector1">
            <a:avLst/>
          </a:prstGeom>
          <a:noFill/>
          <a:ln cap="flat" cmpd="dbl" w="44450">
            <a:solidFill>
              <a:srgbClr val="269882"/>
            </a:solidFill>
            <a:prstDash val="solid"/>
            <a:miter lim="0"/>
            <a:headEnd len="sm" w="sm" type="none"/>
            <a:tailEnd len="sm" w="sm" type="none"/>
          </a:ln>
        </p:spPr>
      </p:cxnSp>
      <p:sp>
        <p:nvSpPr>
          <p:cNvPr id="883" name="Google Shape;883;p34"/>
          <p:cNvSpPr/>
          <p:nvPr/>
        </p:nvSpPr>
        <p:spPr>
          <a:xfrm>
            <a:off x="426000" y="853202"/>
            <a:ext cx="11340000" cy="366692"/>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4" name="Google Shape;884;p34"/>
          <p:cNvSpPr txBox="1"/>
          <p:nvPr/>
        </p:nvSpPr>
        <p:spPr>
          <a:xfrm>
            <a:off x="2898140" y="853897"/>
            <a:ext cx="63957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長崎県の各市町での税金の使われ方</a:t>
            </a:r>
            <a:endParaRPr b="0" i="0" sz="1400" u="none" cap="none" strike="noStrike">
              <a:solidFill>
                <a:srgbClr val="000000"/>
              </a:solidFill>
              <a:latin typeface="Arial"/>
              <a:ea typeface="Arial"/>
              <a:cs typeface="Arial"/>
              <a:sym typeface="Arial"/>
            </a:endParaRPr>
          </a:p>
        </p:txBody>
      </p:sp>
      <p:sp>
        <p:nvSpPr>
          <p:cNvPr id="885" name="Google Shape;885;p34"/>
          <p:cNvSpPr txBox="1"/>
          <p:nvPr/>
        </p:nvSpPr>
        <p:spPr>
          <a:xfrm>
            <a:off x="559050" y="1329650"/>
            <a:ext cx="11318700" cy="7788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税金はいろいろなところに使われています。みなさんが住んでいる地域ではどのように使われているかな。</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6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みなさんが住んでいる地方公共団体（市町）の税金の使われ方を調べてみよう。</a:t>
            </a:r>
            <a:endParaRPr b="0" i="0" sz="1400" u="none" cap="none" strike="noStrike">
              <a:solidFill>
                <a:srgbClr val="000000"/>
              </a:solidFill>
              <a:latin typeface="Arial"/>
              <a:ea typeface="Arial"/>
              <a:cs typeface="Arial"/>
              <a:sym typeface="Arial"/>
            </a:endParaRPr>
          </a:p>
        </p:txBody>
      </p:sp>
      <p:grpSp>
        <p:nvGrpSpPr>
          <p:cNvPr id="886" name="Google Shape;886;p34"/>
          <p:cNvGrpSpPr/>
          <p:nvPr/>
        </p:nvGrpSpPr>
        <p:grpSpPr>
          <a:xfrm>
            <a:off x="8276533" y="2216134"/>
            <a:ext cx="3601317" cy="1762355"/>
            <a:chOff x="7131453" y="2375792"/>
            <a:chExt cx="3601317" cy="1762355"/>
          </a:xfrm>
        </p:grpSpPr>
        <p:sp>
          <p:nvSpPr>
            <p:cNvPr id="887" name="Google Shape;887;p34"/>
            <p:cNvSpPr/>
            <p:nvPr/>
          </p:nvSpPr>
          <p:spPr>
            <a:xfrm>
              <a:off x="7131453" y="2375792"/>
              <a:ext cx="3601317" cy="1762355"/>
            </a:xfrm>
            <a:prstGeom prst="roundRect">
              <a:avLst>
                <a:gd fmla="val 6431" name="adj"/>
              </a:avLst>
            </a:prstGeom>
            <a:solidFill>
              <a:schemeClr val="lt1"/>
            </a:solidFill>
            <a:ln cap="flat" cmpd="sng" w="1270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8" name="Google Shape;888;p34"/>
            <p:cNvSpPr/>
            <p:nvPr/>
          </p:nvSpPr>
          <p:spPr>
            <a:xfrm>
              <a:off x="7239098" y="2439528"/>
              <a:ext cx="3413662" cy="1612035"/>
            </a:xfrm>
            <a:prstGeom prst="rect">
              <a:avLst/>
            </a:prstGeom>
            <a:noFill/>
            <a:ln>
              <a:noFill/>
            </a:ln>
          </p:spPr>
          <p:txBody>
            <a:bodyPr anchorCtr="0" anchor="ctr" bIns="36000" lIns="36000" spcFirstLastPara="1" rIns="36000" wrap="square" tIns="36000">
              <a:noAutofit/>
            </a:bodyPr>
            <a:lstStyle/>
            <a:p>
              <a:pPr indent="0" lvl="0" marL="0" marR="0" rtl="0" algn="l">
                <a:lnSpc>
                  <a:spcPct val="120000"/>
                </a:lnSpc>
                <a:spcBef>
                  <a:spcPts val="0"/>
                </a:spcBef>
                <a:spcAft>
                  <a:spcPts val="0"/>
                </a:spcAft>
                <a:buClr>
                  <a:schemeClr val="dk1"/>
                </a:buClr>
                <a:buSzPts val="1600"/>
                <a:buFont typeface="Arial"/>
                <a:buNone/>
              </a:pPr>
              <a:r>
                <a:rPr b="0" i="0" lang="ja-JP" sz="1600" u="none" cap="none" strike="noStrike">
                  <a:solidFill>
                    <a:schemeClr val="dk1"/>
                  </a:solidFill>
                  <a:latin typeface="Arial"/>
                  <a:ea typeface="Arial"/>
                  <a:cs typeface="Arial"/>
                  <a:sym typeface="Arial"/>
                </a:rPr>
                <a:t>市町の名称をクリックすると、自治体のホームページへ移動します。</a:t>
              </a:r>
              <a:endParaRPr b="0" i="0" sz="1600" u="none" cap="none" strike="noStrike">
                <a:solidFill>
                  <a:schemeClr val="dk1"/>
                </a:solidFill>
                <a:latin typeface="Arial"/>
                <a:ea typeface="Arial"/>
                <a:cs typeface="Arial"/>
                <a:sym typeface="Arial"/>
              </a:endParaRPr>
            </a:p>
            <a:p>
              <a:pPr indent="0" lvl="0" marL="0" marR="0" rtl="0" algn="l">
                <a:lnSpc>
                  <a:spcPct val="120000"/>
                </a:lnSpc>
                <a:spcBef>
                  <a:spcPts val="600"/>
                </a:spcBef>
                <a:spcAft>
                  <a:spcPts val="0"/>
                </a:spcAft>
                <a:buClr>
                  <a:schemeClr val="dk1"/>
                </a:buClr>
                <a:buSzPts val="1600"/>
                <a:buFont typeface="Arial"/>
                <a:buNone/>
              </a:pPr>
              <a:r>
                <a:rPr b="0" i="0" lang="ja-JP" sz="1600" u="none" cap="none" strike="noStrike">
                  <a:solidFill>
                    <a:schemeClr val="dk1"/>
                  </a:solidFill>
                  <a:latin typeface="Arial"/>
                  <a:ea typeface="Arial"/>
                  <a:cs typeface="Arial"/>
                  <a:sym typeface="Arial"/>
                </a:rPr>
                <a:t>ホームページ上にある検索バーに</a:t>
              </a:r>
              <a:r>
                <a:rPr b="1" i="0" lang="ja-JP" sz="1600" u="none" cap="none" strike="noStrike">
                  <a:solidFill>
                    <a:schemeClr val="dk1"/>
                  </a:solidFill>
                  <a:latin typeface="Arial"/>
                  <a:ea typeface="Arial"/>
                  <a:cs typeface="Arial"/>
                  <a:sym typeface="Arial"/>
                </a:rPr>
                <a:t>「</a:t>
              </a:r>
              <a:r>
                <a:rPr b="1" i="0" lang="ja-JP" sz="1600" u="none" cap="none" strike="noStrike">
                  <a:solidFill>
                    <a:schemeClr val="dk1"/>
                  </a:solidFill>
                  <a:highlight>
                    <a:srgbClr val="FFFF00"/>
                  </a:highlight>
                  <a:latin typeface="Arial"/>
                  <a:ea typeface="Arial"/>
                  <a:cs typeface="Arial"/>
                  <a:sym typeface="Arial"/>
                </a:rPr>
                <a:t>予算</a:t>
              </a:r>
              <a:r>
                <a:rPr b="1" i="0" lang="ja-JP" sz="1600" u="none" cap="none" strike="noStrike">
                  <a:solidFill>
                    <a:schemeClr val="dk1"/>
                  </a:solidFill>
                  <a:latin typeface="Arial"/>
                  <a:ea typeface="Arial"/>
                  <a:cs typeface="Arial"/>
                  <a:sym typeface="Arial"/>
                </a:rPr>
                <a:t>」「</a:t>
              </a:r>
              <a:r>
                <a:rPr b="1" i="0" lang="ja-JP" sz="1600" u="none" cap="none" strike="noStrike">
                  <a:solidFill>
                    <a:schemeClr val="dk1"/>
                  </a:solidFill>
                  <a:highlight>
                    <a:srgbClr val="FFFF00"/>
                  </a:highlight>
                  <a:latin typeface="Arial"/>
                  <a:ea typeface="Arial"/>
                  <a:cs typeface="Arial"/>
                  <a:sym typeface="Arial"/>
                </a:rPr>
                <a:t>財政</a:t>
              </a:r>
              <a:r>
                <a:rPr b="1" i="0" lang="ja-JP" sz="1600" u="none" cap="none" strike="noStrike">
                  <a:solidFill>
                    <a:schemeClr val="dk1"/>
                  </a:solidFill>
                  <a:latin typeface="Arial"/>
                  <a:ea typeface="Arial"/>
                  <a:cs typeface="Arial"/>
                  <a:sym typeface="Arial"/>
                </a:rPr>
                <a:t>」</a:t>
              </a:r>
              <a:r>
                <a:rPr b="0" i="0" lang="ja-JP" sz="1600" u="none" cap="none" strike="noStrike">
                  <a:solidFill>
                    <a:schemeClr val="dk1"/>
                  </a:solidFill>
                  <a:latin typeface="Arial"/>
                  <a:ea typeface="Arial"/>
                  <a:cs typeface="Arial"/>
                  <a:sym typeface="Arial"/>
                </a:rPr>
                <a:t>などのキーワードを入力して調べてみよう。</a:t>
              </a:r>
              <a:endParaRPr b="0" i="0" sz="1600" u="none" cap="none" strike="noStrike">
                <a:solidFill>
                  <a:schemeClr val="dk1"/>
                </a:solidFill>
                <a:latin typeface="Arial"/>
                <a:ea typeface="Arial"/>
                <a:cs typeface="Arial"/>
                <a:sym typeface="Arial"/>
              </a:endParaRPr>
            </a:p>
          </p:txBody>
        </p:sp>
      </p:grpSp>
      <p:pic>
        <p:nvPicPr>
          <p:cNvPr id="889" name="Google Shape;889;p34"/>
          <p:cNvPicPr preferRelativeResize="0"/>
          <p:nvPr/>
        </p:nvPicPr>
        <p:blipFill rotWithShape="1">
          <a:blip r:embed="rId3">
            <a:alphaModFix/>
          </a:blip>
          <a:srcRect b="0" l="0" r="0" t="0"/>
          <a:stretch/>
        </p:blipFill>
        <p:spPr>
          <a:xfrm>
            <a:off x="483447" y="2189456"/>
            <a:ext cx="8026877" cy="4588534"/>
          </a:xfrm>
          <a:prstGeom prst="rect">
            <a:avLst/>
          </a:prstGeom>
          <a:noFill/>
          <a:ln>
            <a:noFill/>
          </a:ln>
        </p:spPr>
      </p:pic>
      <p:sp>
        <p:nvSpPr>
          <p:cNvPr id="890" name="Google Shape;890;p34">
            <a:hlinkClick r:id="rId4"/>
          </p:cNvPr>
          <p:cNvSpPr txBox="1"/>
          <p:nvPr/>
        </p:nvSpPr>
        <p:spPr>
          <a:xfrm>
            <a:off x="1189299" y="4254889"/>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対馬市</a:t>
            </a:r>
            <a:endParaRPr b="1" i="0" sz="1200" u="none" cap="none" strike="noStrike">
              <a:solidFill>
                <a:schemeClr val="dk1"/>
              </a:solidFill>
              <a:latin typeface="Arial"/>
              <a:ea typeface="Arial"/>
              <a:cs typeface="Arial"/>
              <a:sym typeface="Arial"/>
            </a:endParaRPr>
          </a:p>
        </p:txBody>
      </p:sp>
      <p:sp>
        <p:nvSpPr>
          <p:cNvPr id="891" name="Google Shape;891;p34">
            <a:hlinkClick r:id="rId5"/>
          </p:cNvPr>
          <p:cNvSpPr txBox="1"/>
          <p:nvPr/>
        </p:nvSpPr>
        <p:spPr>
          <a:xfrm>
            <a:off x="2793484" y="2438249"/>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壱岐市</a:t>
            </a:r>
            <a:endParaRPr b="1" i="0" sz="1200" u="none" cap="none" strike="noStrike">
              <a:solidFill>
                <a:schemeClr val="dk1"/>
              </a:solidFill>
              <a:latin typeface="Arial"/>
              <a:ea typeface="Arial"/>
              <a:cs typeface="Arial"/>
              <a:sym typeface="Arial"/>
            </a:endParaRPr>
          </a:p>
        </p:txBody>
      </p:sp>
      <p:sp>
        <p:nvSpPr>
          <p:cNvPr id="892" name="Google Shape;892;p34">
            <a:hlinkClick r:id="rId6"/>
          </p:cNvPr>
          <p:cNvSpPr txBox="1"/>
          <p:nvPr/>
        </p:nvSpPr>
        <p:spPr>
          <a:xfrm>
            <a:off x="2137034" y="5832058"/>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五島市</a:t>
            </a:r>
            <a:endParaRPr b="1" i="0" sz="1200" u="none" cap="none" strike="noStrike">
              <a:solidFill>
                <a:schemeClr val="dk1"/>
              </a:solidFill>
              <a:latin typeface="Arial"/>
              <a:ea typeface="Arial"/>
              <a:cs typeface="Arial"/>
              <a:sym typeface="Arial"/>
            </a:endParaRPr>
          </a:p>
        </p:txBody>
      </p:sp>
      <p:sp>
        <p:nvSpPr>
          <p:cNvPr id="893" name="Google Shape;893;p34">
            <a:hlinkClick r:id="rId7"/>
          </p:cNvPr>
          <p:cNvSpPr txBox="1"/>
          <p:nvPr/>
        </p:nvSpPr>
        <p:spPr>
          <a:xfrm>
            <a:off x="3401048" y="4777330"/>
            <a:ext cx="95410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新上五島町</a:t>
            </a:r>
            <a:endParaRPr b="1" i="0" sz="1200" u="none" cap="none" strike="noStrike">
              <a:solidFill>
                <a:schemeClr val="dk1"/>
              </a:solidFill>
              <a:latin typeface="Arial"/>
              <a:ea typeface="Arial"/>
              <a:cs typeface="Arial"/>
              <a:sym typeface="Arial"/>
            </a:endParaRPr>
          </a:p>
        </p:txBody>
      </p:sp>
      <p:sp>
        <p:nvSpPr>
          <p:cNvPr id="894" name="Google Shape;894;p34">
            <a:hlinkClick r:id="rId8"/>
          </p:cNvPr>
          <p:cNvSpPr txBox="1"/>
          <p:nvPr/>
        </p:nvSpPr>
        <p:spPr>
          <a:xfrm>
            <a:off x="3000539" y="3682207"/>
            <a:ext cx="80021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小値賀町</a:t>
            </a:r>
            <a:endParaRPr b="1" i="0" sz="1200" u="none" cap="none" strike="noStrike">
              <a:solidFill>
                <a:schemeClr val="dk1"/>
              </a:solidFill>
              <a:latin typeface="Arial"/>
              <a:ea typeface="Arial"/>
              <a:cs typeface="Arial"/>
              <a:sym typeface="Arial"/>
            </a:endParaRPr>
          </a:p>
        </p:txBody>
      </p:sp>
      <p:sp>
        <p:nvSpPr>
          <p:cNvPr id="895" name="Google Shape;895;p34">
            <a:hlinkClick r:id="rId9"/>
          </p:cNvPr>
          <p:cNvSpPr txBox="1"/>
          <p:nvPr/>
        </p:nvSpPr>
        <p:spPr>
          <a:xfrm>
            <a:off x="4705762" y="3142843"/>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平戸市</a:t>
            </a:r>
            <a:endParaRPr b="0" i="0" sz="1400" u="none" cap="none" strike="noStrike">
              <a:solidFill>
                <a:srgbClr val="000000"/>
              </a:solidFill>
              <a:latin typeface="Arial"/>
              <a:ea typeface="Arial"/>
              <a:cs typeface="Arial"/>
              <a:sym typeface="Arial"/>
            </a:endParaRPr>
          </a:p>
        </p:txBody>
      </p:sp>
      <p:sp>
        <p:nvSpPr>
          <p:cNvPr id="896" name="Google Shape;896;p34">
            <a:hlinkClick r:id="rId10"/>
          </p:cNvPr>
          <p:cNvSpPr txBox="1"/>
          <p:nvPr/>
        </p:nvSpPr>
        <p:spPr>
          <a:xfrm>
            <a:off x="5672706" y="3066289"/>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松浦市</a:t>
            </a:r>
            <a:endParaRPr b="0" i="0" sz="1400" u="none" cap="none" strike="noStrike">
              <a:solidFill>
                <a:srgbClr val="000000"/>
              </a:solidFill>
              <a:latin typeface="Arial"/>
              <a:ea typeface="Arial"/>
              <a:cs typeface="Arial"/>
              <a:sym typeface="Arial"/>
            </a:endParaRPr>
          </a:p>
        </p:txBody>
      </p:sp>
      <p:sp>
        <p:nvSpPr>
          <p:cNvPr id="897" name="Google Shape;897;p34">
            <a:hlinkClick r:id="rId11"/>
          </p:cNvPr>
          <p:cNvSpPr txBox="1"/>
          <p:nvPr/>
        </p:nvSpPr>
        <p:spPr>
          <a:xfrm>
            <a:off x="4524615" y="3996742"/>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佐々町</a:t>
            </a:r>
            <a:endParaRPr b="0" i="0" sz="1400" u="none" cap="none" strike="noStrike">
              <a:solidFill>
                <a:srgbClr val="000000"/>
              </a:solidFill>
              <a:latin typeface="Arial"/>
              <a:ea typeface="Arial"/>
              <a:cs typeface="Arial"/>
              <a:sym typeface="Arial"/>
            </a:endParaRPr>
          </a:p>
        </p:txBody>
      </p:sp>
      <p:sp>
        <p:nvSpPr>
          <p:cNvPr id="898" name="Google Shape;898;p34">
            <a:hlinkClick r:id="rId12"/>
          </p:cNvPr>
          <p:cNvSpPr txBox="1"/>
          <p:nvPr/>
        </p:nvSpPr>
        <p:spPr>
          <a:xfrm>
            <a:off x="5822974" y="3611752"/>
            <a:ext cx="80021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佐世保市</a:t>
            </a:r>
            <a:endParaRPr b="0" i="0" sz="1400" u="none" cap="none" strike="noStrike">
              <a:solidFill>
                <a:srgbClr val="000000"/>
              </a:solidFill>
              <a:latin typeface="Arial"/>
              <a:ea typeface="Arial"/>
              <a:cs typeface="Arial"/>
              <a:sym typeface="Arial"/>
            </a:endParaRPr>
          </a:p>
        </p:txBody>
      </p:sp>
      <p:sp>
        <p:nvSpPr>
          <p:cNvPr id="899" name="Google Shape;899;p34">
            <a:hlinkClick r:id="rId13"/>
          </p:cNvPr>
          <p:cNvSpPr txBox="1"/>
          <p:nvPr/>
        </p:nvSpPr>
        <p:spPr>
          <a:xfrm>
            <a:off x="7281214" y="3881187"/>
            <a:ext cx="80021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波佐見町</a:t>
            </a:r>
            <a:endParaRPr b="0" i="0" sz="1400" u="none" cap="none" strike="noStrike">
              <a:solidFill>
                <a:srgbClr val="000000"/>
              </a:solidFill>
              <a:latin typeface="Arial"/>
              <a:ea typeface="Arial"/>
              <a:cs typeface="Arial"/>
              <a:sym typeface="Arial"/>
            </a:endParaRPr>
          </a:p>
        </p:txBody>
      </p:sp>
      <p:sp>
        <p:nvSpPr>
          <p:cNvPr id="900" name="Google Shape;900;p34">
            <a:hlinkClick r:id="rId14"/>
          </p:cNvPr>
          <p:cNvSpPr txBox="1"/>
          <p:nvPr/>
        </p:nvSpPr>
        <p:spPr>
          <a:xfrm>
            <a:off x="7273604" y="4149292"/>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川棚町</a:t>
            </a:r>
            <a:endParaRPr b="0" i="0" sz="1400" u="none" cap="none" strike="noStrike">
              <a:solidFill>
                <a:srgbClr val="000000"/>
              </a:solidFill>
              <a:latin typeface="Arial"/>
              <a:ea typeface="Arial"/>
              <a:cs typeface="Arial"/>
              <a:sym typeface="Arial"/>
            </a:endParaRPr>
          </a:p>
        </p:txBody>
      </p:sp>
      <p:sp>
        <p:nvSpPr>
          <p:cNvPr id="901" name="Google Shape;901;p34">
            <a:hlinkClick r:id="rId15"/>
          </p:cNvPr>
          <p:cNvSpPr txBox="1"/>
          <p:nvPr/>
        </p:nvSpPr>
        <p:spPr>
          <a:xfrm>
            <a:off x="7290385" y="4409022"/>
            <a:ext cx="80021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東彼杵町</a:t>
            </a:r>
            <a:endParaRPr b="1" i="0" sz="1200" u="none" cap="none" strike="noStrike">
              <a:solidFill>
                <a:schemeClr val="dk1"/>
              </a:solidFill>
              <a:latin typeface="Arial"/>
              <a:ea typeface="Arial"/>
              <a:cs typeface="Arial"/>
              <a:sym typeface="Arial"/>
            </a:endParaRPr>
          </a:p>
        </p:txBody>
      </p:sp>
      <p:sp>
        <p:nvSpPr>
          <p:cNvPr id="902" name="Google Shape;902;p34">
            <a:hlinkClick r:id="rId16"/>
          </p:cNvPr>
          <p:cNvSpPr txBox="1"/>
          <p:nvPr/>
        </p:nvSpPr>
        <p:spPr>
          <a:xfrm>
            <a:off x="6599865" y="4726894"/>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大村市</a:t>
            </a:r>
            <a:endParaRPr b="1" i="0" sz="1200" u="none" cap="none" strike="noStrike">
              <a:solidFill>
                <a:schemeClr val="dk1"/>
              </a:solidFill>
              <a:latin typeface="Arial"/>
              <a:ea typeface="Arial"/>
              <a:cs typeface="Arial"/>
              <a:sym typeface="Arial"/>
            </a:endParaRPr>
          </a:p>
        </p:txBody>
      </p:sp>
      <p:sp>
        <p:nvSpPr>
          <p:cNvPr id="903" name="Google Shape;903;p34">
            <a:hlinkClick r:id="rId17"/>
          </p:cNvPr>
          <p:cNvSpPr txBox="1"/>
          <p:nvPr/>
        </p:nvSpPr>
        <p:spPr>
          <a:xfrm>
            <a:off x="5598938" y="4777330"/>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西海市</a:t>
            </a:r>
            <a:endParaRPr b="1" i="0" sz="1200" u="none" cap="none" strike="noStrike">
              <a:solidFill>
                <a:schemeClr val="dk1"/>
              </a:solidFill>
              <a:latin typeface="Arial"/>
              <a:ea typeface="Arial"/>
              <a:cs typeface="Arial"/>
              <a:sym typeface="Arial"/>
            </a:endParaRPr>
          </a:p>
        </p:txBody>
      </p:sp>
      <p:sp>
        <p:nvSpPr>
          <p:cNvPr id="904" name="Google Shape;904;p34">
            <a:hlinkClick r:id="rId18"/>
          </p:cNvPr>
          <p:cNvSpPr txBox="1"/>
          <p:nvPr/>
        </p:nvSpPr>
        <p:spPr>
          <a:xfrm>
            <a:off x="5040029" y="5454671"/>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時津町</a:t>
            </a:r>
            <a:endParaRPr b="0" i="0" sz="1400" u="none" cap="none" strike="noStrike">
              <a:solidFill>
                <a:srgbClr val="000000"/>
              </a:solidFill>
              <a:latin typeface="Arial"/>
              <a:ea typeface="Arial"/>
              <a:cs typeface="Arial"/>
              <a:sym typeface="Arial"/>
            </a:endParaRPr>
          </a:p>
        </p:txBody>
      </p:sp>
      <p:sp>
        <p:nvSpPr>
          <p:cNvPr id="905" name="Google Shape;905;p34">
            <a:hlinkClick r:id="rId19"/>
          </p:cNvPr>
          <p:cNvSpPr txBox="1"/>
          <p:nvPr/>
        </p:nvSpPr>
        <p:spPr>
          <a:xfrm>
            <a:off x="6386230" y="5893858"/>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長崎市</a:t>
            </a:r>
            <a:endParaRPr b="1" i="0" sz="1200" u="none" cap="none" strike="noStrike">
              <a:solidFill>
                <a:schemeClr val="dk1"/>
              </a:solidFill>
              <a:latin typeface="Arial"/>
              <a:ea typeface="Arial"/>
              <a:cs typeface="Arial"/>
              <a:sym typeface="Arial"/>
            </a:endParaRPr>
          </a:p>
        </p:txBody>
      </p:sp>
      <p:sp>
        <p:nvSpPr>
          <p:cNvPr id="906" name="Google Shape;906;p34">
            <a:hlinkClick r:id="rId20"/>
          </p:cNvPr>
          <p:cNvSpPr txBox="1"/>
          <p:nvPr/>
        </p:nvSpPr>
        <p:spPr>
          <a:xfrm>
            <a:off x="5198919" y="5756263"/>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長与町</a:t>
            </a:r>
            <a:endParaRPr b="1" i="0" sz="1200" u="none" cap="none" strike="noStrike">
              <a:solidFill>
                <a:schemeClr val="dk1"/>
              </a:solidFill>
              <a:latin typeface="Arial"/>
              <a:ea typeface="Arial"/>
              <a:cs typeface="Arial"/>
              <a:sym typeface="Arial"/>
            </a:endParaRPr>
          </a:p>
        </p:txBody>
      </p:sp>
      <p:sp>
        <p:nvSpPr>
          <p:cNvPr id="907" name="Google Shape;907;p34">
            <a:hlinkClick r:id="rId21"/>
          </p:cNvPr>
          <p:cNvSpPr txBox="1"/>
          <p:nvPr/>
        </p:nvSpPr>
        <p:spPr>
          <a:xfrm>
            <a:off x="7069082" y="5010129"/>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諫早市</a:t>
            </a:r>
            <a:endParaRPr b="1" i="0" sz="1200" u="none" cap="none" strike="noStrike">
              <a:solidFill>
                <a:schemeClr val="dk1"/>
              </a:solidFill>
              <a:latin typeface="Arial"/>
              <a:ea typeface="Arial"/>
              <a:cs typeface="Arial"/>
              <a:sym typeface="Arial"/>
            </a:endParaRPr>
          </a:p>
        </p:txBody>
      </p:sp>
      <p:sp>
        <p:nvSpPr>
          <p:cNvPr id="908" name="Google Shape;908;p34">
            <a:hlinkClick r:id="rId22"/>
          </p:cNvPr>
          <p:cNvSpPr txBox="1"/>
          <p:nvPr/>
        </p:nvSpPr>
        <p:spPr>
          <a:xfrm>
            <a:off x="7607967" y="5448595"/>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雲仙市</a:t>
            </a:r>
            <a:endParaRPr b="1" i="0" sz="1200" u="none" cap="none" strike="noStrike">
              <a:solidFill>
                <a:schemeClr val="dk1"/>
              </a:solidFill>
              <a:latin typeface="Arial"/>
              <a:ea typeface="Arial"/>
              <a:cs typeface="Arial"/>
              <a:sym typeface="Arial"/>
            </a:endParaRPr>
          </a:p>
        </p:txBody>
      </p:sp>
      <p:sp>
        <p:nvSpPr>
          <p:cNvPr id="909" name="Google Shape;909;p34">
            <a:hlinkClick r:id="rId23"/>
          </p:cNvPr>
          <p:cNvSpPr txBox="1"/>
          <p:nvPr/>
        </p:nvSpPr>
        <p:spPr>
          <a:xfrm>
            <a:off x="8435631" y="5500793"/>
            <a:ext cx="6463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島原市</a:t>
            </a:r>
            <a:endParaRPr b="1" i="0" sz="1200" u="none" cap="none" strike="noStrike">
              <a:solidFill>
                <a:schemeClr val="dk1"/>
              </a:solidFill>
              <a:latin typeface="Arial"/>
              <a:ea typeface="Arial"/>
              <a:cs typeface="Arial"/>
              <a:sym typeface="Arial"/>
            </a:endParaRPr>
          </a:p>
        </p:txBody>
      </p:sp>
      <p:sp>
        <p:nvSpPr>
          <p:cNvPr id="910" name="Google Shape;910;p34">
            <a:hlinkClick r:id="rId24"/>
          </p:cNvPr>
          <p:cNvSpPr txBox="1"/>
          <p:nvPr/>
        </p:nvSpPr>
        <p:spPr>
          <a:xfrm>
            <a:off x="8018554" y="6255871"/>
            <a:ext cx="80021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南島原市</a:t>
            </a:r>
            <a:endParaRPr b="1" i="0" sz="1200" u="none" cap="none" strike="noStrike">
              <a:solidFill>
                <a:schemeClr val="dk1"/>
              </a:solidFill>
              <a:latin typeface="Arial"/>
              <a:ea typeface="Arial"/>
              <a:cs typeface="Arial"/>
              <a:sym typeface="Arial"/>
            </a:endParaRPr>
          </a:p>
        </p:txBody>
      </p:sp>
      <p:cxnSp>
        <p:nvCxnSpPr>
          <p:cNvPr id="911" name="Google Shape;911;p34"/>
          <p:cNvCxnSpPr/>
          <p:nvPr/>
        </p:nvCxnSpPr>
        <p:spPr>
          <a:xfrm flipH="1">
            <a:off x="5091991" y="3594629"/>
            <a:ext cx="569818" cy="454868"/>
          </a:xfrm>
          <a:prstGeom prst="straightConnector1">
            <a:avLst/>
          </a:prstGeom>
          <a:noFill/>
          <a:ln cap="flat" cmpd="sng" w="12700">
            <a:solidFill>
              <a:srgbClr val="7F7F7F"/>
            </a:solidFill>
            <a:prstDash val="dot"/>
            <a:miter lim="0"/>
            <a:headEnd len="sm" w="sm" type="none"/>
            <a:tailEnd len="sm" w="sm" type="none"/>
          </a:ln>
        </p:spPr>
      </p:cxnSp>
      <p:cxnSp>
        <p:nvCxnSpPr>
          <p:cNvPr id="912" name="Google Shape;912;p34"/>
          <p:cNvCxnSpPr/>
          <p:nvPr/>
        </p:nvCxnSpPr>
        <p:spPr>
          <a:xfrm flipH="1">
            <a:off x="6783522" y="4012969"/>
            <a:ext cx="533752" cy="138318"/>
          </a:xfrm>
          <a:prstGeom prst="straightConnector1">
            <a:avLst/>
          </a:prstGeom>
          <a:noFill/>
          <a:ln cap="flat" cmpd="sng" w="12700">
            <a:solidFill>
              <a:srgbClr val="7F7F7F"/>
            </a:solidFill>
            <a:prstDash val="dot"/>
            <a:miter lim="0"/>
            <a:headEnd len="sm" w="sm" type="none"/>
            <a:tailEnd len="sm" w="sm" type="none"/>
          </a:ln>
        </p:spPr>
      </p:cxnSp>
      <p:cxnSp>
        <p:nvCxnSpPr>
          <p:cNvPr id="913" name="Google Shape;913;p34"/>
          <p:cNvCxnSpPr/>
          <p:nvPr/>
        </p:nvCxnSpPr>
        <p:spPr>
          <a:xfrm flipH="1">
            <a:off x="6623819" y="4293665"/>
            <a:ext cx="663115" cy="140080"/>
          </a:xfrm>
          <a:prstGeom prst="straightConnector1">
            <a:avLst/>
          </a:prstGeom>
          <a:noFill/>
          <a:ln cap="flat" cmpd="sng" w="12700">
            <a:solidFill>
              <a:srgbClr val="7F7F7F"/>
            </a:solidFill>
            <a:prstDash val="dot"/>
            <a:miter lim="0"/>
            <a:headEnd len="sm" w="sm" type="none"/>
            <a:tailEnd len="sm" w="sm" type="none"/>
          </a:ln>
        </p:spPr>
      </p:cxnSp>
      <p:cxnSp>
        <p:nvCxnSpPr>
          <p:cNvPr id="914" name="Google Shape;914;p34"/>
          <p:cNvCxnSpPr/>
          <p:nvPr/>
        </p:nvCxnSpPr>
        <p:spPr>
          <a:xfrm flipH="1">
            <a:off x="6904600" y="4553395"/>
            <a:ext cx="409113" cy="55133"/>
          </a:xfrm>
          <a:prstGeom prst="straightConnector1">
            <a:avLst/>
          </a:prstGeom>
          <a:noFill/>
          <a:ln cap="flat" cmpd="sng" w="12700">
            <a:solidFill>
              <a:srgbClr val="7F7F7F"/>
            </a:solidFill>
            <a:prstDash val="dot"/>
            <a:miter lim="0"/>
            <a:headEnd len="sm" w="sm" type="none"/>
            <a:tailEnd len="sm" w="sm" type="none"/>
          </a:ln>
        </p:spPr>
      </p:cxnSp>
      <p:cxnSp>
        <p:nvCxnSpPr>
          <p:cNvPr id="915" name="Google Shape;915;p34"/>
          <p:cNvCxnSpPr/>
          <p:nvPr/>
        </p:nvCxnSpPr>
        <p:spPr>
          <a:xfrm flipH="1">
            <a:off x="5683776" y="5404272"/>
            <a:ext cx="632676" cy="178109"/>
          </a:xfrm>
          <a:prstGeom prst="straightConnector1">
            <a:avLst/>
          </a:prstGeom>
          <a:noFill/>
          <a:ln cap="flat" cmpd="sng" w="12700">
            <a:solidFill>
              <a:srgbClr val="7F7F7F"/>
            </a:solidFill>
            <a:prstDash val="dot"/>
            <a:miter lim="0"/>
            <a:headEnd len="sm" w="sm" type="none"/>
            <a:tailEnd len="sm" w="sm" type="none"/>
          </a:ln>
        </p:spPr>
      </p:cxnSp>
      <p:cxnSp>
        <p:nvCxnSpPr>
          <p:cNvPr id="916" name="Google Shape;916;p34"/>
          <p:cNvCxnSpPr/>
          <p:nvPr/>
        </p:nvCxnSpPr>
        <p:spPr>
          <a:xfrm flipH="1">
            <a:off x="5822974" y="5645166"/>
            <a:ext cx="776891" cy="240894"/>
          </a:xfrm>
          <a:prstGeom prst="straightConnector1">
            <a:avLst/>
          </a:prstGeom>
          <a:noFill/>
          <a:ln cap="flat" cmpd="sng" w="12700">
            <a:solidFill>
              <a:srgbClr val="7F7F7F"/>
            </a:solidFill>
            <a:prstDash val="dot"/>
            <a:miter lim="0"/>
            <a:headEnd len="sm" w="sm" type="none"/>
            <a:tailEnd len="sm" w="sm" type="none"/>
          </a:ln>
        </p:spPr>
      </p:cxnSp>
      <p:sp>
        <p:nvSpPr>
          <p:cNvPr id="917" name="Google Shape;917;p34"/>
          <p:cNvSpPr/>
          <p:nvPr/>
        </p:nvSpPr>
        <p:spPr>
          <a:xfrm>
            <a:off x="10813775" y="251189"/>
            <a:ext cx="1084631" cy="358231"/>
          </a:xfrm>
          <a:prstGeom prst="rect">
            <a:avLst/>
          </a:prstGeom>
          <a:solidFill>
            <a:srgbClr val="C80000">
              <a:alpha val="1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8" name="Google Shape;918;p34"/>
          <p:cNvSpPr txBox="1"/>
          <p:nvPr/>
        </p:nvSpPr>
        <p:spPr>
          <a:xfrm>
            <a:off x="11009589" y="299499"/>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919" name="Google Shape;919;p34"/>
          <p:cNvSpPr/>
          <p:nvPr/>
        </p:nvSpPr>
        <p:spPr>
          <a:xfrm rot="5400000">
            <a:off x="11580577" y="373816"/>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20" name="Google Shape;920;p34">
            <a:hlinkClick action="ppaction://hlinksldjump" r:id="rId25"/>
          </p:cNvPr>
          <p:cNvSpPr/>
          <p:nvPr/>
        </p:nvSpPr>
        <p:spPr>
          <a:xfrm>
            <a:off x="10813775" y="251189"/>
            <a:ext cx="1084631" cy="358231"/>
          </a:xfrm>
          <a:prstGeom prst="rect">
            <a:avLst/>
          </a:prstGeom>
          <a:solidFill>
            <a:schemeClr val="dk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par>
                                <p:cTn fill="hold" nodeType="with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500"/>
                                        <p:tgtEl>
                                          <p:spTgt spid="884"/>
                                        </p:tgtEl>
                                      </p:cBhvr>
                                    </p:animEffect>
                                  </p:childTnLst>
                                </p:cTn>
                              </p:par>
                              <p:par>
                                <p:cTn fill="hold" nodeType="with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par>
                                <p:cTn fill="hold" nodeType="with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par>
                                <p:cTn fill="hold" nodeType="with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par>
                                <p:cTn fill="hold" nodeType="with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par>
                                <p:cTn fill="hold" nodeType="with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500"/>
                                        <p:tgtEl>
                                          <p:spTgt spid="891"/>
                                        </p:tgtEl>
                                      </p:cBhvr>
                                    </p:animEffect>
                                  </p:childTnLst>
                                </p:cTn>
                              </p:par>
                              <p:par>
                                <p:cTn fill="hold" nodeType="with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500"/>
                                        <p:tgtEl>
                                          <p:spTgt spid="892"/>
                                        </p:tgtEl>
                                      </p:cBhvr>
                                    </p:animEffect>
                                  </p:childTnLst>
                                </p:cTn>
                              </p:par>
                              <p:par>
                                <p:cTn fill="hold" nodeType="with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500"/>
                                        <p:tgtEl>
                                          <p:spTgt spid="893"/>
                                        </p:tgtEl>
                                      </p:cBhvr>
                                    </p:animEffect>
                                  </p:childTnLst>
                                </p:cTn>
                              </p:par>
                              <p:par>
                                <p:cTn fill="hold" nodeType="with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par>
                                <p:cTn fill="hold" nodeType="with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par>
                                <p:cTn fill="hold" nodeType="with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500"/>
                                        <p:tgtEl>
                                          <p:spTgt spid="896"/>
                                        </p:tgtEl>
                                      </p:cBhvr>
                                    </p:animEffect>
                                  </p:childTnLst>
                                </p:cTn>
                              </p:par>
                              <p:par>
                                <p:cTn fill="hold" nodeType="with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500"/>
                                        <p:tgtEl>
                                          <p:spTgt spid="897"/>
                                        </p:tgtEl>
                                      </p:cBhvr>
                                    </p:animEffect>
                                  </p:childTnLst>
                                </p:cTn>
                              </p:par>
                              <p:par>
                                <p:cTn fill="hold" nodeType="with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500"/>
                                        <p:tgtEl>
                                          <p:spTgt spid="898"/>
                                        </p:tgtEl>
                                      </p:cBhvr>
                                    </p:animEffect>
                                  </p:childTnLst>
                                </p:cTn>
                              </p:par>
                              <p:par>
                                <p:cTn fill="hold" nodeType="with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500"/>
                                        <p:tgtEl>
                                          <p:spTgt spid="899"/>
                                        </p:tgtEl>
                                      </p:cBhvr>
                                    </p:animEffect>
                                  </p:childTnLst>
                                </p:cTn>
                              </p:par>
                              <p:par>
                                <p:cTn fill="hold" nodeType="with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500"/>
                                        <p:tgtEl>
                                          <p:spTgt spid="900"/>
                                        </p:tgtEl>
                                      </p:cBhvr>
                                    </p:animEffect>
                                  </p:childTnLst>
                                </p:cTn>
                              </p:par>
                              <p:par>
                                <p:cTn fill="hold" nodeType="with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500"/>
                                        <p:tgtEl>
                                          <p:spTgt spid="901"/>
                                        </p:tgtEl>
                                      </p:cBhvr>
                                    </p:animEffect>
                                  </p:childTnLst>
                                </p:cTn>
                              </p:par>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par>
                                <p:cTn fill="hold" nodeType="with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500"/>
                                        <p:tgtEl>
                                          <p:spTgt spid="903"/>
                                        </p:tgtEl>
                                      </p:cBhvr>
                                    </p:animEffect>
                                  </p:childTnLst>
                                </p:cTn>
                              </p:par>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500"/>
                                        <p:tgtEl>
                                          <p:spTgt spid="904"/>
                                        </p:tgtEl>
                                      </p:cBhvr>
                                    </p:animEffect>
                                  </p:childTnLst>
                                </p:cTn>
                              </p:par>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500"/>
                                        <p:tgtEl>
                                          <p:spTgt spid="906"/>
                                        </p:tgtEl>
                                      </p:cBhvr>
                                    </p:animEffect>
                                  </p:childTnLst>
                                </p:cTn>
                              </p:par>
                              <p:par>
                                <p:cTn fill="hold" nodeType="with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500"/>
                                        <p:tgtEl>
                                          <p:spTgt spid="907"/>
                                        </p:tgtEl>
                                      </p:cBhvr>
                                    </p:animEffect>
                                  </p:childTnLst>
                                </p:cTn>
                              </p:par>
                              <p:par>
                                <p:cTn fill="hold" nodeType="with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500"/>
                                        <p:tgtEl>
                                          <p:spTgt spid="908"/>
                                        </p:tgtEl>
                                      </p:cBhvr>
                                    </p:animEffect>
                                  </p:childTnLst>
                                </p:cTn>
                              </p:par>
                              <p:par>
                                <p:cTn fill="hold" nodeType="withEffect" presetClass="entr" presetID="10" presetSubtype="0">
                                  <p:stCondLst>
                                    <p:cond delay="0"/>
                                  </p:stCondLst>
                                  <p:childTnLst>
                                    <p:set>
                                      <p:cBhvr>
                                        <p:cTn dur="1" fill="hold">
                                          <p:stCondLst>
                                            <p:cond delay="0"/>
                                          </p:stCondLst>
                                        </p:cTn>
                                        <p:tgtEl>
                                          <p:spTgt spid="909"/>
                                        </p:tgtEl>
                                        <p:attrNameLst>
                                          <p:attrName>style.visibility</p:attrName>
                                        </p:attrNameLst>
                                      </p:cBhvr>
                                      <p:to>
                                        <p:strVal val="visible"/>
                                      </p:to>
                                    </p:set>
                                    <p:animEffect filter="fade" transition="in">
                                      <p:cBhvr>
                                        <p:cTn dur="500"/>
                                        <p:tgtEl>
                                          <p:spTgt spid="909"/>
                                        </p:tgtEl>
                                      </p:cBhvr>
                                    </p:animEffect>
                                  </p:childTnLst>
                                </p:cTn>
                              </p:par>
                              <p:par>
                                <p:cTn fill="hold" nodeType="with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500"/>
                                        <p:tgtEl>
                                          <p:spTgt spid="910"/>
                                        </p:tgtEl>
                                      </p:cBhvr>
                                    </p:animEffect>
                                  </p:childTnLst>
                                </p:cTn>
                              </p:par>
                              <p:par>
                                <p:cTn fill="hold" nodeType="with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500"/>
                                        <p:tgtEl>
                                          <p:spTgt spid="911"/>
                                        </p:tgtEl>
                                      </p:cBhvr>
                                    </p:animEffect>
                                  </p:childTnLst>
                                </p:cTn>
                              </p:par>
                              <p:par>
                                <p:cTn fill="hold" nodeType="with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500"/>
                                        <p:tgtEl>
                                          <p:spTgt spid="912"/>
                                        </p:tgtEl>
                                      </p:cBhvr>
                                    </p:animEffect>
                                  </p:childTnLst>
                                </p:cTn>
                              </p:par>
                              <p:par>
                                <p:cTn fill="hold" nodeType="with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500"/>
                                        <p:tgtEl>
                                          <p:spTgt spid="913"/>
                                        </p:tgtEl>
                                      </p:cBhvr>
                                    </p:animEffect>
                                  </p:childTnLst>
                                </p:cTn>
                              </p:par>
                              <p:par>
                                <p:cTn fill="hold" nodeType="with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500"/>
                                        <p:tgtEl>
                                          <p:spTgt spid="914"/>
                                        </p:tgtEl>
                                      </p:cBhvr>
                                    </p:animEffect>
                                  </p:childTnLst>
                                </p:cTn>
                              </p:par>
                              <p:par>
                                <p:cTn fill="hold" nodeType="with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500"/>
                                        <p:tgtEl>
                                          <p:spTgt spid="915"/>
                                        </p:tgtEl>
                                      </p:cBhvr>
                                    </p:animEffect>
                                  </p:childTnLst>
                                </p:cTn>
                              </p:par>
                              <p:par>
                                <p:cTn fill="hold" nodeType="with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500"/>
                                        <p:tgtEl>
                                          <p:spTgt spid="91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17"/>
                                        </p:tgtEl>
                                        <p:attrNameLst>
                                          <p:attrName>style.visibility</p:attrName>
                                        </p:attrNameLst>
                                      </p:cBhvr>
                                      <p:to>
                                        <p:strVal val="visible"/>
                                      </p:to>
                                    </p:set>
                                    <p:animEffect filter="fade" transition="in">
                                      <p:cBhvr>
                                        <p:cTn dur="500"/>
                                        <p:tgtEl>
                                          <p:spTgt spid="917"/>
                                        </p:tgtEl>
                                      </p:cBhvr>
                                    </p:animEffect>
                                  </p:childTnLst>
                                </p:cTn>
                              </p:par>
                              <p:par>
                                <p:cTn fill="hold" nodeType="withEffect" presetClass="entr" presetID="10" presetSubtype="0">
                                  <p:stCondLst>
                                    <p:cond delay="0"/>
                                  </p:stCondLst>
                                  <p:childTnLst>
                                    <p:set>
                                      <p:cBhvr>
                                        <p:cTn dur="1" fill="hold">
                                          <p:stCondLst>
                                            <p:cond delay="0"/>
                                          </p:stCondLst>
                                        </p:cTn>
                                        <p:tgtEl>
                                          <p:spTgt spid="918"/>
                                        </p:tgtEl>
                                        <p:attrNameLst>
                                          <p:attrName>style.visibility</p:attrName>
                                        </p:attrNameLst>
                                      </p:cBhvr>
                                      <p:to>
                                        <p:strVal val="visible"/>
                                      </p:to>
                                    </p:set>
                                    <p:animEffect filter="fade" transition="in">
                                      <p:cBhvr>
                                        <p:cTn dur="500"/>
                                        <p:tgtEl>
                                          <p:spTgt spid="918"/>
                                        </p:tgtEl>
                                      </p:cBhvr>
                                    </p:animEffect>
                                  </p:childTnLst>
                                </p:cTn>
                              </p:par>
                              <p:par>
                                <p:cTn fill="hold" nodeType="with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500"/>
                                        <p:tgtEl>
                                          <p:spTgt spid="919"/>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9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35"/>
          <p:cNvSpPr/>
          <p:nvPr/>
        </p:nvSpPr>
        <p:spPr>
          <a:xfrm>
            <a:off x="582578" y="3429000"/>
            <a:ext cx="11041944" cy="3173752"/>
          </a:xfrm>
          <a:prstGeom prst="roundRect">
            <a:avLst>
              <a:gd fmla="val 3031" name="adj"/>
            </a:avLst>
          </a:prstGeom>
          <a:solidFill>
            <a:srgbClr val="EAF2F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26" name="Google Shape;926;p35"/>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933E87"/>
                </a:solidFill>
                <a:latin typeface="Arial"/>
                <a:ea typeface="Arial"/>
                <a:cs typeface="Arial"/>
                <a:sym typeface="Arial"/>
              </a:rPr>
              <a:t>7.これからの社会と税</a:t>
            </a:r>
            <a:endParaRPr b="0" i="0" sz="1400" u="none" cap="none" strike="noStrike">
              <a:solidFill>
                <a:srgbClr val="000000"/>
              </a:solidFill>
              <a:latin typeface="Arial"/>
              <a:ea typeface="Arial"/>
              <a:cs typeface="Arial"/>
              <a:sym typeface="Arial"/>
            </a:endParaRPr>
          </a:p>
        </p:txBody>
      </p:sp>
      <p:cxnSp>
        <p:nvCxnSpPr>
          <p:cNvPr id="927" name="Google Shape;927;p35"/>
          <p:cNvCxnSpPr/>
          <p:nvPr/>
        </p:nvCxnSpPr>
        <p:spPr>
          <a:xfrm>
            <a:off x="426000" y="756126"/>
            <a:ext cx="11340000" cy="0"/>
          </a:xfrm>
          <a:prstGeom prst="straightConnector1">
            <a:avLst/>
          </a:prstGeom>
          <a:noFill/>
          <a:ln cap="flat" cmpd="dbl" w="44450">
            <a:solidFill>
              <a:srgbClr val="933E87"/>
            </a:solidFill>
            <a:prstDash val="solid"/>
            <a:miter lim="0"/>
            <a:headEnd len="sm" w="sm" type="none"/>
            <a:tailEnd len="sm" w="sm" type="none"/>
          </a:ln>
        </p:spPr>
      </p:cxnSp>
      <p:sp>
        <p:nvSpPr>
          <p:cNvPr id="928" name="Google Shape;928;p35"/>
          <p:cNvSpPr/>
          <p:nvPr/>
        </p:nvSpPr>
        <p:spPr>
          <a:xfrm>
            <a:off x="582578" y="968152"/>
            <a:ext cx="3937465" cy="366692"/>
          </a:xfrm>
          <a:prstGeom prst="rect">
            <a:avLst/>
          </a:prstGeom>
          <a:solidFill>
            <a:srgbClr val="C0E4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29" name="Google Shape;929;p35"/>
          <p:cNvSpPr txBox="1"/>
          <p:nvPr/>
        </p:nvSpPr>
        <p:spPr>
          <a:xfrm>
            <a:off x="624103" y="980323"/>
            <a:ext cx="33163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少子高齢化社会の到来</a:t>
            </a:r>
            <a:endParaRPr b="1" i="0" sz="1600" u="none" cap="none" strike="noStrike">
              <a:solidFill>
                <a:schemeClr val="dk1"/>
              </a:solidFill>
              <a:latin typeface="Arial"/>
              <a:ea typeface="Arial"/>
              <a:cs typeface="Arial"/>
              <a:sym typeface="Arial"/>
            </a:endParaRPr>
          </a:p>
        </p:txBody>
      </p:sp>
      <p:sp>
        <p:nvSpPr>
          <p:cNvPr id="930" name="Google Shape;930;p35"/>
          <p:cNvSpPr txBox="1"/>
          <p:nvPr/>
        </p:nvSpPr>
        <p:spPr>
          <a:xfrm>
            <a:off x="628125" y="1392400"/>
            <a:ext cx="10788000" cy="18531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現在わが国の平均寿命は男性81.09歳、女性87.13歳</a:t>
            </a:r>
            <a:r>
              <a:rPr b="0" i="0" lang="ja-JP" sz="1600" u="none" cap="none" strike="noStrike">
                <a:solidFill>
                  <a:schemeClr val="dk1"/>
                </a:solidFill>
                <a:latin typeface="Arial"/>
                <a:ea typeface="Arial"/>
                <a:cs typeface="Arial"/>
                <a:sym typeface="Arial"/>
              </a:rPr>
              <a:t>（厚生労働省「令和６年簡易生命表の概況」より）</a:t>
            </a:r>
            <a:r>
              <a:rPr b="0" i="0" lang="ja-JP" sz="1800" u="none" cap="none" strike="noStrike">
                <a:solidFill>
                  <a:schemeClr val="dk1"/>
                </a:solidFill>
                <a:latin typeface="Arial"/>
                <a:ea typeface="Arial"/>
                <a:cs typeface="Arial"/>
                <a:sym typeface="Arial"/>
              </a:rPr>
              <a:t>で、この50年の間に実に10歳以上も伸びており、男女とも世界で平均寿命が高い国の一つです。また、一方では出生率の急速な低下も見落とすことのできない状況です。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わが国は世界の主要先進国の中で最も高齢化が進んでおり、今後も一層の高齢化が見込まれ、2070年には国民の2.6人に1人が65歳以上の高齢者という時代が到来すると予想されています。</a:t>
            </a:r>
            <a:endParaRPr b="0" i="0" sz="1800" u="none" cap="none" strike="noStrike">
              <a:solidFill>
                <a:schemeClr val="dk1"/>
              </a:solidFill>
              <a:latin typeface="Arial"/>
              <a:ea typeface="Arial"/>
              <a:cs typeface="Arial"/>
              <a:sym typeface="Arial"/>
            </a:endParaRPr>
          </a:p>
        </p:txBody>
      </p:sp>
      <p:sp>
        <p:nvSpPr>
          <p:cNvPr id="931" name="Google Shape;931;p35"/>
          <p:cNvSpPr txBox="1"/>
          <p:nvPr/>
        </p:nvSpPr>
        <p:spPr>
          <a:xfrm>
            <a:off x="776829" y="5933444"/>
            <a:ext cx="10716145" cy="59631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女性や高齢者の就労の増加により単純な比較はできませんが、働き手と高齢者の比較をみると、2000年</a:t>
            </a:r>
            <a:r>
              <a:rPr b="1" i="0" lang="ja-JP" sz="1200" u="none" cap="none" strike="noStrike">
                <a:solidFill>
                  <a:schemeClr val="dk1"/>
                </a:solidFill>
                <a:latin typeface="Arial"/>
                <a:ea typeface="Arial"/>
                <a:cs typeface="Arial"/>
                <a:sym typeface="Arial"/>
              </a:rPr>
              <a:t>（平成12年）</a:t>
            </a:r>
            <a:r>
              <a:rPr b="1" i="0" lang="ja-JP" sz="1400" u="none" cap="none" strike="noStrike">
                <a:solidFill>
                  <a:schemeClr val="dk1"/>
                </a:solidFill>
                <a:latin typeface="Arial"/>
                <a:ea typeface="Arial"/>
                <a:cs typeface="Arial"/>
                <a:sym typeface="Arial"/>
              </a:rPr>
              <a:t>は65歳以上のお年寄り1人に対して働き手は約3.6人でしたが、2060年には約1.3人になると予想されています。</a:t>
            </a:r>
            <a:endParaRPr b="1" i="0" sz="1400" u="none" cap="none" strike="noStrike">
              <a:solidFill>
                <a:schemeClr val="dk1"/>
              </a:solidFill>
              <a:latin typeface="Arial"/>
              <a:ea typeface="Arial"/>
              <a:cs typeface="Arial"/>
              <a:sym typeface="Arial"/>
            </a:endParaRPr>
          </a:p>
        </p:txBody>
      </p:sp>
      <p:sp>
        <p:nvSpPr>
          <p:cNvPr id="932" name="Google Shape;932;p35"/>
          <p:cNvSpPr txBox="1"/>
          <p:nvPr/>
        </p:nvSpPr>
        <p:spPr>
          <a:xfrm>
            <a:off x="744516" y="4090533"/>
            <a:ext cx="2654344"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0070C0"/>
                </a:solidFill>
                <a:latin typeface="Arial"/>
                <a:ea typeface="Arial"/>
                <a:cs typeface="Arial"/>
                <a:sym typeface="Arial"/>
              </a:rPr>
              <a:t>●働き手と高齢者の比率</a:t>
            </a:r>
            <a:endParaRPr b="1" i="0" sz="1600" u="none" cap="none" strike="noStrike">
              <a:solidFill>
                <a:srgbClr val="0070C0"/>
              </a:solidFill>
              <a:latin typeface="Arial"/>
              <a:ea typeface="Arial"/>
              <a:cs typeface="Arial"/>
              <a:sym typeface="Arial"/>
            </a:endParaRPr>
          </a:p>
        </p:txBody>
      </p:sp>
      <p:sp>
        <p:nvSpPr>
          <p:cNvPr id="933" name="Google Shape;933;p35"/>
          <p:cNvSpPr/>
          <p:nvPr/>
        </p:nvSpPr>
        <p:spPr>
          <a:xfrm>
            <a:off x="1149730" y="4606203"/>
            <a:ext cx="92153" cy="372859"/>
          </a:xfrm>
          <a:prstGeom prst="leftBracket">
            <a:avLst>
              <a:gd fmla="val 202304" name="adj"/>
            </a:avLst>
          </a:prstGeom>
          <a:noFill/>
          <a:ln cap="flat" cmpd="sng" w="12700">
            <a:solidFill>
              <a:srgbClr val="0070C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70C0"/>
              </a:solidFill>
              <a:latin typeface="Arial"/>
              <a:ea typeface="Arial"/>
              <a:cs typeface="Arial"/>
              <a:sym typeface="Arial"/>
            </a:endParaRPr>
          </a:p>
        </p:txBody>
      </p:sp>
      <p:sp>
        <p:nvSpPr>
          <p:cNvPr id="934" name="Google Shape;934;p35"/>
          <p:cNvSpPr txBox="1"/>
          <p:nvPr/>
        </p:nvSpPr>
        <p:spPr>
          <a:xfrm>
            <a:off x="1108075" y="4759749"/>
            <a:ext cx="1899917" cy="33778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rgbClr val="0070C0"/>
                </a:solidFill>
                <a:latin typeface="Arial"/>
                <a:ea typeface="Arial"/>
                <a:cs typeface="Arial"/>
                <a:sym typeface="Arial"/>
              </a:rPr>
              <a:t>20から64歳人口</a:t>
            </a:r>
            <a:endParaRPr b="1" i="0" sz="1400" u="none" cap="none" strike="noStrike">
              <a:solidFill>
                <a:srgbClr val="0070C0"/>
              </a:solidFill>
              <a:latin typeface="Arial"/>
              <a:ea typeface="Arial"/>
              <a:cs typeface="Arial"/>
              <a:sym typeface="Arial"/>
            </a:endParaRPr>
          </a:p>
        </p:txBody>
      </p:sp>
      <p:sp>
        <p:nvSpPr>
          <p:cNvPr id="935" name="Google Shape;935;p35"/>
          <p:cNvSpPr txBox="1"/>
          <p:nvPr/>
        </p:nvSpPr>
        <p:spPr>
          <a:xfrm>
            <a:off x="1372914" y="4487731"/>
            <a:ext cx="1230280" cy="33778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rgbClr val="0070C0"/>
                </a:solidFill>
                <a:latin typeface="Arial"/>
                <a:ea typeface="Arial"/>
                <a:cs typeface="Arial"/>
                <a:sym typeface="Arial"/>
              </a:rPr>
              <a:t>65歳人口</a:t>
            </a:r>
            <a:endParaRPr b="1" i="0" sz="1400" u="none" cap="none" strike="noStrike">
              <a:solidFill>
                <a:srgbClr val="0070C0"/>
              </a:solidFill>
              <a:latin typeface="Arial"/>
              <a:ea typeface="Arial"/>
              <a:cs typeface="Arial"/>
              <a:sym typeface="Arial"/>
            </a:endParaRPr>
          </a:p>
        </p:txBody>
      </p:sp>
      <p:cxnSp>
        <p:nvCxnSpPr>
          <p:cNvPr id="936" name="Google Shape;936;p35"/>
          <p:cNvCxnSpPr/>
          <p:nvPr/>
        </p:nvCxnSpPr>
        <p:spPr>
          <a:xfrm>
            <a:off x="1248033" y="4785491"/>
            <a:ext cx="1620000" cy="0"/>
          </a:xfrm>
          <a:prstGeom prst="straightConnector1">
            <a:avLst/>
          </a:prstGeom>
          <a:noFill/>
          <a:ln cap="flat" cmpd="sng" w="12700">
            <a:solidFill>
              <a:srgbClr val="0070C0"/>
            </a:solidFill>
            <a:prstDash val="solid"/>
            <a:miter lim="0"/>
            <a:headEnd len="sm" w="sm" type="none"/>
            <a:tailEnd len="sm" w="sm" type="none"/>
          </a:ln>
        </p:spPr>
      </p:cxnSp>
      <p:sp>
        <p:nvSpPr>
          <p:cNvPr id="937" name="Google Shape;937;p35"/>
          <p:cNvSpPr/>
          <p:nvPr/>
        </p:nvSpPr>
        <p:spPr>
          <a:xfrm flipH="1">
            <a:off x="2874184" y="4606203"/>
            <a:ext cx="92153" cy="372859"/>
          </a:xfrm>
          <a:prstGeom prst="leftBracket">
            <a:avLst>
              <a:gd fmla="val 202304" name="adj"/>
            </a:avLst>
          </a:prstGeom>
          <a:noFill/>
          <a:ln cap="flat" cmpd="sng" w="12700">
            <a:solidFill>
              <a:srgbClr val="0070C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70C0"/>
              </a:solidFill>
              <a:latin typeface="Arial"/>
              <a:ea typeface="Arial"/>
              <a:cs typeface="Arial"/>
              <a:sym typeface="Arial"/>
            </a:endParaRPr>
          </a:p>
        </p:txBody>
      </p:sp>
      <p:pic>
        <p:nvPicPr>
          <p:cNvPr id="938" name="Google Shape;938;p35"/>
          <p:cNvPicPr preferRelativeResize="0"/>
          <p:nvPr/>
        </p:nvPicPr>
        <p:blipFill rotWithShape="1">
          <a:blip r:embed="rId3">
            <a:alphaModFix/>
          </a:blip>
          <a:srcRect b="0" l="0" r="0" t="0"/>
          <a:stretch/>
        </p:blipFill>
        <p:spPr>
          <a:xfrm>
            <a:off x="4697344" y="3979716"/>
            <a:ext cx="361384" cy="559947"/>
          </a:xfrm>
          <a:prstGeom prst="rect">
            <a:avLst/>
          </a:prstGeom>
          <a:noFill/>
          <a:ln>
            <a:noFill/>
          </a:ln>
        </p:spPr>
      </p:pic>
      <p:pic>
        <p:nvPicPr>
          <p:cNvPr id="939" name="Google Shape;939;p35"/>
          <p:cNvPicPr preferRelativeResize="0"/>
          <p:nvPr/>
        </p:nvPicPr>
        <p:blipFill rotWithShape="1">
          <a:blip r:embed="rId4">
            <a:alphaModFix/>
          </a:blip>
          <a:srcRect b="0" l="0" r="0" t="0"/>
          <a:stretch/>
        </p:blipFill>
        <p:spPr>
          <a:xfrm>
            <a:off x="4282096" y="4636029"/>
            <a:ext cx="1191880" cy="768746"/>
          </a:xfrm>
          <a:prstGeom prst="rect">
            <a:avLst/>
          </a:prstGeom>
          <a:noFill/>
          <a:ln>
            <a:noFill/>
          </a:ln>
        </p:spPr>
      </p:pic>
      <p:cxnSp>
        <p:nvCxnSpPr>
          <p:cNvPr id="940" name="Google Shape;940;p35"/>
          <p:cNvCxnSpPr/>
          <p:nvPr/>
        </p:nvCxnSpPr>
        <p:spPr>
          <a:xfrm>
            <a:off x="4050036" y="4592608"/>
            <a:ext cx="1656000" cy="0"/>
          </a:xfrm>
          <a:prstGeom prst="straightConnector1">
            <a:avLst/>
          </a:prstGeom>
          <a:noFill/>
          <a:ln cap="flat" cmpd="sng" w="12700">
            <a:solidFill>
              <a:schemeClr val="dk1"/>
            </a:solidFill>
            <a:prstDash val="solid"/>
            <a:miter lim="0"/>
            <a:headEnd len="sm" w="sm" type="none"/>
            <a:tailEnd len="sm" w="sm" type="none"/>
          </a:ln>
        </p:spPr>
      </p:cxnSp>
      <p:sp>
        <p:nvSpPr>
          <p:cNvPr id="941" name="Google Shape;941;p35"/>
          <p:cNvSpPr txBox="1"/>
          <p:nvPr/>
        </p:nvSpPr>
        <p:spPr>
          <a:xfrm>
            <a:off x="3928078" y="3664505"/>
            <a:ext cx="1899917"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1980年</a:t>
            </a:r>
            <a:r>
              <a:rPr b="0" i="0" lang="ja-JP" sz="1000" u="none" cap="none" strike="noStrike">
                <a:solidFill>
                  <a:schemeClr val="dk1"/>
                </a:solidFill>
                <a:latin typeface="Arial"/>
                <a:ea typeface="Arial"/>
                <a:cs typeface="Arial"/>
                <a:sym typeface="Arial"/>
              </a:rPr>
              <a:t>（昭和55年）</a:t>
            </a:r>
            <a:endParaRPr b="0" i="0" sz="1000" u="none" cap="none" strike="noStrike">
              <a:solidFill>
                <a:schemeClr val="dk1"/>
              </a:solidFill>
              <a:latin typeface="Arial"/>
              <a:ea typeface="Arial"/>
              <a:cs typeface="Arial"/>
              <a:sym typeface="Arial"/>
            </a:endParaRPr>
          </a:p>
        </p:txBody>
      </p:sp>
      <p:sp>
        <p:nvSpPr>
          <p:cNvPr id="942" name="Google Shape;942;p35"/>
          <p:cNvSpPr txBox="1"/>
          <p:nvPr/>
        </p:nvSpPr>
        <p:spPr>
          <a:xfrm>
            <a:off x="3928078" y="5421995"/>
            <a:ext cx="18999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6.6人</a:t>
            </a:r>
            <a:endParaRPr b="1" i="0" sz="1200" u="none" cap="none" strike="noStrike">
              <a:solidFill>
                <a:schemeClr val="dk1"/>
              </a:solidFill>
              <a:latin typeface="Arial"/>
              <a:ea typeface="Arial"/>
              <a:cs typeface="Arial"/>
              <a:sym typeface="Arial"/>
            </a:endParaRPr>
          </a:p>
        </p:txBody>
      </p:sp>
      <p:pic>
        <p:nvPicPr>
          <p:cNvPr id="943" name="Google Shape;943;p35"/>
          <p:cNvPicPr preferRelativeResize="0"/>
          <p:nvPr/>
        </p:nvPicPr>
        <p:blipFill rotWithShape="1">
          <a:blip r:embed="rId3">
            <a:alphaModFix/>
          </a:blip>
          <a:srcRect b="0" l="0" r="0" t="0"/>
          <a:stretch/>
        </p:blipFill>
        <p:spPr>
          <a:xfrm>
            <a:off x="6629520" y="3979716"/>
            <a:ext cx="361384" cy="559947"/>
          </a:xfrm>
          <a:prstGeom prst="rect">
            <a:avLst/>
          </a:prstGeom>
          <a:noFill/>
          <a:ln>
            <a:noFill/>
          </a:ln>
        </p:spPr>
      </p:pic>
      <p:cxnSp>
        <p:nvCxnSpPr>
          <p:cNvPr id="944" name="Google Shape;944;p35"/>
          <p:cNvCxnSpPr/>
          <p:nvPr/>
        </p:nvCxnSpPr>
        <p:spPr>
          <a:xfrm>
            <a:off x="5982212" y="4592608"/>
            <a:ext cx="1656000" cy="0"/>
          </a:xfrm>
          <a:prstGeom prst="straightConnector1">
            <a:avLst/>
          </a:prstGeom>
          <a:noFill/>
          <a:ln cap="flat" cmpd="sng" w="12700">
            <a:solidFill>
              <a:schemeClr val="dk1"/>
            </a:solidFill>
            <a:prstDash val="solid"/>
            <a:miter lim="0"/>
            <a:headEnd len="sm" w="sm" type="none"/>
            <a:tailEnd len="sm" w="sm" type="none"/>
          </a:ln>
        </p:spPr>
      </p:cxnSp>
      <p:sp>
        <p:nvSpPr>
          <p:cNvPr id="945" name="Google Shape;945;p35"/>
          <p:cNvSpPr txBox="1"/>
          <p:nvPr/>
        </p:nvSpPr>
        <p:spPr>
          <a:xfrm>
            <a:off x="5860254" y="3664505"/>
            <a:ext cx="1899917"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2000年</a:t>
            </a:r>
            <a:r>
              <a:rPr b="0" i="0" lang="ja-JP" sz="1000" u="none" cap="none" strike="noStrike">
                <a:solidFill>
                  <a:schemeClr val="dk1"/>
                </a:solidFill>
                <a:latin typeface="Arial"/>
                <a:ea typeface="Arial"/>
                <a:cs typeface="Arial"/>
                <a:sym typeface="Arial"/>
              </a:rPr>
              <a:t>（平成12年）</a:t>
            </a:r>
            <a:endParaRPr b="0" i="0" sz="1000" u="none" cap="none" strike="noStrike">
              <a:solidFill>
                <a:schemeClr val="dk1"/>
              </a:solidFill>
              <a:latin typeface="Arial"/>
              <a:ea typeface="Arial"/>
              <a:cs typeface="Arial"/>
              <a:sym typeface="Arial"/>
            </a:endParaRPr>
          </a:p>
        </p:txBody>
      </p:sp>
      <p:sp>
        <p:nvSpPr>
          <p:cNvPr id="946" name="Google Shape;946;p35"/>
          <p:cNvSpPr txBox="1"/>
          <p:nvPr/>
        </p:nvSpPr>
        <p:spPr>
          <a:xfrm>
            <a:off x="5860254" y="5421995"/>
            <a:ext cx="18999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3.6人</a:t>
            </a:r>
            <a:endParaRPr b="1" i="0" sz="1200" u="none" cap="none" strike="noStrike">
              <a:solidFill>
                <a:schemeClr val="dk1"/>
              </a:solidFill>
              <a:latin typeface="Arial"/>
              <a:ea typeface="Arial"/>
              <a:cs typeface="Arial"/>
              <a:sym typeface="Arial"/>
            </a:endParaRPr>
          </a:p>
        </p:txBody>
      </p:sp>
      <p:pic>
        <p:nvPicPr>
          <p:cNvPr id="947" name="Google Shape;947;p35"/>
          <p:cNvPicPr preferRelativeResize="0"/>
          <p:nvPr/>
        </p:nvPicPr>
        <p:blipFill rotWithShape="1">
          <a:blip r:embed="rId5">
            <a:alphaModFix/>
          </a:blip>
          <a:srcRect b="7206" l="0" r="0" t="0"/>
          <a:stretch/>
        </p:blipFill>
        <p:spPr>
          <a:xfrm>
            <a:off x="6214273" y="4718439"/>
            <a:ext cx="1191879" cy="686336"/>
          </a:xfrm>
          <a:prstGeom prst="rect">
            <a:avLst/>
          </a:prstGeom>
          <a:noFill/>
          <a:ln>
            <a:noFill/>
          </a:ln>
        </p:spPr>
      </p:pic>
      <p:pic>
        <p:nvPicPr>
          <p:cNvPr id="948" name="Google Shape;948;p35"/>
          <p:cNvPicPr preferRelativeResize="0"/>
          <p:nvPr/>
        </p:nvPicPr>
        <p:blipFill rotWithShape="1">
          <a:blip r:embed="rId3">
            <a:alphaModFix/>
          </a:blip>
          <a:srcRect b="0" l="0" r="0" t="0"/>
          <a:stretch/>
        </p:blipFill>
        <p:spPr>
          <a:xfrm>
            <a:off x="8561696" y="3979716"/>
            <a:ext cx="361384" cy="559947"/>
          </a:xfrm>
          <a:prstGeom prst="rect">
            <a:avLst/>
          </a:prstGeom>
          <a:noFill/>
          <a:ln>
            <a:noFill/>
          </a:ln>
        </p:spPr>
      </p:pic>
      <p:cxnSp>
        <p:nvCxnSpPr>
          <p:cNvPr id="949" name="Google Shape;949;p35"/>
          <p:cNvCxnSpPr/>
          <p:nvPr/>
        </p:nvCxnSpPr>
        <p:spPr>
          <a:xfrm>
            <a:off x="7914388" y="4592608"/>
            <a:ext cx="1656000" cy="0"/>
          </a:xfrm>
          <a:prstGeom prst="straightConnector1">
            <a:avLst/>
          </a:prstGeom>
          <a:noFill/>
          <a:ln cap="flat" cmpd="sng" w="12700">
            <a:solidFill>
              <a:schemeClr val="dk1"/>
            </a:solidFill>
            <a:prstDash val="solid"/>
            <a:miter lim="0"/>
            <a:headEnd len="sm" w="sm" type="none"/>
            <a:tailEnd len="sm" w="sm" type="none"/>
          </a:ln>
        </p:spPr>
      </p:cxnSp>
      <p:sp>
        <p:nvSpPr>
          <p:cNvPr id="950" name="Google Shape;950;p35"/>
          <p:cNvSpPr txBox="1"/>
          <p:nvPr/>
        </p:nvSpPr>
        <p:spPr>
          <a:xfrm>
            <a:off x="7792430" y="3664505"/>
            <a:ext cx="1899917"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2030年</a:t>
            </a:r>
            <a:endParaRPr b="0" i="0" sz="1100" u="none" cap="none" strike="noStrike">
              <a:solidFill>
                <a:schemeClr val="dk1"/>
              </a:solidFill>
              <a:latin typeface="Arial"/>
              <a:ea typeface="Arial"/>
              <a:cs typeface="Arial"/>
              <a:sym typeface="Arial"/>
            </a:endParaRPr>
          </a:p>
        </p:txBody>
      </p:sp>
      <p:sp>
        <p:nvSpPr>
          <p:cNvPr id="951" name="Google Shape;951;p35"/>
          <p:cNvSpPr txBox="1"/>
          <p:nvPr/>
        </p:nvSpPr>
        <p:spPr>
          <a:xfrm>
            <a:off x="7792430" y="5421995"/>
            <a:ext cx="18999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1.8人</a:t>
            </a:r>
            <a:endParaRPr b="1" i="0" sz="1200" u="none" cap="none" strike="noStrike">
              <a:solidFill>
                <a:schemeClr val="dk1"/>
              </a:solidFill>
              <a:latin typeface="Arial"/>
              <a:ea typeface="Arial"/>
              <a:cs typeface="Arial"/>
              <a:sym typeface="Arial"/>
            </a:endParaRPr>
          </a:p>
        </p:txBody>
      </p:sp>
      <p:pic>
        <p:nvPicPr>
          <p:cNvPr id="952" name="Google Shape;952;p35"/>
          <p:cNvPicPr preferRelativeResize="0"/>
          <p:nvPr/>
        </p:nvPicPr>
        <p:blipFill rotWithShape="1">
          <a:blip r:embed="rId6">
            <a:alphaModFix/>
          </a:blip>
          <a:srcRect b="7452" l="3668" r="0" t="0"/>
          <a:stretch/>
        </p:blipFill>
        <p:spPr>
          <a:xfrm>
            <a:off x="8443605" y="4718441"/>
            <a:ext cx="597566" cy="686334"/>
          </a:xfrm>
          <a:prstGeom prst="rect">
            <a:avLst/>
          </a:prstGeom>
          <a:noFill/>
          <a:ln>
            <a:noFill/>
          </a:ln>
        </p:spPr>
      </p:pic>
      <p:pic>
        <p:nvPicPr>
          <p:cNvPr id="953" name="Google Shape;953;p35"/>
          <p:cNvPicPr preferRelativeResize="0"/>
          <p:nvPr/>
        </p:nvPicPr>
        <p:blipFill rotWithShape="1">
          <a:blip r:embed="rId3">
            <a:alphaModFix/>
          </a:blip>
          <a:srcRect b="0" l="0" r="0" t="0"/>
          <a:stretch/>
        </p:blipFill>
        <p:spPr>
          <a:xfrm>
            <a:off x="10493871" y="3979716"/>
            <a:ext cx="361384" cy="559947"/>
          </a:xfrm>
          <a:prstGeom prst="rect">
            <a:avLst/>
          </a:prstGeom>
          <a:noFill/>
          <a:ln>
            <a:noFill/>
          </a:ln>
        </p:spPr>
      </p:pic>
      <p:cxnSp>
        <p:nvCxnSpPr>
          <p:cNvPr id="954" name="Google Shape;954;p35"/>
          <p:cNvCxnSpPr/>
          <p:nvPr/>
        </p:nvCxnSpPr>
        <p:spPr>
          <a:xfrm>
            <a:off x="9846563" y="4592608"/>
            <a:ext cx="1656000" cy="0"/>
          </a:xfrm>
          <a:prstGeom prst="straightConnector1">
            <a:avLst/>
          </a:prstGeom>
          <a:noFill/>
          <a:ln cap="flat" cmpd="sng" w="12700">
            <a:solidFill>
              <a:schemeClr val="dk1"/>
            </a:solidFill>
            <a:prstDash val="solid"/>
            <a:miter lim="0"/>
            <a:headEnd len="sm" w="sm" type="none"/>
            <a:tailEnd len="sm" w="sm" type="none"/>
          </a:ln>
        </p:spPr>
      </p:cxnSp>
      <p:sp>
        <p:nvSpPr>
          <p:cNvPr id="955" name="Google Shape;955;p35"/>
          <p:cNvSpPr txBox="1"/>
          <p:nvPr/>
        </p:nvSpPr>
        <p:spPr>
          <a:xfrm>
            <a:off x="9724605" y="3664505"/>
            <a:ext cx="1899917"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2060年</a:t>
            </a:r>
            <a:endParaRPr b="0" i="0" sz="1100" u="none" cap="none" strike="noStrike">
              <a:solidFill>
                <a:schemeClr val="dk1"/>
              </a:solidFill>
              <a:latin typeface="Arial"/>
              <a:ea typeface="Arial"/>
              <a:cs typeface="Arial"/>
              <a:sym typeface="Arial"/>
            </a:endParaRPr>
          </a:p>
        </p:txBody>
      </p:sp>
      <p:sp>
        <p:nvSpPr>
          <p:cNvPr id="956" name="Google Shape;956;p35"/>
          <p:cNvSpPr txBox="1"/>
          <p:nvPr/>
        </p:nvSpPr>
        <p:spPr>
          <a:xfrm>
            <a:off x="9724605" y="5421995"/>
            <a:ext cx="18999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1.3人</a:t>
            </a:r>
            <a:endParaRPr b="1" i="0" sz="1200" u="none" cap="none" strike="noStrike">
              <a:solidFill>
                <a:schemeClr val="dk1"/>
              </a:solidFill>
              <a:latin typeface="Arial"/>
              <a:ea typeface="Arial"/>
              <a:cs typeface="Arial"/>
              <a:sym typeface="Arial"/>
            </a:endParaRPr>
          </a:p>
        </p:txBody>
      </p:sp>
      <p:pic>
        <p:nvPicPr>
          <p:cNvPr id="957" name="Google Shape;957;p35"/>
          <p:cNvPicPr preferRelativeResize="0"/>
          <p:nvPr/>
        </p:nvPicPr>
        <p:blipFill rotWithShape="1">
          <a:blip r:embed="rId6">
            <a:alphaModFix/>
          </a:blip>
          <a:srcRect b="7452" l="3668" r="0" t="0"/>
          <a:stretch/>
        </p:blipFill>
        <p:spPr>
          <a:xfrm>
            <a:off x="10375780" y="4718441"/>
            <a:ext cx="597566" cy="686334"/>
          </a:xfrm>
          <a:prstGeom prst="rect">
            <a:avLst/>
          </a:prstGeom>
          <a:noFill/>
          <a:ln>
            <a:noFill/>
          </a:ln>
        </p:spPr>
      </p:pic>
      <p:sp>
        <p:nvSpPr>
          <p:cNvPr id="958" name="Google Shape;958;p35"/>
          <p:cNvSpPr txBox="1"/>
          <p:nvPr/>
        </p:nvSpPr>
        <p:spPr>
          <a:xfrm>
            <a:off x="776829" y="5719312"/>
            <a:ext cx="7010082"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（注）「人口構成の推移と将来推計」（人口統計資料集（2026年版）国立社会保障・人口問題研究所）によります。</a:t>
            </a:r>
            <a:endParaRPr b="0" i="0" sz="800" u="none" cap="none" strike="noStrike">
              <a:solidFill>
                <a:schemeClr val="dk1"/>
              </a:solidFill>
              <a:latin typeface="Arial"/>
              <a:ea typeface="Arial"/>
              <a:cs typeface="Arial"/>
              <a:sym typeface="Arial"/>
            </a:endParaRPr>
          </a:p>
        </p:txBody>
      </p:sp>
      <p:sp>
        <p:nvSpPr>
          <p:cNvPr id="959" name="Google Shape;959;p35"/>
          <p:cNvSpPr txBox="1"/>
          <p:nvPr/>
        </p:nvSpPr>
        <p:spPr>
          <a:xfrm>
            <a:off x="3007977" y="4098808"/>
            <a:ext cx="1160136" cy="302712"/>
          </a:xfrm>
          <a:prstGeom prst="rect">
            <a:avLst/>
          </a:prstGeom>
          <a:noFill/>
          <a:ln>
            <a:noFill/>
          </a:ln>
        </p:spPr>
        <p:txBody>
          <a:bodyPr anchorCtr="0" anchor="t" bIns="45700" lIns="91425" spcFirstLastPara="1" rIns="91425" wrap="square" tIns="45700">
            <a:spAutoFit/>
          </a:bodyPr>
          <a:lstStyle/>
          <a:p>
            <a:pPr indent="0" lvl="0" marL="0" marR="0" rtl="0" algn="r">
              <a:lnSpc>
                <a:spcPct val="120000"/>
              </a:lnSpc>
              <a:spcBef>
                <a:spcPts val="0"/>
              </a:spcBef>
              <a:spcAft>
                <a:spcPts val="0"/>
              </a:spcAft>
              <a:buClr>
                <a:srgbClr val="000000"/>
              </a:buClr>
              <a:buSzPts val="1200"/>
              <a:buFont typeface="Arial"/>
              <a:buNone/>
            </a:pPr>
            <a:r>
              <a:rPr b="1" i="0" lang="ja-JP" sz="1200" u="none" cap="none" strike="noStrike">
                <a:solidFill>
                  <a:schemeClr val="accent3"/>
                </a:solidFill>
                <a:latin typeface="Arial"/>
                <a:ea typeface="Arial"/>
                <a:cs typeface="Arial"/>
                <a:sym typeface="Arial"/>
              </a:rPr>
              <a:t>（高齢者）</a:t>
            </a:r>
            <a:endParaRPr b="1" i="0" sz="1200" u="none" cap="none" strike="noStrike">
              <a:solidFill>
                <a:schemeClr val="accent3"/>
              </a:solidFill>
              <a:latin typeface="Arial"/>
              <a:ea typeface="Arial"/>
              <a:cs typeface="Arial"/>
              <a:sym typeface="Arial"/>
            </a:endParaRPr>
          </a:p>
        </p:txBody>
      </p:sp>
      <p:sp>
        <p:nvSpPr>
          <p:cNvPr id="960" name="Google Shape;960;p35"/>
          <p:cNvSpPr txBox="1"/>
          <p:nvPr/>
        </p:nvSpPr>
        <p:spPr>
          <a:xfrm>
            <a:off x="3007978" y="4792846"/>
            <a:ext cx="1160135" cy="302712"/>
          </a:xfrm>
          <a:prstGeom prst="rect">
            <a:avLst/>
          </a:prstGeom>
          <a:noFill/>
          <a:ln>
            <a:noFill/>
          </a:ln>
        </p:spPr>
        <p:txBody>
          <a:bodyPr anchorCtr="0" anchor="t" bIns="45700" lIns="91425" spcFirstLastPara="1" rIns="91425" wrap="square" tIns="45700">
            <a:spAutoFit/>
          </a:bodyPr>
          <a:lstStyle/>
          <a:p>
            <a:pPr indent="0" lvl="0" marL="0" marR="0" rtl="0" algn="r">
              <a:lnSpc>
                <a:spcPct val="120000"/>
              </a:lnSpc>
              <a:spcBef>
                <a:spcPts val="0"/>
              </a:spcBef>
              <a:spcAft>
                <a:spcPts val="0"/>
              </a:spcAft>
              <a:buClr>
                <a:srgbClr val="000000"/>
              </a:buClr>
              <a:buSzPts val="1200"/>
              <a:buFont typeface="Arial"/>
              <a:buNone/>
            </a:pPr>
            <a:r>
              <a:rPr b="1" i="0" lang="ja-JP" sz="1200" u="none" cap="none" strike="noStrike">
                <a:solidFill>
                  <a:srgbClr val="E60000"/>
                </a:solidFill>
                <a:latin typeface="Arial"/>
                <a:ea typeface="Arial"/>
                <a:cs typeface="Arial"/>
                <a:sym typeface="Arial"/>
              </a:rPr>
              <a:t>（働き手）</a:t>
            </a:r>
            <a:endParaRPr b="1" i="0" sz="1200" u="none" cap="none" strike="noStrike">
              <a:solidFill>
                <a:srgbClr val="E6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500"/>
                                        <p:tgtEl>
                                          <p:spTgt spid="926"/>
                                        </p:tgtEl>
                                      </p:cBhvr>
                                    </p:animEffect>
                                  </p:childTnLst>
                                </p:cTn>
                              </p:par>
                              <p:par>
                                <p:cTn fill="hold" nodeType="withEffect" presetClass="entr" presetID="10" presetSubtype="0">
                                  <p:stCondLst>
                                    <p:cond delay="0"/>
                                  </p:stCondLst>
                                  <p:childTnLst>
                                    <p:set>
                                      <p:cBhvr>
                                        <p:cTn dur="1" fill="hold">
                                          <p:stCondLst>
                                            <p:cond delay="0"/>
                                          </p:stCondLst>
                                        </p:cTn>
                                        <p:tgtEl>
                                          <p:spTgt spid="927"/>
                                        </p:tgtEl>
                                        <p:attrNameLst>
                                          <p:attrName>style.visibility</p:attrName>
                                        </p:attrNameLst>
                                      </p:cBhvr>
                                      <p:to>
                                        <p:strVal val="visible"/>
                                      </p:to>
                                    </p:set>
                                    <p:animEffect filter="fade" transition="in">
                                      <p:cBhvr>
                                        <p:cTn dur="500"/>
                                        <p:tgtEl>
                                          <p:spTgt spid="9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500"/>
                                        <p:tgtEl>
                                          <p:spTgt spid="929"/>
                                        </p:tgtEl>
                                      </p:cBhvr>
                                    </p:animEffect>
                                  </p:childTnLst>
                                </p:cTn>
                              </p:par>
                              <p:par>
                                <p:cTn fill="hold" nodeType="with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500"/>
                                        <p:tgtEl>
                                          <p:spTgt spid="928"/>
                                        </p:tgtEl>
                                      </p:cBhvr>
                                    </p:animEffect>
                                  </p:childTnLst>
                                </p:cTn>
                              </p:par>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500"/>
                                        <p:tgtEl>
                                          <p:spTgt spid="930"/>
                                        </p:tgtEl>
                                      </p:cBhvr>
                                    </p:animEffect>
                                  </p:childTnLst>
                                </p:cTn>
                              </p:par>
                              <p:par>
                                <p:cTn fill="hold" nodeType="with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500"/>
                                        <p:tgtEl>
                                          <p:spTgt spid="925"/>
                                        </p:tgtEl>
                                      </p:cBhvr>
                                    </p:animEffect>
                                  </p:childTnLst>
                                </p:cTn>
                              </p:par>
                              <p:par>
                                <p:cTn fill="hold" nodeType="withEffect" presetClass="entr" presetID="10" presetSubtype="0">
                                  <p:stCondLst>
                                    <p:cond delay="0"/>
                                  </p:stCondLst>
                                  <p:childTnLst>
                                    <p:set>
                                      <p:cBhvr>
                                        <p:cTn dur="1" fill="hold">
                                          <p:stCondLst>
                                            <p:cond delay="0"/>
                                          </p:stCondLst>
                                        </p:cTn>
                                        <p:tgtEl>
                                          <p:spTgt spid="931"/>
                                        </p:tgtEl>
                                        <p:attrNameLst>
                                          <p:attrName>style.visibility</p:attrName>
                                        </p:attrNameLst>
                                      </p:cBhvr>
                                      <p:to>
                                        <p:strVal val="visible"/>
                                      </p:to>
                                    </p:set>
                                    <p:animEffect filter="fade" transition="in">
                                      <p:cBhvr>
                                        <p:cTn dur="500"/>
                                        <p:tgtEl>
                                          <p:spTgt spid="931"/>
                                        </p:tgtEl>
                                      </p:cBhvr>
                                    </p:animEffect>
                                  </p:childTnLst>
                                </p:cTn>
                              </p:par>
                              <p:par>
                                <p:cTn fill="hold" nodeType="withEffect" presetClass="entr" presetID="10" presetSubtype="0">
                                  <p:stCondLst>
                                    <p:cond delay="0"/>
                                  </p:stCondLst>
                                  <p:childTnLst>
                                    <p:set>
                                      <p:cBhvr>
                                        <p:cTn dur="1" fill="hold">
                                          <p:stCondLst>
                                            <p:cond delay="0"/>
                                          </p:stCondLst>
                                        </p:cTn>
                                        <p:tgtEl>
                                          <p:spTgt spid="932"/>
                                        </p:tgtEl>
                                        <p:attrNameLst>
                                          <p:attrName>style.visibility</p:attrName>
                                        </p:attrNameLst>
                                      </p:cBhvr>
                                      <p:to>
                                        <p:strVal val="visible"/>
                                      </p:to>
                                    </p:set>
                                    <p:animEffect filter="fade" transition="in">
                                      <p:cBhvr>
                                        <p:cTn dur="500"/>
                                        <p:tgtEl>
                                          <p:spTgt spid="932"/>
                                        </p:tgtEl>
                                      </p:cBhvr>
                                    </p:animEffect>
                                  </p:childTnLst>
                                </p:cTn>
                              </p:par>
                              <p:par>
                                <p:cTn fill="hold" nodeType="with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500"/>
                                        <p:tgtEl>
                                          <p:spTgt spid="933"/>
                                        </p:tgtEl>
                                      </p:cBhvr>
                                    </p:animEffect>
                                  </p:childTnLst>
                                </p:cTn>
                              </p:par>
                              <p:par>
                                <p:cTn fill="hold" nodeType="withEffect" presetClass="entr" presetID="10" presetSubtype="0">
                                  <p:stCondLst>
                                    <p:cond delay="0"/>
                                  </p:stCondLst>
                                  <p:childTnLst>
                                    <p:set>
                                      <p:cBhvr>
                                        <p:cTn dur="1" fill="hold">
                                          <p:stCondLst>
                                            <p:cond delay="0"/>
                                          </p:stCondLst>
                                        </p:cTn>
                                        <p:tgtEl>
                                          <p:spTgt spid="934"/>
                                        </p:tgtEl>
                                        <p:attrNameLst>
                                          <p:attrName>style.visibility</p:attrName>
                                        </p:attrNameLst>
                                      </p:cBhvr>
                                      <p:to>
                                        <p:strVal val="visible"/>
                                      </p:to>
                                    </p:set>
                                    <p:animEffect filter="fade" transition="in">
                                      <p:cBhvr>
                                        <p:cTn dur="500"/>
                                        <p:tgtEl>
                                          <p:spTgt spid="934"/>
                                        </p:tgtEl>
                                      </p:cBhvr>
                                    </p:animEffect>
                                  </p:childTnLst>
                                </p:cTn>
                              </p:par>
                              <p:par>
                                <p:cTn fill="hold" nodeType="with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500"/>
                                        <p:tgtEl>
                                          <p:spTgt spid="935"/>
                                        </p:tgtEl>
                                      </p:cBhvr>
                                    </p:animEffect>
                                  </p:childTnLst>
                                </p:cTn>
                              </p:par>
                              <p:par>
                                <p:cTn fill="hold" nodeType="with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500"/>
                                        <p:tgtEl>
                                          <p:spTgt spid="936"/>
                                        </p:tgtEl>
                                      </p:cBhvr>
                                    </p:animEffect>
                                  </p:childTnLst>
                                </p:cTn>
                              </p:par>
                              <p:par>
                                <p:cTn fill="hold" nodeType="with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500"/>
                                        <p:tgtEl>
                                          <p:spTgt spid="937"/>
                                        </p:tgtEl>
                                      </p:cBhvr>
                                    </p:animEffect>
                                  </p:childTnLst>
                                </p:cTn>
                              </p:par>
                              <p:par>
                                <p:cTn fill="hold" nodeType="withEffect" presetClass="entr" presetID="10" presetSubtype="0">
                                  <p:stCondLst>
                                    <p:cond delay="0"/>
                                  </p:stCondLst>
                                  <p:childTnLst>
                                    <p:set>
                                      <p:cBhvr>
                                        <p:cTn dur="1" fill="hold">
                                          <p:stCondLst>
                                            <p:cond delay="0"/>
                                          </p:stCondLst>
                                        </p:cTn>
                                        <p:tgtEl>
                                          <p:spTgt spid="938"/>
                                        </p:tgtEl>
                                        <p:attrNameLst>
                                          <p:attrName>style.visibility</p:attrName>
                                        </p:attrNameLst>
                                      </p:cBhvr>
                                      <p:to>
                                        <p:strVal val="visible"/>
                                      </p:to>
                                    </p:set>
                                    <p:animEffect filter="fade" transition="in">
                                      <p:cBhvr>
                                        <p:cTn dur="500"/>
                                        <p:tgtEl>
                                          <p:spTgt spid="938"/>
                                        </p:tgtEl>
                                      </p:cBhvr>
                                    </p:animEffect>
                                  </p:childTnLst>
                                </p:cTn>
                              </p:par>
                              <p:par>
                                <p:cTn fill="hold" nodeType="withEffect" presetClass="entr" presetID="10" presetSubtype="0">
                                  <p:stCondLst>
                                    <p:cond delay="0"/>
                                  </p:stCondLst>
                                  <p:childTnLst>
                                    <p:set>
                                      <p:cBhvr>
                                        <p:cTn dur="1" fill="hold">
                                          <p:stCondLst>
                                            <p:cond delay="0"/>
                                          </p:stCondLst>
                                        </p:cTn>
                                        <p:tgtEl>
                                          <p:spTgt spid="939"/>
                                        </p:tgtEl>
                                        <p:attrNameLst>
                                          <p:attrName>style.visibility</p:attrName>
                                        </p:attrNameLst>
                                      </p:cBhvr>
                                      <p:to>
                                        <p:strVal val="visible"/>
                                      </p:to>
                                    </p:set>
                                    <p:animEffect filter="fade" transition="in">
                                      <p:cBhvr>
                                        <p:cTn dur="500"/>
                                        <p:tgtEl>
                                          <p:spTgt spid="939"/>
                                        </p:tgtEl>
                                      </p:cBhvr>
                                    </p:animEffect>
                                  </p:childTnLst>
                                </p:cTn>
                              </p:par>
                              <p:par>
                                <p:cTn fill="hold" nodeType="with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500"/>
                                        <p:tgtEl>
                                          <p:spTgt spid="940"/>
                                        </p:tgtEl>
                                      </p:cBhvr>
                                    </p:animEffect>
                                  </p:childTnLst>
                                </p:cTn>
                              </p:par>
                              <p:par>
                                <p:cTn fill="hold" nodeType="with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500"/>
                                        <p:tgtEl>
                                          <p:spTgt spid="941"/>
                                        </p:tgtEl>
                                      </p:cBhvr>
                                    </p:animEffect>
                                  </p:childTnLst>
                                </p:cTn>
                              </p:par>
                              <p:par>
                                <p:cTn fill="hold" nodeType="withEffect" presetClass="entr" presetID="10" presetSubtype="0">
                                  <p:stCondLst>
                                    <p:cond delay="0"/>
                                  </p:stCondLst>
                                  <p:childTnLst>
                                    <p:set>
                                      <p:cBhvr>
                                        <p:cTn dur="1" fill="hold">
                                          <p:stCondLst>
                                            <p:cond delay="0"/>
                                          </p:stCondLst>
                                        </p:cTn>
                                        <p:tgtEl>
                                          <p:spTgt spid="942"/>
                                        </p:tgtEl>
                                        <p:attrNameLst>
                                          <p:attrName>style.visibility</p:attrName>
                                        </p:attrNameLst>
                                      </p:cBhvr>
                                      <p:to>
                                        <p:strVal val="visible"/>
                                      </p:to>
                                    </p:set>
                                    <p:animEffect filter="fade" transition="in">
                                      <p:cBhvr>
                                        <p:cTn dur="500"/>
                                        <p:tgtEl>
                                          <p:spTgt spid="942"/>
                                        </p:tgtEl>
                                      </p:cBhvr>
                                    </p:animEffect>
                                  </p:childTnLst>
                                </p:cTn>
                              </p:par>
                              <p:par>
                                <p:cTn fill="hold" nodeType="with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500"/>
                                        <p:tgtEl>
                                          <p:spTgt spid="943"/>
                                        </p:tgtEl>
                                      </p:cBhvr>
                                    </p:animEffect>
                                  </p:childTnLst>
                                </p:cTn>
                              </p:par>
                              <p:par>
                                <p:cTn fill="hold" nodeType="with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500"/>
                                        <p:tgtEl>
                                          <p:spTgt spid="944"/>
                                        </p:tgtEl>
                                      </p:cBhvr>
                                    </p:animEffect>
                                  </p:childTnLst>
                                </p:cTn>
                              </p:par>
                              <p:par>
                                <p:cTn fill="hold" nodeType="with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500"/>
                                        <p:tgtEl>
                                          <p:spTgt spid="945"/>
                                        </p:tgtEl>
                                      </p:cBhvr>
                                    </p:animEffect>
                                  </p:childTnLst>
                                </p:cTn>
                              </p:par>
                              <p:par>
                                <p:cTn fill="hold" nodeType="with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500"/>
                                        <p:tgtEl>
                                          <p:spTgt spid="946"/>
                                        </p:tgtEl>
                                      </p:cBhvr>
                                    </p:animEffect>
                                  </p:childTnLst>
                                </p:cTn>
                              </p:par>
                              <p:par>
                                <p:cTn fill="hold" nodeType="withEffect" presetClass="entr" presetID="10" presetSubtype="0">
                                  <p:stCondLst>
                                    <p:cond delay="0"/>
                                  </p:stCondLst>
                                  <p:childTnLst>
                                    <p:set>
                                      <p:cBhvr>
                                        <p:cTn dur="1" fill="hold">
                                          <p:stCondLst>
                                            <p:cond delay="0"/>
                                          </p:stCondLst>
                                        </p:cTn>
                                        <p:tgtEl>
                                          <p:spTgt spid="947"/>
                                        </p:tgtEl>
                                        <p:attrNameLst>
                                          <p:attrName>style.visibility</p:attrName>
                                        </p:attrNameLst>
                                      </p:cBhvr>
                                      <p:to>
                                        <p:strVal val="visible"/>
                                      </p:to>
                                    </p:set>
                                    <p:animEffect filter="fade" transition="in">
                                      <p:cBhvr>
                                        <p:cTn dur="500"/>
                                        <p:tgtEl>
                                          <p:spTgt spid="947"/>
                                        </p:tgtEl>
                                      </p:cBhvr>
                                    </p:animEffect>
                                  </p:childTnLst>
                                </p:cTn>
                              </p:par>
                              <p:par>
                                <p:cTn fill="hold" nodeType="withEffect" presetClass="entr" presetID="10" presetSubtype="0">
                                  <p:stCondLst>
                                    <p:cond delay="0"/>
                                  </p:stCondLst>
                                  <p:childTnLst>
                                    <p:set>
                                      <p:cBhvr>
                                        <p:cTn dur="1" fill="hold">
                                          <p:stCondLst>
                                            <p:cond delay="0"/>
                                          </p:stCondLst>
                                        </p:cTn>
                                        <p:tgtEl>
                                          <p:spTgt spid="948"/>
                                        </p:tgtEl>
                                        <p:attrNameLst>
                                          <p:attrName>style.visibility</p:attrName>
                                        </p:attrNameLst>
                                      </p:cBhvr>
                                      <p:to>
                                        <p:strVal val="visible"/>
                                      </p:to>
                                    </p:set>
                                    <p:animEffect filter="fade" transition="in">
                                      <p:cBhvr>
                                        <p:cTn dur="500"/>
                                        <p:tgtEl>
                                          <p:spTgt spid="948"/>
                                        </p:tgtEl>
                                      </p:cBhvr>
                                    </p:animEffect>
                                  </p:childTnLst>
                                </p:cTn>
                              </p:par>
                              <p:par>
                                <p:cTn fill="hold" nodeType="withEffect" presetClass="entr" presetID="10" presetSubtype="0">
                                  <p:stCondLst>
                                    <p:cond delay="0"/>
                                  </p:stCondLst>
                                  <p:childTnLst>
                                    <p:set>
                                      <p:cBhvr>
                                        <p:cTn dur="1" fill="hold">
                                          <p:stCondLst>
                                            <p:cond delay="0"/>
                                          </p:stCondLst>
                                        </p:cTn>
                                        <p:tgtEl>
                                          <p:spTgt spid="949"/>
                                        </p:tgtEl>
                                        <p:attrNameLst>
                                          <p:attrName>style.visibility</p:attrName>
                                        </p:attrNameLst>
                                      </p:cBhvr>
                                      <p:to>
                                        <p:strVal val="visible"/>
                                      </p:to>
                                    </p:set>
                                    <p:animEffect filter="fade" transition="in">
                                      <p:cBhvr>
                                        <p:cTn dur="500"/>
                                        <p:tgtEl>
                                          <p:spTgt spid="949"/>
                                        </p:tgtEl>
                                      </p:cBhvr>
                                    </p:animEffect>
                                  </p:childTnLst>
                                </p:cTn>
                              </p:par>
                              <p:par>
                                <p:cTn fill="hold" nodeType="withEffect" presetClass="entr" presetID="10" presetSubtype="0">
                                  <p:stCondLst>
                                    <p:cond delay="0"/>
                                  </p:stCondLst>
                                  <p:childTnLst>
                                    <p:set>
                                      <p:cBhvr>
                                        <p:cTn dur="1" fill="hold">
                                          <p:stCondLst>
                                            <p:cond delay="0"/>
                                          </p:stCondLst>
                                        </p:cTn>
                                        <p:tgtEl>
                                          <p:spTgt spid="950"/>
                                        </p:tgtEl>
                                        <p:attrNameLst>
                                          <p:attrName>style.visibility</p:attrName>
                                        </p:attrNameLst>
                                      </p:cBhvr>
                                      <p:to>
                                        <p:strVal val="visible"/>
                                      </p:to>
                                    </p:set>
                                    <p:animEffect filter="fade" transition="in">
                                      <p:cBhvr>
                                        <p:cTn dur="500"/>
                                        <p:tgtEl>
                                          <p:spTgt spid="950"/>
                                        </p:tgtEl>
                                      </p:cBhvr>
                                    </p:animEffect>
                                  </p:childTnLst>
                                </p:cTn>
                              </p:par>
                              <p:par>
                                <p:cTn fill="hold" nodeType="withEffect" presetClass="entr" presetID="10" presetSubtype="0">
                                  <p:stCondLst>
                                    <p:cond delay="0"/>
                                  </p:stCondLst>
                                  <p:childTnLst>
                                    <p:set>
                                      <p:cBhvr>
                                        <p:cTn dur="1" fill="hold">
                                          <p:stCondLst>
                                            <p:cond delay="0"/>
                                          </p:stCondLst>
                                        </p:cTn>
                                        <p:tgtEl>
                                          <p:spTgt spid="951"/>
                                        </p:tgtEl>
                                        <p:attrNameLst>
                                          <p:attrName>style.visibility</p:attrName>
                                        </p:attrNameLst>
                                      </p:cBhvr>
                                      <p:to>
                                        <p:strVal val="visible"/>
                                      </p:to>
                                    </p:set>
                                    <p:animEffect filter="fade" transition="in">
                                      <p:cBhvr>
                                        <p:cTn dur="500"/>
                                        <p:tgtEl>
                                          <p:spTgt spid="951"/>
                                        </p:tgtEl>
                                      </p:cBhvr>
                                    </p:animEffect>
                                  </p:childTnLst>
                                </p:cTn>
                              </p:par>
                              <p:par>
                                <p:cTn fill="hold" nodeType="with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500"/>
                                        <p:tgtEl>
                                          <p:spTgt spid="952"/>
                                        </p:tgtEl>
                                      </p:cBhvr>
                                    </p:animEffect>
                                  </p:childTnLst>
                                </p:cTn>
                              </p:par>
                              <p:par>
                                <p:cTn fill="hold" nodeType="with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500"/>
                                        <p:tgtEl>
                                          <p:spTgt spid="953"/>
                                        </p:tgtEl>
                                      </p:cBhvr>
                                    </p:animEffect>
                                  </p:childTnLst>
                                </p:cTn>
                              </p:par>
                              <p:par>
                                <p:cTn fill="hold" nodeType="with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500"/>
                                        <p:tgtEl>
                                          <p:spTgt spid="954"/>
                                        </p:tgtEl>
                                      </p:cBhvr>
                                    </p:animEffect>
                                  </p:childTnLst>
                                </p:cTn>
                              </p:par>
                              <p:par>
                                <p:cTn fill="hold" nodeType="with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500"/>
                                        <p:tgtEl>
                                          <p:spTgt spid="955"/>
                                        </p:tgtEl>
                                      </p:cBhvr>
                                    </p:animEffect>
                                  </p:childTnLst>
                                </p:cTn>
                              </p:par>
                              <p:par>
                                <p:cTn fill="hold" nodeType="with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500"/>
                                        <p:tgtEl>
                                          <p:spTgt spid="956"/>
                                        </p:tgtEl>
                                      </p:cBhvr>
                                    </p:animEffect>
                                  </p:childTnLst>
                                </p:cTn>
                              </p:par>
                              <p:par>
                                <p:cTn fill="hold" nodeType="with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500"/>
                                        <p:tgtEl>
                                          <p:spTgt spid="957"/>
                                        </p:tgtEl>
                                      </p:cBhvr>
                                    </p:animEffect>
                                  </p:childTnLst>
                                </p:cTn>
                              </p:par>
                              <p:par>
                                <p:cTn fill="hold" nodeType="with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500"/>
                                        <p:tgtEl>
                                          <p:spTgt spid="958"/>
                                        </p:tgtEl>
                                      </p:cBhvr>
                                    </p:animEffect>
                                  </p:childTnLst>
                                </p:cTn>
                              </p:par>
                              <p:par>
                                <p:cTn fill="hold" nodeType="with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500"/>
                                        <p:tgtEl>
                                          <p:spTgt spid="959"/>
                                        </p:tgtEl>
                                      </p:cBhvr>
                                    </p:animEffect>
                                  </p:childTnLst>
                                </p:cTn>
                              </p:par>
                              <p:par>
                                <p:cTn fill="hold" nodeType="with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500"/>
                                        <p:tgtEl>
                                          <p:spTgt spid="9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pic>
        <p:nvPicPr>
          <p:cNvPr id="965" name="Google Shape;965;p36"/>
          <p:cNvPicPr preferRelativeResize="0"/>
          <p:nvPr/>
        </p:nvPicPr>
        <p:blipFill>
          <a:blip r:embed="rId3">
            <a:alphaModFix/>
          </a:blip>
          <a:stretch>
            <a:fillRect/>
          </a:stretch>
        </p:blipFill>
        <p:spPr>
          <a:xfrm>
            <a:off x="5106282" y="1430175"/>
            <a:ext cx="6865640" cy="4473600"/>
          </a:xfrm>
          <a:prstGeom prst="rect">
            <a:avLst/>
          </a:prstGeom>
          <a:noFill/>
          <a:ln>
            <a:noFill/>
          </a:ln>
        </p:spPr>
      </p:pic>
      <p:sp>
        <p:nvSpPr>
          <p:cNvPr id="966" name="Google Shape;966;p36"/>
          <p:cNvSpPr/>
          <p:nvPr/>
        </p:nvSpPr>
        <p:spPr>
          <a:xfrm>
            <a:off x="7685187" y="4186504"/>
            <a:ext cx="1721337" cy="1581886"/>
          </a:xfrm>
          <a:custGeom>
            <a:rect b="b" l="l" r="r" t="t"/>
            <a:pathLst>
              <a:path extrusionOk="0" h="1581886" w="1721337">
                <a:moveTo>
                  <a:pt x="0" y="173830"/>
                </a:moveTo>
                <a:lnTo>
                  <a:pt x="1721337" y="0"/>
                </a:lnTo>
                <a:lnTo>
                  <a:pt x="1721337" y="1581886"/>
                </a:lnTo>
                <a:lnTo>
                  <a:pt x="2382" y="1581886"/>
                </a:lnTo>
                <a:lnTo>
                  <a:pt x="0" y="173830"/>
                </a:lnTo>
                <a:close/>
              </a:path>
            </a:pathLst>
          </a:custGeom>
          <a:solidFill>
            <a:srgbClr val="FCF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67" name="Google Shape;967;p36"/>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933E87"/>
                </a:solidFill>
                <a:latin typeface="Arial"/>
                <a:ea typeface="Arial"/>
                <a:cs typeface="Arial"/>
                <a:sym typeface="Arial"/>
              </a:rPr>
              <a:t>7.これからの社会と税</a:t>
            </a:r>
            <a:endParaRPr b="0" i="0" sz="1400" u="none" cap="none" strike="noStrike">
              <a:solidFill>
                <a:srgbClr val="000000"/>
              </a:solidFill>
              <a:latin typeface="Arial"/>
              <a:ea typeface="Arial"/>
              <a:cs typeface="Arial"/>
              <a:sym typeface="Arial"/>
            </a:endParaRPr>
          </a:p>
        </p:txBody>
      </p:sp>
      <p:cxnSp>
        <p:nvCxnSpPr>
          <p:cNvPr id="968" name="Google Shape;968;p36"/>
          <p:cNvCxnSpPr/>
          <p:nvPr/>
        </p:nvCxnSpPr>
        <p:spPr>
          <a:xfrm>
            <a:off x="426000" y="756126"/>
            <a:ext cx="11340000" cy="0"/>
          </a:xfrm>
          <a:prstGeom prst="straightConnector1">
            <a:avLst/>
          </a:prstGeom>
          <a:noFill/>
          <a:ln cap="flat" cmpd="dbl" w="44450">
            <a:solidFill>
              <a:srgbClr val="933E87"/>
            </a:solidFill>
            <a:prstDash val="solid"/>
            <a:miter lim="0"/>
            <a:headEnd len="sm" w="sm" type="none"/>
            <a:tailEnd len="sm" w="sm" type="none"/>
          </a:ln>
        </p:spPr>
      </p:cxnSp>
      <p:sp>
        <p:nvSpPr>
          <p:cNvPr id="969" name="Google Shape;969;p36"/>
          <p:cNvSpPr/>
          <p:nvPr/>
        </p:nvSpPr>
        <p:spPr>
          <a:xfrm>
            <a:off x="585541" y="1575336"/>
            <a:ext cx="3937465" cy="366692"/>
          </a:xfrm>
          <a:prstGeom prst="rect">
            <a:avLst/>
          </a:prstGeom>
          <a:solidFill>
            <a:srgbClr val="F6D2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70" name="Google Shape;970;p36"/>
          <p:cNvSpPr txBox="1"/>
          <p:nvPr/>
        </p:nvSpPr>
        <p:spPr>
          <a:xfrm>
            <a:off x="627066" y="1587507"/>
            <a:ext cx="33163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ふくらむ社会保障費</a:t>
            </a:r>
            <a:endParaRPr b="1" i="0" sz="1600" u="none" cap="none" strike="noStrike">
              <a:solidFill>
                <a:schemeClr val="dk1"/>
              </a:solidFill>
              <a:latin typeface="Arial"/>
              <a:ea typeface="Arial"/>
              <a:cs typeface="Arial"/>
              <a:sym typeface="Arial"/>
            </a:endParaRPr>
          </a:p>
        </p:txBody>
      </p:sp>
      <p:sp>
        <p:nvSpPr>
          <p:cNvPr id="971" name="Google Shape;971;p36"/>
          <p:cNvSpPr txBox="1"/>
          <p:nvPr/>
        </p:nvSpPr>
        <p:spPr>
          <a:xfrm>
            <a:off x="585542" y="2132147"/>
            <a:ext cx="4325673" cy="288861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高齢化社会の進展に伴い、年金、医療、介護などの社会保障の給付は、今後も急激な増加が見込まれています。</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特に医療・介護分野の給付は、財源調達の基礎となるGDP（国内総生産）の伸びを大きく上回って増加すると見込まれており、社会保障の安定財源の確保が重要な課題となっています。</a:t>
            </a:r>
            <a:endParaRPr b="0" i="0" sz="1800" u="none" cap="none" strike="noStrike">
              <a:solidFill>
                <a:schemeClr val="dk1"/>
              </a:solidFill>
              <a:latin typeface="Arial"/>
              <a:ea typeface="Arial"/>
              <a:cs typeface="Arial"/>
              <a:sym typeface="Arial"/>
            </a:endParaRPr>
          </a:p>
        </p:txBody>
      </p:sp>
      <p:sp>
        <p:nvSpPr>
          <p:cNvPr id="972" name="Google Shape;972;p36"/>
          <p:cNvSpPr/>
          <p:nvPr/>
        </p:nvSpPr>
        <p:spPr>
          <a:xfrm>
            <a:off x="7682042" y="2266393"/>
            <a:ext cx="1725919" cy="1178652"/>
          </a:xfrm>
          <a:custGeom>
            <a:rect b="b" l="l" r="r" t="t"/>
            <a:pathLst>
              <a:path extrusionOk="0" h="808984" w="2855519">
                <a:moveTo>
                  <a:pt x="5667" y="652594"/>
                </a:moveTo>
                <a:cubicBezTo>
                  <a:pt x="6424" y="704179"/>
                  <a:pt x="-699" y="757399"/>
                  <a:pt x="58" y="808984"/>
                </a:cubicBezTo>
                <a:lnTo>
                  <a:pt x="2855519" y="348737"/>
                </a:lnTo>
                <a:lnTo>
                  <a:pt x="2842030" y="0"/>
                </a:lnTo>
                <a:lnTo>
                  <a:pt x="5667" y="652594"/>
                </a:lnTo>
                <a:close/>
              </a:path>
            </a:pathLst>
          </a:custGeom>
          <a:solidFill>
            <a:srgbClr val="D8F2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73" name="Google Shape;973;p36"/>
          <p:cNvSpPr/>
          <p:nvPr/>
        </p:nvSpPr>
        <p:spPr>
          <a:xfrm>
            <a:off x="7685366" y="2774496"/>
            <a:ext cx="1717834" cy="1590649"/>
          </a:xfrm>
          <a:custGeom>
            <a:rect b="b" l="l" r="r" t="t"/>
            <a:pathLst>
              <a:path extrusionOk="0" h="1108363" w="2835701">
                <a:moveTo>
                  <a:pt x="3216" y="1108363"/>
                </a:moveTo>
                <a:cubicBezTo>
                  <a:pt x="4242" y="899005"/>
                  <a:pt x="-889" y="680412"/>
                  <a:pt x="137" y="471054"/>
                </a:cubicBezTo>
                <a:lnTo>
                  <a:pt x="2835701" y="0"/>
                </a:lnTo>
                <a:lnTo>
                  <a:pt x="2831771" y="983810"/>
                </a:lnTo>
                <a:lnTo>
                  <a:pt x="3216" y="1108363"/>
                </a:lnTo>
                <a:close/>
              </a:path>
            </a:pathLst>
          </a:custGeom>
          <a:solidFill>
            <a:srgbClr val="F9E7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74" name="Google Shape;974;p36"/>
          <p:cNvCxnSpPr/>
          <p:nvPr/>
        </p:nvCxnSpPr>
        <p:spPr>
          <a:xfrm>
            <a:off x="7483146" y="6108947"/>
            <a:ext cx="2186560" cy="0"/>
          </a:xfrm>
          <a:prstGeom prst="straightConnector1">
            <a:avLst/>
          </a:prstGeom>
          <a:noFill/>
          <a:ln>
            <a:noFill/>
          </a:ln>
        </p:spPr>
      </p:cxnSp>
      <p:cxnSp>
        <p:nvCxnSpPr>
          <p:cNvPr id="975" name="Google Shape;975;p36"/>
          <p:cNvCxnSpPr>
            <a:endCxn id="976" idx="1"/>
          </p:cNvCxnSpPr>
          <p:nvPr/>
        </p:nvCxnSpPr>
        <p:spPr>
          <a:xfrm flipH="1" rot="10800000">
            <a:off x="7521981" y="1483544"/>
            <a:ext cx="2036700" cy="885000"/>
          </a:xfrm>
          <a:prstGeom prst="straightConnector1">
            <a:avLst/>
          </a:prstGeom>
          <a:noFill/>
          <a:ln cap="rnd" cmpd="sng" w="34925">
            <a:solidFill>
              <a:srgbClr val="DE5C5C"/>
            </a:solidFill>
            <a:prstDash val="solid"/>
            <a:round/>
            <a:headEnd len="sm" w="sm" type="none"/>
            <a:tailEnd len="lg" w="lg" type="triangle"/>
          </a:ln>
        </p:spPr>
      </p:cxnSp>
      <p:sp>
        <p:nvSpPr>
          <p:cNvPr id="977" name="Google Shape;977;p36"/>
          <p:cNvSpPr txBox="1"/>
          <p:nvPr/>
        </p:nvSpPr>
        <p:spPr>
          <a:xfrm>
            <a:off x="5855329" y="973486"/>
            <a:ext cx="2489974"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0070C0"/>
                </a:solidFill>
                <a:latin typeface="Arial"/>
                <a:ea typeface="Arial"/>
                <a:cs typeface="Arial"/>
                <a:sym typeface="Arial"/>
              </a:rPr>
              <a:t>●社会保障給付費の増加</a:t>
            </a:r>
            <a:endParaRPr b="1" i="0" sz="1600" u="none" cap="none" strike="noStrike">
              <a:solidFill>
                <a:srgbClr val="0070C0"/>
              </a:solidFill>
              <a:latin typeface="Arial"/>
              <a:ea typeface="Arial"/>
              <a:cs typeface="Arial"/>
              <a:sym typeface="Arial"/>
            </a:endParaRPr>
          </a:p>
        </p:txBody>
      </p:sp>
      <p:cxnSp>
        <p:nvCxnSpPr>
          <p:cNvPr id="978" name="Google Shape;978;p36"/>
          <p:cNvCxnSpPr/>
          <p:nvPr/>
        </p:nvCxnSpPr>
        <p:spPr>
          <a:xfrm>
            <a:off x="5754790" y="5772627"/>
            <a:ext cx="5643272" cy="0"/>
          </a:xfrm>
          <a:prstGeom prst="straightConnector1">
            <a:avLst/>
          </a:prstGeom>
          <a:noFill/>
          <a:ln cap="flat" cmpd="sng" w="12700">
            <a:solidFill>
              <a:schemeClr val="dk1"/>
            </a:solidFill>
            <a:prstDash val="solid"/>
            <a:miter lim="0"/>
            <a:headEnd len="sm" w="sm" type="none"/>
            <a:tailEnd len="sm" w="sm" type="none"/>
          </a:ln>
        </p:spPr>
      </p:cxnSp>
      <p:sp>
        <p:nvSpPr>
          <p:cNvPr id="979" name="Google Shape;979;p36"/>
          <p:cNvSpPr txBox="1"/>
          <p:nvPr/>
        </p:nvSpPr>
        <p:spPr>
          <a:xfrm>
            <a:off x="6149507" y="4885169"/>
            <a:ext cx="14931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年金 53.8兆円</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ja-JP" sz="1200" u="none" cap="none" strike="noStrike">
                <a:solidFill>
                  <a:schemeClr val="dk1"/>
                </a:solidFill>
                <a:latin typeface="Arial"/>
                <a:ea typeface="Arial"/>
                <a:cs typeface="Arial"/>
                <a:sym typeface="Arial"/>
              </a:rPr>
              <a:t>（11.2％）</a:t>
            </a:r>
            <a:endParaRPr b="0" i="0" sz="1200" u="none" cap="none" strike="noStrike">
              <a:solidFill>
                <a:schemeClr val="dk1"/>
              </a:solidFill>
              <a:latin typeface="Arial"/>
              <a:ea typeface="Arial"/>
              <a:cs typeface="Arial"/>
              <a:sym typeface="Arial"/>
            </a:endParaRPr>
          </a:p>
        </p:txBody>
      </p:sp>
      <p:sp>
        <p:nvSpPr>
          <p:cNvPr id="980" name="Google Shape;980;p36"/>
          <p:cNvSpPr txBox="1"/>
          <p:nvPr/>
        </p:nvSpPr>
        <p:spPr>
          <a:xfrm>
            <a:off x="6149507" y="3671938"/>
            <a:ext cx="14931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医療 35.1兆円</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ja-JP" sz="1200" u="none" cap="none" strike="noStrike">
                <a:solidFill>
                  <a:schemeClr val="dk1"/>
                </a:solidFill>
                <a:latin typeface="Arial"/>
                <a:ea typeface="Arial"/>
                <a:cs typeface="Arial"/>
                <a:sym typeface="Arial"/>
              </a:rPr>
              <a:t>（7.3％）</a:t>
            </a:r>
            <a:endParaRPr b="0" i="0" sz="1200" u="none" cap="none" strike="noStrike">
              <a:solidFill>
                <a:schemeClr val="dk1"/>
              </a:solidFill>
              <a:latin typeface="Arial"/>
              <a:ea typeface="Arial"/>
              <a:cs typeface="Arial"/>
              <a:sym typeface="Arial"/>
            </a:endParaRPr>
          </a:p>
        </p:txBody>
      </p:sp>
      <p:sp>
        <p:nvSpPr>
          <p:cNvPr id="981" name="Google Shape;981;p36"/>
          <p:cNvSpPr txBox="1"/>
          <p:nvPr/>
        </p:nvSpPr>
        <p:spPr>
          <a:xfrm>
            <a:off x="6035164" y="3199881"/>
            <a:ext cx="1784056"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介護 8.4兆円</a:t>
            </a:r>
            <a:r>
              <a:rPr b="0" i="0" lang="ja-JP" sz="1100" u="none" cap="none" strike="noStrike">
                <a:solidFill>
                  <a:schemeClr val="dk1"/>
                </a:solidFill>
                <a:latin typeface="Arial"/>
                <a:ea typeface="Arial"/>
                <a:cs typeface="Arial"/>
                <a:sym typeface="Arial"/>
              </a:rPr>
              <a:t>（1.8％）</a:t>
            </a:r>
            <a:endParaRPr b="0" i="0" sz="1100" u="none" cap="none" strike="noStrike">
              <a:solidFill>
                <a:schemeClr val="dk1"/>
              </a:solidFill>
              <a:latin typeface="Arial"/>
              <a:ea typeface="Arial"/>
              <a:cs typeface="Arial"/>
              <a:sym typeface="Arial"/>
            </a:endParaRPr>
          </a:p>
        </p:txBody>
      </p:sp>
      <p:sp>
        <p:nvSpPr>
          <p:cNvPr id="982" name="Google Shape;982;p36"/>
          <p:cNvSpPr txBox="1"/>
          <p:nvPr/>
        </p:nvSpPr>
        <p:spPr>
          <a:xfrm>
            <a:off x="4963830" y="3115833"/>
            <a:ext cx="1169400" cy="630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こども子育て</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4.8兆円</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100" u="none" cap="none" strike="noStrike">
                <a:solidFill>
                  <a:schemeClr val="dk1"/>
                </a:solidFill>
                <a:latin typeface="Arial"/>
                <a:ea typeface="Arial"/>
                <a:cs typeface="Arial"/>
                <a:sym typeface="Arial"/>
              </a:rPr>
              <a:t>（1.0％）</a:t>
            </a:r>
            <a:endParaRPr b="0" i="0" sz="1100" u="none" cap="none" strike="noStrike">
              <a:solidFill>
                <a:schemeClr val="dk1"/>
              </a:solidFill>
              <a:latin typeface="Arial"/>
              <a:ea typeface="Arial"/>
              <a:cs typeface="Arial"/>
              <a:sym typeface="Arial"/>
            </a:endParaRPr>
          </a:p>
        </p:txBody>
      </p:sp>
      <p:sp>
        <p:nvSpPr>
          <p:cNvPr id="983" name="Google Shape;983;p36"/>
          <p:cNvSpPr txBox="1"/>
          <p:nvPr/>
        </p:nvSpPr>
        <p:spPr>
          <a:xfrm>
            <a:off x="5063262" y="2330119"/>
            <a:ext cx="1032738" cy="630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その他</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7.4兆円</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100" u="none" cap="none" strike="noStrike">
                <a:solidFill>
                  <a:schemeClr val="dk1"/>
                </a:solidFill>
                <a:latin typeface="Arial"/>
                <a:ea typeface="Arial"/>
                <a:cs typeface="Arial"/>
                <a:sym typeface="Arial"/>
              </a:rPr>
              <a:t>（1.5％）</a:t>
            </a:r>
            <a:endParaRPr b="0" i="0" sz="1100" u="none" cap="none" strike="noStrike">
              <a:solidFill>
                <a:schemeClr val="dk1"/>
              </a:solidFill>
              <a:latin typeface="Arial"/>
              <a:ea typeface="Arial"/>
              <a:cs typeface="Arial"/>
              <a:sym typeface="Arial"/>
            </a:endParaRPr>
          </a:p>
        </p:txBody>
      </p:sp>
      <p:cxnSp>
        <p:nvCxnSpPr>
          <p:cNvPr id="984" name="Google Shape;984;p36"/>
          <p:cNvCxnSpPr/>
          <p:nvPr/>
        </p:nvCxnSpPr>
        <p:spPr>
          <a:xfrm flipH="1" rot="10800000">
            <a:off x="6037693" y="3148773"/>
            <a:ext cx="262933" cy="87136"/>
          </a:xfrm>
          <a:prstGeom prst="straightConnector1">
            <a:avLst/>
          </a:prstGeom>
          <a:noFill/>
          <a:ln cap="flat" cmpd="sng" w="9525">
            <a:solidFill>
              <a:srgbClr val="A5A5A5"/>
            </a:solidFill>
            <a:prstDash val="solid"/>
            <a:miter lim="0"/>
            <a:headEnd len="sm" w="sm" type="none"/>
            <a:tailEnd len="sm" w="sm" type="none"/>
          </a:ln>
        </p:spPr>
      </p:cxnSp>
      <p:cxnSp>
        <p:nvCxnSpPr>
          <p:cNvPr id="985" name="Google Shape;985;p36"/>
          <p:cNvCxnSpPr/>
          <p:nvPr/>
        </p:nvCxnSpPr>
        <p:spPr>
          <a:xfrm>
            <a:off x="5920467" y="2653097"/>
            <a:ext cx="409193" cy="358268"/>
          </a:xfrm>
          <a:prstGeom prst="straightConnector1">
            <a:avLst/>
          </a:prstGeom>
          <a:noFill/>
          <a:ln cap="flat" cmpd="sng" w="9525">
            <a:solidFill>
              <a:srgbClr val="A5A5A5"/>
            </a:solidFill>
            <a:prstDash val="solid"/>
            <a:miter lim="0"/>
            <a:headEnd len="sm" w="sm" type="none"/>
            <a:tailEnd len="sm" w="sm" type="none"/>
          </a:ln>
        </p:spPr>
      </p:cxnSp>
      <p:sp>
        <p:nvSpPr>
          <p:cNvPr id="986" name="Google Shape;986;p36"/>
          <p:cNvSpPr txBox="1"/>
          <p:nvPr/>
        </p:nvSpPr>
        <p:spPr>
          <a:xfrm>
            <a:off x="9488505" y="4799990"/>
            <a:ext cx="1398829"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年金 60.4兆円</a:t>
            </a:r>
            <a:r>
              <a:rPr b="0" i="0" lang="ja-JP" sz="1200" u="none" cap="none" strike="noStrike">
                <a:solidFill>
                  <a:schemeClr val="dk1"/>
                </a:solidFill>
                <a:latin typeface="Arial"/>
                <a:ea typeface="Arial"/>
                <a:cs typeface="Arial"/>
                <a:sym typeface="Arial"/>
              </a:rPr>
              <a:t>（9.9％）</a:t>
            </a:r>
            <a:endParaRPr b="0" i="0" sz="1200" u="none" cap="none" strike="noStrike">
              <a:solidFill>
                <a:schemeClr val="dk1"/>
              </a:solidFill>
              <a:latin typeface="Arial"/>
              <a:ea typeface="Arial"/>
              <a:cs typeface="Arial"/>
              <a:sym typeface="Arial"/>
            </a:endParaRPr>
          </a:p>
        </p:txBody>
      </p:sp>
      <p:sp>
        <p:nvSpPr>
          <p:cNvPr id="987" name="Google Shape;987;p36"/>
          <p:cNvSpPr txBox="1"/>
          <p:nvPr/>
        </p:nvSpPr>
        <p:spPr>
          <a:xfrm>
            <a:off x="9488505" y="3361305"/>
            <a:ext cx="1398828"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医療 54.0兆円</a:t>
            </a:r>
            <a:r>
              <a:rPr b="0" i="0" lang="ja-JP" sz="1200" u="none" cap="none" strike="noStrike">
                <a:solidFill>
                  <a:schemeClr val="dk1"/>
                </a:solidFill>
                <a:latin typeface="Arial"/>
                <a:ea typeface="Arial"/>
                <a:cs typeface="Arial"/>
                <a:sym typeface="Arial"/>
              </a:rPr>
              <a:t>（8.9％）</a:t>
            </a:r>
            <a:endParaRPr b="0" i="0" sz="1200" u="none" cap="none" strike="noStrike">
              <a:solidFill>
                <a:schemeClr val="dk1"/>
              </a:solidFill>
              <a:latin typeface="Arial"/>
              <a:ea typeface="Arial"/>
              <a:cs typeface="Arial"/>
              <a:sym typeface="Arial"/>
            </a:endParaRPr>
          </a:p>
        </p:txBody>
      </p:sp>
      <p:sp>
        <p:nvSpPr>
          <p:cNvPr id="988" name="Google Shape;988;p36"/>
          <p:cNvSpPr txBox="1"/>
          <p:nvPr/>
        </p:nvSpPr>
        <p:spPr>
          <a:xfrm>
            <a:off x="9483496" y="2310798"/>
            <a:ext cx="1408847" cy="4462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介護 19.8兆円</a:t>
            </a:r>
            <a:r>
              <a:rPr b="0" i="0" lang="ja-JP" sz="1100" u="none" cap="none" strike="noStrike">
                <a:solidFill>
                  <a:schemeClr val="dk1"/>
                </a:solidFill>
                <a:latin typeface="Arial"/>
                <a:ea typeface="Arial"/>
                <a:cs typeface="Arial"/>
                <a:sym typeface="Arial"/>
              </a:rPr>
              <a:t>（3.2％）</a:t>
            </a:r>
            <a:endParaRPr b="0" i="0" sz="1100" u="none" cap="none" strike="noStrike">
              <a:solidFill>
                <a:schemeClr val="dk1"/>
              </a:solidFill>
              <a:latin typeface="Arial"/>
              <a:ea typeface="Arial"/>
              <a:cs typeface="Arial"/>
              <a:sym typeface="Arial"/>
            </a:endParaRPr>
          </a:p>
        </p:txBody>
      </p:sp>
      <p:sp>
        <p:nvSpPr>
          <p:cNvPr id="989" name="Google Shape;989;p36"/>
          <p:cNvSpPr txBox="1"/>
          <p:nvPr/>
        </p:nvSpPr>
        <p:spPr>
          <a:xfrm>
            <a:off x="10983794" y="2240490"/>
            <a:ext cx="1106400" cy="630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こども子育て</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5.6兆円</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100" u="none" cap="none" strike="noStrike">
                <a:solidFill>
                  <a:schemeClr val="dk1"/>
                </a:solidFill>
                <a:latin typeface="Arial"/>
                <a:ea typeface="Arial"/>
                <a:cs typeface="Arial"/>
                <a:sym typeface="Arial"/>
              </a:rPr>
              <a:t>（0.9％）</a:t>
            </a:r>
            <a:endParaRPr b="0" i="0" sz="1100" u="none" cap="none" strike="noStrike">
              <a:solidFill>
                <a:schemeClr val="dk1"/>
              </a:solidFill>
              <a:latin typeface="Arial"/>
              <a:ea typeface="Arial"/>
              <a:cs typeface="Arial"/>
              <a:sym typeface="Arial"/>
            </a:endParaRPr>
          </a:p>
        </p:txBody>
      </p:sp>
      <p:sp>
        <p:nvSpPr>
          <p:cNvPr id="990" name="Google Shape;990;p36"/>
          <p:cNvSpPr txBox="1"/>
          <p:nvPr/>
        </p:nvSpPr>
        <p:spPr>
          <a:xfrm>
            <a:off x="10980883" y="1536887"/>
            <a:ext cx="1081200" cy="630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その他</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9兆円</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100" u="none" cap="none" strike="noStrike">
                <a:solidFill>
                  <a:schemeClr val="dk1"/>
                </a:solidFill>
                <a:latin typeface="Arial"/>
                <a:ea typeface="Arial"/>
                <a:cs typeface="Arial"/>
                <a:sym typeface="Arial"/>
              </a:rPr>
              <a:t>（1.5％）</a:t>
            </a:r>
            <a:endParaRPr b="0" i="0" sz="1100" u="none" cap="none" strike="noStrike">
              <a:solidFill>
                <a:schemeClr val="dk1"/>
              </a:solidFill>
              <a:latin typeface="Arial"/>
              <a:ea typeface="Arial"/>
              <a:cs typeface="Arial"/>
              <a:sym typeface="Arial"/>
            </a:endParaRPr>
          </a:p>
        </p:txBody>
      </p:sp>
      <p:cxnSp>
        <p:nvCxnSpPr>
          <p:cNvPr id="991" name="Google Shape;991;p36"/>
          <p:cNvCxnSpPr/>
          <p:nvPr/>
        </p:nvCxnSpPr>
        <p:spPr>
          <a:xfrm>
            <a:off x="10836660" y="2193498"/>
            <a:ext cx="202412" cy="158090"/>
          </a:xfrm>
          <a:prstGeom prst="straightConnector1">
            <a:avLst/>
          </a:prstGeom>
          <a:noFill/>
          <a:ln cap="flat" cmpd="sng" w="9525">
            <a:solidFill>
              <a:srgbClr val="A5A5A5"/>
            </a:solidFill>
            <a:prstDash val="solid"/>
            <a:miter lim="0"/>
            <a:headEnd len="sm" w="sm" type="none"/>
            <a:tailEnd len="sm" w="sm" type="none"/>
          </a:ln>
        </p:spPr>
      </p:cxnSp>
      <p:cxnSp>
        <p:nvCxnSpPr>
          <p:cNvPr id="992" name="Google Shape;992;p36"/>
          <p:cNvCxnSpPr/>
          <p:nvPr/>
        </p:nvCxnSpPr>
        <p:spPr>
          <a:xfrm flipH="1" rot="10800000">
            <a:off x="10836660" y="1785216"/>
            <a:ext cx="382840" cy="227715"/>
          </a:xfrm>
          <a:prstGeom prst="straightConnector1">
            <a:avLst/>
          </a:prstGeom>
          <a:noFill/>
          <a:ln cap="flat" cmpd="sng" w="9525">
            <a:solidFill>
              <a:srgbClr val="A5A5A5"/>
            </a:solidFill>
            <a:prstDash val="solid"/>
            <a:miter lim="0"/>
            <a:headEnd len="sm" w="sm" type="none"/>
            <a:tailEnd len="sm" w="sm" type="none"/>
          </a:ln>
        </p:spPr>
      </p:cxnSp>
      <p:cxnSp>
        <p:nvCxnSpPr>
          <p:cNvPr id="993" name="Google Shape;993;p36"/>
          <p:cNvCxnSpPr/>
          <p:nvPr/>
        </p:nvCxnSpPr>
        <p:spPr>
          <a:xfrm flipH="1" rot="10800000">
            <a:off x="7688580" y="4186605"/>
            <a:ext cx="1703645" cy="171175"/>
          </a:xfrm>
          <a:prstGeom prst="straightConnector1">
            <a:avLst/>
          </a:prstGeom>
          <a:noFill/>
          <a:ln cap="rnd" cmpd="sng" w="12700">
            <a:solidFill>
              <a:srgbClr val="3F3F3F"/>
            </a:solidFill>
            <a:prstDash val="dash"/>
            <a:round/>
            <a:headEnd len="sm" w="sm" type="none"/>
            <a:tailEnd len="sm" w="sm" type="none"/>
          </a:ln>
        </p:spPr>
      </p:cxnSp>
      <p:cxnSp>
        <p:nvCxnSpPr>
          <p:cNvPr id="994" name="Google Shape;994;p36"/>
          <p:cNvCxnSpPr/>
          <p:nvPr/>
        </p:nvCxnSpPr>
        <p:spPr>
          <a:xfrm flipH="1" rot="10800000">
            <a:off x="7687569" y="2776774"/>
            <a:ext cx="1715631" cy="668373"/>
          </a:xfrm>
          <a:prstGeom prst="straightConnector1">
            <a:avLst/>
          </a:prstGeom>
          <a:noFill/>
          <a:ln cap="rnd" cmpd="sng" w="12700">
            <a:solidFill>
              <a:srgbClr val="3F3F3F"/>
            </a:solidFill>
            <a:prstDash val="dash"/>
            <a:round/>
            <a:headEnd len="sm" w="sm" type="none"/>
            <a:tailEnd len="sm" w="sm" type="none"/>
          </a:ln>
        </p:spPr>
      </p:cxnSp>
      <p:cxnSp>
        <p:nvCxnSpPr>
          <p:cNvPr id="995" name="Google Shape;995;p36"/>
          <p:cNvCxnSpPr/>
          <p:nvPr/>
        </p:nvCxnSpPr>
        <p:spPr>
          <a:xfrm flipH="1" rot="10800000">
            <a:off x="7685366" y="2266393"/>
            <a:ext cx="1713978" cy="948865"/>
          </a:xfrm>
          <a:prstGeom prst="straightConnector1">
            <a:avLst/>
          </a:prstGeom>
          <a:noFill/>
          <a:ln cap="rnd" cmpd="sng" w="12700">
            <a:solidFill>
              <a:srgbClr val="3F3F3F"/>
            </a:solidFill>
            <a:prstDash val="dash"/>
            <a:round/>
            <a:headEnd len="sm" w="sm" type="none"/>
            <a:tailEnd len="sm" w="sm" type="none"/>
          </a:ln>
        </p:spPr>
      </p:cxnSp>
      <p:sp>
        <p:nvSpPr>
          <p:cNvPr id="996" name="Google Shape;996;p36"/>
          <p:cNvSpPr/>
          <p:nvPr/>
        </p:nvSpPr>
        <p:spPr>
          <a:xfrm>
            <a:off x="8141478" y="4632106"/>
            <a:ext cx="796806" cy="739958"/>
          </a:xfrm>
          <a:prstGeom prst="ellipse">
            <a:avLst/>
          </a:prstGeom>
          <a:solidFill>
            <a:srgbClr val="F7D4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97" name="Google Shape;997;p36"/>
          <p:cNvSpPr txBox="1"/>
          <p:nvPr/>
        </p:nvSpPr>
        <p:spPr>
          <a:xfrm>
            <a:off x="8146574" y="4718006"/>
            <a:ext cx="796806"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年金</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1.12倍</a:t>
            </a:r>
            <a:endParaRPr b="0" i="0" sz="1200" u="none" cap="none" strike="noStrike">
              <a:solidFill>
                <a:schemeClr val="dk1"/>
              </a:solidFill>
              <a:latin typeface="Arial"/>
              <a:ea typeface="Arial"/>
              <a:cs typeface="Arial"/>
              <a:sym typeface="Arial"/>
            </a:endParaRPr>
          </a:p>
        </p:txBody>
      </p:sp>
      <p:sp>
        <p:nvSpPr>
          <p:cNvPr id="998" name="Google Shape;998;p36"/>
          <p:cNvSpPr/>
          <p:nvPr/>
        </p:nvSpPr>
        <p:spPr>
          <a:xfrm>
            <a:off x="8146574" y="3403697"/>
            <a:ext cx="796806" cy="739958"/>
          </a:xfrm>
          <a:prstGeom prst="ellipse">
            <a:avLst/>
          </a:prstGeom>
          <a:solidFill>
            <a:srgbClr val="EFBE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99" name="Google Shape;999;p36"/>
          <p:cNvSpPr txBox="1"/>
          <p:nvPr/>
        </p:nvSpPr>
        <p:spPr>
          <a:xfrm>
            <a:off x="8135754" y="3507613"/>
            <a:ext cx="796806"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医療</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1.54倍</a:t>
            </a:r>
            <a:endParaRPr b="0" i="0" sz="1200" u="none" cap="none" strike="noStrike">
              <a:solidFill>
                <a:schemeClr val="dk1"/>
              </a:solidFill>
              <a:latin typeface="Arial"/>
              <a:ea typeface="Arial"/>
              <a:cs typeface="Arial"/>
              <a:sym typeface="Arial"/>
            </a:endParaRPr>
          </a:p>
        </p:txBody>
      </p:sp>
      <p:sp>
        <p:nvSpPr>
          <p:cNvPr id="1000" name="Google Shape;1000;p36"/>
          <p:cNvSpPr/>
          <p:nvPr/>
        </p:nvSpPr>
        <p:spPr>
          <a:xfrm>
            <a:off x="8140537" y="2543228"/>
            <a:ext cx="796806" cy="739958"/>
          </a:xfrm>
          <a:prstGeom prst="ellipse">
            <a:avLst/>
          </a:prstGeom>
          <a:solidFill>
            <a:srgbClr val="B4E5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01" name="Google Shape;1001;p36"/>
          <p:cNvSpPr txBox="1"/>
          <p:nvPr/>
        </p:nvSpPr>
        <p:spPr>
          <a:xfrm>
            <a:off x="8137302" y="2649633"/>
            <a:ext cx="80607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介護</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2.36倍</a:t>
            </a:r>
            <a:endParaRPr b="0" i="0" sz="1200" u="none" cap="none" strike="noStrike">
              <a:solidFill>
                <a:schemeClr val="dk1"/>
              </a:solidFill>
              <a:latin typeface="Arial"/>
              <a:ea typeface="Arial"/>
              <a:cs typeface="Arial"/>
              <a:sym typeface="Arial"/>
            </a:endParaRPr>
          </a:p>
        </p:txBody>
      </p:sp>
      <p:sp>
        <p:nvSpPr>
          <p:cNvPr id="1002" name="Google Shape;1002;p36"/>
          <p:cNvSpPr/>
          <p:nvPr/>
        </p:nvSpPr>
        <p:spPr>
          <a:xfrm>
            <a:off x="7532925" y="1464075"/>
            <a:ext cx="1784100" cy="776400"/>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03" name="Google Shape;1003;p36"/>
          <p:cNvSpPr txBox="1"/>
          <p:nvPr/>
        </p:nvSpPr>
        <p:spPr>
          <a:xfrm>
            <a:off x="7540556" y="1641225"/>
            <a:ext cx="1784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社会保障に係る費用</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1.36倍</a:t>
            </a:r>
            <a:endParaRPr b="0" i="0" sz="1200" u="none" cap="none" strike="noStrike">
              <a:solidFill>
                <a:schemeClr val="lt1"/>
              </a:solidFill>
              <a:latin typeface="Arial"/>
              <a:ea typeface="Arial"/>
              <a:cs typeface="Arial"/>
              <a:sym typeface="Arial"/>
            </a:endParaRPr>
          </a:p>
        </p:txBody>
      </p:sp>
      <p:sp>
        <p:nvSpPr>
          <p:cNvPr id="1004" name="Google Shape;1004;p36"/>
          <p:cNvSpPr/>
          <p:nvPr/>
        </p:nvSpPr>
        <p:spPr>
          <a:xfrm>
            <a:off x="6270199" y="2222480"/>
            <a:ext cx="1251802" cy="499053"/>
          </a:xfrm>
          <a:prstGeom prst="roundRect">
            <a:avLst>
              <a:gd fmla="val 12095" name="adj"/>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05" name="Google Shape;1005;p36"/>
          <p:cNvSpPr txBox="1"/>
          <p:nvPr/>
        </p:nvSpPr>
        <p:spPr>
          <a:xfrm>
            <a:off x="6333417" y="2244248"/>
            <a:ext cx="1125367"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109.5兆円</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lt1"/>
                </a:solidFill>
                <a:latin typeface="Arial"/>
                <a:ea typeface="Arial"/>
                <a:cs typeface="Arial"/>
                <a:sym typeface="Arial"/>
              </a:rPr>
              <a:t>（22.8％）</a:t>
            </a:r>
            <a:endParaRPr b="0" i="0" sz="1100" u="none" cap="none" strike="noStrike">
              <a:solidFill>
                <a:schemeClr val="lt1"/>
              </a:solidFill>
              <a:latin typeface="Arial"/>
              <a:ea typeface="Arial"/>
              <a:cs typeface="Arial"/>
              <a:sym typeface="Arial"/>
            </a:endParaRPr>
          </a:p>
        </p:txBody>
      </p:sp>
      <p:sp>
        <p:nvSpPr>
          <p:cNvPr id="1006" name="Google Shape;1006;p36"/>
          <p:cNvSpPr txBox="1"/>
          <p:nvPr/>
        </p:nvSpPr>
        <p:spPr>
          <a:xfrm>
            <a:off x="6133256" y="5797505"/>
            <a:ext cx="152568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GDP</a:t>
            </a:r>
            <a:r>
              <a:rPr b="1" i="0" lang="ja-JP" sz="1400" u="none" cap="none" strike="noStrike">
                <a:solidFill>
                  <a:schemeClr val="dk1"/>
                </a:solidFill>
                <a:latin typeface="Arial"/>
                <a:ea typeface="Arial"/>
                <a:cs typeface="Arial"/>
                <a:sym typeface="Arial"/>
              </a:rPr>
              <a:t> </a:t>
            </a:r>
            <a:r>
              <a:rPr b="1" i="0" lang="ja-JP" sz="1600" u="none" cap="none" strike="noStrike">
                <a:solidFill>
                  <a:schemeClr val="dk1"/>
                </a:solidFill>
                <a:latin typeface="Arial"/>
                <a:ea typeface="Arial"/>
                <a:cs typeface="Arial"/>
                <a:sym typeface="Arial"/>
              </a:rPr>
              <a:t>479.6</a:t>
            </a:r>
            <a:r>
              <a:rPr b="1" i="0" lang="ja-JP" sz="1200" u="none" cap="none" strike="noStrike">
                <a:solidFill>
                  <a:schemeClr val="dk1"/>
                </a:solidFill>
                <a:latin typeface="Arial"/>
                <a:ea typeface="Arial"/>
                <a:cs typeface="Arial"/>
                <a:sym typeface="Arial"/>
              </a:rPr>
              <a:t>兆円</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2012年度</a:t>
            </a:r>
            <a:endParaRPr b="0" i="0" sz="1100" u="none" cap="none" strike="noStrike">
              <a:solidFill>
                <a:schemeClr val="dk1"/>
              </a:solidFill>
              <a:latin typeface="Arial"/>
              <a:ea typeface="Arial"/>
              <a:cs typeface="Arial"/>
              <a:sym typeface="Arial"/>
            </a:endParaRPr>
          </a:p>
        </p:txBody>
      </p:sp>
      <p:sp>
        <p:nvSpPr>
          <p:cNvPr id="1007" name="Google Shape;1007;p36"/>
          <p:cNvSpPr txBox="1"/>
          <p:nvPr/>
        </p:nvSpPr>
        <p:spPr>
          <a:xfrm>
            <a:off x="9425075" y="5797505"/>
            <a:ext cx="152568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GDP</a:t>
            </a:r>
            <a:r>
              <a:rPr b="1" i="0" lang="ja-JP" sz="1400" u="none" cap="none" strike="noStrike">
                <a:solidFill>
                  <a:schemeClr val="dk1"/>
                </a:solidFill>
                <a:latin typeface="Arial"/>
                <a:ea typeface="Arial"/>
                <a:cs typeface="Arial"/>
                <a:sym typeface="Arial"/>
              </a:rPr>
              <a:t> </a:t>
            </a:r>
            <a:r>
              <a:rPr b="1" i="0" lang="ja-JP" sz="1600" u="none" cap="none" strike="noStrike">
                <a:solidFill>
                  <a:schemeClr val="dk1"/>
                </a:solidFill>
                <a:latin typeface="Arial"/>
                <a:ea typeface="Arial"/>
                <a:cs typeface="Arial"/>
                <a:sym typeface="Arial"/>
              </a:rPr>
              <a:t>610.6</a:t>
            </a:r>
            <a:r>
              <a:rPr b="1" i="0" lang="ja-JP" sz="1200" u="none" cap="none" strike="noStrike">
                <a:solidFill>
                  <a:schemeClr val="dk1"/>
                </a:solidFill>
                <a:latin typeface="Arial"/>
                <a:ea typeface="Arial"/>
                <a:cs typeface="Arial"/>
                <a:sym typeface="Arial"/>
              </a:rPr>
              <a:t>兆円</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2025年度</a:t>
            </a:r>
            <a:endParaRPr b="0" i="0" sz="1100" u="none" cap="none" strike="noStrike">
              <a:solidFill>
                <a:schemeClr val="dk1"/>
              </a:solidFill>
              <a:latin typeface="Arial"/>
              <a:ea typeface="Arial"/>
              <a:cs typeface="Arial"/>
              <a:sym typeface="Arial"/>
            </a:endParaRPr>
          </a:p>
        </p:txBody>
      </p:sp>
      <p:sp>
        <p:nvSpPr>
          <p:cNvPr id="1008" name="Google Shape;1008;p36"/>
          <p:cNvSpPr txBox="1"/>
          <p:nvPr/>
        </p:nvSpPr>
        <p:spPr>
          <a:xfrm>
            <a:off x="7840091" y="6625372"/>
            <a:ext cx="4316740" cy="232628"/>
          </a:xfrm>
          <a:prstGeom prst="rect">
            <a:avLst/>
          </a:prstGeom>
          <a:noFill/>
          <a:ln>
            <a:noFill/>
          </a:ln>
        </p:spPr>
        <p:txBody>
          <a:bodyPr anchorCtr="0" anchor="t" bIns="45700" lIns="91425" spcFirstLastPara="1" rIns="91425" wrap="square" tIns="45700">
            <a:spAutoFit/>
          </a:bodyPr>
          <a:lstStyle/>
          <a:p>
            <a:pPr indent="0" lvl="0" marL="0" marR="0" rtl="0" algn="r">
              <a:lnSpc>
                <a:spcPct val="12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（注）（ ）内の％表示はGDP比。なお、同推計はGDP基準改定前のものである。</a:t>
            </a:r>
            <a:endParaRPr b="0" i="0" sz="800" u="none" cap="none" strike="noStrike">
              <a:solidFill>
                <a:schemeClr val="dk1"/>
              </a:solidFill>
              <a:latin typeface="Arial"/>
              <a:ea typeface="Arial"/>
              <a:cs typeface="Arial"/>
              <a:sym typeface="Arial"/>
            </a:endParaRPr>
          </a:p>
        </p:txBody>
      </p:sp>
      <p:sp>
        <p:nvSpPr>
          <p:cNvPr id="1009" name="Google Shape;1009;p36"/>
          <p:cNvSpPr/>
          <p:nvPr/>
        </p:nvSpPr>
        <p:spPr>
          <a:xfrm>
            <a:off x="6614230" y="6499669"/>
            <a:ext cx="5542600" cy="18011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r">
              <a:lnSpc>
                <a:spcPct val="13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※出典：厚生労働省「社会保障に係る費用の将来推計の改定について（平成24年3月）」</a:t>
            </a:r>
            <a:endParaRPr b="0" i="0" sz="1400" u="none" cap="none" strike="noStrike">
              <a:solidFill>
                <a:srgbClr val="000000"/>
              </a:solidFill>
              <a:latin typeface="Arial"/>
              <a:ea typeface="Arial"/>
              <a:cs typeface="Arial"/>
              <a:sym typeface="Arial"/>
            </a:endParaRPr>
          </a:p>
        </p:txBody>
      </p:sp>
      <p:sp>
        <p:nvSpPr>
          <p:cNvPr id="976" name="Google Shape;976;p36"/>
          <p:cNvSpPr/>
          <p:nvPr/>
        </p:nvSpPr>
        <p:spPr>
          <a:xfrm>
            <a:off x="9558681" y="1234017"/>
            <a:ext cx="1251802" cy="499053"/>
          </a:xfrm>
          <a:prstGeom prst="roundRect">
            <a:avLst>
              <a:gd fmla="val 12095" name="adj"/>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10" name="Google Shape;1010;p36"/>
          <p:cNvSpPr txBox="1"/>
          <p:nvPr/>
        </p:nvSpPr>
        <p:spPr>
          <a:xfrm>
            <a:off x="9621899" y="1255785"/>
            <a:ext cx="1125367"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148.9兆円</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lt1"/>
                </a:solidFill>
                <a:latin typeface="Arial"/>
                <a:ea typeface="Arial"/>
                <a:cs typeface="Arial"/>
                <a:sym typeface="Arial"/>
              </a:rPr>
              <a:t>（24.4％）</a:t>
            </a:r>
            <a:endParaRPr b="0" i="0" sz="1100" u="none" cap="none" strike="noStrike">
              <a:solidFill>
                <a:schemeClr val="lt1"/>
              </a:solidFill>
              <a:latin typeface="Arial"/>
              <a:ea typeface="Arial"/>
              <a:cs typeface="Arial"/>
              <a:sym typeface="Arial"/>
            </a:endParaRPr>
          </a:p>
        </p:txBody>
      </p:sp>
      <p:cxnSp>
        <p:nvCxnSpPr>
          <p:cNvPr id="1011" name="Google Shape;1011;p36"/>
          <p:cNvCxnSpPr/>
          <p:nvPr/>
        </p:nvCxnSpPr>
        <p:spPr>
          <a:xfrm>
            <a:off x="7609517" y="6059115"/>
            <a:ext cx="1899736" cy="0"/>
          </a:xfrm>
          <a:prstGeom prst="straightConnector1">
            <a:avLst/>
          </a:prstGeom>
          <a:noFill/>
          <a:ln cap="flat" cmpd="sng" w="38100">
            <a:solidFill>
              <a:srgbClr val="7F7F7F"/>
            </a:solidFill>
            <a:prstDash val="solid"/>
            <a:miter lim="0"/>
            <a:headEnd len="sm" w="sm" type="none"/>
            <a:tailEnd len="med" w="med" type="triangle"/>
          </a:ln>
        </p:spPr>
      </p:cxnSp>
      <p:sp>
        <p:nvSpPr>
          <p:cNvPr id="1012" name="Google Shape;1012;p36"/>
          <p:cNvSpPr/>
          <p:nvPr/>
        </p:nvSpPr>
        <p:spPr>
          <a:xfrm>
            <a:off x="7863670" y="5888539"/>
            <a:ext cx="1356680" cy="348027"/>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13" name="Google Shape;1013;p36"/>
          <p:cNvSpPr txBox="1"/>
          <p:nvPr/>
        </p:nvSpPr>
        <p:spPr>
          <a:xfrm>
            <a:off x="7914679" y="5924556"/>
            <a:ext cx="1254661"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GDP 1.27倍</a:t>
            </a:r>
            <a:endParaRPr b="0" i="0" sz="12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0"/>
                                        </p:tgtEl>
                                        <p:attrNameLst>
                                          <p:attrName>style.visibility</p:attrName>
                                        </p:attrNameLst>
                                      </p:cBhvr>
                                      <p:to>
                                        <p:strVal val="visible"/>
                                      </p:to>
                                    </p:set>
                                    <p:animEffect filter="fade" transition="in">
                                      <p:cBhvr>
                                        <p:cTn dur="500"/>
                                        <p:tgtEl>
                                          <p:spTgt spid="970"/>
                                        </p:tgtEl>
                                      </p:cBhvr>
                                    </p:animEffect>
                                  </p:childTnLst>
                                </p:cTn>
                              </p:par>
                              <p:par>
                                <p:cTn fill="hold" nodeType="withEffect" presetClass="entr" presetID="10" presetSubtype="0">
                                  <p:stCondLst>
                                    <p:cond delay="0"/>
                                  </p:stCondLst>
                                  <p:childTnLst>
                                    <p:set>
                                      <p:cBhvr>
                                        <p:cTn dur="1" fill="hold">
                                          <p:stCondLst>
                                            <p:cond delay="0"/>
                                          </p:stCondLst>
                                        </p:cTn>
                                        <p:tgtEl>
                                          <p:spTgt spid="969"/>
                                        </p:tgtEl>
                                        <p:attrNameLst>
                                          <p:attrName>style.visibility</p:attrName>
                                        </p:attrNameLst>
                                      </p:cBhvr>
                                      <p:to>
                                        <p:strVal val="visible"/>
                                      </p:to>
                                    </p:set>
                                    <p:animEffect filter="fade" transition="in">
                                      <p:cBhvr>
                                        <p:cTn dur="500"/>
                                        <p:tgtEl>
                                          <p:spTgt spid="969"/>
                                        </p:tgtEl>
                                      </p:cBhvr>
                                    </p:animEffect>
                                  </p:childTnLst>
                                </p:cTn>
                              </p:par>
                              <p:par>
                                <p:cTn fill="hold" nodeType="withEffect" presetClass="entr" presetID="10" presetSubtype="0">
                                  <p:stCondLst>
                                    <p:cond delay="0"/>
                                  </p:stCondLst>
                                  <p:childTnLst>
                                    <p:set>
                                      <p:cBhvr>
                                        <p:cTn dur="1" fill="hold">
                                          <p:stCondLst>
                                            <p:cond delay="0"/>
                                          </p:stCondLst>
                                        </p:cTn>
                                        <p:tgtEl>
                                          <p:spTgt spid="971"/>
                                        </p:tgtEl>
                                        <p:attrNameLst>
                                          <p:attrName>style.visibility</p:attrName>
                                        </p:attrNameLst>
                                      </p:cBhvr>
                                      <p:to>
                                        <p:strVal val="visible"/>
                                      </p:to>
                                    </p:set>
                                    <p:animEffect filter="fade" transition="in">
                                      <p:cBhvr>
                                        <p:cTn dur="500"/>
                                        <p:tgtEl>
                                          <p:spTgt spid="9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500"/>
                                        <p:tgtEl>
                                          <p:spTgt spid="1008"/>
                                        </p:tgtEl>
                                      </p:cBhvr>
                                    </p:animEffect>
                                  </p:childTnLst>
                                </p:cTn>
                              </p:par>
                              <p:par>
                                <p:cTn fill="hold" nodeType="withEffect" presetClass="entr" presetID="10" presetSubtype="0">
                                  <p:stCondLst>
                                    <p:cond delay="0"/>
                                  </p:stCondLst>
                                  <p:childTnLst>
                                    <p:set>
                                      <p:cBhvr>
                                        <p:cTn dur="1" fill="hold">
                                          <p:stCondLst>
                                            <p:cond delay="0"/>
                                          </p:stCondLst>
                                        </p:cTn>
                                        <p:tgtEl>
                                          <p:spTgt spid="1009"/>
                                        </p:tgtEl>
                                        <p:attrNameLst>
                                          <p:attrName>style.visibility</p:attrName>
                                        </p:attrNameLst>
                                      </p:cBhvr>
                                      <p:to>
                                        <p:strVal val="visible"/>
                                      </p:to>
                                    </p:set>
                                    <p:animEffect filter="fade" transition="in">
                                      <p:cBhvr>
                                        <p:cTn dur="500"/>
                                        <p:tgtEl>
                                          <p:spTgt spid="1009"/>
                                        </p:tgtEl>
                                      </p:cBhvr>
                                    </p:animEffect>
                                  </p:childTnLst>
                                </p:cTn>
                              </p:par>
                              <p:par>
                                <p:cTn fill="hold" nodeType="withEffect" presetClass="entr" presetID="10" presetSubtype="0">
                                  <p:stCondLst>
                                    <p:cond delay="0"/>
                                  </p:stCondLst>
                                  <p:childTnLst>
                                    <p:set>
                                      <p:cBhvr>
                                        <p:cTn dur="1" fill="hold">
                                          <p:stCondLst>
                                            <p:cond delay="0"/>
                                          </p:stCondLst>
                                        </p:cTn>
                                        <p:tgtEl>
                                          <p:spTgt spid="966"/>
                                        </p:tgtEl>
                                        <p:attrNameLst>
                                          <p:attrName>style.visibility</p:attrName>
                                        </p:attrNameLst>
                                      </p:cBhvr>
                                      <p:to>
                                        <p:strVal val="visible"/>
                                      </p:to>
                                    </p:set>
                                    <p:animEffect filter="fade" transition="in">
                                      <p:cBhvr>
                                        <p:cTn dur="500"/>
                                        <p:tgtEl>
                                          <p:spTgt spid="966"/>
                                        </p:tgtEl>
                                      </p:cBhvr>
                                    </p:animEffect>
                                  </p:childTnLst>
                                </p:cTn>
                              </p:par>
                              <p:par>
                                <p:cTn fill="hold" nodeType="withEffect" presetClass="entr" presetID="10" presetSubtype="0">
                                  <p:stCondLst>
                                    <p:cond delay="0"/>
                                  </p:stCondLst>
                                  <p:childTnLst>
                                    <p:set>
                                      <p:cBhvr>
                                        <p:cTn dur="1" fill="hold">
                                          <p:stCondLst>
                                            <p:cond delay="0"/>
                                          </p:stCondLst>
                                        </p:cTn>
                                        <p:tgtEl>
                                          <p:spTgt spid="972"/>
                                        </p:tgtEl>
                                        <p:attrNameLst>
                                          <p:attrName>style.visibility</p:attrName>
                                        </p:attrNameLst>
                                      </p:cBhvr>
                                      <p:to>
                                        <p:strVal val="visible"/>
                                      </p:to>
                                    </p:set>
                                    <p:animEffect filter="fade" transition="in">
                                      <p:cBhvr>
                                        <p:cTn dur="500"/>
                                        <p:tgtEl>
                                          <p:spTgt spid="972"/>
                                        </p:tgtEl>
                                      </p:cBhvr>
                                    </p:animEffect>
                                  </p:childTnLst>
                                </p:cTn>
                              </p:par>
                              <p:par>
                                <p:cTn fill="hold" nodeType="with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500"/>
                                        <p:tgtEl>
                                          <p:spTgt spid="973"/>
                                        </p:tgtEl>
                                      </p:cBhvr>
                                    </p:animEffect>
                                  </p:childTnLst>
                                </p:cTn>
                              </p:par>
                              <p:par>
                                <p:cTn fill="hold" nodeType="with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par>
                                <p:cTn fill="hold" nodeType="withEffect" presetClass="entr" presetID="10" presetSubtype="0">
                                  <p:stCondLst>
                                    <p:cond delay="0"/>
                                  </p:stCondLst>
                                  <p:childTnLst>
                                    <p:set>
                                      <p:cBhvr>
                                        <p:cTn dur="1" fill="hold">
                                          <p:stCondLst>
                                            <p:cond delay="0"/>
                                          </p:stCondLst>
                                        </p:cTn>
                                        <p:tgtEl>
                                          <p:spTgt spid="975"/>
                                        </p:tgtEl>
                                        <p:attrNameLst>
                                          <p:attrName>style.visibility</p:attrName>
                                        </p:attrNameLst>
                                      </p:cBhvr>
                                      <p:to>
                                        <p:strVal val="visible"/>
                                      </p:to>
                                    </p:set>
                                    <p:animEffect filter="fade" transition="in">
                                      <p:cBhvr>
                                        <p:cTn dur="500"/>
                                        <p:tgtEl>
                                          <p:spTgt spid="975"/>
                                        </p:tgtEl>
                                      </p:cBhvr>
                                    </p:animEffect>
                                  </p:childTnLst>
                                </p:cTn>
                              </p:par>
                              <p:par>
                                <p:cTn fill="hold" nodeType="with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500"/>
                                        <p:tgtEl>
                                          <p:spTgt spid="977"/>
                                        </p:tgtEl>
                                      </p:cBhvr>
                                    </p:animEffect>
                                  </p:childTnLst>
                                </p:cTn>
                              </p:par>
                              <p:par>
                                <p:cTn fill="hold" nodeType="withEffect" presetClass="entr" presetID="10" presetSubtype="0">
                                  <p:stCondLst>
                                    <p:cond delay="0"/>
                                  </p:stCondLst>
                                  <p:childTnLst>
                                    <p:set>
                                      <p:cBhvr>
                                        <p:cTn dur="1" fill="hold">
                                          <p:stCondLst>
                                            <p:cond delay="0"/>
                                          </p:stCondLst>
                                        </p:cTn>
                                        <p:tgtEl>
                                          <p:spTgt spid="978"/>
                                        </p:tgtEl>
                                        <p:attrNameLst>
                                          <p:attrName>style.visibility</p:attrName>
                                        </p:attrNameLst>
                                      </p:cBhvr>
                                      <p:to>
                                        <p:strVal val="visible"/>
                                      </p:to>
                                    </p:set>
                                    <p:animEffect filter="fade" transition="in">
                                      <p:cBhvr>
                                        <p:cTn dur="500"/>
                                        <p:tgtEl>
                                          <p:spTgt spid="978"/>
                                        </p:tgtEl>
                                      </p:cBhvr>
                                    </p:animEffect>
                                  </p:childTnLst>
                                </p:cTn>
                              </p:par>
                              <p:par>
                                <p:cTn fill="hold" nodeType="withEffect" presetClass="entr" presetID="10" presetSubtype="0">
                                  <p:stCondLst>
                                    <p:cond delay="0"/>
                                  </p:stCondLst>
                                  <p:childTnLst>
                                    <p:set>
                                      <p:cBhvr>
                                        <p:cTn dur="1" fill="hold">
                                          <p:stCondLst>
                                            <p:cond delay="0"/>
                                          </p:stCondLst>
                                        </p:cTn>
                                        <p:tgtEl>
                                          <p:spTgt spid="979"/>
                                        </p:tgtEl>
                                        <p:attrNameLst>
                                          <p:attrName>style.visibility</p:attrName>
                                        </p:attrNameLst>
                                      </p:cBhvr>
                                      <p:to>
                                        <p:strVal val="visible"/>
                                      </p:to>
                                    </p:set>
                                    <p:animEffect filter="fade" transition="in">
                                      <p:cBhvr>
                                        <p:cTn dur="500"/>
                                        <p:tgtEl>
                                          <p:spTgt spid="979"/>
                                        </p:tgtEl>
                                      </p:cBhvr>
                                    </p:animEffect>
                                  </p:childTnLst>
                                </p:cTn>
                              </p:par>
                              <p:par>
                                <p:cTn fill="hold" nodeType="with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500"/>
                                        <p:tgtEl>
                                          <p:spTgt spid="980"/>
                                        </p:tgtEl>
                                      </p:cBhvr>
                                    </p:animEffect>
                                  </p:childTnLst>
                                </p:cTn>
                              </p:par>
                              <p:par>
                                <p:cTn fill="hold" nodeType="with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500"/>
                                        <p:tgtEl>
                                          <p:spTgt spid="981"/>
                                        </p:tgtEl>
                                      </p:cBhvr>
                                    </p:animEffect>
                                  </p:childTnLst>
                                </p:cTn>
                              </p:par>
                              <p:par>
                                <p:cTn fill="hold" nodeType="with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500"/>
                                        <p:tgtEl>
                                          <p:spTgt spid="982"/>
                                        </p:tgtEl>
                                      </p:cBhvr>
                                    </p:animEffect>
                                  </p:childTnLst>
                                </p:cTn>
                              </p:par>
                              <p:par>
                                <p:cTn fill="hold" nodeType="with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par>
                                <p:cTn fill="hold" nodeType="with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500"/>
                                        <p:tgtEl>
                                          <p:spTgt spid="984"/>
                                        </p:tgtEl>
                                      </p:cBhvr>
                                    </p:animEffect>
                                  </p:childTnLst>
                                </p:cTn>
                              </p:par>
                              <p:par>
                                <p:cTn fill="hold" nodeType="with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500"/>
                                        <p:tgtEl>
                                          <p:spTgt spid="985"/>
                                        </p:tgtEl>
                                      </p:cBhvr>
                                    </p:animEffect>
                                  </p:childTnLst>
                                </p:cTn>
                              </p:par>
                              <p:par>
                                <p:cTn fill="hold" nodeType="with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500"/>
                                        <p:tgtEl>
                                          <p:spTgt spid="986"/>
                                        </p:tgtEl>
                                      </p:cBhvr>
                                    </p:animEffect>
                                  </p:childTnLst>
                                </p:cTn>
                              </p:par>
                              <p:par>
                                <p:cTn fill="hold" nodeType="with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500"/>
                                        <p:tgtEl>
                                          <p:spTgt spid="987"/>
                                        </p:tgtEl>
                                      </p:cBhvr>
                                    </p:animEffect>
                                  </p:childTnLst>
                                </p:cTn>
                              </p:par>
                              <p:par>
                                <p:cTn fill="hold" nodeType="with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500"/>
                                        <p:tgtEl>
                                          <p:spTgt spid="988"/>
                                        </p:tgtEl>
                                      </p:cBhvr>
                                    </p:animEffect>
                                  </p:childTnLst>
                                </p:cTn>
                              </p:par>
                              <p:par>
                                <p:cTn fill="hold" nodeType="withEffect" presetClass="entr" presetID="10" presetSubtype="0">
                                  <p:stCondLst>
                                    <p:cond delay="0"/>
                                  </p:stCondLst>
                                  <p:childTnLst>
                                    <p:set>
                                      <p:cBhvr>
                                        <p:cTn dur="1" fill="hold">
                                          <p:stCondLst>
                                            <p:cond delay="0"/>
                                          </p:stCondLst>
                                        </p:cTn>
                                        <p:tgtEl>
                                          <p:spTgt spid="989"/>
                                        </p:tgtEl>
                                        <p:attrNameLst>
                                          <p:attrName>style.visibility</p:attrName>
                                        </p:attrNameLst>
                                      </p:cBhvr>
                                      <p:to>
                                        <p:strVal val="visible"/>
                                      </p:to>
                                    </p:set>
                                    <p:animEffect filter="fade" transition="in">
                                      <p:cBhvr>
                                        <p:cTn dur="500"/>
                                        <p:tgtEl>
                                          <p:spTgt spid="989"/>
                                        </p:tgtEl>
                                      </p:cBhvr>
                                    </p:animEffect>
                                  </p:childTnLst>
                                </p:cTn>
                              </p:par>
                              <p:par>
                                <p:cTn fill="hold" nodeType="with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par>
                                <p:cTn fill="hold" nodeType="with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500"/>
                                        <p:tgtEl>
                                          <p:spTgt spid="991"/>
                                        </p:tgtEl>
                                      </p:cBhvr>
                                    </p:animEffect>
                                  </p:childTnLst>
                                </p:cTn>
                              </p:par>
                              <p:par>
                                <p:cTn fill="hold" nodeType="with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500"/>
                                        <p:tgtEl>
                                          <p:spTgt spid="992"/>
                                        </p:tgtEl>
                                      </p:cBhvr>
                                    </p:animEffect>
                                  </p:childTnLst>
                                </p:cTn>
                              </p:par>
                              <p:par>
                                <p:cTn fill="hold" nodeType="with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500"/>
                                        <p:tgtEl>
                                          <p:spTgt spid="993"/>
                                        </p:tgtEl>
                                      </p:cBhvr>
                                    </p:animEffect>
                                  </p:childTnLst>
                                </p:cTn>
                              </p:par>
                              <p:par>
                                <p:cTn fill="hold" nodeType="with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500"/>
                                        <p:tgtEl>
                                          <p:spTgt spid="994"/>
                                        </p:tgtEl>
                                      </p:cBhvr>
                                    </p:animEffect>
                                  </p:childTnLst>
                                </p:cTn>
                              </p:par>
                              <p:par>
                                <p:cTn fill="hold" nodeType="with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500"/>
                                        <p:tgtEl>
                                          <p:spTgt spid="995"/>
                                        </p:tgtEl>
                                      </p:cBhvr>
                                    </p:animEffect>
                                  </p:childTnLst>
                                </p:cTn>
                              </p:par>
                              <p:par>
                                <p:cTn fill="hold" nodeType="withEffect" presetClass="entr" presetID="10" presetSubtype="0">
                                  <p:stCondLst>
                                    <p:cond delay="0"/>
                                  </p:stCondLst>
                                  <p:childTnLst>
                                    <p:set>
                                      <p:cBhvr>
                                        <p:cTn dur="1" fill="hold">
                                          <p:stCondLst>
                                            <p:cond delay="0"/>
                                          </p:stCondLst>
                                        </p:cTn>
                                        <p:tgtEl>
                                          <p:spTgt spid="1006"/>
                                        </p:tgtEl>
                                        <p:attrNameLst>
                                          <p:attrName>style.visibility</p:attrName>
                                        </p:attrNameLst>
                                      </p:cBhvr>
                                      <p:to>
                                        <p:strVal val="visible"/>
                                      </p:to>
                                    </p:set>
                                    <p:animEffect filter="fade" transition="in">
                                      <p:cBhvr>
                                        <p:cTn dur="500"/>
                                        <p:tgtEl>
                                          <p:spTgt spid="1006"/>
                                        </p:tgtEl>
                                      </p:cBhvr>
                                    </p:animEffect>
                                  </p:childTnLst>
                                </p:cTn>
                              </p:par>
                              <p:par>
                                <p:cTn fill="hold" nodeType="with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500"/>
                                        <p:tgtEl>
                                          <p:spTgt spid="1007"/>
                                        </p:tgtEl>
                                      </p:cBhvr>
                                    </p:animEffect>
                                  </p:childTnLst>
                                </p:cTn>
                              </p:par>
                              <p:par>
                                <p:cTn fill="hold" nodeType="with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500"/>
                                        <p:tgtEl>
                                          <p:spTgt spid="1011"/>
                                        </p:tgtEl>
                                      </p:cBhvr>
                                    </p:animEffect>
                                  </p:childTnLst>
                                </p:cTn>
                              </p:par>
                              <p:par>
                                <p:cTn fill="hold" nodeType="withEffect" presetClass="entr" presetID="10" presetSubtype="0">
                                  <p:stCondLst>
                                    <p:cond delay="0"/>
                                  </p:stCondLst>
                                  <p:childTnLst>
                                    <p:set>
                                      <p:cBhvr>
                                        <p:cTn dur="1" fill="hold">
                                          <p:stCondLst>
                                            <p:cond delay="0"/>
                                          </p:stCondLst>
                                        </p:cTn>
                                        <p:tgtEl>
                                          <p:spTgt spid="996"/>
                                        </p:tgtEl>
                                        <p:attrNameLst>
                                          <p:attrName>style.visibility</p:attrName>
                                        </p:attrNameLst>
                                      </p:cBhvr>
                                      <p:to>
                                        <p:strVal val="visible"/>
                                      </p:to>
                                    </p:set>
                                    <p:animEffect filter="fade" transition="in">
                                      <p:cBhvr>
                                        <p:cTn dur="500"/>
                                        <p:tgtEl>
                                          <p:spTgt spid="996"/>
                                        </p:tgtEl>
                                      </p:cBhvr>
                                    </p:animEffect>
                                  </p:childTnLst>
                                </p:cTn>
                              </p:par>
                              <p:par>
                                <p:cTn fill="hold" nodeType="with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500"/>
                                        <p:tgtEl>
                                          <p:spTgt spid="997"/>
                                        </p:tgtEl>
                                      </p:cBhvr>
                                    </p:animEffect>
                                  </p:childTnLst>
                                </p:cTn>
                              </p:par>
                              <p:par>
                                <p:cTn fill="hold" nodeType="withEffect" presetClass="entr" presetID="10" presetSubtype="0">
                                  <p:stCondLst>
                                    <p:cond delay="0"/>
                                  </p:stCondLst>
                                  <p:childTnLst>
                                    <p:set>
                                      <p:cBhvr>
                                        <p:cTn dur="1" fill="hold">
                                          <p:stCondLst>
                                            <p:cond delay="0"/>
                                          </p:stCondLst>
                                        </p:cTn>
                                        <p:tgtEl>
                                          <p:spTgt spid="998"/>
                                        </p:tgtEl>
                                        <p:attrNameLst>
                                          <p:attrName>style.visibility</p:attrName>
                                        </p:attrNameLst>
                                      </p:cBhvr>
                                      <p:to>
                                        <p:strVal val="visible"/>
                                      </p:to>
                                    </p:set>
                                    <p:animEffect filter="fade" transition="in">
                                      <p:cBhvr>
                                        <p:cTn dur="500"/>
                                        <p:tgtEl>
                                          <p:spTgt spid="998"/>
                                        </p:tgtEl>
                                      </p:cBhvr>
                                    </p:animEffect>
                                  </p:childTnLst>
                                </p:cTn>
                              </p:par>
                              <p:par>
                                <p:cTn fill="hold" nodeType="with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500"/>
                                        <p:tgtEl>
                                          <p:spTgt spid="999"/>
                                        </p:tgtEl>
                                      </p:cBhvr>
                                    </p:animEffect>
                                  </p:childTnLst>
                                </p:cTn>
                              </p:par>
                              <p:par>
                                <p:cTn fill="hold" nodeType="with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500"/>
                                        <p:tgtEl>
                                          <p:spTgt spid="1000"/>
                                        </p:tgtEl>
                                      </p:cBhvr>
                                    </p:animEffect>
                                  </p:childTnLst>
                                </p:cTn>
                              </p:par>
                              <p:par>
                                <p:cTn fill="hold" nodeType="with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500"/>
                                        <p:tgtEl>
                                          <p:spTgt spid="1001"/>
                                        </p:tgtEl>
                                      </p:cBhvr>
                                    </p:animEffect>
                                  </p:childTnLst>
                                </p:cTn>
                              </p:par>
                              <p:par>
                                <p:cTn fill="hold" nodeType="with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500"/>
                                        <p:tgtEl>
                                          <p:spTgt spid="1002"/>
                                        </p:tgtEl>
                                      </p:cBhvr>
                                    </p:animEffect>
                                  </p:childTnLst>
                                </p:cTn>
                              </p:par>
                              <p:par>
                                <p:cTn fill="hold" nodeType="withEffect" presetClass="entr" presetID="10" presetSubtype="0">
                                  <p:stCondLst>
                                    <p:cond delay="0"/>
                                  </p:stCondLst>
                                  <p:childTnLst>
                                    <p:set>
                                      <p:cBhvr>
                                        <p:cTn dur="1" fill="hold">
                                          <p:stCondLst>
                                            <p:cond delay="0"/>
                                          </p:stCondLst>
                                        </p:cTn>
                                        <p:tgtEl>
                                          <p:spTgt spid="1003"/>
                                        </p:tgtEl>
                                        <p:attrNameLst>
                                          <p:attrName>style.visibility</p:attrName>
                                        </p:attrNameLst>
                                      </p:cBhvr>
                                      <p:to>
                                        <p:strVal val="visible"/>
                                      </p:to>
                                    </p:set>
                                    <p:animEffect filter="fade" transition="in">
                                      <p:cBhvr>
                                        <p:cTn dur="500"/>
                                        <p:tgtEl>
                                          <p:spTgt spid="1003"/>
                                        </p:tgtEl>
                                      </p:cBhvr>
                                    </p:animEffect>
                                  </p:childTnLst>
                                </p:cTn>
                              </p:par>
                              <p:par>
                                <p:cTn fill="hold" nodeType="with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500"/>
                                        <p:tgtEl>
                                          <p:spTgt spid="1004"/>
                                        </p:tgtEl>
                                      </p:cBhvr>
                                    </p:animEffect>
                                  </p:childTnLst>
                                </p:cTn>
                              </p:par>
                              <p:par>
                                <p:cTn fill="hold" nodeType="withEffect" presetClass="entr" presetID="10" presetSubtype="0">
                                  <p:stCondLst>
                                    <p:cond delay="0"/>
                                  </p:stCondLst>
                                  <p:childTnLst>
                                    <p:set>
                                      <p:cBhvr>
                                        <p:cTn dur="1" fill="hold">
                                          <p:stCondLst>
                                            <p:cond delay="0"/>
                                          </p:stCondLst>
                                        </p:cTn>
                                        <p:tgtEl>
                                          <p:spTgt spid="1005"/>
                                        </p:tgtEl>
                                        <p:attrNameLst>
                                          <p:attrName>style.visibility</p:attrName>
                                        </p:attrNameLst>
                                      </p:cBhvr>
                                      <p:to>
                                        <p:strVal val="visible"/>
                                      </p:to>
                                    </p:set>
                                    <p:animEffect filter="fade" transition="in">
                                      <p:cBhvr>
                                        <p:cTn dur="500"/>
                                        <p:tgtEl>
                                          <p:spTgt spid="1005"/>
                                        </p:tgtEl>
                                      </p:cBhvr>
                                    </p:animEffect>
                                  </p:childTnLst>
                                </p:cTn>
                              </p:par>
                              <p:par>
                                <p:cTn fill="hold" nodeType="with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500"/>
                                        <p:tgtEl>
                                          <p:spTgt spid="976"/>
                                        </p:tgtEl>
                                      </p:cBhvr>
                                    </p:animEffect>
                                  </p:childTnLst>
                                </p:cTn>
                              </p:par>
                              <p:par>
                                <p:cTn fill="hold" nodeType="with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500"/>
                                        <p:tgtEl>
                                          <p:spTgt spid="1010"/>
                                        </p:tgtEl>
                                      </p:cBhvr>
                                    </p:animEffect>
                                  </p:childTnLst>
                                </p:cTn>
                              </p:par>
                              <p:par>
                                <p:cTn fill="hold" nodeType="withEffect" presetClass="entr" presetID="10" presetSubtype="0">
                                  <p:stCondLst>
                                    <p:cond delay="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par>
                                <p:cTn fill="hold" nodeType="with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500"/>
                                        <p:tgtEl>
                                          <p:spTgt spid="1013"/>
                                        </p:tgtEl>
                                      </p:cBhvr>
                                    </p:animEffect>
                                  </p:childTnLst>
                                </p:cTn>
                              </p:par>
                              <p:par>
                                <p:cTn fill="hold" nodeType="with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500"/>
                                        <p:tgtEl>
                                          <p:spTgt spid="9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37"/>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933E87"/>
                </a:solidFill>
                <a:latin typeface="Arial"/>
                <a:ea typeface="Arial"/>
                <a:cs typeface="Arial"/>
                <a:sym typeface="Arial"/>
              </a:rPr>
              <a:t>7.これからの社会と税</a:t>
            </a:r>
            <a:endParaRPr b="0" i="0" sz="1400" u="none" cap="none" strike="noStrike">
              <a:solidFill>
                <a:srgbClr val="000000"/>
              </a:solidFill>
              <a:latin typeface="Arial"/>
              <a:ea typeface="Arial"/>
              <a:cs typeface="Arial"/>
              <a:sym typeface="Arial"/>
            </a:endParaRPr>
          </a:p>
        </p:txBody>
      </p:sp>
      <p:cxnSp>
        <p:nvCxnSpPr>
          <p:cNvPr id="1019" name="Google Shape;1019;p37"/>
          <p:cNvCxnSpPr/>
          <p:nvPr/>
        </p:nvCxnSpPr>
        <p:spPr>
          <a:xfrm>
            <a:off x="426000" y="756126"/>
            <a:ext cx="11340000" cy="0"/>
          </a:xfrm>
          <a:prstGeom prst="straightConnector1">
            <a:avLst/>
          </a:prstGeom>
          <a:noFill/>
          <a:ln cap="flat" cmpd="dbl" w="44450">
            <a:solidFill>
              <a:srgbClr val="933E87"/>
            </a:solidFill>
            <a:prstDash val="solid"/>
            <a:miter lim="0"/>
            <a:headEnd len="sm" w="sm" type="none"/>
            <a:tailEnd len="sm" w="sm" type="none"/>
          </a:ln>
        </p:spPr>
      </p:cxnSp>
      <p:sp>
        <p:nvSpPr>
          <p:cNvPr id="1020" name="Google Shape;1020;p37"/>
          <p:cNvSpPr/>
          <p:nvPr/>
        </p:nvSpPr>
        <p:spPr>
          <a:xfrm>
            <a:off x="1991520" y="1032936"/>
            <a:ext cx="3937465" cy="366692"/>
          </a:xfrm>
          <a:prstGeom prst="rect">
            <a:avLst/>
          </a:prstGeom>
          <a:solidFill>
            <a:srgbClr val="B9D3B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21" name="Google Shape;1021;p37"/>
          <p:cNvSpPr txBox="1"/>
          <p:nvPr/>
        </p:nvSpPr>
        <p:spPr>
          <a:xfrm>
            <a:off x="2033045" y="1045107"/>
            <a:ext cx="33163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税の国際比較</a:t>
            </a:r>
            <a:endParaRPr b="1" i="0" sz="1600" u="none" cap="none" strike="noStrike">
              <a:solidFill>
                <a:schemeClr val="dk1"/>
              </a:solidFill>
              <a:latin typeface="Arial"/>
              <a:ea typeface="Arial"/>
              <a:cs typeface="Arial"/>
              <a:sym typeface="Arial"/>
            </a:endParaRPr>
          </a:p>
        </p:txBody>
      </p:sp>
      <p:sp>
        <p:nvSpPr>
          <p:cNvPr id="1022" name="Google Shape;1022;p37"/>
          <p:cNvSpPr txBox="1"/>
          <p:nvPr/>
        </p:nvSpPr>
        <p:spPr>
          <a:xfrm>
            <a:off x="2176026" y="1761499"/>
            <a:ext cx="7496886"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国民所得に対する租税負担率と社会保障負担率の合計を国民負担率といいます。</a:t>
            </a:r>
            <a:endParaRPr b="0" i="0" sz="1400" u="none" cap="none" strike="noStrike">
              <a:solidFill>
                <a:srgbClr val="000000"/>
              </a:solidFill>
              <a:latin typeface="Arial"/>
              <a:ea typeface="Arial"/>
              <a:cs typeface="Arial"/>
              <a:sym typeface="Arial"/>
            </a:endParaRPr>
          </a:p>
        </p:txBody>
      </p:sp>
      <p:sp>
        <p:nvSpPr>
          <p:cNvPr id="1023" name="Google Shape;1023;p37"/>
          <p:cNvSpPr txBox="1"/>
          <p:nvPr/>
        </p:nvSpPr>
        <p:spPr>
          <a:xfrm>
            <a:off x="1991520" y="1460913"/>
            <a:ext cx="2950246"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0070C0"/>
                </a:solidFill>
                <a:latin typeface="Arial"/>
                <a:ea typeface="Arial"/>
                <a:cs typeface="Arial"/>
                <a:sym typeface="Arial"/>
              </a:rPr>
              <a:t>●国民負担率</a:t>
            </a:r>
            <a:endParaRPr b="1" i="0" sz="1600" u="none" cap="none" strike="noStrike">
              <a:solidFill>
                <a:srgbClr val="0070C0"/>
              </a:solidFill>
              <a:latin typeface="Arial"/>
              <a:ea typeface="Arial"/>
              <a:cs typeface="Arial"/>
              <a:sym typeface="Arial"/>
            </a:endParaRPr>
          </a:p>
        </p:txBody>
      </p:sp>
      <p:sp>
        <p:nvSpPr>
          <p:cNvPr id="1024" name="Google Shape;1024;p37"/>
          <p:cNvSpPr txBox="1"/>
          <p:nvPr/>
        </p:nvSpPr>
        <p:spPr>
          <a:xfrm>
            <a:off x="2464793" y="2153786"/>
            <a:ext cx="7496886"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租税負担率［（国税+地方税）／国民所得］</a:t>
            </a:r>
            <a:endParaRPr b="0" i="0" sz="1400" u="none" cap="none" strike="noStrike">
              <a:solidFill>
                <a:srgbClr val="000000"/>
              </a:solidFill>
              <a:latin typeface="Arial"/>
              <a:ea typeface="Arial"/>
              <a:cs typeface="Arial"/>
              <a:sym typeface="Arial"/>
            </a:endParaRPr>
          </a:p>
        </p:txBody>
      </p:sp>
      <p:sp>
        <p:nvSpPr>
          <p:cNvPr id="1025" name="Google Shape;1025;p37"/>
          <p:cNvSpPr txBox="1"/>
          <p:nvPr/>
        </p:nvSpPr>
        <p:spPr>
          <a:xfrm>
            <a:off x="2464792" y="2523773"/>
            <a:ext cx="7496885"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社会保障負担率［（公的年金や公的医療保険の保険料）／国民所得］</a:t>
            </a:r>
            <a:endParaRPr b="0" i="0" sz="1400" u="none" cap="none" strike="noStrike">
              <a:solidFill>
                <a:srgbClr val="000000"/>
              </a:solidFill>
              <a:latin typeface="Arial"/>
              <a:ea typeface="Arial"/>
              <a:cs typeface="Arial"/>
              <a:sym typeface="Arial"/>
            </a:endParaRPr>
          </a:p>
        </p:txBody>
      </p:sp>
      <p:pic>
        <p:nvPicPr>
          <p:cNvPr id="1026" name="Google Shape;1026;p37"/>
          <p:cNvPicPr preferRelativeResize="0"/>
          <p:nvPr/>
        </p:nvPicPr>
        <p:blipFill rotWithShape="1">
          <a:blip r:embed="rId3">
            <a:alphaModFix/>
          </a:blip>
          <a:srcRect b="0" l="0" r="0" t="0"/>
          <a:stretch/>
        </p:blipFill>
        <p:spPr>
          <a:xfrm>
            <a:off x="1876100" y="3154845"/>
            <a:ext cx="7796700" cy="2555400"/>
          </a:xfrm>
          <a:prstGeom prst="rect">
            <a:avLst/>
          </a:prstGeom>
          <a:noFill/>
          <a:ln>
            <a:noFill/>
          </a:ln>
        </p:spPr>
      </p:pic>
      <p:pic>
        <p:nvPicPr>
          <p:cNvPr id="1027" name="Google Shape;1027;p37"/>
          <p:cNvPicPr preferRelativeResize="0"/>
          <p:nvPr/>
        </p:nvPicPr>
        <p:blipFill rotWithShape="1">
          <a:blip r:embed="rId4">
            <a:alphaModFix/>
          </a:blip>
          <a:srcRect b="0" l="0" r="0" t="0"/>
          <a:stretch/>
        </p:blipFill>
        <p:spPr>
          <a:xfrm>
            <a:off x="9672912" y="3994430"/>
            <a:ext cx="799802" cy="1201841"/>
          </a:xfrm>
          <a:prstGeom prst="rect">
            <a:avLst/>
          </a:prstGeom>
          <a:noFill/>
          <a:ln>
            <a:noFill/>
          </a:ln>
        </p:spPr>
      </p:pic>
      <p:sp>
        <p:nvSpPr>
          <p:cNvPr id="1028" name="Google Shape;1028;p37"/>
          <p:cNvSpPr/>
          <p:nvPr/>
        </p:nvSpPr>
        <p:spPr>
          <a:xfrm>
            <a:off x="9609402" y="2705726"/>
            <a:ext cx="2156598" cy="1418532"/>
          </a:xfrm>
          <a:custGeom>
            <a:rect b="b" l="l" r="r" t="t"/>
            <a:pathLst>
              <a:path extrusionOk="0" h="1418532" w="2156598">
                <a:moveTo>
                  <a:pt x="439153" y="0"/>
                </a:moveTo>
                <a:lnTo>
                  <a:pt x="1717445" y="0"/>
                </a:lnTo>
                <a:cubicBezTo>
                  <a:pt x="1959983" y="0"/>
                  <a:pt x="2156598" y="196615"/>
                  <a:pt x="2156598" y="439153"/>
                </a:cubicBezTo>
                <a:lnTo>
                  <a:pt x="2156598" y="762688"/>
                </a:lnTo>
                <a:cubicBezTo>
                  <a:pt x="2156598" y="1005226"/>
                  <a:pt x="1959983" y="1201841"/>
                  <a:pt x="1717445" y="1201841"/>
                </a:cubicBezTo>
                <a:lnTo>
                  <a:pt x="1089143" y="1201841"/>
                </a:lnTo>
                <a:lnTo>
                  <a:pt x="676642" y="1418532"/>
                </a:lnTo>
                <a:lnTo>
                  <a:pt x="749281" y="1201841"/>
                </a:lnTo>
                <a:lnTo>
                  <a:pt x="439153" y="1201841"/>
                </a:lnTo>
                <a:cubicBezTo>
                  <a:pt x="196615" y="1201841"/>
                  <a:pt x="0" y="1005226"/>
                  <a:pt x="0" y="762688"/>
                </a:cubicBezTo>
                <a:lnTo>
                  <a:pt x="0" y="439153"/>
                </a:lnTo>
                <a:cubicBezTo>
                  <a:pt x="0" y="196615"/>
                  <a:pt x="196615" y="0"/>
                  <a:pt x="439153" y="0"/>
                </a:cubicBezTo>
                <a:close/>
              </a:path>
            </a:pathLst>
          </a:custGeom>
          <a:solidFill>
            <a:srgbClr val="FFFDE4"/>
          </a:solidFill>
          <a:ln cap="flat" cmpd="sng" w="1270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29" name="Google Shape;1029;p37"/>
          <p:cNvSpPr txBox="1"/>
          <p:nvPr/>
        </p:nvSpPr>
        <p:spPr>
          <a:xfrm>
            <a:off x="9743196" y="2855616"/>
            <a:ext cx="2022804" cy="96379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負担は少ない方がいいけど、将来はだいじょうぶかな？</a:t>
            </a:r>
            <a:endParaRPr b="0" i="0" sz="1600" u="none" cap="none" strike="noStrike">
              <a:solidFill>
                <a:schemeClr val="dk1"/>
              </a:solidFill>
              <a:latin typeface="Arial"/>
              <a:ea typeface="Arial"/>
              <a:cs typeface="Arial"/>
              <a:sym typeface="Arial"/>
            </a:endParaRPr>
          </a:p>
        </p:txBody>
      </p:sp>
      <p:pic>
        <p:nvPicPr>
          <p:cNvPr id="1030" name="Google Shape;1030;p37"/>
          <p:cNvPicPr preferRelativeResize="0"/>
          <p:nvPr/>
        </p:nvPicPr>
        <p:blipFill rotWithShape="1">
          <a:blip r:embed="rId5">
            <a:alphaModFix/>
          </a:blip>
          <a:srcRect b="0" l="0" r="0" t="0"/>
          <a:stretch/>
        </p:blipFill>
        <p:spPr>
          <a:xfrm>
            <a:off x="2632300" y="5640737"/>
            <a:ext cx="391970" cy="259420"/>
          </a:xfrm>
          <a:prstGeom prst="rect">
            <a:avLst/>
          </a:prstGeom>
          <a:noFill/>
          <a:ln>
            <a:noFill/>
          </a:ln>
        </p:spPr>
      </p:pic>
      <p:pic>
        <p:nvPicPr>
          <p:cNvPr id="1031" name="Google Shape;1031;p37"/>
          <p:cNvPicPr preferRelativeResize="0"/>
          <p:nvPr/>
        </p:nvPicPr>
        <p:blipFill rotWithShape="1">
          <a:blip r:embed="rId6">
            <a:alphaModFix/>
          </a:blip>
          <a:srcRect b="0" l="0" r="0" t="0"/>
          <a:stretch/>
        </p:blipFill>
        <p:spPr>
          <a:xfrm>
            <a:off x="3863185" y="5640737"/>
            <a:ext cx="390078" cy="261314"/>
          </a:xfrm>
          <a:prstGeom prst="rect">
            <a:avLst/>
          </a:prstGeom>
          <a:noFill/>
          <a:ln>
            <a:noFill/>
          </a:ln>
        </p:spPr>
      </p:pic>
      <p:pic>
        <p:nvPicPr>
          <p:cNvPr id="1032" name="Google Shape;1032;p37"/>
          <p:cNvPicPr preferRelativeResize="0"/>
          <p:nvPr/>
        </p:nvPicPr>
        <p:blipFill rotWithShape="1">
          <a:blip r:embed="rId7">
            <a:alphaModFix/>
          </a:blip>
          <a:srcRect b="0" l="0" r="0" t="0"/>
          <a:stretch/>
        </p:blipFill>
        <p:spPr>
          <a:xfrm>
            <a:off x="5070120" y="5640737"/>
            <a:ext cx="391970" cy="259420"/>
          </a:xfrm>
          <a:prstGeom prst="rect">
            <a:avLst/>
          </a:prstGeom>
          <a:noFill/>
          <a:ln>
            <a:noFill/>
          </a:ln>
        </p:spPr>
      </p:pic>
      <p:pic>
        <p:nvPicPr>
          <p:cNvPr id="1033" name="Google Shape;1033;p37"/>
          <p:cNvPicPr preferRelativeResize="0"/>
          <p:nvPr/>
        </p:nvPicPr>
        <p:blipFill rotWithShape="1">
          <a:blip r:embed="rId8">
            <a:alphaModFix/>
          </a:blip>
          <a:srcRect b="0" l="0" r="0" t="0"/>
          <a:stretch/>
        </p:blipFill>
        <p:spPr>
          <a:xfrm>
            <a:off x="6297412" y="5640737"/>
            <a:ext cx="390077" cy="259420"/>
          </a:xfrm>
          <a:prstGeom prst="rect">
            <a:avLst/>
          </a:prstGeom>
          <a:noFill/>
          <a:ln>
            <a:noFill/>
          </a:ln>
        </p:spPr>
      </p:pic>
      <p:pic>
        <p:nvPicPr>
          <p:cNvPr id="1034" name="Google Shape;1034;p37"/>
          <p:cNvPicPr preferRelativeResize="0"/>
          <p:nvPr/>
        </p:nvPicPr>
        <p:blipFill rotWithShape="1">
          <a:blip r:embed="rId9">
            <a:alphaModFix/>
          </a:blip>
          <a:srcRect b="0" l="0" r="0" t="0"/>
          <a:stretch/>
        </p:blipFill>
        <p:spPr>
          <a:xfrm>
            <a:off x="7528514" y="5640737"/>
            <a:ext cx="390077" cy="259420"/>
          </a:xfrm>
          <a:prstGeom prst="rect">
            <a:avLst/>
          </a:prstGeom>
          <a:noFill/>
          <a:ln>
            <a:noFill/>
          </a:ln>
        </p:spPr>
      </p:pic>
      <p:pic>
        <p:nvPicPr>
          <p:cNvPr id="1035" name="Google Shape;1035;p37"/>
          <p:cNvPicPr preferRelativeResize="0"/>
          <p:nvPr/>
        </p:nvPicPr>
        <p:blipFill rotWithShape="1">
          <a:blip r:embed="rId10">
            <a:alphaModFix/>
          </a:blip>
          <a:srcRect b="0" l="0" r="0" t="0"/>
          <a:stretch/>
        </p:blipFill>
        <p:spPr>
          <a:xfrm>
            <a:off x="8750369" y="5640737"/>
            <a:ext cx="390077" cy="259420"/>
          </a:xfrm>
          <a:prstGeom prst="rect">
            <a:avLst/>
          </a:prstGeom>
          <a:noFill/>
          <a:ln>
            <a:noFill/>
          </a:ln>
        </p:spPr>
      </p:pic>
      <p:sp>
        <p:nvSpPr>
          <p:cNvPr id="1036" name="Google Shape;1036;p37"/>
          <p:cNvSpPr txBox="1"/>
          <p:nvPr/>
        </p:nvSpPr>
        <p:spPr>
          <a:xfrm>
            <a:off x="2582064" y="5881761"/>
            <a:ext cx="4923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日本</a:t>
            </a:r>
            <a:endParaRPr b="0" i="0" sz="1200" u="none" cap="none" strike="noStrike">
              <a:solidFill>
                <a:schemeClr val="dk1"/>
              </a:solidFill>
              <a:latin typeface="Arial"/>
              <a:ea typeface="Arial"/>
              <a:cs typeface="Arial"/>
              <a:sym typeface="Arial"/>
            </a:endParaRPr>
          </a:p>
        </p:txBody>
      </p:sp>
      <p:sp>
        <p:nvSpPr>
          <p:cNvPr id="1037" name="Google Shape;1037;p37"/>
          <p:cNvSpPr txBox="1"/>
          <p:nvPr/>
        </p:nvSpPr>
        <p:spPr>
          <a:xfrm>
            <a:off x="3665357" y="5881750"/>
            <a:ext cx="7998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アメリカ</a:t>
            </a:r>
            <a:endParaRPr b="0" i="0" sz="1400" u="none" cap="none" strike="noStrike">
              <a:solidFill>
                <a:srgbClr val="000000"/>
              </a:solidFill>
              <a:latin typeface="Arial"/>
              <a:ea typeface="Arial"/>
              <a:cs typeface="Arial"/>
              <a:sym typeface="Arial"/>
            </a:endParaRPr>
          </a:p>
        </p:txBody>
      </p:sp>
      <p:sp>
        <p:nvSpPr>
          <p:cNvPr id="1038" name="Google Shape;1038;p37"/>
          <p:cNvSpPr txBox="1"/>
          <p:nvPr/>
        </p:nvSpPr>
        <p:spPr>
          <a:xfrm>
            <a:off x="4852412" y="5881750"/>
            <a:ext cx="8313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イギリス</a:t>
            </a:r>
            <a:endParaRPr b="0" i="0" sz="1400" u="none" cap="none" strike="noStrike">
              <a:solidFill>
                <a:srgbClr val="000000"/>
              </a:solidFill>
              <a:latin typeface="Arial"/>
              <a:ea typeface="Arial"/>
              <a:cs typeface="Arial"/>
              <a:sym typeface="Arial"/>
            </a:endParaRPr>
          </a:p>
        </p:txBody>
      </p:sp>
      <p:sp>
        <p:nvSpPr>
          <p:cNvPr id="1039" name="Google Shape;1039;p37"/>
          <p:cNvSpPr txBox="1"/>
          <p:nvPr/>
        </p:nvSpPr>
        <p:spPr>
          <a:xfrm>
            <a:off x="6135685" y="5881750"/>
            <a:ext cx="7233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ドイツ</a:t>
            </a:r>
            <a:endParaRPr b="0" i="0" sz="1200" u="none" cap="none" strike="noStrike">
              <a:solidFill>
                <a:schemeClr val="dk1"/>
              </a:solidFill>
              <a:latin typeface="Arial"/>
              <a:ea typeface="Arial"/>
              <a:cs typeface="Arial"/>
              <a:sym typeface="Arial"/>
            </a:endParaRPr>
          </a:p>
        </p:txBody>
      </p:sp>
      <p:sp>
        <p:nvSpPr>
          <p:cNvPr id="1040" name="Google Shape;1040;p37"/>
          <p:cNvSpPr txBox="1"/>
          <p:nvPr/>
        </p:nvSpPr>
        <p:spPr>
          <a:xfrm>
            <a:off x="7294263" y="5881750"/>
            <a:ext cx="8658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フランス</a:t>
            </a:r>
            <a:endParaRPr b="0" i="0" sz="1200" u="none" cap="none" strike="noStrike">
              <a:solidFill>
                <a:schemeClr val="dk1"/>
              </a:solidFill>
              <a:latin typeface="Arial"/>
              <a:ea typeface="Arial"/>
              <a:cs typeface="Arial"/>
              <a:sym typeface="Arial"/>
            </a:endParaRPr>
          </a:p>
        </p:txBody>
      </p:sp>
      <p:sp>
        <p:nvSpPr>
          <p:cNvPr id="1041" name="Google Shape;1041;p37"/>
          <p:cNvSpPr txBox="1"/>
          <p:nvPr/>
        </p:nvSpPr>
        <p:spPr>
          <a:xfrm>
            <a:off x="8355423" y="5881750"/>
            <a:ext cx="11757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スウェーデン</a:t>
            </a:r>
            <a:endParaRPr b="0" i="0" sz="1200" u="none" cap="none" strike="noStrike">
              <a:solidFill>
                <a:schemeClr val="dk1"/>
              </a:solidFill>
              <a:latin typeface="Arial"/>
              <a:ea typeface="Arial"/>
              <a:cs typeface="Arial"/>
              <a:sym typeface="Arial"/>
            </a:endParaRPr>
          </a:p>
        </p:txBody>
      </p:sp>
      <p:sp>
        <p:nvSpPr>
          <p:cNvPr id="1042" name="Google Shape;1042;p37"/>
          <p:cNvSpPr txBox="1"/>
          <p:nvPr/>
        </p:nvSpPr>
        <p:spPr>
          <a:xfrm>
            <a:off x="2524687" y="4993160"/>
            <a:ext cx="6510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29.4％</a:t>
            </a:r>
            <a:endParaRPr b="0" i="0" sz="1400" u="none" cap="none" strike="noStrike">
              <a:solidFill>
                <a:srgbClr val="000000"/>
              </a:solidFill>
              <a:latin typeface="Arial"/>
              <a:ea typeface="Arial"/>
              <a:cs typeface="Arial"/>
              <a:sym typeface="Arial"/>
            </a:endParaRPr>
          </a:p>
        </p:txBody>
      </p:sp>
      <p:sp>
        <p:nvSpPr>
          <p:cNvPr id="1043" name="Google Shape;1043;p37"/>
          <p:cNvSpPr/>
          <p:nvPr/>
        </p:nvSpPr>
        <p:spPr>
          <a:xfrm>
            <a:off x="2222217" y="2594793"/>
            <a:ext cx="248173" cy="248173"/>
          </a:xfrm>
          <a:prstGeom prst="rect">
            <a:avLst/>
          </a:prstGeom>
          <a:solidFill>
            <a:srgbClr val="83AF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4" name="Google Shape;1044;p37"/>
          <p:cNvSpPr/>
          <p:nvPr/>
        </p:nvSpPr>
        <p:spPr>
          <a:xfrm>
            <a:off x="2222217" y="2221934"/>
            <a:ext cx="248173" cy="248173"/>
          </a:xfrm>
          <a:prstGeom prst="rect">
            <a:avLst/>
          </a:prstGeom>
          <a:solidFill>
            <a:srgbClr val="DF9D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5" name="Google Shape;1045;p37"/>
          <p:cNvSpPr txBox="1"/>
          <p:nvPr/>
        </p:nvSpPr>
        <p:spPr>
          <a:xfrm>
            <a:off x="2524834" y="4183274"/>
            <a:ext cx="6510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19.0％</a:t>
            </a:r>
            <a:endParaRPr b="0" i="0" sz="1400" u="none" cap="none" strike="noStrike">
              <a:solidFill>
                <a:srgbClr val="000000"/>
              </a:solidFill>
              <a:latin typeface="Arial"/>
              <a:ea typeface="Arial"/>
              <a:cs typeface="Arial"/>
              <a:sym typeface="Arial"/>
            </a:endParaRPr>
          </a:p>
        </p:txBody>
      </p:sp>
      <p:sp>
        <p:nvSpPr>
          <p:cNvPr id="1046" name="Google Shape;1046;p37"/>
          <p:cNvSpPr txBox="1"/>
          <p:nvPr/>
        </p:nvSpPr>
        <p:spPr>
          <a:xfrm>
            <a:off x="2463895" y="3675071"/>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0070C0"/>
                </a:solidFill>
                <a:latin typeface="Arial"/>
                <a:ea typeface="Arial"/>
                <a:cs typeface="Arial"/>
                <a:sym typeface="Arial"/>
              </a:rPr>
              <a:t>48.4％</a:t>
            </a:r>
            <a:endParaRPr b="1" i="0" sz="1600" u="none" cap="none" strike="noStrike">
              <a:solidFill>
                <a:srgbClr val="0070C0"/>
              </a:solidFill>
              <a:latin typeface="Arial"/>
              <a:ea typeface="Arial"/>
              <a:cs typeface="Arial"/>
              <a:sym typeface="Arial"/>
            </a:endParaRPr>
          </a:p>
        </p:txBody>
      </p:sp>
      <p:sp>
        <p:nvSpPr>
          <p:cNvPr id="1047" name="Google Shape;1047;p37"/>
          <p:cNvSpPr txBox="1"/>
          <p:nvPr/>
        </p:nvSpPr>
        <p:spPr>
          <a:xfrm>
            <a:off x="3746814" y="5024122"/>
            <a:ext cx="6510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27.8％</a:t>
            </a:r>
            <a:endParaRPr b="0" i="0" sz="1400" u="none" cap="none" strike="noStrike">
              <a:solidFill>
                <a:srgbClr val="000000"/>
              </a:solidFill>
              <a:latin typeface="Arial"/>
              <a:ea typeface="Arial"/>
              <a:cs typeface="Arial"/>
              <a:sym typeface="Arial"/>
            </a:endParaRPr>
          </a:p>
        </p:txBody>
      </p:sp>
      <p:sp>
        <p:nvSpPr>
          <p:cNvPr id="1048" name="Google Shape;1048;p37"/>
          <p:cNvSpPr txBox="1"/>
          <p:nvPr/>
        </p:nvSpPr>
        <p:spPr>
          <a:xfrm>
            <a:off x="3746525" y="4384060"/>
            <a:ext cx="6516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8.6％</a:t>
            </a:r>
            <a:endParaRPr b="0" i="0" sz="1100" u="none" cap="none" strike="noStrike">
              <a:solidFill>
                <a:schemeClr val="dk1"/>
              </a:solidFill>
              <a:latin typeface="Arial"/>
              <a:ea typeface="Arial"/>
              <a:cs typeface="Arial"/>
              <a:sym typeface="Arial"/>
            </a:endParaRPr>
          </a:p>
        </p:txBody>
      </p:sp>
      <p:sp>
        <p:nvSpPr>
          <p:cNvPr id="1049" name="Google Shape;1049;p37"/>
          <p:cNvSpPr txBox="1"/>
          <p:nvPr/>
        </p:nvSpPr>
        <p:spPr>
          <a:xfrm>
            <a:off x="3669217" y="4060554"/>
            <a:ext cx="8676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0070C0"/>
                </a:solidFill>
                <a:latin typeface="Arial"/>
                <a:ea typeface="Arial"/>
                <a:cs typeface="Arial"/>
                <a:sym typeface="Arial"/>
              </a:rPr>
              <a:t>36.4％</a:t>
            </a:r>
            <a:endParaRPr b="1" i="0" sz="1600" u="none" cap="none" strike="noStrike">
              <a:solidFill>
                <a:srgbClr val="0070C0"/>
              </a:solidFill>
              <a:latin typeface="Arial"/>
              <a:ea typeface="Arial"/>
              <a:cs typeface="Arial"/>
              <a:sym typeface="Arial"/>
            </a:endParaRPr>
          </a:p>
        </p:txBody>
      </p:sp>
      <p:sp>
        <p:nvSpPr>
          <p:cNvPr id="1050" name="Google Shape;1050;p37"/>
          <p:cNvSpPr txBox="1"/>
          <p:nvPr/>
        </p:nvSpPr>
        <p:spPr>
          <a:xfrm>
            <a:off x="4968942" y="4854153"/>
            <a:ext cx="6510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37.8％</a:t>
            </a:r>
            <a:endParaRPr b="0" i="0" sz="1400" u="none" cap="none" strike="noStrike">
              <a:solidFill>
                <a:srgbClr val="000000"/>
              </a:solidFill>
              <a:latin typeface="Arial"/>
              <a:ea typeface="Arial"/>
              <a:cs typeface="Arial"/>
              <a:sym typeface="Arial"/>
            </a:endParaRPr>
          </a:p>
        </p:txBody>
      </p:sp>
      <p:sp>
        <p:nvSpPr>
          <p:cNvPr id="1051" name="Google Shape;1051;p37"/>
          <p:cNvSpPr txBox="1"/>
          <p:nvPr/>
        </p:nvSpPr>
        <p:spPr>
          <a:xfrm>
            <a:off x="4968677" y="4007175"/>
            <a:ext cx="6516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12.0％</a:t>
            </a:r>
            <a:endParaRPr b="0" i="0" sz="1100" u="none" cap="none" strike="noStrike">
              <a:solidFill>
                <a:schemeClr val="dk1"/>
              </a:solidFill>
              <a:latin typeface="Arial"/>
              <a:ea typeface="Arial"/>
              <a:cs typeface="Arial"/>
              <a:sym typeface="Arial"/>
            </a:endParaRPr>
          </a:p>
        </p:txBody>
      </p:sp>
      <p:sp>
        <p:nvSpPr>
          <p:cNvPr id="1052" name="Google Shape;1052;p37"/>
          <p:cNvSpPr txBox="1"/>
          <p:nvPr/>
        </p:nvSpPr>
        <p:spPr>
          <a:xfrm>
            <a:off x="4876196" y="3628906"/>
            <a:ext cx="8676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0070C0"/>
                </a:solidFill>
                <a:latin typeface="Arial"/>
                <a:ea typeface="Arial"/>
                <a:cs typeface="Arial"/>
                <a:sym typeface="Arial"/>
              </a:rPr>
              <a:t>49.7％</a:t>
            </a:r>
            <a:endParaRPr b="1" i="0" sz="1600" u="none" cap="none" strike="noStrike">
              <a:solidFill>
                <a:srgbClr val="0070C0"/>
              </a:solidFill>
              <a:latin typeface="Arial"/>
              <a:ea typeface="Arial"/>
              <a:cs typeface="Arial"/>
              <a:sym typeface="Arial"/>
            </a:endParaRPr>
          </a:p>
        </p:txBody>
      </p:sp>
      <p:sp>
        <p:nvSpPr>
          <p:cNvPr id="1053" name="Google Shape;1053;p37"/>
          <p:cNvSpPr txBox="1"/>
          <p:nvPr/>
        </p:nvSpPr>
        <p:spPr>
          <a:xfrm>
            <a:off x="6191070" y="4936654"/>
            <a:ext cx="651140"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33.1％</a:t>
            </a:r>
            <a:endParaRPr b="0" i="0" sz="1100" u="none" cap="none" strike="noStrike">
              <a:solidFill>
                <a:schemeClr val="dk1"/>
              </a:solidFill>
              <a:latin typeface="Arial"/>
              <a:ea typeface="Arial"/>
              <a:cs typeface="Arial"/>
              <a:sym typeface="Arial"/>
            </a:endParaRPr>
          </a:p>
        </p:txBody>
      </p:sp>
      <p:sp>
        <p:nvSpPr>
          <p:cNvPr id="1054" name="Google Shape;1054;p37"/>
          <p:cNvSpPr txBox="1"/>
          <p:nvPr/>
        </p:nvSpPr>
        <p:spPr>
          <a:xfrm>
            <a:off x="6190829" y="3969356"/>
            <a:ext cx="6516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22.8％</a:t>
            </a:r>
            <a:endParaRPr b="0" i="0" sz="1400" u="none" cap="none" strike="noStrike">
              <a:solidFill>
                <a:srgbClr val="000000"/>
              </a:solidFill>
              <a:latin typeface="Arial"/>
              <a:ea typeface="Arial"/>
              <a:cs typeface="Arial"/>
              <a:sym typeface="Arial"/>
            </a:endParaRPr>
          </a:p>
        </p:txBody>
      </p:sp>
      <p:sp>
        <p:nvSpPr>
          <p:cNvPr id="1055" name="Google Shape;1055;p37"/>
          <p:cNvSpPr txBox="1"/>
          <p:nvPr/>
        </p:nvSpPr>
        <p:spPr>
          <a:xfrm>
            <a:off x="6083175" y="3431435"/>
            <a:ext cx="8676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0070C0"/>
                </a:solidFill>
                <a:latin typeface="Arial"/>
                <a:ea typeface="Arial"/>
                <a:cs typeface="Arial"/>
                <a:sym typeface="Arial"/>
              </a:rPr>
              <a:t>55.9％</a:t>
            </a:r>
            <a:endParaRPr b="1" i="0" sz="1600" u="none" cap="none" strike="noStrike">
              <a:solidFill>
                <a:srgbClr val="0070C0"/>
              </a:solidFill>
              <a:latin typeface="Arial"/>
              <a:ea typeface="Arial"/>
              <a:cs typeface="Arial"/>
              <a:sym typeface="Arial"/>
            </a:endParaRPr>
          </a:p>
        </p:txBody>
      </p:sp>
      <p:sp>
        <p:nvSpPr>
          <p:cNvPr id="1056" name="Google Shape;1056;p37"/>
          <p:cNvSpPr txBox="1"/>
          <p:nvPr/>
        </p:nvSpPr>
        <p:spPr>
          <a:xfrm>
            <a:off x="7413198" y="4752652"/>
            <a:ext cx="6510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44.3％</a:t>
            </a:r>
            <a:endParaRPr b="0" i="0" sz="1100" u="none" cap="none" strike="noStrike">
              <a:solidFill>
                <a:schemeClr val="dk1"/>
              </a:solidFill>
              <a:latin typeface="Arial"/>
              <a:ea typeface="Arial"/>
              <a:cs typeface="Arial"/>
              <a:sym typeface="Arial"/>
            </a:endParaRPr>
          </a:p>
        </p:txBody>
      </p:sp>
      <p:sp>
        <p:nvSpPr>
          <p:cNvPr id="1057" name="Google Shape;1057;p37"/>
          <p:cNvSpPr txBox="1"/>
          <p:nvPr/>
        </p:nvSpPr>
        <p:spPr>
          <a:xfrm>
            <a:off x="7412981" y="3582651"/>
            <a:ext cx="6516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23.8％</a:t>
            </a:r>
            <a:endParaRPr b="0" i="0" sz="1400" u="none" cap="none" strike="noStrike">
              <a:solidFill>
                <a:srgbClr val="000000"/>
              </a:solidFill>
              <a:latin typeface="Arial"/>
              <a:ea typeface="Arial"/>
              <a:cs typeface="Arial"/>
              <a:sym typeface="Arial"/>
            </a:endParaRPr>
          </a:p>
        </p:txBody>
      </p:sp>
      <p:sp>
        <p:nvSpPr>
          <p:cNvPr id="1058" name="Google Shape;1058;p37"/>
          <p:cNvSpPr txBox="1"/>
          <p:nvPr/>
        </p:nvSpPr>
        <p:spPr>
          <a:xfrm>
            <a:off x="7290154" y="3039735"/>
            <a:ext cx="8676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0070C0"/>
                </a:solidFill>
                <a:latin typeface="Arial"/>
                <a:ea typeface="Arial"/>
                <a:cs typeface="Arial"/>
                <a:sym typeface="Arial"/>
              </a:rPr>
              <a:t>68.1％</a:t>
            </a:r>
            <a:endParaRPr b="1" i="0" sz="1600" u="none" cap="none" strike="noStrike">
              <a:solidFill>
                <a:srgbClr val="0070C0"/>
              </a:solidFill>
              <a:latin typeface="Arial"/>
              <a:ea typeface="Arial"/>
              <a:cs typeface="Arial"/>
              <a:sym typeface="Arial"/>
            </a:endParaRPr>
          </a:p>
        </p:txBody>
      </p:sp>
      <p:sp>
        <p:nvSpPr>
          <p:cNvPr id="1059" name="Google Shape;1059;p37"/>
          <p:cNvSpPr txBox="1"/>
          <p:nvPr/>
        </p:nvSpPr>
        <p:spPr>
          <a:xfrm>
            <a:off x="8619838" y="4652644"/>
            <a:ext cx="6510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50.5％</a:t>
            </a:r>
            <a:endParaRPr b="0" i="0" sz="1100" u="none" cap="none" strike="noStrike">
              <a:solidFill>
                <a:schemeClr val="dk1"/>
              </a:solidFill>
              <a:latin typeface="Arial"/>
              <a:ea typeface="Arial"/>
              <a:cs typeface="Arial"/>
              <a:sym typeface="Arial"/>
            </a:endParaRPr>
          </a:p>
        </p:txBody>
      </p:sp>
      <p:sp>
        <p:nvSpPr>
          <p:cNvPr id="1060" name="Google Shape;1060;p37"/>
          <p:cNvSpPr txBox="1"/>
          <p:nvPr/>
        </p:nvSpPr>
        <p:spPr>
          <a:xfrm>
            <a:off x="8619645" y="3715181"/>
            <a:ext cx="6516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5.0％</a:t>
            </a:r>
            <a:endParaRPr b="0" i="0" sz="1400" u="none" cap="none" strike="noStrike">
              <a:solidFill>
                <a:srgbClr val="000000"/>
              </a:solidFill>
              <a:latin typeface="Arial"/>
              <a:ea typeface="Arial"/>
              <a:cs typeface="Arial"/>
              <a:sym typeface="Arial"/>
            </a:endParaRPr>
          </a:p>
        </p:txBody>
      </p:sp>
      <p:sp>
        <p:nvSpPr>
          <p:cNvPr id="1061" name="Google Shape;1061;p37"/>
          <p:cNvSpPr txBox="1"/>
          <p:nvPr/>
        </p:nvSpPr>
        <p:spPr>
          <a:xfrm>
            <a:off x="8497135" y="3444637"/>
            <a:ext cx="8676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0070C0"/>
                </a:solidFill>
                <a:latin typeface="Arial"/>
                <a:ea typeface="Arial"/>
                <a:cs typeface="Arial"/>
                <a:sym typeface="Arial"/>
              </a:rPr>
              <a:t>55.5％</a:t>
            </a:r>
            <a:endParaRPr b="1" i="0" sz="1600" u="none" cap="none" strike="noStrike">
              <a:solidFill>
                <a:srgbClr val="0070C0"/>
              </a:solidFill>
              <a:latin typeface="Arial"/>
              <a:ea typeface="Arial"/>
              <a:cs typeface="Arial"/>
              <a:sym typeface="Arial"/>
            </a:endParaRPr>
          </a:p>
        </p:txBody>
      </p:sp>
      <p:cxnSp>
        <p:nvCxnSpPr>
          <p:cNvPr id="1062" name="Google Shape;1062;p37"/>
          <p:cNvCxnSpPr/>
          <p:nvPr/>
        </p:nvCxnSpPr>
        <p:spPr>
          <a:xfrm>
            <a:off x="2390864" y="5598037"/>
            <a:ext cx="6998405" cy="0"/>
          </a:xfrm>
          <a:prstGeom prst="straightConnector1">
            <a:avLst/>
          </a:prstGeom>
          <a:noFill/>
          <a:ln cap="flat" cmpd="sng" w="9525">
            <a:solidFill>
              <a:srgbClr val="7F7F7F"/>
            </a:solidFill>
            <a:prstDash val="solid"/>
            <a:miter lim="0"/>
            <a:headEnd len="sm" w="sm" type="none"/>
            <a:tailEnd len="sm" w="sm" type="none"/>
          </a:ln>
        </p:spPr>
      </p:cxnSp>
      <p:sp>
        <p:nvSpPr>
          <p:cNvPr id="1063" name="Google Shape;1063;p37"/>
          <p:cNvSpPr txBox="1"/>
          <p:nvPr/>
        </p:nvSpPr>
        <p:spPr>
          <a:xfrm>
            <a:off x="1894313" y="2959396"/>
            <a:ext cx="463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7F7F7F"/>
                </a:solidFill>
                <a:latin typeface="Arial"/>
                <a:ea typeface="Arial"/>
                <a:cs typeface="Arial"/>
                <a:sym typeface="Arial"/>
              </a:rPr>
              <a:t>(%)</a:t>
            </a:r>
            <a:endParaRPr b="0" i="0" sz="1200" u="none" cap="none" strike="noStrike">
              <a:solidFill>
                <a:srgbClr val="7F7F7F"/>
              </a:solidFill>
              <a:latin typeface="Arial"/>
              <a:ea typeface="Arial"/>
              <a:cs typeface="Arial"/>
              <a:sym typeface="Arial"/>
            </a:endParaRPr>
          </a:p>
        </p:txBody>
      </p:sp>
      <p:sp>
        <p:nvSpPr>
          <p:cNvPr id="1064" name="Google Shape;1064;p37"/>
          <p:cNvSpPr txBox="1"/>
          <p:nvPr/>
        </p:nvSpPr>
        <p:spPr>
          <a:xfrm>
            <a:off x="2222217" y="6157527"/>
            <a:ext cx="60960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（注 1）日本は令和4年度 (2022年度）実績。諸外国は、OECD資料による。</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（注 2）租税負担率は、国税及び地方税の合計の数値。また、個人所得課税には資産性所得に対する課税を含む。</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（注 3）四捨五入の関係上、各項目の計数の和が合計値と一致しないことがある。</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0"/>
                                        </p:tgtEl>
                                        <p:attrNameLst>
                                          <p:attrName>style.visibility</p:attrName>
                                        </p:attrNameLst>
                                      </p:cBhvr>
                                      <p:to>
                                        <p:strVal val="visible"/>
                                      </p:to>
                                    </p:set>
                                    <p:animEffect filter="fade" transition="in">
                                      <p:cBhvr>
                                        <p:cTn dur="500"/>
                                        <p:tgtEl>
                                          <p:spTgt spid="1020"/>
                                        </p:tgtEl>
                                      </p:cBhvr>
                                    </p:animEffect>
                                  </p:childTnLst>
                                </p:cTn>
                              </p:par>
                              <p:par>
                                <p:cTn fill="hold" nodeType="withEffect" presetClass="entr" presetID="10" presetSubtype="0">
                                  <p:stCondLst>
                                    <p:cond delay="0"/>
                                  </p:stCondLst>
                                  <p:childTnLst>
                                    <p:set>
                                      <p:cBhvr>
                                        <p:cTn dur="1" fill="hold">
                                          <p:stCondLst>
                                            <p:cond delay="0"/>
                                          </p:stCondLst>
                                        </p:cTn>
                                        <p:tgtEl>
                                          <p:spTgt spid="1021"/>
                                        </p:tgtEl>
                                        <p:attrNameLst>
                                          <p:attrName>style.visibility</p:attrName>
                                        </p:attrNameLst>
                                      </p:cBhvr>
                                      <p:to>
                                        <p:strVal val="visible"/>
                                      </p:to>
                                    </p:set>
                                    <p:animEffect filter="fade" transition="in">
                                      <p:cBhvr>
                                        <p:cTn dur="500"/>
                                        <p:tgtEl>
                                          <p:spTgt spid="1021"/>
                                        </p:tgtEl>
                                      </p:cBhvr>
                                    </p:animEffect>
                                  </p:childTnLst>
                                </p:cTn>
                              </p:par>
                              <p:par>
                                <p:cTn fill="hold" nodeType="with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500"/>
                                        <p:tgtEl>
                                          <p:spTgt spid="1022"/>
                                        </p:tgtEl>
                                      </p:cBhvr>
                                    </p:animEffect>
                                  </p:childTnLst>
                                </p:cTn>
                              </p:par>
                              <p:par>
                                <p:cTn fill="hold" nodeType="withEffect" presetClass="entr" presetID="10" presetSubtype="0">
                                  <p:stCondLst>
                                    <p:cond delay="0"/>
                                  </p:stCondLst>
                                  <p:childTnLst>
                                    <p:set>
                                      <p:cBhvr>
                                        <p:cTn dur="1" fill="hold">
                                          <p:stCondLst>
                                            <p:cond delay="0"/>
                                          </p:stCondLst>
                                        </p:cTn>
                                        <p:tgtEl>
                                          <p:spTgt spid="1023"/>
                                        </p:tgtEl>
                                        <p:attrNameLst>
                                          <p:attrName>style.visibility</p:attrName>
                                        </p:attrNameLst>
                                      </p:cBhvr>
                                      <p:to>
                                        <p:strVal val="visible"/>
                                      </p:to>
                                    </p:set>
                                    <p:animEffect filter="fade" transition="in">
                                      <p:cBhvr>
                                        <p:cTn dur="500"/>
                                        <p:tgtEl>
                                          <p:spTgt spid="1023"/>
                                        </p:tgtEl>
                                      </p:cBhvr>
                                    </p:animEffect>
                                  </p:childTnLst>
                                </p:cTn>
                              </p:par>
                              <p:par>
                                <p:cTn fill="hold" nodeType="with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500"/>
                                        <p:tgtEl>
                                          <p:spTgt spid="1024"/>
                                        </p:tgtEl>
                                      </p:cBhvr>
                                    </p:animEffect>
                                  </p:childTnLst>
                                </p:cTn>
                              </p:par>
                              <p:par>
                                <p:cTn fill="hold" nodeType="withEffect" presetClass="entr" presetID="10" presetSubtype="0">
                                  <p:stCondLst>
                                    <p:cond delay="0"/>
                                  </p:stCondLst>
                                  <p:childTnLst>
                                    <p:set>
                                      <p:cBhvr>
                                        <p:cTn dur="1" fill="hold">
                                          <p:stCondLst>
                                            <p:cond delay="0"/>
                                          </p:stCondLst>
                                        </p:cTn>
                                        <p:tgtEl>
                                          <p:spTgt spid="1025"/>
                                        </p:tgtEl>
                                        <p:attrNameLst>
                                          <p:attrName>style.visibility</p:attrName>
                                        </p:attrNameLst>
                                      </p:cBhvr>
                                      <p:to>
                                        <p:strVal val="visible"/>
                                      </p:to>
                                    </p:set>
                                    <p:animEffect filter="fade" transition="in">
                                      <p:cBhvr>
                                        <p:cTn dur="500"/>
                                        <p:tgtEl>
                                          <p:spTgt spid="1025"/>
                                        </p:tgtEl>
                                      </p:cBhvr>
                                    </p:animEffect>
                                  </p:childTnLst>
                                </p:cTn>
                              </p:par>
                              <p:par>
                                <p:cTn fill="hold" nodeType="with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500"/>
                                        <p:tgtEl>
                                          <p:spTgt spid="1026"/>
                                        </p:tgtEl>
                                      </p:cBhvr>
                                    </p:animEffect>
                                  </p:childTnLst>
                                </p:cTn>
                              </p:par>
                              <p:par>
                                <p:cTn fill="hold" nodeType="withEffect" presetClass="entr" presetID="10" presetSubtype="0">
                                  <p:stCondLst>
                                    <p:cond delay="0"/>
                                  </p:stCondLst>
                                  <p:childTnLst>
                                    <p:set>
                                      <p:cBhvr>
                                        <p:cTn dur="1" fill="hold">
                                          <p:stCondLst>
                                            <p:cond delay="0"/>
                                          </p:stCondLst>
                                        </p:cTn>
                                        <p:tgtEl>
                                          <p:spTgt spid="1027"/>
                                        </p:tgtEl>
                                        <p:attrNameLst>
                                          <p:attrName>style.visibility</p:attrName>
                                        </p:attrNameLst>
                                      </p:cBhvr>
                                      <p:to>
                                        <p:strVal val="visible"/>
                                      </p:to>
                                    </p:set>
                                    <p:animEffect filter="fade" transition="in">
                                      <p:cBhvr>
                                        <p:cTn dur="500"/>
                                        <p:tgtEl>
                                          <p:spTgt spid="1027"/>
                                        </p:tgtEl>
                                      </p:cBhvr>
                                    </p:animEffect>
                                  </p:childTnLst>
                                </p:cTn>
                              </p:par>
                              <p:par>
                                <p:cTn fill="hold" nodeType="with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500"/>
                                        <p:tgtEl>
                                          <p:spTgt spid="1028"/>
                                        </p:tgtEl>
                                      </p:cBhvr>
                                    </p:animEffect>
                                  </p:childTnLst>
                                </p:cTn>
                              </p:par>
                              <p:par>
                                <p:cTn fill="hold" nodeType="with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500"/>
                                        <p:tgtEl>
                                          <p:spTgt spid="1029"/>
                                        </p:tgtEl>
                                      </p:cBhvr>
                                    </p:animEffect>
                                  </p:childTnLst>
                                </p:cTn>
                              </p:par>
                              <p:par>
                                <p:cTn fill="hold" nodeType="with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500"/>
                                        <p:tgtEl>
                                          <p:spTgt spid="1030"/>
                                        </p:tgtEl>
                                      </p:cBhvr>
                                    </p:animEffect>
                                  </p:childTnLst>
                                </p:cTn>
                              </p:par>
                              <p:par>
                                <p:cTn fill="hold" nodeType="with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500"/>
                                        <p:tgtEl>
                                          <p:spTgt spid="1031"/>
                                        </p:tgtEl>
                                      </p:cBhvr>
                                    </p:animEffect>
                                  </p:childTnLst>
                                </p:cTn>
                              </p:par>
                              <p:par>
                                <p:cTn fill="hold" nodeType="withEffect" presetClass="entr" presetID="10" presetSubtype="0">
                                  <p:stCondLst>
                                    <p:cond delay="0"/>
                                  </p:stCondLst>
                                  <p:childTnLst>
                                    <p:set>
                                      <p:cBhvr>
                                        <p:cTn dur="1" fill="hold">
                                          <p:stCondLst>
                                            <p:cond delay="0"/>
                                          </p:stCondLst>
                                        </p:cTn>
                                        <p:tgtEl>
                                          <p:spTgt spid="1032"/>
                                        </p:tgtEl>
                                        <p:attrNameLst>
                                          <p:attrName>style.visibility</p:attrName>
                                        </p:attrNameLst>
                                      </p:cBhvr>
                                      <p:to>
                                        <p:strVal val="visible"/>
                                      </p:to>
                                    </p:set>
                                    <p:animEffect filter="fade" transition="in">
                                      <p:cBhvr>
                                        <p:cTn dur="500"/>
                                        <p:tgtEl>
                                          <p:spTgt spid="1032"/>
                                        </p:tgtEl>
                                      </p:cBhvr>
                                    </p:animEffect>
                                  </p:childTnLst>
                                </p:cTn>
                              </p:par>
                              <p:par>
                                <p:cTn fill="hold" nodeType="withEffect" presetClass="entr" presetID="10" presetSubtype="0">
                                  <p:stCondLst>
                                    <p:cond delay="0"/>
                                  </p:stCondLst>
                                  <p:childTnLst>
                                    <p:set>
                                      <p:cBhvr>
                                        <p:cTn dur="1" fill="hold">
                                          <p:stCondLst>
                                            <p:cond delay="0"/>
                                          </p:stCondLst>
                                        </p:cTn>
                                        <p:tgtEl>
                                          <p:spTgt spid="1033"/>
                                        </p:tgtEl>
                                        <p:attrNameLst>
                                          <p:attrName>style.visibility</p:attrName>
                                        </p:attrNameLst>
                                      </p:cBhvr>
                                      <p:to>
                                        <p:strVal val="visible"/>
                                      </p:to>
                                    </p:set>
                                    <p:animEffect filter="fade" transition="in">
                                      <p:cBhvr>
                                        <p:cTn dur="500"/>
                                        <p:tgtEl>
                                          <p:spTgt spid="1033"/>
                                        </p:tgtEl>
                                      </p:cBhvr>
                                    </p:animEffect>
                                  </p:childTnLst>
                                </p:cTn>
                              </p:par>
                              <p:par>
                                <p:cTn fill="hold" nodeType="withEffect" presetClass="entr" presetID="10" presetSubtype="0">
                                  <p:stCondLst>
                                    <p:cond delay="0"/>
                                  </p:stCondLst>
                                  <p:childTnLst>
                                    <p:set>
                                      <p:cBhvr>
                                        <p:cTn dur="1" fill="hold">
                                          <p:stCondLst>
                                            <p:cond delay="0"/>
                                          </p:stCondLst>
                                        </p:cTn>
                                        <p:tgtEl>
                                          <p:spTgt spid="1034"/>
                                        </p:tgtEl>
                                        <p:attrNameLst>
                                          <p:attrName>style.visibility</p:attrName>
                                        </p:attrNameLst>
                                      </p:cBhvr>
                                      <p:to>
                                        <p:strVal val="visible"/>
                                      </p:to>
                                    </p:set>
                                    <p:animEffect filter="fade" transition="in">
                                      <p:cBhvr>
                                        <p:cTn dur="500"/>
                                        <p:tgtEl>
                                          <p:spTgt spid="1034"/>
                                        </p:tgtEl>
                                      </p:cBhvr>
                                    </p:animEffect>
                                  </p:childTnLst>
                                </p:cTn>
                              </p:par>
                              <p:par>
                                <p:cTn fill="hold" nodeType="with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500"/>
                                        <p:tgtEl>
                                          <p:spTgt spid="1035"/>
                                        </p:tgtEl>
                                      </p:cBhvr>
                                    </p:animEffect>
                                  </p:childTnLst>
                                </p:cTn>
                              </p:par>
                              <p:par>
                                <p:cTn fill="hold" nodeType="withEffect" presetClass="entr" presetID="10" presetSubtype="0">
                                  <p:stCondLst>
                                    <p:cond delay="0"/>
                                  </p:stCondLst>
                                  <p:childTnLst>
                                    <p:set>
                                      <p:cBhvr>
                                        <p:cTn dur="1" fill="hold">
                                          <p:stCondLst>
                                            <p:cond delay="0"/>
                                          </p:stCondLst>
                                        </p:cTn>
                                        <p:tgtEl>
                                          <p:spTgt spid="1036"/>
                                        </p:tgtEl>
                                        <p:attrNameLst>
                                          <p:attrName>style.visibility</p:attrName>
                                        </p:attrNameLst>
                                      </p:cBhvr>
                                      <p:to>
                                        <p:strVal val="visible"/>
                                      </p:to>
                                    </p:set>
                                    <p:animEffect filter="fade" transition="in">
                                      <p:cBhvr>
                                        <p:cTn dur="500"/>
                                        <p:tgtEl>
                                          <p:spTgt spid="1036"/>
                                        </p:tgtEl>
                                      </p:cBhvr>
                                    </p:animEffect>
                                  </p:childTnLst>
                                </p:cTn>
                              </p:par>
                              <p:par>
                                <p:cTn fill="hold" nodeType="with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500"/>
                                        <p:tgtEl>
                                          <p:spTgt spid="1037"/>
                                        </p:tgtEl>
                                      </p:cBhvr>
                                    </p:animEffect>
                                  </p:childTnLst>
                                </p:cTn>
                              </p:par>
                              <p:par>
                                <p:cTn fill="hold" nodeType="with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500"/>
                                        <p:tgtEl>
                                          <p:spTgt spid="1038"/>
                                        </p:tgtEl>
                                      </p:cBhvr>
                                    </p:animEffect>
                                  </p:childTnLst>
                                </p:cTn>
                              </p:par>
                              <p:par>
                                <p:cTn fill="hold" nodeType="with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500"/>
                                        <p:tgtEl>
                                          <p:spTgt spid="1039"/>
                                        </p:tgtEl>
                                      </p:cBhvr>
                                    </p:animEffect>
                                  </p:childTnLst>
                                </p:cTn>
                              </p:par>
                              <p:par>
                                <p:cTn fill="hold" nodeType="withEffect" presetClass="entr" presetID="10" presetSubtype="0">
                                  <p:stCondLst>
                                    <p:cond delay="0"/>
                                  </p:stCondLst>
                                  <p:childTnLst>
                                    <p:set>
                                      <p:cBhvr>
                                        <p:cTn dur="1" fill="hold">
                                          <p:stCondLst>
                                            <p:cond delay="0"/>
                                          </p:stCondLst>
                                        </p:cTn>
                                        <p:tgtEl>
                                          <p:spTgt spid="1040"/>
                                        </p:tgtEl>
                                        <p:attrNameLst>
                                          <p:attrName>style.visibility</p:attrName>
                                        </p:attrNameLst>
                                      </p:cBhvr>
                                      <p:to>
                                        <p:strVal val="visible"/>
                                      </p:to>
                                    </p:set>
                                    <p:animEffect filter="fade" transition="in">
                                      <p:cBhvr>
                                        <p:cTn dur="500"/>
                                        <p:tgtEl>
                                          <p:spTgt spid="1040"/>
                                        </p:tgtEl>
                                      </p:cBhvr>
                                    </p:animEffect>
                                  </p:childTnLst>
                                </p:cTn>
                              </p:par>
                              <p:par>
                                <p:cTn fill="hold" nodeType="withEffect" presetClass="entr" presetID="10" presetSubtype="0">
                                  <p:stCondLst>
                                    <p:cond delay="0"/>
                                  </p:stCondLst>
                                  <p:childTnLst>
                                    <p:set>
                                      <p:cBhvr>
                                        <p:cTn dur="1" fill="hold">
                                          <p:stCondLst>
                                            <p:cond delay="0"/>
                                          </p:stCondLst>
                                        </p:cTn>
                                        <p:tgtEl>
                                          <p:spTgt spid="1041"/>
                                        </p:tgtEl>
                                        <p:attrNameLst>
                                          <p:attrName>style.visibility</p:attrName>
                                        </p:attrNameLst>
                                      </p:cBhvr>
                                      <p:to>
                                        <p:strVal val="visible"/>
                                      </p:to>
                                    </p:set>
                                    <p:animEffect filter="fade" transition="in">
                                      <p:cBhvr>
                                        <p:cTn dur="500"/>
                                        <p:tgtEl>
                                          <p:spTgt spid="1041"/>
                                        </p:tgtEl>
                                      </p:cBhvr>
                                    </p:animEffect>
                                  </p:childTnLst>
                                </p:cTn>
                              </p:par>
                              <p:par>
                                <p:cTn fill="hold" nodeType="with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500"/>
                                        <p:tgtEl>
                                          <p:spTgt spid="1042"/>
                                        </p:tgtEl>
                                      </p:cBhvr>
                                    </p:animEffect>
                                  </p:childTnLst>
                                </p:cTn>
                              </p:par>
                              <p:par>
                                <p:cTn fill="hold" nodeType="withEffect" presetClass="entr" presetID="10" presetSubtype="0">
                                  <p:stCondLst>
                                    <p:cond delay="0"/>
                                  </p:stCondLst>
                                  <p:childTnLst>
                                    <p:set>
                                      <p:cBhvr>
                                        <p:cTn dur="1" fill="hold">
                                          <p:stCondLst>
                                            <p:cond delay="0"/>
                                          </p:stCondLst>
                                        </p:cTn>
                                        <p:tgtEl>
                                          <p:spTgt spid="1043"/>
                                        </p:tgtEl>
                                        <p:attrNameLst>
                                          <p:attrName>style.visibility</p:attrName>
                                        </p:attrNameLst>
                                      </p:cBhvr>
                                      <p:to>
                                        <p:strVal val="visible"/>
                                      </p:to>
                                    </p:set>
                                    <p:animEffect filter="fade" transition="in">
                                      <p:cBhvr>
                                        <p:cTn dur="500"/>
                                        <p:tgtEl>
                                          <p:spTgt spid="1043"/>
                                        </p:tgtEl>
                                      </p:cBhvr>
                                    </p:animEffect>
                                  </p:childTnLst>
                                </p:cTn>
                              </p:par>
                              <p:par>
                                <p:cTn fill="hold" nodeType="withEffect" presetClass="entr" presetID="10" presetSubtype="0">
                                  <p:stCondLst>
                                    <p:cond delay="0"/>
                                  </p:stCondLst>
                                  <p:childTnLst>
                                    <p:set>
                                      <p:cBhvr>
                                        <p:cTn dur="1" fill="hold">
                                          <p:stCondLst>
                                            <p:cond delay="0"/>
                                          </p:stCondLst>
                                        </p:cTn>
                                        <p:tgtEl>
                                          <p:spTgt spid="1044"/>
                                        </p:tgtEl>
                                        <p:attrNameLst>
                                          <p:attrName>style.visibility</p:attrName>
                                        </p:attrNameLst>
                                      </p:cBhvr>
                                      <p:to>
                                        <p:strVal val="visible"/>
                                      </p:to>
                                    </p:set>
                                    <p:animEffect filter="fade" transition="in">
                                      <p:cBhvr>
                                        <p:cTn dur="500"/>
                                        <p:tgtEl>
                                          <p:spTgt spid="1044"/>
                                        </p:tgtEl>
                                      </p:cBhvr>
                                    </p:animEffect>
                                  </p:childTnLst>
                                </p:cTn>
                              </p:par>
                              <p:par>
                                <p:cTn fill="hold" nodeType="withEffect" presetClass="entr" presetID="10" presetSubtype="0">
                                  <p:stCondLst>
                                    <p:cond delay="0"/>
                                  </p:stCondLst>
                                  <p:childTnLst>
                                    <p:set>
                                      <p:cBhvr>
                                        <p:cTn dur="1" fill="hold">
                                          <p:stCondLst>
                                            <p:cond delay="0"/>
                                          </p:stCondLst>
                                        </p:cTn>
                                        <p:tgtEl>
                                          <p:spTgt spid="1045"/>
                                        </p:tgtEl>
                                        <p:attrNameLst>
                                          <p:attrName>style.visibility</p:attrName>
                                        </p:attrNameLst>
                                      </p:cBhvr>
                                      <p:to>
                                        <p:strVal val="visible"/>
                                      </p:to>
                                    </p:set>
                                    <p:animEffect filter="fade" transition="in">
                                      <p:cBhvr>
                                        <p:cTn dur="500"/>
                                        <p:tgtEl>
                                          <p:spTgt spid="1045"/>
                                        </p:tgtEl>
                                      </p:cBhvr>
                                    </p:animEffect>
                                  </p:childTnLst>
                                </p:cTn>
                              </p:par>
                              <p:par>
                                <p:cTn fill="hold" nodeType="withEffect" presetClass="entr" presetID="10" presetSubtype="0">
                                  <p:stCondLst>
                                    <p:cond delay="0"/>
                                  </p:stCondLst>
                                  <p:childTnLst>
                                    <p:set>
                                      <p:cBhvr>
                                        <p:cTn dur="1" fill="hold">
                                          <p:stCondLst>
                                            <p:cond delay="0"/>
                                          </p:stCondLst>
                                        </p:cTn>
                                        <p:tgtEl>
                                          <p:spTgt spid="1046"/>
                                        </p:tgtEl>
                                        <p:attrNameLst>
                                          <p:attrName>style.visibility</p:attrName>
                                        </p:attrNameLst>
                                      </p:cBhvr>
                                      <p:to>
                                        <p:strVal val="visible"/>
                                      </p:to>
                                    </p:set>
                                    <p:animEffect filter="fade" transition="in">
                                      <p:cBhvr>
                                        <p:cTn dur="500"/>
                                        <p:tgtEl>
                                          <p:spTgt spid="1046"/>
                                        </p:tgtEl>
                                      </p:cBhvr>
                                    </p:animEffect>
                                  </p:childTnLst>
                                </p:cTn>
                              </p:par>
                              <p:par>
                                <p:cTn fill="hold" nodeType="withEffect" presetClass="entr" presetID="10" presetSubtype="0">
                                  <p:stCondLst>
                                    <p:cond delay="0"/>
                                  </p:stCondLst>
                                  <p:childTnLst>
                                    <p:set>
                                      <p:cBhvr>
                                        <p:cTn dur="1" fill="hold">
                                          <p:stCondLst>
                                            <p:cond delay="0"/>
                                          </p:stCondLst>
                                        </p:cTn>
                                        <p:tgtEl>
                                          <p:spTgt spid="1047"/>
                                        </p:tgtEl>
                                        <p:attrNameLst>
                                          <p:attrName>style.visibility</p:attrName>
                                        </p:attrNameLst>
                                      </p:cBhvr>
                                      <p:to>
                                        <p:strVal val="visible"/>
                                      </p:to>
                                    </p:set>
                                    <p:animEffect filter="fade" transition="in">
                                      <p:cBhvr>
                                        <p:cTn dur="500"/>
                                        <p:tgtEl>
                                          <p:spTgt spid="1047"/>
                                        </p:tgtEl>
                                      </p:cBhvr>
                                    </p:animEffect>
                                  </p:childTnLst>
                                </p:cTn>
                              </p:par>
                              <p:par>
                                <p:cTn fill="hold" nodeType="with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500"/>
                                        <p:tgtEl>
                                          <p:spTgt spid="1048"/>
                                        </p:tgtEl>
                                      </p:cBhvr>
                                    </p:animEffect>
                                  </p:childTnLst>
                                </p:cTn>
                              </p:par>
                              <p:par>
                                <p:cTn fill="hold" nodeType="with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500"/>
                                        <p:tgtEl>
                                          <p:spTgt spid="1049"/>
                                        </p:tgtEl>
                                      </p:cBhvr>
                                    </p:animEffect>
                                  </p:childTnLst>
                                </p:cTn>
                              </p:par>
                              <p:par>
                                <p:cTn fill="hold" nodeType="with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500"/>
                                        <p:tgtEl>
                                          <p:spTgt spid="1050"/>
                                        </p:tgtEl>
                                      </p:cBhvr>
                                    </p:animEffect>
                                  </p:childTnLst>
                                </p:cTn>
                              </p:par>
                              <p:par>
                                <p:cTn fill="hold" nodeType="withEffect" presetClass="entr" presetID="10" presetSubtype="0">
                                  <p:stCondLst>
                                    <p:cond delay="0"/>
                                  </p:stCondLst>
                                  <p:childTnLst>
                                    <p:set>
                                      <p:cBhvr>
                                        <p:cTn dur="1" fill="hold">
                                          <p:stCondLst>
                                            <p:cond delay="0"/>
                                          </p:stCondLst>
                                        </p:cTn>
                                        <p:tgtEl>
                                          <p:spTgt spid="1051"/>
                                        </p:tgtEl>
                                        <p:attrNameLst>
                                          <p:attrName>style.visibility</p:attrName>
                                        </p:attrNameLst>
                                      </p:cBhvr>
                                      <p:to>
                                        <p:strVal val="visible"/>
                                      </p:to>
                                    </p:set>
                                    <p:animEffect filter="fade" transition="in">
                                      <p:cBhvr>
                                        <p:cTn dur="500"/>
                                        <p:tgtEl>
                                          <p:spTgt spid="1051"/>
                                        </p:tgtEl>
                                      </p:cBhvr>
                                    </p:animEffect>
                                  </p:childTnLst>
                                </p:cTn>
                              </p:par>
                              <p:par>
                                <p:cTn fill="hold" nodeType="with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500"/>
                                        <p:tgtEl>
                                          <p:spTgt spid="1052"/>
                                        </p:tgtEl>
                                      </p:cBhvr>
                                    </p:animEffect>
                                  </p:childTnLst>
                                </p:cTn>
                              </p:par>
                              <p:par>
                                <p:cTn fill="hold" nodeType="withEffect" presetClass="entr" presetID="10" presetSubtype="0">
                                  <p:stCondLst>
                                    <p:cond delay="0"/>
                                  </p:stCondLst>
                                  <p:childTnLst>
                                    <p:set>
                                      <p:cBhvr>
                                        <p:cTn dur="1" fill="hold">
                                          <p:stCondLst>
                                            <p:cond delay="0"/>
                                          </p:stCondLst>
                                        </p:cTn>
                                        <p:tgtEl>
                                          <p:spTgt spid="1053"/>
                                        </p:tgtEl>
                                        <p:attrNameLst>
                                          <p:attrName>style.visibility</p:attrName>
                                        </p:attrNameLst>
                                      </p:cBhvr>
                                      <p:to>
                                        <p:strVal val="visible"/>
                                      </p:to>
                                    </p:set>
                                    <p:animEffect filter="fade" transition="in">
                                      <p:cBhvr>
                                        <p:cTn dur="500"/>
                                        <p:tgtEl>
                                          <p:spTgt spid="1053"/>
                                        </p:tgtEl>
                                      </p:cBhvr>
                                    </p:animEffect>
                                  </p:childTnLst>
                                </p:cTn>
                              </p:par>
                              <p:par>
                                <p:cTn fill="hold" nodeType="with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500"/>
                                        <p:tgtEl>
                                          <p:spTgt spid="1054"/>
                                        </p:tgtEl>
                                      </p:cBhvr>
                                    </p:animEffect>
                                  </p:childTnLst>
                                </p:cTn>
                              </p:par>
                              <p:par>
                                <p:cTn fill="hold" nodeType="with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500"/>
                                        <p:tgtEl>
                                          <p:spTgt spid="1055"/>
                                        </p:tgtEl>
                                      </p:cBhvr>
                                    </p:animEffect>
                                  </p:childTnLst>
                                </p:cTn>
                              </p:par>
                              <p:par>
                                <p:cTn fill="hold" nodeType="with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500"/>
                                        <p:tgtEl>
                                          <p:spTgt spid="1056"/>
                                        </p:tgtEl>
                                      </p:cBhvr>
                                    </p:animEffect>
                                  </p:childTnLst>
                                </p:cTn>
                              </p:par>
                              <p:par>
                                <p:cTn fill="hold" nodeType="withEffect" presetClass="entr" presetID="10" presetSubtype="0">
                                  <p:stCondLst>
                                    <p:cond delay="0"/>
                                  </p:stCondLst>
                                  <p:childTnLst>
                                    <p:set>
                                      <p:cBhvr>
                                        <p:cTn dur="1" fill="hold">
                                          <p:stCondLst>
                                            <p:cond delay="0"/>
                                          </p:stCondLst>
                                        </p:cTn>
                                        <p:tgtEl>
                                          <p:spTgt spid="1057"/>
                                        </p:tgtEl>
                                        <p:attrNameLst>
                                          <p:attrName>style.visibility</p:attrName>
                                        </p:attrNameLst>
                                      </p:cBhvr>
                                      <p:to>
                                        <p:strVal val="visible"/>
                                      </p:to>
                                    </p:set>
                                    <p:animEffect filter="fade" transition="in">
                                      <p:cBhvr>
                                        <p:cTn dur="500"/>
                                        <p:tgtEl>
                                          <p:spTgt spid="1057"/>
                                        </p:tgtEl>
                                      </p:cBhvr>
                                    </p:animEffect>
                                  </p:childTnLst>
                                </p:cTn>
                              </p:par>
                              <p:par>
                                <p:cTn fill="hold" nodeType="with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500"/>
                                        <p:tgtEl>
                                          <p:spTgt spid="1058"/>
                                        </p:tgtEl>
                                      </p:cBhvr>
                                    </p:animEffect>
                                  </p:childTnLst>
                                </p:cTn>
                              </p:par>
                              <p:par>
                                <p:cTn fill="hold" nodeType="with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500"/>
                                        <p:tgtEl>
                                          <p:spTgt spid="1059"/>
                                        </p:tgtEl>
                                      </p:cBhvr>
                                    </p:animEffect>
                                  </p:childTnLst>
                                </p:cTn>
                              </p:par>
                              <p:par>
                                <p:cTn fill="hold" nodeType="with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500"/>
                                        <p:tgtEl>
                                          <p:spTgt spid="1060"/>
                                        </p:tgtEl>
                                      </p:cBhvr>
                                    </p:animEffect>
                                  </p:childTnLst>
                                </p:cTn>
                              </p:par>
                              <p:par>
                                <p:cTn fill="hold" nodeType="with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500"/>
                                        <p:tgtEl>
                                          <p:spTgt spid="1061"/>
                                        </p:tgtEl>
                                      </p:cBhvr>
                                    </p:animEffect>
                                  </p:childTnLst>
                                </p:cTn>
                              </p:par>
                              <p:par>
                                <p:cTn fill="hold" nodeType="with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500"/>
                                        <p:tgtEl>
                                          <p:spTgt spid="1062"/>
                                        </p:tgtEl>
                                      </p:cBhvr>
                                    </p:animEffect>
                                  </p:childTnLst>
                                </p:cTn>
                              </p:par>
                              <p:par>
                                <p:cTn fill="hold" nodeType="withEffect" presetClass="entr" presetID="10" presetSubtype="0">
                                  <p:stCondLst>
                                    <p:cond delay="0"/>
                                  </p:stCondLst>
                                  <p:childTnLst>
                                    <p:set>
                                      <p:cBhvr>
                                        <p:cTn dur="1" fill="hold">
                                          <p:stCondLst>
                                            <p:cond delay="0"/>
                                          </p:stCondLst>
                                        </p:cTn>
                                        <p:tgtEl>
                                          <p:spTgt spid="1063"/>
                                        </p:tgtEl>
                                        <p:attrNameLst>
                                          <p:attrName>style.visibility</p:attrName>
                                        </p:attrNameLst>
                                      </p:cBhvr>
                                      <p:to>
                                        <p:strVal val="visible"/>
                                      </p:to>
                                    </p:set>
                                    <p:animEffect filter="fade" transition="in">
                                      <p:cBhvr>
                                        <p:cTn dur="500"/>
                                        <p:tgtEl>
                                          <p:spTgt spid="1063"/>
                                        </p:tgtEl>
                                      </p:cBhvr>
                                    </p:animEffect>
                                  </p:childTnLst>
                                </p:cTn>
                              </p:par>
                              <p:par>
                                <p:cTn fill="hold" nodeType="withEffect" presetClass="entr" presetID="10" presetSubtype="0">
                                  <p:stCondLst>
                                    <p:cond delay="0"/>
                                  </p:stCondLst>
                                  <p:childTnLst>
                                    <p:set>
                                      <p:cBhvr>
                                        <p:cTn dur="1" fill="hold">
                                          <p:stCondLst>
                                            <p:cond delay="0"/>
                                          </p:stCondLst>
                                        </p:cTn>
                                        <p:tgtEl>
                                          <p:spTgt spid="1064"/>
                                        </p:tgtEl>
                                        <p:attrNameLst>
                                          <p:attrName>style.visibility</p:attrName>
                                        </p:attrNameLst>
                                      </p:cBhvr>
                                      <p:to>
                                        <p:strVal val="visible"/>
                                      </p:to>
                                    </p:set>
                                    <p:animEffect filter="fade" transition="in">
                                      <p:cBhvr>
                                        <p:cTn dur="500"/>
                                        <p:tgtEl>
                                          <p:spTgt spid="10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11"/>
          <p:cNvPicPr preferRelativeResize="0"/>
          <p:nvPr/>
        </p:nvPicPr>
        <p:blipFill rotWithShape="1">
          <a:blip r:embed="rId3">
            <a:alphaModFix/>
          </a:blip>
          <a:srcRect b="0" l="0" r="0" t="0"/>
          <a:stretch/>
        </p:blipFill>
        <p:spPr>
          <a:xfrm>
            <a:off x="6255588" y="2589331"/>
            <a:ext cx="5523225" cy="2672107"/>
          </a:xfrm>
          <a:prstGeom prst="rect">
            <a:avLst/>
          </a:prstGeom>
          <a:noFill/>
          <a:ln>
            <a:noFill/>
          </a:ln>
        </p:spPr>
      </p:pic>
      <p:grpSp>
        <p:nvGrpSpPr>
          <p:cNvPr id="142" name="Google Shape;142;p11"/>
          <p:cNvGrpSpPr/>
          <p:nvPr/>
        </p:nvGrpSpPr>
        <p:grpSpPr>
          <a:xfrm>
            <a:off x="8045201" y="1962599"/>
            <a:ext cx="1944000" cy="1419614"/>
            <a:chOff x="8045201" y="1962599"/>
            <a:chExt cx="1944000" cy="1419614"/>
          </a:xfrm>
        </p:grpSpPr>
        <p:sp>
          <p:nvSpPr>
            <p:cNvPr id="143" name="Google Shape;143;p11"/>
            <p:cNvSpPr/>
            <p:nvPr/>
          </p:nvSpPr>
          <p:spPr>
            <a:xfrm>
              <a:off x="8045201" y="1962599"/>
              <a:ext cx="1944000" cy="1104165"/>
            </a:xfrm>
            <a:prstGeom prst="ellipse">
              <a:avLst/>
            </a:prstGeom>
            <a:solidFill>
              <a:srgbClr val="F0B57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4" name="Google Shape;144;p11"/>
            <p:cNvSpPr/>
            <p:nvPr/>
          </p:nvSpPr>
          <p:spPr>
            <a:xfrm>
              <a:off x="8685333" y="2846047"/>
              <a:ext cx="663738" cy="536166"/>
            </a:xfrm>
            <a:prstGeom prst="downArrow">
              <a:avLst>
                <a:gd fmla="val 50000" name="adj1"/>
                <a:gd fmla="val 50000" name="adj2"/>
              </a:avLst>
            </a:prstGeom>
            <a:solidFill>
              <a:srgbClr val="F0B57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145" name="Google Shape;145;p11"/>
          <p:cNvGrpSpPr/>
          <p:nvPr/>
        </p:nvGrpSpPr>
        <p:grpSpPr>
          <a:xfrm>
            <a:off x="8045201" y="939189"/>
            <a:ext cx="1944000" cy="1419614"/>
            <a:chOff x="8045201" y="939189"/>
            <a:chExt cx="1944000" cy="1419614"/>
          </a:xfrm>
        </p:grpSpPr>
        <p:sp>
          <p:nvSpPr>
            <p:cNvPr id="146" name="Google Shape;146;p11"/>
            <p:cNvSpPr/>
            <p:nvPr/>
          </p:nvSpPr>
          <p:spPr>
            <a:xfrm>
              <a:off x="8045201" y="939189"/>
              <a:ext cx="1944000" cy="1104165"/>
            </a:xfrm>
            <a:prstGeom prst="ellipse">
              <a:avLst/>
            </a:prstGeom>
            <a:solidFill>
              <a:srgbClr val="EB92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7" name="Google Shape;147;p11"/>
            <p:cNvSpPr/>
            <p:nvPr/>
          </p:nvSpPr>
          <p:spPr>
            <a:xfrm>
              <a:off x="8685332" y="1822637"/>
              <a:ext cx="663738" cy="536166"/>
            </a:xfrm>
            <a:prstGeom prst="downArrow">
              <a:avLst>
                <a:gd fmla="val 50000" name="adj1"/>
                <a:gd fmla="val 50000" name="adj2"/>
              </a:avLst>
            </a:prstGeom>
            <a:solidFill>
              <a:srgbClr val="EB92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48" name="Google Shape;148;p11"/>
          <p:cNvSpPr/>
          <p:nvPr/>
        </p:nvSpPr>
        <p:spPr>
          <a:xfrm rot="-5400000">
            <a:off x="5489180" y="3022725"/>
            <a:ext cx="3262108" cy="1769608"/>
          </a:xfrm>
          <a:prstGeom prst="uturnArrow">
            <a:avLst>
              <a:gd fmla="val 14452" name="adj1"/>
              <a:gd fmla="val 17053" name="adj2"/>
              <a:gd fmla="val 30568" name="adj3"/>
              <a:gd fmla="val 69432" name="adj4"/>
              <a:gd fmla="val 100000" name="adj5"/>
            </a:avLst>
          </a:prstGeom>
          <a:solidFill>
            <a:srgbClr val="A0C7E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 name="Google Shape;149;p11"/>
          <p:cNvSpPr/>
          <p:nvPr/>
        </p:nvSpPr>
        <p:spPr>
          <a:xfrm flipH="1" rot="5400000">
            <a:off x="9283114" y="3022724"/>
            <a:ext cx="3262109" cy="1769608"/>
          </a:xfrm>
          <a:prstGeom prst="uturnArrow">
            <a:avLst>
              <a:gd fmla="val 14452" name="adj1"/>
              <a:gd fmla="val 17053" name="adj2"/>
              <a:gd fmla="val 30568" name="adj3"/>
              <a:gd fmla="val 69432" name="adj4"/>
              <a:gd fmla="val 100000" name="adj5"/>
            </a:avLst>
          </a:prstGeom>
          <a:solidFill>
            <a:srgbClr val="A0C7E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0" name="Google Shape;150;p11"/>
          <p:cNvSpPr txBox="1"/>
          <p:nvPr/>
        </p:nvSpPr>
        <p:spPr>
          <a:xfrm>
            <a:off x="9040184" y="4559713"/>
            <a:ext cx="1575482"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公共サービス</a:t>
            </a:r>
            <a:endParaRPr b="1" i="0" sz="1800" u="none" cap="none" strike="noStrike">
              <a:solidFill>
                <a:schemeClr val="dk1"/>
              </a:solidFill>
              <a:latin typeface="Arial"/>
              <a:ea typeface="Arial"/>
              <a:cs typeface="Arial"/>
              <a:sym typeface="Arial"/>
            </a:endParaRPr>
          </a:p>
        </p:txBody>
      </p:sp>
      <p:sp>
        <p:nvSpPr>
          <p:cNvPr id="151" name="Google Shape;151;p11"/>
          <p:cNvSpPr txBox="1"/>
          <p:nvPr/>
        </p:nvSpPr>
        <p:spPr>
          <a:xfrm>
            <a:off x="7404202" y="4559713"/>
            <a:ext cx="1132637"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公共施設</a:t>
            </a:r>
            <a:endParaRPr b="1" i="0" sz="1800" u="none" cap="none" strike="noStrike">
              <a:solidFill>
                <a:schemeClr val="dk1"/>
              </a:solidFill>
              <a:latin typeface="Arial"/>
              <a:ea typeface="Arial"/>
              <a:cs typeface="Arial"/>
              <a:sym typeface="Arial"/>
            </a:endParaRPr>
          </a:p>
        </p:txBody>
      </p:sp>
      <p:sp>
        <p:nvSpPr>
          <p:cNvPr id="152" name="Google Shape;152;p11"/>
          <p:cNvSpPr/>
          <p:nvPr/>
        </p:nvSpPr>
        <p:spPr>
          <a:xfrm>
            <a:off x="7282510" y="5171146"/>
            <a:ext cx="1550658" cy="972000"/>
          </a:xfrm>
          <a:prstGeom prst="ellipse">
            <a:avLst/>
          </a:prstGeom>
          <a:solidFill>
            <a:srgbClr val="EB92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3" name="Google Shape;153;p11"/>
          <p:cNvSpPr txBox="1"/>
          <p:nvPr/>
        </p:nvSpPr>
        <p:spPr>
          <a:xfrm>
            <a:off x="7491521" y="5491957"/>
            <a:ext cx="1132637"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家 計</a:t>
            </a:r>
            <a:endParaRPr b="1" i="0" sz="1800" u="none" cap="none" strike="noStrike">
              <a:solidFill>
                <a:schemeClr val="lt1"/>
              </a:solidFill>
              <a:latin typeface="Arial"/>
              <a:ea typeface="Arial"/>
              <a:cs typeface="Arial"/>
              <a:sym typeface="Arial"/>
            </a:endParaRPr>
          </a:p>
        </p:txBody>
      </p:sp>
      <p:sp>
        <p:nvSpPr>
          <p:cNvPr id="154" name="Google Shape;154;p11"/>
          <p:cNvSpPr/>
          <p:nvPr/>
        </p:nvSpPr>
        <p:spPr>
          <a:xfrm>
            <a:off x="8965277" y="5171146"/>
            <a:ext cx="1550658" cy="972000"/>
          </a:xfrm>
          <a:prstGeom prst="ellipse">
            <a:avLst/>
          </a:prstGeom>
          <a:solidFill>
            <a:srgbClr val="EB92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5" name="Google Shape;155;p11"/>
          <p:cNvSpPr txBox="1"/>
          <p:nvPr/>
        </p:nvSpPr>
        <p:spPr>
          <a:xfrm>
            <a:off x="9174288" y="5491957"/>
            <a:ext cx="1132637"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企 業</a:t>
            </a:r>
            <a:endParaRPr b="1" i="0" sz="1800" u="none" cap="none" strike="noStrike">
              <a:solidFill>
                <a:schemeClr val="lt1"/>
              </a:solidFill>
              <a:latin typeface="Arial"/>
              <a:ea typeface="Arial"/>
              <a:cs typeface="Arial"/>
              <a:sym typeface="Arial"/>
            </a:endParaRPr>
          </a:p>
        </p:txBody>
      </p:sp>
      <p:sp>
        <p:nvSpPr>
          <p:cNvPr id="156" name="Google Shape;156;p11"/>
          <p:cNvSpPr txBox="1"/>
          <p:nvPr/>
        </p:nvSpPr>
        <p:spPr>
          <a:xfrm>
            <a:off x="311426" y="255248"/>
            <a:ext cx="552323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D72D5C"/>
                </a:solidFill>
                <a:latin typeface="Arial"/>
                <a:ea typeface="Arial"/>
                <a:cs typeface="Arial"/>
                <a:sym typeface="Arial"/>
              </a:rPr>
              <a:t>1. 公共のサービスと税金</a:t>
            </a:r>
            <a:endParaRPr b="0" i="0" sz="1400" u="none" cap="none" strike="noStrike">
              <a:solidFill>
                <a:srgbClr val="000000"/>
              </a:solidFill>
              <a:latin typeface="Arial"/>
              <a:ea typeface="Arial"/>
              <a:cs typeface="Arial"/>
              <a:sym typeface="Arial"/>
            </a:endParaRPr>
          </a:p>
        </p:txBody>
      </p:sp>
      <p:cxnSp>
        <p:nvCxnSpPr>
          <p:cNvPr id="157" name="Google Shape;157;p11"/>
          <p:cNvCxnSpPr/>
          <p:nvPr/>
        </p:nvCxnSpPr>
        <p:spPr>
          <a:xfrm>
            <a:off x="426000" y="756126"/>
            <a:ext cx="11340000" cy="0"/>
          </a:xfrm>
          <a:prstGeom prst="straightConnector1">
            <a:avLst/>
          </a:prstGeom>
          <a:noFill/>
          <a:ln cap="flat" cmpd="dbl" w="44450">
            <a:solidFill>
              <a:srgbClr val="D72D5C"/>
            </a:solidFill>
            <a:prstDash val="solid"/>
            <a:miter lim="0"/>
            <a:headEnd len="sm" w="sm" type="none"/>
            <a:tailEnd len="sm" w="sm" type="none"/>
          </a:ln>
        </p:spPr>
      </p:cxnSp>
      <p:sp>
        <p:nvSpPr>
          <p:cNvPr id="158" name="Google Shape;158;p11"/>
          <p:cNvSpPr txBox="1"/>
          <p:nvPr/>
        </p:nvSpPr>
        <p:spPr>
          <a:xfrm>
            <a:off x="426000" y="1129891"/>
            <a:ext cx="5408659" cy="451812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私たちの生活は、多くの公共のサービスを受けて成り立っています。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これらの公共のサービスを受ける費用は税金でまかなわれています。</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もし国民が税金を納めなかったら、これらのサービスは受けられず、私たちは快適なくらしができなくなります。</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税金とは、このように私たちの生活と深く結びついています。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税は私たちが社会で生活していくための、いわば「会費」といえるでしょう。</a:t>
            </a:r>
            <a:endParaRPr b="0" i="0" sz="1400" u="none" cap="none" strike="noStrike">
              <a:solidFill>
                <a:srgbClr val="000000"/>
              </a:solidFill>
              <a:latin typeface="Arial"/>
              <a:ea typeface="Arial"/>
              <a:cs typeface="Arial"/>
              <a:sym typeface="Arial"/>
            </a:endParaRPr>
          </a:p>
        </p:txBody>
      </p:sp>
      <p:pic>
        <p:nvPicPr>
          <p:cNvPr id="159" name="Google Shape;159;p11"/>
          <p:cNvPicPr preferRelativeResize="0"/>
          <p:nvPr/>
        </p:nvPicPr>
        <p:blipFill rotWithShape="1">
          <a:blip r:embed="rId4">
            <a:alphaModFix/>
          </a:blip>
          <a:srcRect b="0" l="0" r="0" t="0"/>
          <a:stretch/>
        </p:blipFill>
        <p:spPr>
          <a:xfrm>
            <a:off x="6606641" y="5452946"/>
            <a:ext cx="1078372" cy="822365"/>
          </a:xfrm>
          <a:prstGeom prst="rect">
            <a:avLst/>
          </a:prstGeom>
          <a:noFill/>
          <a:ln>
            <a:noFill/>
          </a:ln>
        </p:spPr>
      </p:pic>
      <p:pic>
        <p:nvPicPr>
          <p:cNvPr id="160" name="Google Shape;160;p11"/>
          <p:cNvPicPr preferRelativeResize="0"/>
          <p:nvPr/>
        </p:nvPicPr>
        <p:blipFill rotWithShape="1">
          <a:blip r:embed="rId5">
            <a:alphaModFix/>
          </a:blip>
          <a:srcRect b="0" l="0" r="0" t="0"/>
          <a:stretch/>
        </p:blipFill>
        <p:spPr>
          <a:xfrm>
            <a:off x="6000825" y="5298520"/>
            <a:ext cx="1123202" cy="1104165"/>
          </a:xfrm>
          <a:prstGeom prst="rect">
            <a:avLst/>
          </a:prstGeom>
          <a:noFill/>
          <a:ln>
            <a:noFill/>
          </a:ln>
        </p:spPr>
      </p:pic>
      <p:pic>
        <p:nvPicPr>
          <p:cNvPr id="161" name="Google Shape;161;p11"/>
          <p:cNvPicPr preferRelativeResize="0"/>
          <p:nvPr/>
        </p:nvPicPr>
        <p:blipFill rotWithShape="1">
          <a:blip r:embed="rId6">
            <a:alphaModFix/>
          </a:blip>
          <a:srcRect b="0" l="0" r="0" t="0"/>
          <a:stretch/>
        </p:blipFill>
        <p:spPr>
          <a:xfrm>
            <a:off x="10103942" y="5272138"/>
            <a:ext cx="1135868" cy="1003173"/>
          </a:xfrm>
          <a:prstGeom prst="rect">
            <a:avLst/>
          </a:prstGeom>
          <a:noFill/>
          <a:ln>
            <a:noFill/>
          </a:ln>
        </p:spPr>
      </p:pic>
      <p:pic>
        <p:nvPicPr>
          <p:cNvPr id="162" name="Google Shape;162;p11"/>
          <p:cNvPicPr preferRelativeResize="0"/>
          <p:nvPr/>
        </p:nvPicPr>
        <p:blipFill rotWithShape="1">
          <a:blip r:embed="rId7">
            <a:alphaModFix/>
          </a:blip>
          <a:srcRect b="0" l="0" r="0" t="0"/>
          <a:stretch/>
        </p:blipFill>
        <p:spPr>
          <a:xfrm>
            <a:off x="10861600" y="5183624"/>
            <a:ext cx="873512" cy="1219061"/>
          </a:xfrm>
          <a:prstGeom prst="rect">
            <a:avLst/>
          </a:prstGeom>
          <a:noFill/>
          <a:ln>
            <a:noFill/>
          </a:ln>
        </p:spPr>
      </p:pic>
      <p:pic>
        <p:nvPicPr>
          <p:cNvPr id="163" name="Google Shape;163;p11"/>
          <p:cNvPicPr preferRelativeResize="0"/>
          <p:nvPr/>
        </p:nvPicPr>
        <p:blipFill rotWithShape="1">
          <a:blip r:embed="rId8">
            <a:alphaModFix/>
          </a:blip>
          <a:srcRect b="0" l="0" r="0" t="0"/>
          <a:stretch/>
        </p:blipFill>
        <p:spPr>
          <a:xfrm>
            <a:off x="6614517" y="3815107"/>
            <a:ext cx="1229379" cy="677517"/>
          </a:xfrm>
          <a:prstGeom prst="rect">
            <a:avLst/>
          </a:prstGeom>
          <a:noFill/>
          <a:ln>
            <a:noFill/>
          </a:ln>
        </p:spPr>
      </p:pic>
      <p:pic>
        <p:nvPicPr>
          <p:cNvPr id="164" name="Google Shape;164;p11"/>
          <p:cNvPicPr preferRelativeResize="0"/>
          <p:nvPr/>
        </p:nvPicPr>
        <p:blipFill rotWithShape="1">
          <a:blip r:embed="rId9">
            <a:alphaModFix/>
          </a:blip>
          <a:srcRect b="0" l="0" r="0" t="0"/>
          <a:stretch/>
        </p:blipFill>
        <p:spPr>
          <a:xfrm>
            <a:off x="6966503" y="3045499"/>
            <a:ext cx="1067798" cy="720690"/>
          </a:xfrm>
          <a:prstGeom prst="rect">
            <a:avLst/>
          </a:prstGeom>
          <a:noFill/>
          <a:ln>
            <a:noFill/>
          </a:ln>
        </p:spPr>
      </p:pic>
      <p:pic>
        <p:nvPicPr>
          <p:cNvPr id="165" name="Google Shape;165;p11"/>
          <p:cNvPicPr preferRelativeResize="0"/>
          <p:nvPr/>
        </p:nvPicPr>
        <p:blipFill rotWithShape="1">
          <a:blip r:embed="rId10">
            <a:alphaModFix/>
          </a:blip>
          <a:srcRect b="0" l="0" r="0" t="0"/>
          <a:stretch/>
        </p:blipFill>
        <p:spPr>
          <a:xfrm>
            <a:off x="8028665" y="3623823"/>
            <a:ext cx="983290" cy="673260"/>
          </a:xfrm>
          <a:prstGeom prst="rect">
            <a:avLst/>
          </a:prstGeom>
          <a:noFill/>
          <a:ln>
            <a:noFill/>
          </a:ln>
        </p:spPr>
      </p:pic>
      <p:sp>
        <p:nvSpPr>
          <p:cNvPr id="166" name="Google Shape;166;p11"/>
          <p:cNvSpPr txBox="1"/>
          <p:nvPr/>
        </p:nvSpPr>
        <p:spPr>
          <a:xfrm>
            <a:off x="8015556" y="2335294"/>
            <a:ext cx="2003291"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国･地方公共団体</a:t>
            </a:r>
            <a:endParaRPr b="1" i="0" sz="1800" u="none" cap="none" strike="noStrike">
              <a:solidFill>
                <a:schemeClr val="dk1"/>
              </a:solidFill>
              <a:latin typeface="Arial"/>
              <a:ea typeface="Arial"/>
              <a:cs typeface="Arial"/>
              <a:sym typeface="Arial"/>
            </a:endParaRPr>
          </a:p>
        </p:txBody>
      </p:sp>
      <p:sp>
        <p:nvSpPr>
          <p:cNvPr id="167" name="Google Shape;167;p11"/>
          <p:cNvSpPr txBox="1"/>
          <p:nvPr/>
        </p:nvSpPr>
        <p:spPr>
          <a:xfrm>
            <a:off x="8071139" y="2634242"/>
            <a:ext cx="1892127"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（歳出）</a:t>
            </a:r>
            <a:endParaRPr b="0" i="0" sz="1200" u="none" cap="none" strike="noStrike">
              <a:solidFill>
                <a:schemeClr val="dk1"/>
              </a:solidFill>
              <a:latin typeface="Arial"/>
              <a:ea typeface="Arial"/>
              <a:cs typeface="Arial"/>
              <a:sym typeface="Arial"/>
            </a:endParaRPr>
          </a:p>
        </p:txBody>
      </p:sp>
      <p:sp>
        <p:nvSpPr>
          <p:cNvPr id="168" name="Google Shape;168;p11"/>
          <p:cNvSpPr txBox="1"/>
          <p:nvPr/>
        </p:nvSpPr>
        <p:spPr>
          <a:xfrm>
            <a:off x="8071138" y="1311884"/>
            <a:ext cx="1892127"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国会･地方議会</a:t>
            </a:r>
            <a:endParaRPr b="1" i="0" sz="1800" u="none" cap="none" strike="noStrike">
              <a:solidFill>
                <a:schemeClr val="dk1"/>
              </a:solidFill>
              <a:latin typeface="Arial"/>
              <a:ea typeface="Arial"/>
              <a:cs typeface="Arial"/>
              <a:sym typeface="Arial"/>
            </a:endParaRPr>
          </a:p>
        </p:txBody>
      </p:sp>
      <p:sp>
        <p:nvSpPr>
          <p:cNvPr id="169" name="Google Shape;169;p11"/>
          <p:cNvSpPr txBox="1"/>
          <p:nvPr/>
        </p:nvSpPr>
        <p:spPr>
          <a:xfrm>
            <a:off x="8071138" y="1610832"/>
            <a:ext cx="1892127"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（予算を決定する）</a:t>
            </a:r>
            <a:endParaRPr b="0" i="0" sz="1200" u="none" cap="none" strike="noStrike">
              <a:solidFill>
                <a:schemeClr val="dk1"/>
              </a:solidFill>
              <a:latin typeface="Arial"/>
              <a:ea typeface="Arial"/>
              <a:cs typeface="Arial"/>
              <a:sym typeface="Arial"/>
            </a:endParaRPr>
          </a:p>
        </p:txBody>
      </p:sp>
      <p:pic>
        <p:nvPicPr>
          <p:cNvPr id="170" name="Google Shape;170;p11"/>
          <p:cNvPicPr preferRelativeResize="0"/>
          <p:nvPr/>
        </p:nvPicPr>
        <p:blipFill rotWithShape="1">
          <a:blip r:embed="rId11">
            <a:alphaModFix/>
          </a:blip>
          <a:srcRect b="0" l="0" r="0" t="0"/>
          <a:stretch/>
        </p:blipFill>
        <p:spPr>
          <a:xfrm>
            <a:off x="9386179" y="3114130"/>
            <a:ext cx="852927" cy="824731"/>
          </a:xfrm>
          <a:prstGeom prst="rect">
            <a:avLst/>
          </a:prstGeom>
          <a:noFill/>
          <a:ln>
            <a:noFill/>
          </a:ln>
        </p:spPr>
      </p:pic>
      <p:pic>
        <p:nvPicPr>
          <p:cNvPr id="171" name="Google Shape;171;p11"/>
          <p:cNvPicPr preferRelativeResize="0"/>
          <p:nvPr/>
        </p:nvPicPr>
        <p:blipFill rotWithShape="1">
          <a:blip r:embed="rId12">
            <a:alphaModFix/>
          </a:blip>
          <a:srcRect b="0" l="0" r="0" t="0"/>
          <a:stretch/>
        </p:blipFill>
        <p:spPr>
          <a:xfrm>
            <a:off x="10154259" y="3741636"/>
            <a:ext cx="938161" cy="818077"/>
          </a:xfrm>
          <a:prstGeom prst="rect">
            <a:avLst/>
          </a:prstGeom>
          <a:noFill/>
          <a:ln>
            <a:noFill/>
          </a:ln>
        </p:spPr>
      </p:pic>
      <p:sp>
        <p:nvSpPr>
          <p:cNvPr id="172" name="Google Shape;172;p11"/>
          <p:cNvSpPr/>
          <p:nvPr/>
        </p:nvSpPr>
        <p:spPr>
          <a:xfrm>
            <a:off x="8407578" y="4972866"/>
            <a:ext cx="983289" cy="695295"/>
          </a:xfrm>
          <a:prstGeom prst="downArrow">
            <a:avLst>
              <a:gd fmla="val 50000" name="adj1"/>
              <a:gd fmla="val 50000" name="adj2"/>
            </a:avLst>
          </a:prstGeom>
          <a:solidFill>
            <a:srgbClr val="439B8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73" name="Google Shape;173;p11"/>
          <p:cNvGrpSpPr/>
          <p:nvPr/>
        </p:nvGrpSpPr>
        <p:grpSpPr>
          <a:xfrm>
            <a:off x="9805474" y="1121948"/>
            <a:ext cx="2090076" cy="715604"/>
            <a:chOff x="9805474" y="1121948"/>
            <a:chExt cx="2090076" cy="715604"/>
          </a:xfrm>
        </p:grpSpPr>
        <p:sp>
          <p:nvSpPr>
            <p:cNvPr id="174" name="Google Shape;174;p11"/>
            <p:cNvSpPr/>
            <p:nvPr/>
          </p:nvSpPr>
          <p:spPr>
            <a:xfrm>
              <a:off x="10003422" y="1121948"/>
              <a:ext cx="1892127" cy="715604"/>
            </a:xfrm>
            <a:prstGeom prst="ellipse">
              <a:avLst/>
            </a:prstGeom>
            <a:solidFill>
              <a:srgbClr val="F7BB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5" name="Google Shape;175;p11"/>
            <p:cNvSpPr/>
            <p:nvPr/>
          </p:nvSpPr>
          <p:spPr>
            <a:xfrm rot="5400000">
              <a:off x="9781551" y="1338175"/>
              <a:ext cx="330996" cy="283151"/>
            </a:xfrm>
            <a:prstGeom prst="downArrow">
              <a:avLst>
                <a:gd fmla="val 50000" name="adj1"/>
                <a:gd fmla="val 50000" name="adj2"/>
              </a:avLst>
            </a:prstGeom>
            <a:solidFill>
              <a:srgbClr val="F7BB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76" name="Google Shape;176;p11"/>
          <p:cNvSpPr txBox="1"/>
          <p:nvPr/>
        </p:nvSpPr>
        <p:spPr>
          <a:xfrm>
            <a:off x="10003422" y="1360727"/>
            <a:ext cx="1892127"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議員は選挙により選出</a:t>
            </a:r>
            <a:endParaRPr b="0" i="0" sz="1400" u="none" cap="none" strike="noStrike">
              <a:solidFill>
                <a:srgbClr val="000000"/>
              </a:solidFill>
              <a:latin typeface="Arial"/>
              <a:ea typeface="Arial"/>
              <a:cs typeface="Arial"/>
              <a:sym typeface="Arial"/>
            </a:endParaRPr>
          </a:p>
        </p:txBody>
      </p:sp>
      <p:sp>
        <p:nvSpPr>
          <p:cNvPr id="177" name="Google Shape;177;p11"/>
          <p:cNvSpPr txBox="1"/>
          <p:nvPr/>
        </p:nvSpPr>
        <p:spPr>
          <a:xfrm>
            <a:off x="7056053" y="2455173"/>
            <a:ext cx="940795"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（歳入）</a:t>
            </a:r>
            <a:endParaRPr b="0" i="0" sz="1200" u="none" cap="none" strike="noStrike">
              <a:solidFill>
                <a:schemeClr val="dk1"/>
              </a:solidFill>
              <a:latin typeface="Arial"/>
              <a:ea typeface="Arial"/>
              <a:cs typeface="Arial"/>
              <a:sym typeface="Arial"/>
            </a:endParaRPr>
          </a:p>
        </p:txBody>
      </p:sp>
      <p:sp>
        <p:nvSpPr>
          <p:cNvPr id="178" name="Google Shape;178;p11"/>
          <p:cNvSpPr txBox="1"/>
          <p:nvPr/>
        </p:nvSpPr>
        <p:spPr>
          <a:xfrm>
            <a:off x="10013386" y="2455173"/>
            <a:ext cx="940795"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（歳入）</a:t>
            </a:r>
            <a:endParaRPr b="0" i="0" sz="1200" u="none" cap="none" strike="noStrike">
              <a:solidFill>
                <a:schemeClr val="dk1"/>
              </a:solidFill>
              <a:latin typeface="Arial"/>
              <a:ea typeface="Arial"/>
              <a:cs typeface="Arial"/>
              <a:sym typeface="Arial"/>
            </a:endParaRPr>
          </a:p>
        </p:txBody>
      </p:sp>
      <p:sp>
        <p:nvSpPr>
          <p:cNvPr id="179" name="Google Shape;179;p11"/>
          <p:cNvSpPr/>
          <p:nvPr/>
        </p:nvSpPr>
        <p:spPr>
          <a:xfrm>
            <a:off x="5997542" y="3710628"/>
            <a:ext cx="662112" cy="500612"/>
          </a:xfrm>
          <a:prstGeom prst="ellipse">
            <a:avLst/>
          </a:prstGeom>
          <a:solidFill>
            <a:srgbClr val="A0C7E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 name="Google Shape;180;p11"/>
          <p:cNvSpPr txBox="1"/>
          <p:nvPr/>
        </p:nvSpPr>
        <p:spPr>
          <a:xfrm>
            <a:off x="5981827" y="3811133"/>
            <a:ext cx="693543"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税金</a:t>
            </a:r>
            <a:endParaRPr b="1" i="0" sz="1600" u="none" cap="none" strike="noStrike">
              <a:solidFill>
                <a:schemeClr val="dk1"/>
              </a:solidFill>
              <a:latin typeface="Arial"/>
              <a:ea typeface="Arial"/>
              <a:cs typeface="Arial"/>
              <a:sym typeface="Arial"/>
            </a:endParaRPr>
          </a:p>
        </p:txBody>
      </p:sp>
      <p:sp>
        <p:nvSpPr>
          <p:cNvPr id="181" name="Google Shape;181;p11"/>
          <p:cNvSpPr/>
          <p:nvPr/>
        </p:nvSpPr>
        <p:spPr>
          <a:xfrm>
            <a:off x="11321091" y="3710628"/>
            <a:ext cx="662112" cy="500612"/>
          </a:xfrm>
          <a:prstGeom prst="ellipse">
            <a:avLst/>
          </a:prstGeom>
          <a:solidFill>
            <a:srgbClr val="A0C7E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2" name="Google Shape;182;p11"/>
          <p:cNvSpPr txBox="1"/>
          <p:nvPr/>
        </p:nvSpPr>
        <p:spPr>
          <a:xfrm>
            <a:off x="11305376" y="3811133"/>
            <a:ext cx="693543"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税金</a:t>
            </a:r>
            <a:endParaRPr b="1" i="0" sz="16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pic>
        <p:nvPicPr>
          <p:cNvPr id="1069" name="Google Shape;1069;p38"/>
          <p:cNvPicPr preferRelativeResize="0"/>
          <p:nvPr/>
        </p:nvPicPr>
        <p:blipFill>
          <a:blip r:embed="rId3">
            <a:alphaModFix/>
          </a:blip>
          <a:stretch>
            <a:fillRect/>
          </a:stretch>
        </p:blipFill>
        <p:spPr>
          <a:xfrm>
            <a:off x="326669" y="2940715"/>
            <a:ext cx="11513845" cy="3135088"/>
          </a:xfrm>
          <a:prstGeom prst="rect">
            <a:avLst/>
          </a:prstGeom>
          <a:noFill/>
          <a:ln>
            <a:noFill/>
          </a:ln>
        </p:spPr>
      </p:pic>
      <p:sp>
        <p:nvSpPr>
          <p:cNvPr id="1070" name="Google Shape;1070;p38"/>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933E87"/>
                </a:solidFill>
                <a:latin typeface="Arial"/>
                <a:ea typeface="Arial"/>
                <a:cs typeface="Arial"/>
                <a:sym typeface="Arial"/>
              </a:rPr>
              <a:t>7.これからの社会と税</a:t>
            </a:r>
            <a:endParaRPr b="0" i="0" sz="1400" u="none" cap="none" strike="noStrike">
              <a:solidFill>
                <a:srgbClr val="000000"/>
              </a:solidFill>
              <a:latin typeface="Arial"/>
              <a:ea typeface="Arial"/>
              <a:cs typeface="Arial"/>
              <a:sym typeface="Arial"/>
            </a:endParaRPr>
          </a:p>
        </p:txBody>
      </p:sp>
      <p:cxnSp>
        <p:nvCxnSpPr>
          <p:cNvPr id="1071" name="Google Shape;1071;p38"/>
          <p:cNvCxnSpPr/>
          <p:nvPr/>
        </p:nvCxnSpPr>
        <p:spPr>
          <a:xfrm>
            <a:off x="426000" y="756126"/>
            <a:ext cx="11340000" cy="0"/>
          </a:xfrm>
          <a:prstGeom prst="straightConnector1">
            <a:avLst/>
          </a:prstGeom>
          <a:noFill/>
          <a:ln cap="flat" cmpd="dbl" w="44450">
            <a:solidFill>
              <a:srgbClr val="933E87"/>
            </a:solidFill>
            <a:prstDash val="solid"/>
            <a:miter lim="0"/>
            <a:headEnd len="sm" w="sm" type="none"/>
            <a:tailEnd len="sm" w="sm" type="none"/>
          </a:ln>
        </p:spPr>
      </p:cxnSp>
      <p:sp>
        <p:nvSpPr>
          <p:cNvPr id="1072" name="Google Shape;1072;p38"/>
          <p:cNvSpPr/>
          <p:nvPr/>
        </p:nvSpPr>
        <p:spPr>
          <a:xfrm>
            <a:off x="893473" y="1032936"/>
            <a:ext cx="3937465" cy="366692"/>
          </a:xfrm>
          <a:prstGeom prst="rect">
            <a:avLst/>
          </a:prstGeom>
          <a:solidFill>
            <a:srgbClr val="B9D3B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73" name="Google Shape;1073;p38"/>
          <p:cNvSpPr txBox="1"/>
          <p:nvPr/>
        </p:nvSpPr>
        <p:spPr>
          <a:xfrm>
            <a:off x="934998" y="1045107"/>
            <a:ext cx="33163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消費税の税率</a:t>
            </a:r>
            <a:endParaRPr b="1" i="0" sz="1600" u="none" cap="none" strike="noStrike">
              <a:solidFill>
                <a:schemeClr val="dk1"/>
              </a:solidFill>
              <a:latin typeface="Arial"/>
              <a:ea typeface="Arial"/>
              <a:cs typeface="Arial"/>
              <a:sym typeface="Arial"/>
            </a:endParaRPr>
          </a:p>
        </p:txBody>
      </p:sp>
      <p:sp>
        <p:nvSpPr>
          <p:cNvPr id="1074" name="Google Shape;1074;p38"/>
          <p:cNvSpPr txBox="1"/>
          <p:nvPr/>
        </p:nvSpPr>
        <p:spPr>
          <a:xfrm>
            <a:off x="836281" y="2811101"/>
            <a:ext cx="5511884" cy="372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1" i="0" lang="ja-JP" sz="1600" u="none" cap="none" strike="noStrike">
                <a:solidFill>
                  <a:srgbClr val="0070C0"/>
                </a:solidFill>
                <a:latin typeface="Arial"/>
                <a:ea typeface="Arial"/>
                <a:cs typeface="Arial"/>
                <a:sym typeface="Arial"/>
              </a:rPr>
              <a:t>●消費税（付加価値税）の標準税率（2025年1月現在）</a:t>
            </a:r>
            <a:endParaRPr b="1" i="0" sz="1600" u="none" cap="none" strike="noStrike">
              <a:solidFill>
                <a:srgbClr val="0070C0"/>
              </a:solidFill>
              <a:latin typeface="Arial"/>
              <a:ea typeface="Arial"/>
              <a:cs typeface="Arial"/>
              <a:sym typeface="Arial"/>
            </a:endParaRPr>
          </a:p>
        </p:txBody>
      </p:sp>
      <p:sp>
        <p:nvSpPr>
          <p:cNvPr id="1075" name="Google Shape;1075;p38"/>
          <p:cNvSpPr txBox="1"/>
          <p:nvPr/>
        </p:nvSpPr>
        <p:spPr>
          <a:xfrm>
            <a:off x="966302" y="1464721"/>
            <a:ext cx="9743459" cy="111767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日本では、消費者に広く公平に負担を求める消費税を平成元年に導入しました。これと同じような税制は、ヨーロッパ諸国ではすでに「付加価値税」として導入されていました。</a:t>
            </a:r>
            <a:endParaRPr b="0" i="0" sz="16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付加価値税は、全世界100以上の国･地域で採用されています。</a:t>
            </a:r>
            <a:endParaRPr b="0" i="0" sz="1600" u="none" cap="none" strike="noStrike">
              <a:solidFill>
                <a:schemeClr val="dk1"/>
              </a:solidFill>
              <a:latin typeface="Arial"/>
              <a:ea typeface="Arial"/>
              <a:cs typeface="Arial"/>
              <a:sym typeface="Arial"/>
            </a:endParaRPr>
          </a:p>
        </p:txBody>
      </p:sp>
      <p:sp>
        <p:nvSpPr>
          <p:cNvPr id="1076" name="Google Shape;1076;p38"/>
          <p:cNvSpPr txBox="1"/>
          <p:nvPr/>
        </p:nvSpPr>
        <p:spPr>
          <a:xfrm>
            <a:off x="880849" y="6092693"/>
            <a:ext cx="1061788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　（注 1）日本の消費税10％については、地方消費税2.2％を含みます。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　（注 2）国や地域によって軽減税率の適用の範囲や方法が違います。</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　（注 3）アメリカでは、州や都、市によって、税率が異なる小売売上税を導入しています（例：ニューヨ ーク州及びニューヨーク市の合計8.875%)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　（出典）OECD資料、 欧州委員会及び各国政府ホームページ、 IBFD等</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500"/>
                                        <p:tgtEl>
                                          <p:spTgt spid="1072"/>
                                        </p:tgtEl>
                                      </p:cBhvr>
                                    </p:animEffect>
                                  </p:childTnLst>
                                </p:cTn>
                              </p:par>
                              <p:par>
                                <p:cTn fill="hold" nodeType="withEffect" presetClass="entr" presetID="10" presetSubtype="0">
                                  <p:stCondLst>
                                    <p:cond delay="0"/>
                                  </p:stCondLst>
                                  <p:childTnLst>
                                    <p:set>
                                      <p:cBhvr>
                                        <p:cTn dur="1" fill="hold">
                                          <p:stCondLst>
                                            <p:cond delay="0"/>
                                          </p:stCondLst>
                                        </p:cTn>
                                        <p:tgtEl>
                                          <p:spTgt spid="1073"/>
                                        </p:tgtEl>
                                        <p:attrNameLst>
                                          <p:attrName>style.visibility</p:attrName>
                                        </p:attrNameLst>
                                      </p:cBhvr>
                                      <p:to>
                                        <p:strVal val="visible"/>
                                      </p:to>
                                    </p:set>
                                    <p:animEffect filter="fade" transition="in">
                                      <p:cBhvr>
                                        <p:cTn dur="500"/>
                                        <p:tgtEl>
                                          <p:spTgt spid="1073"/>
                                        </p:tgtEl>
                                      </p:cBhvr>
                                    </p:animEffect>
                                  </p:childTnLst>
                                </p:cTn>
                              </p:par>
                              <p:par>
                                <p:cTn fill="hold" nodeType="withEffect" presetClass="entr" presetID="10" presetSubtype="0">
                                  <p:stCondLst>
                                    <p:cond delay="0"/>
                                  </p:stCondLst>
                                  <p:childTnLst>
                                    <p:set>
                                      <p:cBhvr>
                                        <p:cTn dur="1" fill="hold">
                                          <p:stCondLst>
                                            <p:cond delay="0"/>
                                          </p:stCondLst>
                                        </p:cTn>
                                        <p:tgtEl>
                                          <p:spTgt spid="1075"/>
                                        </p:tgtEl>
                                        <p:attrNameLst>
                                          <p:attrName>style.visibility</p:attrName>
                                        </p:attrNameLst>
                                      </p:cBhvr>
                                      <p:to>
                                        <p:strVal val="visible"/>
                                      </p:to>
                                    </p:set>
                                    <p:animEffect filter="fade" transition="in">
                                      <p:cBhvr>
                                        <p:cTn dur="500"/>
                                        <p:tgtEl>
                                          <p:spTgt spid="107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500"/>
                                        <p:tgtEl>
                                          <p:spTgt spid="1069"/>
                                        </p:tgtEl>
                                      </p:cBhvr>
                                    </p:animEffect>
                                  </p:childTnLst>
                                </p:cTn>
                              </p:par>
                              <p:par>
                                <p:cTn fill="hold" nodeType="withEffect" presetClass="entr" presetID="10" presetSubtype="0">
                                  <p:stCondLst>
                                    <p:cond delay="0"/>
                                  </p:stCondLst>
                                  <p:childTnLst>
                                    <p:set>
                                      <p:cBhvr>
                                        <p:cTn dur="1" fill="hold">
                                          <p:stCondLst>
                                            <p:cond delay="0"/>
                                          </p:stCondLst>
                                        </p:cTn>
                                        <p:tgtEl>
                                          <p:spTgt spid="1074"/>
                                        </p:tgtEl>
                                        <p:attrNameLst>
                                          <p:attrName>style.visibility</p:attrName>
                                        </p:attrNameLst>
                                      </p:cBhvr>
                                      <p:to>
                                        <p:strVal val="visible"/>
                                      </p:to>
                                    </p:set>
                                    <p:animEffect filter="fade" transition="in">
                                      <p:cBhvr>
                                        <p:cTn dur="500"/>
                                        <p:tgtEl>
                                          <p:spTgt spid="1074"/>
                                        </p:tgtEl>
                                      </p:cBhvr>
                                    </p:animEffect>
                                  </p:childTnLst>
                                </p:cTn>
                              </p:par>
                              <p:par>
                                <p:cTn fill="hold" nodeType="with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500"/>
                                        <p:tgtEl>
                                          <p:spTgt spid="10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39"/>
          <p:cNvSpPr/>
          <p:nvPr/>
        </p:nvSpPr>
        <p:spPr>
          <a:xfrm>
            <a:off x="426000" y="868654"/>
            <a:ext cx="5670000" cy="548061"/>
          </a:xfrm>
          <a:prstGeom prst="roundRect">
            <a:avLst>
              <a:gd fmla="val 10465" name="adj"/>
            </a:avLst>
          </a:prstGeom>
          <a:solidFill>
            <a:srgbClr val="B3E5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82" name="Google Shape;1082;p39"/>
          <p:cNvCxnSpPr/>
          <p:nvPr/>
        </p:nvCxnSpPr>
        <p:spPr>
          <a:xfrm>
            <a:off x="426000" y="756126"/>
            <a:ext cx="11340000" cy="0"/>
          </a:xfrm>
          <a:prstGeom prst="straightConnector1">
            <a:avLst/>
          </a:prstGeom>
          <a:noFill/>
          <a:ln cap="flat" cmpd="dbl" w="44450">
            <a:solidFill>
              <a:srgbClr val="933E87"/>
            </a:solidFill>
            <a:prstDash val="solid"/>
            <a:miter lim="0"/>
            <a:headEnd len="sm" w="sm" type="none"/>
            <a:tailEnd len="sm" w="sm" type="none"/>
          </a:ln>
        </p:spPr>
      </p:cxnSp>
      <p:grpSp>
        <p:nvGrpSpPr>
          <p:cNvPr id="1083" name="Google Shape;1083;p39"/>
          <p:cNvGrpSpPr/>
          <p:nvPr/>
        </p:nvGrpSpPr>
        <p:grpSpPr>
          <a:xfrm>
            <a:off x="969643" y="1592850"/>
            <a:ext cx="4869963" cy="4482898"/>
            <a:chOff x="426000" y="1757882"/>
            <a:chExt cx="5263189" cy="4844870"/>
          </a:xfrm>
        </p:grpSpPr>
        <p:pic>
          <p:nvPicPr>
            <p:cNvPr id="1084" name="Google Shape;1084;p39"/>
            <p:cNvPicPr preferRelativeResize="0"/>
            <p:nvPr/>
          </p:nvPicPr>
          <p:blipFill rotWithShape="1">
            <a:blip r:embed="rId3">
              <a:alphaModFix/>
            </a:blip>
            <a:srcRect b="0" l="19415" r="19089" t="0"/>
            <a:stretch/>
          </p:blipFill>
          <p:spPr>
            <a:xfrm>
              <a:off x="426000" y="1757882"/>
              <a:ext cx="5263189" cy="4844870"/>
            </a:xfrm>
            <a:prstGeom prst="rect">
              <a:avLst/>
            </a:prstGeom>
            <a:noFill/>
            <a:ln>
              <a:noFill/>
            </a:ln>
          </p:spPr>
        </p:pic>
        <p:grpSp>
          <p:nvGrpSpPr>
            <p:cNvPr id="1085" name="Google Shape;1085;p39"/>
            <p:cNvGrpSpPr/>
            <p:nvPr/>
          </p:nvGrpSpPr>
          <p:grpSpPr>
            <a:xfrm>
              <a:off x="426000" y="5165124"/>
              <a:ext cx="5263189" cy="1437628"/>
              <a:chOff x="426000" y="5165124"/>
              <a:chExt cx="5263189" cy="1437628"/>
            </a:xfrm>
          </p:grpSpPr>
          <p:pic>
            <p:nvPicPr>
              <p:cNvPr id="1086" name="Google Shape;1086;p39"/>
              <p:cNvPicPr preferRelativeResize="0"/>
              <p:nvPr/>
            </p:nvPicPr>
            <p:blipFill rotWithShape="1">
              <a:blip r:embed="rId4">
                <a:alphaModFix/>
              </a:blip>
              <a:srcRect b="26802" l="19155" r="21735" t="43526"/>
              <a:stretch/>
            </p:blipFill>
            <p:spPr>
              <a:xfrm>
                <a:off x="426000" y="5165124"/>
                <a:ext cx="5042911" cy="1437628"/>
              </a:xfrm>
              <a:prstGeom prst="rect">
                <a:avLst/>
              </a:prstGeom>
              <a:noFill/>
              <a:ln>
                <a:noFill/>
              </a:ln>
            </p:spPr>
          </p:pic>
          <p:sp>
            <p:nvSpPr>
              <p:cNvPr id="1087" name="Google Shape;1087;p39"/>
              <p:cNvSpPr/>
              <p:nvPr/>
            </p:nvSpPr>
            <p:spPr>
              <a:xfrm>
                <a:off x="5361482" y="5193857"/>
                <a:ext cx="327707" cy="1408895"/>
              </a:xfrm>
              <a:prstGeom prst="rect">
                <a:avLst/>
              </a:prstGeom>
              <a:solidFill>
                <a:srgbClr val="F3ED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088" name="Google Shape;1088;p39"/>
            <p:cNvSpPr/>
            <p:nvPr/>
          </p:nvSpPr>
          <p:spPr>
            <a:xfrm>
              <a:off x="426000" y="5141746"/>
              <a:ext cx="5263189" cy="10422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39"/>
            <p:cNvSpPr/>
            <p:nvPr/>
          </p:nvSpPr>
          <p:spPr>
            <a:xfrm>
              <a:off x="426000" y="1757882"/>
              <a:ext cx="5263189" cy="4844870"/>
            </a:xfrm>
            <a:prstGeom prst="roundRect">
              <a:avLst>
                <a:gd fmla="val 943" name="adj"/>
              </a:avLst>
            </a:prstGeom>
            <a:noFill/>
            <a:ln cap="flat" cmpd="sng" w="7620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090" name="Google Shape;1090;p39">
            <a:hlinkClick r:id="rId5"/>
          </p:cNvPr>
          <p:cNvSpPr txBox="1"/>
          <p:nvPr/>
        </p:nvSpPr>
        <p:spPr>
          <a:xfrm>
            <a:off x="3301132" y="988796"/>
            <a:ext cx="24830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Meiryo"/>
                <a:ea typeface="Meiryo"/>
                <a:cs typeface="Meiryo"/>
                <a:sym typeface="Meiryo"/>
              </a:rPr>
              <a:t>https://www.nta.go.jp/</a:t>
            </a:r>
            <a:endParaRPr b="0" i="0" sz="1400" u="none" cap="none" strike="noStrike">
              <a:solidFill>
                <a:srgbClr val="000000"/>
              </a:solidFill>
              <a:latin typeface="Arial"/>
              <a:ea typeface="Arial"/>
              <a:cs typeface="Arial"/>
              <a:sym typeface="Arial"/>
            </a:endParaRPr>
          </a:p>
        </p:txBody>
      </p:sp>
      <p:sp>
        <p:nvSpPr>
          <p:cNvPr id="1091" name="Google Shape;1091;p39"/>
          <p:cNvSpPr/>
          <p:nvPr/>
        </p:nvSpPr>
        <p:spPr>
          <a:xfrm>
            <a:off x="563022" y="934719"/>
            <a:ext cx="2630243" cy="415930"/>
          </a:xfrm>
          <a:prstGeom prst="roundRect">
            <a:avLst>
              <a:gd fmla="val 10465"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2" name="Google Shape;1092;p39"/>
          <p:cNvSpPr txBox="1"/>
          <p:nvPr/>
        </p:nvSpPr>
        <p:spPr>
          <a:xfrm>
            <a:off x="631648" y="962725"/>
            <a:ext cx="249299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国税庁ホームページ</a:t>
            </a:r>
            <a:endParaRPr b="1" i="0" sz="2000" u="none" cap="none" strike="noStrike">
              <a:solidFill>
                <a:schemeClr val="lt1"/>
              </a:solidFill>
              <a:latin typeface="Arial"/>
              <a:ea typeface="Arial"/>
              <a:cs typeface="Arial"/>
              <a:sym typeface="Arial"/>
            </a:endParaRPr>
          </a:p>
        </p:txBody>
      </p:sp>
      <p:sp>
        <p:nvSpPr>
          <p:cNvPr id="1093" name="Google Shape;1093;p39"/>
          <p:cNvSpPr/>
          <p:nvPr/>
        </p:nvSpPr>
        <p:spPr>
          <a:xfrm>
            <a:off x="1074353" y="4985700"/>
            <a:ext cx="674470" cy="149290"/>
          </a:xfrm>
          <a:prstGeom prst="rect">
            <a:avLst/>
          </a:prstGeom>
          <a:noFill/>
          <a:ln cap="flat" cmpd="sng" w="3810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descr="カーソル 単色塗りつぶし" id="1094" name="Google Shape;1094;p39"/>
          <p:cNvSpPr/>
          <p:nvPr/>
        </p:nvSpPr>
        <p:spPr>
          <a:xfrm rot="1389093">
            <a:off x="1606323" y="5018072"/>
            <a:ext cx="303223" cy="303223"/>
          </a:xfrm>
          <a:prstGeom prst="rect">
            <a:avLst/>
          </a:prstGeom>
          <a:noFill/>
          <a:ln>
            <a:noFill/>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5" name="Google Shape;1095;p39"/>
          <p:cNvPicPr preferRelativeResize="0"/>
          <p:nvPr/>
        </p:nvPicPr>
        <p:blipFill rotWithShape="1">
          <a:blip r:embed="rId6">
            <a:alphaModFix/>
          </a:blip>
          <a:srcRect b="668" l="19423" r="19092" t="1"/>
          <a:stretch/>
        </p:blipFill>
        <p:spPr>
          <a:xfrm>
            <a:off x="6352394" y="1594364"/>
            <a:ext cx="4869963" cy="4470365"/>
          </a:xfrm>
          <a:prstGeom prst="rect">
            <a:avLst/>
          </a:prstGeom>
          <a:noFill/>
          <a:ln>
            <a:noFill/>
          </a:ln>
        </p:spPr>
      </p:pic>
      <p:sp>
        <p:nvSpPr>
          <p:cNvPr id="1096" name="Google Shape;1096;p39"/>
          <p:cNvSpPr/>
          <p:nvPr/>
        </p:nvSpPr>
        <p:spPr>
          <a:xfrm>
            <a:off x="6352395" y="1592850"/>
            <a:ext cx="4869963" cy="4482898"/>
          </a:xfrm>
          <a:prstGeom prst="roundRect">
            <a:avLst>
              <a:gd fmla="val 943" name="adj"/>
            </a:avLst>
          </a:prstGeom>
          <a:noFill/>
          <a:ln cap="flat" cmpd="sng" w="7620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7" name="Google Shape;1097;p39"/>
          <p:cNvSpPr/>
          <p:nvPr/>
        </p:nvSpPr>
        <p:spPr>
          <a:xfrm>
            <a:off x="8621962" y="3610115"/>
            <a:ext cx="967331" cy="778668"/>
          </a:xfrm>
          <a:prstGeom prst="rect">
            <a:avLst/>
          </a:prstGeom>
          <a:noFill/>
          <a:ln cap="flat" cmpd="sng" w="3810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8" name="Google Shape;1098;p39"/>
          <p:cNvSpPr/>
          <p:nvPr/>
        </p:nvSpPr>
        <p:spPr>
          <a:xfrm>
            <a:off x="7608926" y="4259450"/>
            <a:ext cx="1779649" cy="692741"/>
          </a:xfrm>
          <a:custGeom>
            <a:rect b="b" l="l" r="r" t="t"/>
            <a:pathLst>
              <a:path extrusionOk="0" h="692741" w="1674964">
                <a:moveTo>
                  <a:pt x="1062295" y="0"/>
                </a:moveTo>
                <a:lnTo>
                  <a:pt x="1062295" y="208763"/>
                </a:lnTo>
                <a:lnTo>
                  <a:pt x="1617061" y="208763"/>
                </a:lnTo>
                <a:cubicBezTo>
                  <a:pt x="1649040" y="208763"/>
                  <a:pt x="1674964" y="234687"/>
                  <a:pt x="1674964" y="266666"/>
                </a:cubicBezTo>
                <a:lnTo>
                  <a:pt x="1674964" y="634838"/>
                </a:lnTo>
                <a:cubicBezTo>
                  <a:pt x="1674964" y="666817"/>
                  <a:pt x="1649040" y="692741"/>
                  <a:pt x="1617061" y="692741"/>
                </a:cubicBezTo>
                <a:lnTo>
                  <a:pt x="57903" y="692741"/>
                </a:lnTo>
                <a:cubicBezTo>
                  <a:pt x="25924" y="692741"/>
                  <a:pt x="0" y="666817"/>
                  <a:pt x="0" y="634838"/>
                </a:cubicBezTo>
                <a:lnTo>
                  <a:pt x="0" y="266666"/>
                </a:lnTo>
                <a:cubicBezTo>
                  <a:pt x="0" y="234687"/>
                  <a:pt x="25924" y="208763"/>
                  <a:pt x="57903" y="208763"/>
                </a:cubicBezTo>
                <a:lnTo>
                  <a:pt x="918357" y="208763"/>
                </a:lnTo>
                <a:close/>
              </a:path>
            </a:pathLst>
          </a:custGeom>
          <a:solidFill>
            <a:srgbClr val="FFFDE4"/>
          </a:solidFill>
          <a:ln cap="flat" cmpd="sng" w="19050">
            <a:solidFill>
              <a:srgbClr val="FFC00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9" name="Google Shape;1099;p39"/>
          <p:cNvSpPr txBox="1"/>
          <p:nvPr/>
        </p:nvSpPr>
        <p:spPr>
          <a:xfrm>
            <a:off x="7393779" y="4493825"/>
            <a:ext cx="20790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70C0"/>
                </a:solidFill>
                <a:latin typeface="Arial"/>
                <a:ea typeface="Arial"/>
                <a:cs typeface="Arial"/>
                <a:sym typeface="Arial"/>
              </a:rPr>
              <a:t>小・中学生用ビデオ</a:t>
            </a:r>
            <a:endParaRPr b="0" i="0" sz="1200" u="none" cap="none" strike="noStrike">
              <a:solidFill>
                <a:srgbClr val="0070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70C0"/>
                </a:solidFill>
                <a:latin typeface="Arial"/>
                <a:ea typeface="Arial"/>
                <a:cs typeface="Arial"/>
                <a:sym typeface="Arial"/>
              </a:rPr>
              <a:t>（</a:t>
            </a:r>
            <a:r>
              <a:rPr b="0" i="0" lang="ja-JP" sz="1200" u="none" cap="none" strike="noStrike">
                <a:solidFill>
                  <a:srgbClr val="FF0000"/>
                </a:solidFill>
                <a:latin typeface="Arial"/>
                <a:ea typeface="Arial"/>
                <a:cs typeface="Arial"/>
                <a:sym typeface="Arial"/>
              </a:rPr>
              <a:t>アニメ</a:t>
            </a:r>
            <a:r>
              <a:rPr b="0" i="0" lang="ja-JP" sz="1100" u="none" cap="none" strike="noStrike">
                <a:solidFill>
                  <a:srgbClr val="FF0000"/>
                </a:solidFill>
                <a:latin typeface="Arial"/>
                <a:ea typeface="Arial"/>
                <a:cs typeface="Arial"/>
                <a:sym typeface="Arial"/>
              </a:rPr>
              <a:t>（動画）</a:t>
            </a:r>
            <a:r>
              <a:rPr b="0" i="0" lang="ja-JP" sz="1200" u="none" cap="none" strike="noStrike">
                <a:solidFill>
                  <a:srgbClr val="0070C0"/>
                </a:solidFill>
                <a:latin typeface="Arial"/>
                <a:ea typeface="Arial"/>
                <a:cs typeface="Arial"/>
                <a:sym typeface="Arial"/>
              </a:rPr>
              <a:t>）を提供</a:t>
            </a:r>
            <a:endParaRPr b="0" i="0" sz="1200" u="none" cap="none" strike="noStrike">
              <a:solidFill>
                <a:srgbClr val="0070C0"/>
              </a:solidFill>
              <a:latin typeface="Arial"/>
              <a:ea typeface="Arial"/>
              <a:cs typeface="Arial"/>
              <a:sym typeface="Arial"/>
            </a:endParaRPr>
          </a:p>
        </p:txBody>
      </p:sp>
      <p:sp>
        <p:nvSpPr>
          <p:cNvPr id="1100" name="Google Shape;1100;p39"/>
          <p:cNvSpPr/>
          <p:nvPr/>
        </p:nvSpPr>
        <p:spPr>
          <a:xfrm>
            <a:off x="9647040" y="3610114"/>
            <a:ext cx="967331" cy="1375585"/>
          </a:xfrm>
          <a:prstGeom prst="rect">
            <a:avLst/>
          </a:prstGeom>
          <a:noFill/>
          <a:ln cap="flat" cmpd="sng" w="3810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1" name="Google Shape;1101;p39"/>
          <p:cNvSpPr/>
          <p:nvPr/>
        </p:nvSpPr>
        <p:spPr>
          <a:xfrm>
            <a:off x="8019700" y="3167100"/>
            <a:ext cx="3024560" cy="519681"/>
          </a:xfrm>
          <a:custGeom>
            <a:rect b="b" l="l" r="r" t="t"/>
            <a:pathLst>
              <a:path extrusionOk="0" h="519681" w="2774826">
                <a:moveTo>
                  <a:pt x="53035" y="0"/>
                </a:moveTo>
                <a:lnTo>
                  <a:pt x="2721791" y="0"/>
                </a:lnTo>
                <a:cubicBezTo>
                  <a:pt x="2751081" y="0"/>
                  <a:pt x="2774826" y="23745"/>
                  <a:pt x="2774826" y="53035"/>
                </a:cubicBezTo>
                <a:lnTo>
                  <a:pt x="2774826" y="265170"/>
                </a:lnTo>
                <a:cubicBezTo>
                  <a:pt x="2774826" y="294460"/>
                  <a:pt x="2751081" y="318205"/>
                  <a:pt x="2721791" y="318205"/>
                </a:cubicBezTo>
                <a:lnTo>
                  <a:pt x="2212102" y="318205"/>
                </a:lnTo>
                <a:lnTo>
                  <a:pt x="2212102" y="519681"/>
                </a:lnTo>
                <a:lnTo>
                  <a:pt x="2071300" y="318205"/>
                </a:lnTo>
                <a:lnTo>
                  <a:pt x="53035" y="318205"/>
                </a:lnTo>
                <a:cubicBezTo>
                  <a:pt x="23745" y="318205"/>
                  <a:pt x="0" y="294460"/>
                  <a:pt x="0" y="265170"/>
                </a:cubicBezTo>
                <a:lnTo>
                  <a:pt x="0" y="53035"/>
                </a:lnTo>
                <a:cubicBezTo>
                  <a:pt x="0" y="23745"/>
                  <a:pt x="23745" y="0"/>
                  <a:pt x="53035" y="0"/>
                </a:cubicBezTo>
                <a:close/>
              </a:path>
            </a:pathLst>
          </a:custGeom>
          <a:solidFill>
            <a:srgbClr val="FFFDE4"/>
          </a:solidFill>
          <a:ln cap="flat" cmpd="sng" w="19050">
            <a:solidFill>
              <a:srgbClr val="FFC00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2" name="Google Shape;1102;p39"/>
          <p:cNvSpPr txBox="1"/>
          <p:nvPr/>
        </p:nvSpPr>
        <p:spPr>
          <a:xfrm>
            <a:off x="7977200" y="3197225"/>
            <a:ext cx="3116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0070C0"/>
                </a:solidFill>
                <a:latin typeface="Arial"/>
                <a:ea typeface="Arial"/>
                <a:cs typeface="Arial"/>
                <a:sym typeface="Arial"/>
              </a:rPr>
              <a:t>租税教育用教材（</a:t>
            </a:r>
            <a:r>
              <a:rPr b="0" i="0" lang="ja-JP" sz="1200" u="none" cap="none" strike="noStrike">
                <a:solidFill>
                  <a:srgbClr val="FF0000"/>
                </a:solidFill>
                <a:latin typeface="Arial"/>
                <a:ea typeface="Arial"/>
                <a:cs typeface="Arial"/>
                <a:sym typeface="Arial"/>
              </a:rPr>
              <a:t>パワーポイント</a:t>
            </a:r>
            <a:r>
              <a:rPr b="0" i="0" lang="ja-JP" sz="1200" u="none" cap="none" strike="noStrike">
                <a:solidFill>
                  <a:srgbClr val="0070C0"/>
                </a:solidFill>
                <a:latin typeface="Arial"/>
                <a:ea typeface="Arial"/>
                <a:cs typeface="Arial"/>
                <a:sym typeface="Arial"/>
              </a:rPr>
              <a:t>）を提供</a:t>
            </a:r>
            <a:endParaRPr b="0" i="0" sz="1200" u="none" cap="none" strike="noStrike">
              <a:solidFill>
                <a:srgbClr val="0070C0"/>
              </a:solidFill>
              <a:latin typeface="Arial"/>
              <a:ea typeface="Arial"/>
              <a:cs typeface="Arial"/>
              <a:sym typeface="Arial"/>
            </a:endParaRPr>
          </a:p>
        </p:txBody>
      </p:sp>
      <p:sp>
        <p:nvSpPr>
          <p:cNvPr id="1103" name="Google Shape;1103;p39"/>
          <p:cNvSpPr/>
          <p:nvPr/>
        </p:nvSpPr>
        <p:spPr>
          <a:xfrm>
            <a:off x="8621962" y="5034916"/>
            <a:ext cx="967331" cy="604759"/>
          </a:xfrm>
          <a:prstGeom prst="rect">
            <a:avLst/>
          </a:prstGeom>
          <a:noFill/>
          <a:ln cap="flat" cmpd="sng" w="3810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4" name="Google Shape;1104;p39"/>
          <p:cNvSpPr/>
          <p:nvPr/>
        </p:nvSpPr>
        <p:spPr>
          <a:xfrm>
            <a:off x="7261946" y="5335362"/>
            <a:ext cx="1363629" cy="494997"/>
          </a:xfrm>
          <a:custGeom>
            <a:rect b="b" l="l" r="r" t="t"/>
            <a:pathLst>
              <a:path extrusionOk="0" h="494997" w="1363629">
                <a:moveTo>
                  <a:pt x="1363629" y="0"/>
                </a:moveTo>
                <a:lnTo>
                  <a:pt x="1214239" y="220468"/>
                </a:lnTo>
                <a:lnTo>
                  <a:pt x="1214239" y="437094"/>
                </a:lnTo>
                <a:cubicBezTo>
                  <a:pt x="1214239" y="469073"/>
                  <a:pt x="1188315" y="494997"/>
                  <a:pt x="1156336" y="494997"/>
                </a:cubicBezTo>
                <a:lnTo>
                  <a:pt x="57903" y="494997"/>
                </a:lnTo>
                <a:cubicBezTo>
                  <a:pt x="25924" y="494997"/>
                  <a:pt x="0" y="469073"/>
                  <a:pt x="0" y="437094"/>
                </a:cubicBezTo>
                <a:lnTo>
                  <a:pt x="0" y="68922"/>
                </a:lnTo>
                <a:cubicBezTo>
                  <a:pt x="0" y="36943"/>
                  <a:pt x="25924" y="11019"/>
                  <a:pt x="57903" y="11019"/>
                </a:cubicBezTo>
                <a:lnTo>
                  <a:pt x="1156336" y="11019"/>
                </a:lnTo>
                <a:cubicBezTo>
                  <a:pt x="1172326" y="11019"/>
                  <a:pt x="1186801" y="17500"/>
                  <a:pt x="1197280" y="27979"/>
                </a:cubicBezTo>
                <a:lnTo>
                  <a:pt x="1210025" y="58749"/>
                </a:lnTo>
                <a:close/>
              </a:path>
            </a:pathLst>
          </a:custGeom>
          <a:solidFill>
            <a:srgbClr val="FFFDE4"/>
          </a:solidFill>
          <a:ln cap="flat" cmpd="sng" w="19050">
            <a:solidFill>
              <a:srgbClr val="FFC00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5" name="Google Shape;1105;p39"/>
          <p:cNvSpPr txBox="1"/>
          <p:nvPr/>
        </p:nvSpPr>
        <p:spPr>
          <a:xfrm>
            <a:off x="7191867" y="5368694"/>
            <a:ext cx="133865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70C0"/>
                </a:solidFill>
                <a:latin typeface="Arial"/>
                <a:ea typeface="Arial"/>
                <a:cs typeface="Arial"/>
                <a:sym typeface="Arial"/>
              </a:rPr>
              <a:t>作文の入賞作品</a:t>
            </a:r>
            <a:endParaRPr b="0" i="0" sz="1200" u="none" cap="none" strike="noStrike">
              <a:solidFill>
                <a:srgbClr val="0070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rgbClr val="0070C0"/>
                </a:solidFill>
                <a:latin typeface="Arial"/>
                <a:ea typeface="Arial"/>
                <a:cs typeface="Arial"/>
                <a:sym typeface="Arial"/>
              </a:rPr>
              <a:t>を紹介</a:t>
            </a:r>
            <a:endParaRPr b="0" i="0" sz="1200" u="none" cap="none" strike="noStrike">
              <a:solidFill>
                <a:srgbClr val="0070C0"/>
              </a:solidFill>
              <a:latin typeface="Arial"/>
              <a:ea typeface="Arial"/>
              <a:cs typeface="Arial"/>
              <a:sym typeface="Arial"/>
            </a:endParaRPr>
          </a:p>
        </p:txBody>
      </p:sp>
      <p:sp>
        <p:nvSpPr>
          <p:cNvPr id="1106" name="Google Shape;1106;p39"/>
          <p:cNvSpPr/>
          <p:nvPr/>
        </p:nvSpPr>
        <p:spPr>
          <a:xfrm>
            <a:off x="969643" y="6235804"/>
            <a:ext cx="10252714" cy="548061"/>
          </a:xfrm>
          <a:prstGeom prst="roundRect">
            <a:avLst>
              <a:gd fmla="val 10465"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6"/>
              </a:solidFill>
              <a:latin typeface="Arial"/>
              <a:ea typeface="Arial"/>
              <a:cs typeface="Arial"/>
              <a:sym typeface="Arial"/>
            </a:endParaRPr>
          </a:p>
        </p:txBody>
      </p:sp>
      <p:sp>
        <p:nvSpPr>
          <p:cNvPr id="1107" name="Google Shape;1107;p39"/>
          <p:cNvSpPr/>
          <p:nvPr/>
        </p:nvSpPr>
        <p:spPr>
          <a:xfrm>
            <a:off x="1037478" y="6284711"/>
            <a:ext cx="1042892" cy="450246"/>
          </a:xfrm>
          <a:prstGeom prst="roundRect">
            <a:avLst>
              <a:gd fmla="val 16667" name="adj"/>
            </a:avLst>
          </a:prstGeom>
          <a:solidFill>
            <a:srgbClr val="FFFD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8" name="Google Shape;1108;p39"/>
          <p:cNvSpPr txBox="1"/>
          <p:nvPr/>
        </p:nvSpPr>
        <p:spPr>
          <a:xfrm>
            <a:off x="1048951" y="6340557"/>
            <a:ext cx="101994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accent6"/>
                </a:solidFill>
                <a:latin typeface="Arial"/>
                <a:ea typeface="Arial"/>
                <a:cs typeface="Arial"/>
                <a:sym typeface="Arial"/>
              </a:rPr>
              <a:t>主な内容</a:t>
            </a:r>
            <a:endParaRPr b="0" i="0" sz="1400" u="none" cap="none" strike="noStrike">
              <a:solidFill>
                <a:srgbClr val="000000"/>
              </a:solidFill>
              <a:latin typeface="Arial"/>
              <a:ea typeface="Arial"/>
              <a:cs typeface="Arial"/>
              <a:sym typeface="Arial"/>
            </a:endParaRPr>
          </a:p>
        </p:txBody>
      </p:sp>
      <p:sp>
        <p:nvSpPr>
          <p:cNvPr id="1109" name="Google Shape;1109;p39"/>
          <p:cNvSpPr txBox="1"/>
          <p:nvPr/>
        </p:nvSpPr>
        <p:spPr>
          <a:xfrm>
            <a:off x="2315606" y="6255466"/>
            <a:ext cx="138867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身近な税情報</a:t>
            </a:r>
            <a:endParaRPr b="0" i="0" sz="1400" u="none" cap="none" strike="noStrike">
              <a:solidFill>
                <a:schemeClr val="lt1"/>
              </a:solidFill>
              <a:latin typeface="Arial"/>
              <a:ea typeface="Arial"/>
              <a:cs typeface="Arial"/>
              <a:sym typeface="Arial"/>
            </a:endParaRPr>
          </a:p>
        </p:txBody>
      </p:sp>
      <p:sp>
        <p:nvSpPr>
          <p:cNvPr id="1110" name="Google Shape;1110;p39"/>
          <p:cNvSpPr/>
          <p:nvPr/>
        </p:nvSpPr>
        <p:spPr>
          <a:xfrm>
            <a:off x="2245265" y="6361782"/>
            <a:ext cx="95145" cy="9514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1" name="Google Shape;1111;p39"/>
          <p:cNvSpPr txBox="1"/>
          <p:nvPr/>
        </p:nvSpPr>
        <p:spPr>
          <a:xfrm>
            <a:off x="4593111" y="6255466"/>
            <a:ext cx="194701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税の学習コーナー</a:t>
            </a:r>
            <a:endParaRPr b="0" i="0" sz="1400" u="none" cap="none" strike="noStrike">
              <a:solidFill>
                <a:schemeClr val="lt1"/>
              </a:solidFill>
              <a:latin typeface="Arial"/>
              <a:ea typeface="Arial"/>
              <a:cs typeface="Arial"/>
              <a:sym typeface="Arial"/>
            </a:endParaRPr>
          </a:p>
        </p:txBody>
      </p:sp>
      <p:sp>
        <p:nvSpPr>
          <p:cNvPr id="1112" name="Google Shape;1112;p39"/>
          <p:cNvSpPr/>
          <p:nvPr/>
        </p:nvSpPr>
        <p:spPr>
          <a:xfrm>
            <a:off x="4522770" y="6361782"/>
            <a:ext cx="95145" cy="9514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3" name="Google Shape;1113;p39"/>
          <p:cNvSpPr txBox="1"/>
          <p:nvPr/>
        </p:nvSpPr>
        <p:spPr>
          <a:xfrm>
            <a:off x="2315606" y="6495705"/>
            <a:ext cx="227336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記者発表資料、統計情報</a:t>
            </a:r>
            <a:endParaRPr b="0" i="0" sz="1400" u="none" cap="none" strike="noStrike">
              <a:solidFill>
                <a:schemeClr val="lt1"/>
              </a:solidFill>
              <a:latin typeface="Arial"/>
              <a:ea typeface="Arial"/>
              <a:cs typeface="Arial"/>
              <a:sym typeface="Arial"/>
            </a:endParaRPr>
          </a:p>
        </p:txBody>
      </p:sp>
      <p:sp>
        <p:nvSpPr>
          <p:cNvPr id="1114" name="Google Shape;1114;p39"/>
          <p:cNvSpPr/>
          <p:nvPr/>
        </p:nvSpPr>
        <p:spPr>
          <a:xfrm>
            <a:off x="2245265" y="6602021"/>
            <a:ext cx="95145" cy="9514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5" name="Google Shape;1115;p39"/>
          <p:cNvSpPr txBox="1"/>
          <p:nvPr/>
        </p:nvSpPr>
        <p:spPr>
          <a:xfrm>
            <a:off x="4593111" y="6495705"/>
            <a:ext cx="13306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国税庁の紹介</a:t>
            </a:r>
            <a:endParaRPr b="0" i="0" sz="1400" u="none" cap="none" strike="noStrike">
              <a:solidFill>
                <a:srgbClr val="000000"/>
              </a:solidFill>
              <a:latin typeface="Arial"/>
              <a:ea typeface="Arial"/>
              <a:cs typeface="Arial"/>
              <a:sym typeface="Arial"/>
            </a:endParaRPr>
          </a:p>
        </p:txBody>
      </p:sp>
      <p:sp>
        <p:nvSpPr>
          <p:cNvPr id="1116" name="Google Shape;1116;p39"/>
          <p:cNvSpPr/>
          <p:nvPr/>
        </p:nvSpPr>
        <p:spPr>
          <a:xfrm>
            <a:off x="4522770" y="6602021"/>
            <a:ext cx="95145" cy="9514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7" name="Google Shape;1117;p39"/>
          <p:cNvSpPr txBox="1"/>
          <p:nvPr/>
        </p:nvSpPr>
        <p:spPr>
          <a:xfrm>
            <a:off x="6690949" y="6255475"/>
            <a:ext cx="460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 税金相談（タックスアンサー）や福岡国税局の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　 ホームページにもリンクしています。</a:t>
            </a:r>
            <a:endParaRPr b="0" i="0" sz="1400" u="none" cap="none" strike="noStrike">
              <a:solidFill>
                <a:srgbClr val="000000"/>
              </a:solidFill>
              <a:latin typeface="Arial"/>
              <a:ea typeface="Arial"/>
              <a:cs typeface="Arial"/>
              <a:sym typeface="Arial"/>
            </a:endParaRPr>
          </a:p>
        </p:txBody>
      </p:sp>
      <p:cxnSp>
        <p:nvCxnSpPr>
          <p:cNvPr id="1118" name="Google Shape;1118;p39"/>
          <p:cNvCxnSpPr/>
          <p:nvPr/>
        </p:nvCxnSpPr>
        <p:spPr>
          <a:xfrm>
            <a:off x="6386721" y="6314289"/>
            <a:ext cx="0" cy="420668"/>
          </a:xfrm>
          <a:prstGeom prst="straightConnector1">
            <a:avLst/>
          </a:prstGeom>
          <a:noFill/>
          <a:ln cap="flat" cmpd="sng" w="15875">
            <a:solidFill>
              <a:schemeClr val="lt1"/>
            </a:solidFill>
            <a:prstDash val="solid"/>
            <a:miter lim="0"/>
            <a:headEnd len="sm" w="sm" type="none"/>
            <a:tailEnd len="sm" w="sm" type="none"/>
          </a:ln>
        </p:spPr>
      </p:cxnSp>
      <p:pic>
        <p:nvPicPr>
          <p:cNvPr id="1119" name="Google Shape;1119;p39"/>
          <p:cNvPicPr preferRelativeResize="0"/>
          <p:nvPr/>
        </p:nvPicPr>
        <p:blipFill rotWithShape="1">
          <a:blip r:embed="rId7">
            <a:alphaModFix/>
          </a:blip>
          <a:srcRect b="0" l="0" r="0" t="0"/>
          <a:stretch/>
        </p:blipFill>
        <p:spPr>
          <a:xfrm>
            <a:off x="6352394" y="819568"/>
            <a:ext cx="4869963" cy="562327"/>
          </a:xfrm>
          <a:prstGeom prst="rect">
            <a:avLst/>
          </a:prstGeom>
          <a:noFill/>
          <a:ln>
            <a:noFill/>
          </a:ln>
        </p:spPr>
      </p:pic>
      <p:sp>
        <p:nvSpPr>
          <p:cNvPr id="1120" name="Google Shape;1120;p39"/>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933E87"/>
                </a:solidFill>
                <a:latin typeface="Arial"/>
                <a:ea typeface="Arial"/>
                <a:cs typeface="Arial"/>
                <a:sym typeface="Arial"/>
              </a:rPr>
              <a:t>7.これからの社会と税</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81"/>
                                        </p:tgtEl>
                                        <p:attrNameLst>
                                          <p:attrName>style.visibility</p:attrName>
                                        </p:attrNameLst>
                                      </p:cBhvr>
                                      <p:to>
                                        <p:strVal val="visible"/>
                                      </p:to>
                                    </p:set>
                                    <p:animEffect filter="fade" transition="in">
                                      <p:cBhvr>
                                        <p:cTn dur="500"/>
                                        <p:tgtEl>
                                          <p:spTgt spid="1081"/>
                                        </p:tgtEl>
                                      </p:cBhvr>
                                    </p:animEffect>
                                  </p:childTnLst>
                                </p:cTn>
                              </p:par>
                              <p:par>
                                <p:cTn fill="hold" nodeType="withEffect" presetClass="entr" presetID="10" presetSubtype="0">
                                  <p:stCondLst>
                                    <p:cond delay="0"/>
                                  </p:stCondLst>
                                  <p:childTnLst>
                                    <p:set>
                                      <p:cBhvr>
                                        <p:cTn dur="1" fill="hold">
                                          <p:stCondLst>
                                            <p:cond delay="0"/>
                                          </p:stCondLst>
                                        </p:cTn>
                                        <p:tgtEl>
                                          <p:spTgt spid="1090"/>
                                        </p:tgtEl>
                                        <p:attrNameLst>
                                          <p:attrName>style.visibility</p:attrName>
                                        </p:attrNameLst>
                                      </p:cBhvr>
                                      <p:to>
                                        <p:strVal val="visible"/>
                                      </p:to>
                                    </p:set>
                                    <p:animEffect filter="fade" transition="in">
                                      <p:cBhvr>
                                        <p:cTn dur="500"/>
                                        <p:tgtEl>
                                          <p:spTgt spid="1090"/>
                                        </p:tgtEl>
                                      </p:cBhvr>
                                    </p:animEffect>
                                  </p:childTnLst>
                                </p:cTn>
                              </p:par>
                              <p:par>
                                <p:cTn fill="hold" nodeType="with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500"/>
                                        <p:tgtEl>
                                          <p:spTgt spid="1091"/>
                                        </p:tgtEl>
                                      </p:cBhvr>
                                    </p:animEffect>
                                  </p:childTnLst>
                                </p:cTn>
                              </p:par>
                              <p:par>
                                <p:cTn fill="hold" nodeType="withEffect" presetClass="entr" presetID="10" presetSubtype="0">
                                  <p:stCondLst>
                                    <p:cond delay="0"/>
                                  </p:stCondLst>
                                  <p:childTnLst>
                                    <p:set>
                                      <p:cBhvr>
                                        <p:cTn dur="1" fill="hold">
                                          <p:stCondLst>
                                            <p:cond delay="0"/>
                                          </p:stCondLst>
                                        </p:cTn>
                                        <p:tgtEl>
                                          <p:spTgt spid="1092"/>
                                        </p:tgtEl>
                                        <p:attrNameLst>
                                          <p:attrName>style.visibility</p:attrName>
                                        </p:attrNameLst>
                                      </p:cBhvr>
                                      <p:to>
                                        <p:strVal val="visible"/>
                                      </p:to>
                                    </p:set>
                                    <p:animEffect filter="fade" transition="in">
                                      <p:cBhvr>
                                        <p:cTn dur="500"/>
                                        <p:tgtEl>
                                          <p:spTgt spid="1092"/>
                                        </p:tgtEl>
                                      </p:cBhvr>
                                    </p:animEffect>
                                  </p:childTnLst>
                                </p:cTn>
                              </p:par>
                              <p:par>
                                <p:cTn fill="hold" nodeType="withEffect" presetClass="entr" presetID="10" presetSubtype="0">
                                  <p:stCondLst>
                                    <p:cond delay="0"/>
                                  </p:stCondLst>
                                  <p:childTnLst>
                                    <p:set>
                                      <p:cBhvr>
                                        <p:cTn dur="1" fill="hold">
                                          <p:stCondLst>
                                            <p:cond delay="0"/>
                                          </p:stCondLst>
                                        </p:cTn>
                                        <p:tgtEl>
                                          <p:spTgt spid="1083"/>
                                        </p:tgtEl>
                                        <p:attrNameLst>
                                          <p:attrName>style.visibility</p:attrName>
                                        </p:attrNameLst>
                                      </p:cBhvr>
                                      <p:to>
                                        <p:strVal val="visible"/>
                                      </p:to>
                                    </p:set>
                                    <p:animEffect filter="fade" transition="in">
                                      <p:cBhvr>
                                        <p:cTn dur="500"/>
                                        <p:tgtEl>
                                          <p:spTgt spid="1083"/>
                                        </p:tgtEl>
                                      </p:cBhvr>
                                    </p:animEffect>
                                  </p:childTnLst>
                                </p:cTn>
                              </p:par>
                              <p:par>
                                <p:cTn fill="hold" nodeType="with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500"/>
                                        <p:tgtEl>
                                          <p:spTgt spid="111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93"/>
                                        </p:tgtEl>
                                        <p:attrNameLst>
                                          <p:attrName>style.visibility</p:attrName>
                                        </p:attrNameLst>
                                      </p:cBhvr>
                                      <p:to>
                                        <p:strVal val="visible"/>
                                      </p:to>
                                    </p:set>
                                    <p:animEffect filter="fade" transition="in">
                                      <p:cBhvr>
                                        <p:cTn dur="500"/>
                                        <p:tgtEl>
                                          <p:spTgt spid="1093"/>
                                        </p:tgtEl>
                                      </p:cBhvr>
                                    </p:animEffect>
                                  </p:childTnLst>
                                </p:cTn>
                              </p:par>
                              <p:par>
                                <p:cTn fill="hold" nodeType="withEffect" presetClass="entr" presetID="10" presetSubtype="0">
                                  <p:stCondLst>
                                    <p:cond delay="0"/>
                                  </p:stCondLst>
                                  <p:childTnLst>
                                    <p:set>
                                      <p:cBhvr>
                                        <p:cTn dur="1" fill="hold">
                                          <p:stCondLst>
                                            <p:cond delay="0"/>
                                          </p:stCondLst>
                                        </p:cTn>
                                        <p:tgtEl>
                                          <p:spTgt spid="1094"/>
                                        </p:tgtEl>
                                        <p:attrNameLst>
                                          <p:attrName>style.visibility</p:attrName>
                                        </p:attrNameLst>
                                      </p:cBhvr>
                                      <p:to>
                                        <p:strVal val="visible"/>
                                      </p:to>
                                    </p:set>
                                    <p:animEffect filter="fade" transition="in">
                                      <p:cBhvr>
                                        <p:cTn dur="500"/>
                                        <p:tgtEl>
                                          <p:spTgt spid="10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5"/>
                                        </p:tgtEl>
                                        <p:attrNameLst>
                                          <p:attrName>style.visibility</p:attrName>
                                        </p:attrNameLst>
                                      </p:cBhvr>
                                      <p:to>
                                        <p:strVal val="visible"/>
                                      </p:to>
                                    </p:set>
                                    <p:animEffect filter="fade" transition="in">
                                      <p:cBhvr>
                                        <p:cTn dur="500"/>
                                        <p:tgtEl>
                                          <p:spTgt spid="1095"/>
                                        </p:tgtEl>
                                      </p:cBhvr>
                                    </p:animEffect>
                                  </p:childTnLst>
                                </p:cTn>
                              </p:par>
                              <p:par>
                                <p:cTn fill="hold" nodeType="withEffect" presetClass="entr" presetID="10" presetSubtype="0">
                                  <p:stCondLst>
                                    <p:cond delay="0"/>
                                  </p:stCondLst>
                                  <p:childTnLst>
                                    <p:set>
                                      <p:cBhvr>
                                        <p:cTn dur="1" fill="hold">
                                          <p:stCondLst>
                                            <p:cond delay="0"/>
                                          </p:stCondLst>
                                        </p:cTn>
                                        <p:tgtEl>
                                          <p:spTgt spid="1096"/>
                                        </p:tgtEl>
                                        <p:attrNameLst>
                                          <p:attrName>style.visibility</p:attrName>
                                        </p:attrNameLst>
                                      </p:cBhvr>
                                      <p:to>
                                        <p:strVal val="visible"/>
                                      </p:to>
                                    </p:set>
                                    <p:animEffect filter="fade" transition="in">
                                      <p:cBhvr>
                                        <p:cTn dur="500"/>
                                        <p:tgtEl>
                                          <p:spTgt spid="1096"/>
                                        </p:tgtEl>
                                      </p:cBhvr>
                                    </p:animEffect>
                                  </p:childTnLst>
                                </p:cTn>
                              </p:par>
                              <p:par>
                                <p:cTn fill="hold" nodeType="withEffect" presetClass="entr" presetID="10" presetSubtype="0">
                                  <p:stCondLst>
                                    <p:cond delay="0"/>
                                  </p:stCondLst>
                                  <p:childTnLst>
                                    <p:set>
                                      <p:cBhvr>
                                        <p:cTn dur="1" fill="hold">
                                          <p:stCondLst>
                                            <p:cond delay="0"/>
                                          </p:stCondLst>
                                        </p:cTn>
                                        <p:tgtEl>
                                          <p:spTgt spid="1097"/>
                                        </p:tgtEl>
                                        <p:attrNameLst>
                                          <p:attrName>style.visibility</p:attrName>
                                        </p:attrNameLst>
                                      </p:cBhvr>
                                      <p:to>
                                        <p:strVal val="visible"/>
                                      </p:to>
                                    </p:set>
                                    <p:animEffect filter="fade" transition="in">
                                      <p:cBhvr>
                                        <p:cTn dur="500"/>
                                        <p:tgtEl>
                                          <p:spTgt spid="1097"/>
                                        </p:tgtEl>
                                      </p:cBhvr>
                                    </p:animEffect>
                                  </p:childTnLst>
                                </p:cTn>
                              </p:par>
                              <p:par>
                                <p:cTn fill="hold" nodeType="withEffect" presetClass="entr" presetID="10" presetSubtype="0">
                                  <p:stCondLst>
                                    <p:cond delay="0"/>
                                  </p:stCondLst>
                                  <p:childTnLst>
                                    <p:set>
                                      <p:cBhvr>
                                        <p:cTn dur="1" fill="hold">
                                          <p:stCondLst>
                                            <p:cond delay="0"/>
                                          </p:stCondLst>
                                        </p:cTn>
                                        <p:tgtEl>
                                          <p:spTgt spid="1098"/>
                                        </p:tgtEl>
                                        <p:attrNameLst>
                                          <p:attrName>style.visibility</p:attrName>
                                        </p:attrNameLst>
                                      </p:cBhvr>
                                      <p:to>
                                        <p:strVal val="visible"/>
                                      </p:to>
                                    </p:set>
                                    <p:animEffect filter="fade" transition="in">
                                      <p:cBhvr>
                                        <p:cTn dur="500"/>
                                        <p:tgtEl>
                                          <p:spTgt spid="1098"/>
                                        </p:tgtEl>
                                      </p:cBhvr>
                                    </p:animEffect>
                                  </p:childTnLst>
                                </p:cTn>
                              </p:par>
                              <p:par>
                                <p:cTn fill="hold" nodeType="withEffect" presetClass="entr" presetID="10" presetSubtype="0">
                                  <p:stCondLst>
                                    <p:cond delay="0"/>
                                  </p:stCondLst>
                                  <p:childTnLst>
                                    <p:set>
                                      <p:cBhvr>
                                        <p:cTn dur="1" fill="hold">
                                          <p:stCondLst>
                                            <p:cond delay="0"/>
                                          </p:stCondLst>
                                        </p:cTn>
                                        <p:tgtEl>
                                          <p:spTgt spid="1099"/>
                                        </p:tgtEl>
                                        <p:attrNameLst>
                                          <p:attrName>style.visibility</p:attrName>
                                        </p:attrNameLst>
                                      </p:cBhvr>
                                      <p:to>
                                        <p:strVal val="visible"/>
                                      </p:to>
                                    </p:set>
                                    <p:animEffect filter="fade" transition="in">
                                      <p:cBhvr>
                                        <p:cTn dur="500"/>
                                        <p:tgtEl>
                                          <p:spTgt spid="1099"/>
                                        </p:tgtEl>
                                      </p:cBhvr>
                                    </p:animEffect>
                                  </p:childTnLst>
                                </p:cTn>
                              </p:par>
                              <p:par>
                                <p:cTn fill="hold" nodeType="withEffect" presetClass="entr" presetID="10" presetSubtype="0">
                                  <p:stCondLst>
                                    <p:cond delay="0"/>
                                  </p:stCondLst>
                                  <p:childTnLst>
                                    <p:set>
                                      <p:cBhvr>
                                        <p:cTn dur="1" fill="hold">
                                          <p:stCondLst>
                                            <p:cond delay="0"/>
                                          </p:stCondLst>
                                        </p:cTn>
                                        <p:tgtEl>
                                          <p:spTgt spid="1100"/>
                                        </p:tgtEl>
                                        <p:attrNameLst>
                                          <p:attrName>style.visibility</p:attrName>
                                        </p:attrNameLst>
                                      </p:cBhvr>
                                      <p:to>
                                        <p:strVal val="visible"/>
                                      </p:to>
                                    </p:set>
                                    <p:animEffect filter="fade" transition="in">
                                      <p:cBhvr>
                                        <p:cTn dur="500"/>
                                        <p:tgtEl>
                                          <p:spTgt spid="1100"/>
                                        </p:tgtEl>
                                      </p:cBhvr>
                                    </p:animEffect>
                                  </p:childTnLst>
                                </p:cTn>
                              </p:par>
                              <p:par>
                                <p:cTn fill="hold" nodeType="withEffect" presetClass="entr" presetID="10" presetSubtype="0">
                                  <p:stCondLst>
                                    <p:cond delay="0"/>
                                  </p:stCondLst>
                                  <p:childTnLst>
                                    <p:set>
                                      <p:cBhvr>
                                        <p:cTn dur="1" fill="hold">
                                          <p:stCondLst>
                                            <p:cond delay="0"/>
                                          </p:stCondLst>
                                        </p:cTn>
                                        <p:tgtEl>
                                          <p:spTgt spid="1101"/>
                                        </p:tgtEl>
                                        <p:attrNameLst>
                                          <p:attrName>style.visibility</p:attrName>
                                        </p:attrNameLst>
                                      </p:cBhvr>
                                      <p:to>
                                        <p:strVal val="visible"/>
                                      </p:to>
                                    </p:set>
                                    <p:animEffect filter="fade" transition="in">
                                      <p:cBhvr>
                                        <p:cTn dur="500"/>
                                        <p:tgtEl>
                                          <p:spTgt spid="1101"/>
                                        </p:tgtEl>
                                      </p:cBhvr>
                                    </p:animEffect>
                                  </p:childTnLst>
                                </p:cTn>
                              </p:par>
                              <p:par>
                                <p:cTn fill="hold" nodeType="with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500"/>
                                        <p:tgtEl>
                                          <p:spTgt spid="1102"/>
                                        </p:tgtEl>
                                      </p:cBhvr>
                                    </p:animEffect>
                                  </p:childTnLst>
                                </p:cTn>
                              </p:par>
                              <p:par>
                                <p:cTn fill="hold" nodeType="with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500"/>
                                        <p:tgtEl>
                                          <p:spTgt spid="1103"/>
                                        </p:tgtEl>
                                      </p:cBhvr>
                                    </p:animEffect>
                                  </p:childTnLst>
                                </p:cTn>
                              </p:par>
                              <p:par>
                                <p:cTn fill="hold" nodeType="with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500"/>
                                        <p:tgtEl>
                                          <p:spTgt spid="1104"/>
                                        </p:tgtEl>
                                      </p:cBhvr>
                                    </p:animEffect>
                                  </p:childTnLst>
                                </p:cTn>
                              </p:par>
                              <p:par>
                                <p:cTn fill="hold" nodeType="with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500"/>
                                        <p:tgtEl>
                                          <p:spTgt spid="11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500"/>
                                        <p:tgtEl>
                                          <p:spTgt spid="1106"/>
                                        </p:tgtEl>
                                      </p:cBhvr>
                                    </p:animEffect>
                                  </p:childTnLst>
                                </p:cTn>
                              </p:par>
                              <p:par>
                                <p:cTn fill="hold" nodeType="withEffect" presetClass="entr" presetID="10" presetSubtype="0">
                                  <p:stCondLst>
                                    <p:cond delay="0"/>
                                  </p:stCondLst>
                                  <p:childTnLst>
                                    <p:set>
                                      <p:cBhvr>
                                        <p:cTn dur="1" fill="hold">
                                          <p:stCondLst>
                                            <p:cond delay="0"/>
                                          </p:stCondLst>
                                        </p:cTn>
                                        <p:tgtEl>
                                          <p:spTgt spid="1107"/>
                                        </p:tgtEl>
                                        <p:attrNameLst>
                                          <p:attrName>style.visibility</p:attrName>
                                        </p:attrNameLst>
                                      </p:cBhvr>
                                      <p:to>
                                        <p:strVal val="visible"/>
                                      </p:to>
                                    </p:set>
                                    <p:animEffect filter="fade" transition="in">
                                      <p:cBhvr>
                                        <p:cTn dur="500"/>
                                        <p:tgtEl>
                                          <p:spTgt spid="1107"/>
                                        </p:tgtEl>
                                      </p:cBhvr>
                                    </p:animEffect>
                                  </p:childTnLst>
                                </p:cTn>
                              </p:par>
                              <p:par>
                                <p:cTn fill="hold" nodeType="with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500"/>
                                        <p:tgtEl>
                                          <p:spTgt spid="1108"/>
                                        </p:tgtEl>
                                      </p:cBhvr>
                                    </p:animEffect>
                                  </p:childTnLst>
                                </p:cTn>
                              </p:par>
                              <p:par>
                                <p:cTn fill="hold" nodeType="with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500"/>
                                        <p:tgtEl>
                                          <p:spTgt spid="1109"/>
                                        </p:tgtEl>
                                      </p:cBhvr>
                                    </p:animEffect>
                                  </p:childTnLst>
                                </p:cTn>
                              </p:par>
                              <p:par>
                                <p:cTn fill="hold" nodeType="withEffect" presetClass="entr" presetID="10" presetSubtype="0">
                                  <p:stCondLst>
                                    <p:cond delay="0"/>
                                  </p:stCondLst>
                                  <p:childTnLst>
                                    <p:set>
                                      <p:cBhvr>
                                        <p:cTn dur="1" fill="hold">
                                          <p:stCondLst>
                                            <p:cond delay="0"/>
                                          </p:stCondLst>
                                        </p:cTn>
                                        <p:tgtEl>
                                          <p:spTgt spid="1110"/>
                                        </p:tgtEl>
                                        <p:attrNameLst>
                                          <p:attrName>style.visibility</p:attrName>
                                        </p:attrNameLst>
                                      </p:cBhvr>
                                      <p:to>
                                        <p:strVal val="visible"/>
                                      </p:to>
                                    </p:set>
                                    <p:animEffect filter="fade" transition="in">
                                      <p:cBhvr>
                                        <p:cTn dur="500"/>
                                        <p:tgtEl>
                                          <p:spTgt spid="1110"/>
                                        </p:tgtEl>
                                      </p:cBhvr>
                                    </p:animEffect>
                                  </p:childTnLst>
                                </p:cTn>
                              </p:par>
                              <p:par>
                                <p:cTn fill="hold" nodeType="withEffect" presetClass="entr" presetID="10" presetSubtype="0">
                                  <p:stCondLst>
                                    <p:cond delay="0"/>
                                  </p:stCondLst>
                                  <p:childTnLst>
                                    <p:set>
                                      <p:cBhvr>
                                        <p:cTn dur="1" fill="hold">
                                          <p:stCondLst>
                                            <p:cond delay="0"/>
                                          </p:stCondLst>
                                        </p:cTn>
                                        <p:tgtEl>
                                          <p:spTgt spid="1111"/>
                                        </p:tgtEl>
                                        <p:attrNameLst>
                                          <p:attrName>style.visibility</p:attrName>
                                        </p:attrNameLst>
                                      </p:cBhvr>
                                      <p:to>
                                        <p:strVal val="visible"/>
                                      </p:to>
                                    </p:set>
                                    <p:animEffect filter="fade" transition="in">
                                      <p:cBhvr>
                                        <p:cTn dur="500"/>
                                        <p:tgtEl>
                                          <p:spTgt spid="1111"/>
                                        </p:tgtEl>
                                      </p:cBhvr>
                                    </p:animEffect>
                                  </p:childTnLst>
                                </p:cTn>
                              </p:par>
                              <p:par>
                                <p:cTn fill="hold" nodeType="with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500"/>
                                        <p:tgtEl>
                                          <p:spTgt spid="1112"/>
                                        </p:tgtEl>
                                      </p:cBhvr>
                                    </p:animEffect>
                                  </p:childTnLst>
                                </p:cTn>
                              </p:par>
                              <p:par>
                                <p:cTn fill="hold" nodeType="with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500"/>
                                        <p:tgtEl>
                                          <p:spTgt spid="1113"/>
                                        </p:tgtEl>
                                      </p:cBhvr>
                                    </p:animEffect>
                                  </p:childTnLst>
                                </p:cTn>
                              </p:par>
                              <p:par>
                                <p:cTn fill="hold" nodeType="with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500"/>
                                        <p:tgtEl>
                                          <p:spTgt spid="1114"/>
                                        </p:tgtEl>
                                      </p:cBhvr>
                                    </p:animEffect>
                                  </p:childTnLst>
                                </p:cTn>
                              </p:par>
                              <p:par>
                                <p:cTn fill="hold" nodeType="withEffect" presetClass="entr" presetID="10" presetSubtype="0">
                                  <p:stCondLst>
                                    <p:cond delay="0"/>
                                  </p:stCondLst>
                                  <p:childTnLst>
                                    <p:set>
                                      <p:cBhvr>
                                        <p:cTn dur="1" fill="hold">
                                          <p:stCondLst>
                                            <p:cond delay="0"/>
                                          </p:stCondLst>
                                        </p:cTn>
                                        <p:tgtEl>
                                          <p:spTgt spid="1115"/>
                                        </p:tgtEl>
                                        <p:attrNameLst>
                                          <p:attrName>style.visibility</p:attrName>
                                        </p:attrNameLst>
                                      </p:cBhvr>
                                      <p:to>
                                        <p:strVal val="visible"/>
                                      </p:to>
                                    </p:set>
                                    <p:animEffect filter="fade" transition="in">
                                      <p:cBhvr>
                                        <p:cTn dur="500"/>
                                        <p:tgtEl>
                                          <p:spTgt spid="1115"/>
                                        </p:tgtEl>
                                      </p:cBhvr>
                                    </p:animEffect>
                                  </p:childTnLst>
                                </p:cTn>
                              </p:par>
                              <p:par>
                                <p:cTn fill="hold" nodeType="withEffect" presetClass="entr" presetID="10" presetSubtype="0">
                                  <p:stCondLst>
                                    <p:cond delay="0"/>
                                  </p:stCondLst>
                                  <p:childTnLst>
                                    <p:set>
                                      <p:cBhvr>
                                        <p:cTn dur="1" fill="hold">
                                          <p:stCondLst>
                                            <p:cond delay="0"/>
                                          </p:stCondLst>
                                        </p:cTn>
                                        <p:tgtEl>
                                          <p:spTgt spid="1116"/>
                                        </p:tgtEl>
                                        <p:attrNameLst>
                                          <p:attrName>style.visibility</p:attrName>
                                        </p:attrNameLst>
                                      </p:cBhvr>
                                      <p:to>
                                        <p:strVal val="visible"/>
                                      </p:to>
                                    </p:set>
                                    <p:animEffect filter="fade" transition="in">
                                      <p:cBhvr>
                                        <p:cTn dur="500"/>
                                        <p:tgtEl>
                                          <p:spTgt spid="1116"/>
                                        </p:tgtEl>
                                      </p:cBhvr>
                                    </p:animEffect>
                                  </p:childTnLst>
                                </p:cTn>
                              </p:par>
                              <p:par>
                                <p:cTn fill="hold" nodeType="withEffect" presetClass="entr" presetID="10" presetSubtype="0">
                                  <p:stCondLst>
                                    <p:cond delay="0"/>
                                  </p:stCondLst>
                                  <p:childTnLst>
                                    <p:set>
                                      <p:cBhvr>
                                        <p:cTn dur="1" fill="hold">
                                          <p:stCondLst>
                                            <p:cond delay="0"/>
                                          </p:stCondLst>
                                        </p:cTn>
                                        <p:tgtEl>
                                          <p:spTgt spid="1117"/>
                                        </p:tgtEl>
                                        <p:attrNameLst>
                                          <p:attrName>style.visibility</p:attrName>
                                        </p:attrNameLst>
                                      </p:cBhvr>
                                      <p:to>
                                        <p:strVal val="visible"/>
                                      </p:to>
                                    </p:set>
                                    <p:animEffect filter="fade" transition="in">
                                      <p:cBhvr>
                                        <p:cTn dur="500"/>
                                        <p:tgtEl>
                                          <p:spTgt spid="1117"/>
                                        </p:tgtEl>
                                      </p:cBhvr>
                                    </p:animEffect>
                                  </p:childTnLst>
                                </p:cTn>
                              </p:par>
                              <p:par>
                                <p:cTn fill="hold" nodeType="with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500"/>
                                        <p:tgtEl>
                                          <p:spTgt spid="1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grpSp>
        <p:nvGrpSpPr>
          <p:cNvPr id="1125" name="Google Shape;1125;p40"/>
          <p:cNvGrpSpPr/>
          <p:nvPr/>
        </p:nvGrpSpPr>
        <p:grpSpPr>
          <a:xfrm>
            <a:off x="969643" y="1592850"/>
            <a:ext cx="4870800" cy="4482898"/>
            <a:chOff x="969643" y="1592850"/>
            <a:chExt cx="4870800" cy="4482898"/>
          </a:xfrm>
        </p:grpSpPr>
        <p:pic>
          <p:nvPicPr>
            <p:cNvPr id="1126" name="Google Shape;1126;p40"/>
            <p:cNvPicPr preferRelativeResize="0"/>
            <p:nvPr/>
          </p:nvPicPr>
          <p:blipFill rotWithShape="1">
            <a:blip r:embed="rId3">
              <a:alphaModFix/>
            </a:blip>
            <a:srcRect b="0" l="0" r="0" t="0"/>
            <a:stretch/>
          </p:blipFill>
          <p:spPr>
            <a:xfrm>
              <a:off x="969643" y="1592850"/>
              <a:ext cx="4870800" cy="2763192"/>
            </a:xfrm>
            <a:prstGeom prst="rect">
              <a:avLst/>
            </a:prstGeom>
            <a:noFill/>
            <a:ln>
              <a:noFill/>
            </a:ln>
          </p:spPr>
        </p:pic>
        <p:pic>
          <p:nvPicPr>
            <p:cNvPr id="1127" name="Google Shape;1127;p40"/>
            <p:cNvPicPr preferRelativeResize="0"/>
            <p:nvPr/>
          </p:nvPicPr>
          <p:blipFill rotWithShape="1">
            <a:blip r:embed="rId4">
              <a:alphaModFix/>
            </a:blip>
            <a:srcRect b="11823" l="25959" r="0" t="0"/>
            <a:stretch/>
          </p:blipFill>
          <p:spPr>
            <a:xfrm>
              <a:off x="2233394" y="3639234"/>
              <a:ext cx="3604486" cy="2436514"/>
            </a:xfrm>
            <a:prstGeom prst="rect">
              <a:avLst/>
            </a:prstGeom>
            <a:noFill/>
            <a:ln>
              <a:noFill/>
            </a:ln>
          </p:spPr>
        </p:pic>
        <p:sp>
          <p:nvSpPr>
            <p:cNvPr id="1128" name="Google Shape;1128;p40"/>
            <p:cNvSpPr/>
            <p:nvPr/>
          </p:nvSpPr>
          <p:spPr>
            <a:xfrm>
              <a:off x="969643" y="1592850"/>
              <a:ext cx="4869963" cy="4482898"/>
            </a:xfrm>
            <a:prstGeom prst="roundRect">
              <a:avLst>
                <a:gd fmla="val 943" name="adj"/>
              </a:avLst>
            </a:prstGeom>
            <a:noFill/>
            <a:ln cap="flat" cmpd="sng" w="7620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129" name="Google Shape;1129;p40"/>
          <p:cNvSpPr/>
          <p:nvPr/>
        </p:nvSpPr>
        <p:spPr>
          <a:xfrm>
            <a:off x="1000234" y="2567127"/>
            <a:ext cx="1254810" cy="183355"/>
          </a:xfrm>
          <a:prstGeom prst="rect">
            <a:avLst/>
          </a:prstGeom>
          <a:noFill/>
          <a:ln cap="flat" cmpd="sng" w="3810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descr="カーソル 単色塗りつぶし" id="1130" name="Google Shape;1130;p40"/>
          <p:cNvSpPr/>
          <p:nvPr/>
        </p:nvSpPr>
        <p:spPr>
          <a:xfrm rot="1389093">
            <a:off x="1904423" y="2612388"/>
            <a:ext cx="303223" cy="303223"/>
          </a:xfrm>
          <a:prstGeom prst="rect">
            <a:avLst/>
          </a:prstGeom>
          <a:noFill/>
          <a:ln>
            <a:noFill/>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31" name="Google Shape;1131;p40"/>
          <p:cNvGrpSpPr/>
          <p:nvPr/>
        </p:nvGrpSpPr>
        <p:grpSpPr>
          <a:xfrm>
            <a:off x="6543152" y="1382676"/>
            <a:ext cx="4015800" cy="2278381"/>
            <a:chOff x="6351559" y="1534219"/>
            <a:chExt cx="4270435" cy="2422849"/>
          </a:xfrm>
        </p:grpSpPr>
        <p:pic>
          <p:nvPicPr>
            <p:cNvPr id="1132" name="Google Shape;1132;p40"/>
            <p:cNvPicPr preferRelativeResize="0"/>
            <p:nvPr/>
          </p:nvPicPr>
          <p:blipFill rotWithShape="1">
            <a:blip r:embed="rId5">
              <a:alphaModFix/>
            </a:blip>
            <a:srcRect b="0" l="0" r="0" t="0"/>
            <a:stretch/>
          </p:blipFill>
          <p:spPr>
            <a:xfrm>
              <a:off x="6351559" y="1534219"/>
              <a:ext cx="4268336" cy="2401217"/>
            </a:xfrm>
            <a:prstGeom prst="rect">
              <a:avLst/>
            </a:prstGeom>
            <a:noFill/>
            <a:ln>
              <a:noFill/>
            </a:ln>
          </p:spPr>
        </p:pic>
        <p:sp>
          <p:nvSpPr>
            <p:cNvPr id="1133" name="Google Shape;1133;p40"/>
            <p:cNvSpPr/>
            <p:nvPr/>
          </p:nvSpPr>
          <p:spPr>
            <a:xfrm>
              <a:off x="6354391" y="1535652"/>
              <a:ext cx="4267603" cy="2421416"/>
            </a:xfrm>
            <a:prstGeom prst="roundRect">
              <a:avLst>
                <a:gd fmla="val 943" name="adj"/>
              </a:avLst>
            </a:prstGeom>
            <a:noFill/>
            <a:ln cap="flat" cmpd="sng" w="5080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1134" name="Google Shape;1134;p40"/>
          <p:cNvGrpSpPr/>
          <p:nvPr/>
        </p:nvGrpSpPr>
        <p:grpSpPr>
          <a:xfrm>
            <a:off x="6543891" y="3797367"/>
            <a:ext cx="4013137" cy="2278381"/>
            <a:chOff x="6352345" y="4190922"/>
            <a:chExt cx="4267603" cy="2422849"/>
          </a:xfrm>
        </p:grpSpPr>
        <p:pic>
          <p:nvPicPr>
            <p:cNvPr id="1135" name="Google Shape;1135;p40"/>
            <p:cNvPicPr preferRelativeResize="0"/>
            <p:nvPr/>
          </p:nvPicPr>
          <p:blipFill rotWithShape="1">
            <a:blip r:embed="rId6">
              <a:alphaModFix/>
            </a:blip>
            <a:srcRect b="0" l="0" r="0" t="0"/>
            <a:stretch/>
          </p:blipFill>
          <p:spPr>
            <a:xfrm>
              <a:off x="6365354" y="4190922"/>
              <a:ext cx="4236655" cy="2401217"/>
            </a:xfrm>
            <a:prstGeom prst="rect">
              <a:avLst/>
            </a:prstGeom>
            <a:noFill/>
            <a:ln>
              <a:noFill/>
            </a:ln>
          </p:spPr>
        </p:pic>
        <p:sp>
          <p:nvSpPr>
            <p:cNvPr id="1136" name="Google Shape;1136;p40"/>
            <p:cNvSpPr/>
            <p:nvPr/>
          </p:nvSpPr>
          <p:spPr>
            <a:xfrm>
              <a:off x="6352345" y="4192355"/>
              <a:ext cx="4267603" cy="2421416"/>
            </a:xfrm>
            <a:prstGeom prst="roundRect">
              <a:avLst>
                <a:gd fmla="val 943" name="adj"/>
              </a:avLst>
            </a:prstGeom>
            <a:noFill/>
            <a:ln cap="flat" cmpd="sng" w="5080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137" name="Google Shape;1137;p40"/>
          <p:cNvSpPr/>
          <p:nvPr/>
        </p:nvSpPr>
        <p:spPr>
          <a:xfrm>
            <a:off x="8200559" y="1447890"/>
            <a:ext cx="629731" cy="648966"/>
          </a:xfrm>
          <a:prstGeom prst="ellipse">
            <a:avLst/>
          </a:prstGeom>
          <a:noFill/>
          <a:ln cap="rnd" cmpd="sng" w="19050">
            <a:solidFill>
              <a:srgbClr val="DE5C5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138" name="Google Shape;1138;p40"/>
          <p:cNvPicPr preferRelativeResize="0"/>
          <p:nvPr/>
        </p:nvPicPr>
        <p:blipFill rotWithShape="1">
          <a:blip r:embed="rId5">
            <a:alphaModFix/>
          </a:blip>
          <a:srcRect b="69568" l="40641" r="44412" t="3861"/>
          <a:stretch/>
        </p:blipFill>
        <p:spPr>
          <a:xfrm>
            <a:off x="9346821" y="1495120"/>
            <a:ext cx="1612092" cy="1612092"/>
          </a:xfrm>
          <a:prstGeom prst="ellipse">
            <a:avLst/>
          </a:prstGeom>
          <a:noFill/>
          <a:ln cap="flat" cmpd="sng" w="38100">
            <a:solidFill>
              <a:srgbClr val="DE5C5C"/>
            </a:solidFill>
            <a:prstDash val="solid"/>
            <a:round/>
            <a:headEnd len="sm" w="sm" type="none"/>
            <a:tailEnd len="sm" w="sm" type="none"/>
          </a:ln>
          <a:effectLst>
            <a:outerShdw blurRad="63500" sx="102000" rotWithShape="0" algn="ctr" sy="102000">
              <a:srgbClr val="000000">
                <a:alpha val="40000"/>
              </a:srgbClr>
            </a:outerShdw>
          </a:effectLst>
        </p:spPr>
      </p:pic>
      <p:sp>
        <p:nvSpPr>
          <p:cNvPr id="1139" name="Google Shape;1139;p40"/>
          <p:cNvSpPr/>
          <p:nvPr/>
        </p:nvSpPr>
        <p:spPr>
          <a:xfrm>
            <a:off x="9837103" y="2113957"/>
            <a:ext cx="740849" cy="173114"/>
          </a:xfrm>
          <a:prstGeom prst="rect">
            <a:avLst/>
          </a:prstGeom>
          <a:noFill/>
          <a:ln cap="flat" cmpd="sng" w="3810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descr="カーソル 単色塗りつぶし" id="1140" name="Google Shape;1140;p40"/>
          <p:cNvSpPr/>
          <p:nvPr/>
        </p:nvSpPr>
        <p:spPr>
          <a:xfrm rot="1389093">
            <a:off x="10341926" y="2161199"/>
            <a:ext cx="303223" cy="303223"/>
          </a:xfrm>
          <a:prstGeom prst="rect">
            <a:avLst/>
          </a:prstGeom>
          <a:noFill/>
          <a:ln>
            <a:noFill/>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41" name="Google Shape;1141;p40"/>
          <p:cNvCxnSpPr>
            <a:stCxn id="1137" idx="7"/>
          </p:cNvCxnSpPr>
          <p:nvPr/>
        </p:nvCxnSpPr>
        <p:spPr>
          <a:xfrm>
            <a:off x="8738068" y="1542929"/>
            <a:ext cx="1005300" cy="40800"/>
          </a:xfrm>
          <a:prstGeom prst="straightConnector1">
            <a:avLst/>
          </a:prstGeom>
          <a:noFill/>
          <a:ln cap="rnd" cmpd="sng" w="25400">
            <a:solidFill>
              <a:srgbClr val="DE5C5C"/>
            </a:solidFill>
            <a:prstDash val="dot"/>
            <a:round/>
            <a:headEnd len="sm" w="sm" type="none"/>
            <a:tailEnd len="sm" w="sm" type="none"/>
          </a:ln>
        </p:spPr>
      </p:cxnSp>
      <p:cxnSp>
        <p:nvCxnSpPr>
          <p:cNvPr id="1142" name="Google Shape;1142;p40"/>
          <p:cNvCxnSpPr>
            <a:stCxn id="1137" idx="4"/>
            <a:endCxn id="1138" idx="3"/>
          </p:cNvCxnSpPr>
          <p:nvPr/>
        </p:nvCxnSpPr>
        <p:spPr>
          <a:xfrm>
            <a:off x="8515425" y="2096856"/>
            <a:ext cx="1067400" cy="774300"/>
          </a:xfrm>
          <a:prstGeom prst="straightConnector1">
            <a:avLst/>
          </a:prstGeom>
          <a:noFill/>
          <a:ln cap="rnd" cmpd="sng" w="25400">
            <a:solidFill>
              <a:srgbClr val="DE5C5C"/>
            </a:solidFill>
            <a:prstDash val="dot"/>
            <a:round/>
            <a:headEnd len="sm" w="sm" type="none"/>
            <a:tailEnd len="sm" w="sm" type="none"/>
          </a:ln>
        </p:spPr>
      </p:cxnSp>
      <p:sp>
        <p:nvSpPr>
          <p:cNvPr id="1143" name="Google Shape;1143;p40"/>
          <p:cNvSpPr/>
          <p:nvPr/>
        </p:nvSpPr>
        <p:spPr>
          <a:xfrm>
            <a:off x="426000" y="868654"/>
            <a:ext cx="5907394" cy="548061"/>
          </a:xfrm>
          <a:prstGeom prst="roundRect">
            <a:avLst>
              <a:gd fmla="val 10465" name="adj"/>
            </a:avLst>
          </a:prstGeom>
          <a:solidFill>
            <a:srgbClr val="96DC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44" name="Google Shape;1144;p40">
            <a:hlinkClick r:id="rId7"/>
          </p:cNvPr>
          <p:cNvSpPr txBox="1"/>
          <p:nvPr/>
        </p:nvSpPr>
        <p:spPr>
          <a:xfrm>
            <a:off x="3190604" y="988796"/>
            <a:ext cx="31585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Meiryo"/>
                <a:ea typeface="Meiryo"/>
                <a:cs typeface="Meiryo"/>
                <a:sym typeface="Meiryo"/>
              </a:rPr>
              <a:t>https://www.pref.nagasaki.jp/</a:t>
            </a:r>
            <a:endParaRPr b="0" i="0" sz="1400" u="none" cap="none" strike="noStrike">
              <a:solidFill>
                <a:srgbClr val="000000"/>
              </a:solidFill>
              <a:latin typeface="Arial"/>
              <a:ea typeface="Arial"/>
              <a:cs typeface="Arial"/>
              <a:sym typeface="Arial"/>
            </a:endParaRPr>
          </a:p>
        </p:txBody>
      </p:sp>
      <p:sp>
        <p:nvSpPr>
          <p:cNvPr id="1145" name="Google Shape;1145;p40"/>
          <p:cNvSpPr/>
          <p:nvPr/>
        </p:nvSpPr>
        <p:spPr>
          <a:xfrm>
            <a:off x="563022" y="934719"/>
            <a:ext cx="2630243" cy="415930"/>
          </a:xfrm>
          <a:prstGeom prst="roundRect">
            <a:avLst>
              <a:gd fmla="val 10465" name="adj"/>
            </a:avLst>
          </a:prstGeom>
          <a:solidFill>
            <a:srgbClr val="0F9E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46" name="Google Shape;1146;p40"/>
          <p:cNvSpPr txBox="1"/>
          <p:nvPr/>
        </p:nvSpPr>
        <p:spPr>
          <a:xfrm>
            <a:off x="631648" y="962725"/>
            <a:ext cx="249299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長崎県ホームページ</a:t>
            </a:r>
            <a:endParaRPr b="1" i="0" sz="2000" u="none" cap="none" strike="noStrike">
              <a:solidFill>
                <a:schemeClr val="lt1"/>
              </a:solidFill>
              <a:latin typeface="Arial"/>
              <a:ea typeface="Arial"/>
              <a:cs typeface="Arial"/>
              <a:sym typeface="Arial"/>
            </a:endParaRPr>
          </a:p>
        </p:txBody>
      </p:sp>
      <p:pic>
        <p:nvPicPr>
          <p:cNvPr id="1147" name="Google Shape;1147;p40"/>
          <p:cNvPicPr preferRelativeResize="0"/>
          <p:nvPr/>
        </p:nvPicPr>
        <p:blipFill rotWithShape="1">
          <a:blip r:embed="rId8">
            <a:alphaModFix/>
          </a:blip>
          <a:srcRect b="0" l="0" r="0" t="0"/>
          <a:stretch/>
        </p:blipFill>
        <p:spPr>
          <a:xfrm>
            <a:off x="6352394" y="819568"/>
            <a:ext cx="4869963" cy="562327"/>
          </a:xfrm>
          <a:prstGeom prst="rect">
            <a:avLst/>
          </a:prstGeom>
          <a:noFill/>
          <a:ln>
            <a:noFill/>
          </a:ln>
        </p:spPr>
      </p:pic>
      <p:sp>
        <p:nvSpPr>
          <p:cNvPr id="1148" name="Google Shape;1148;p40"/>
          <p:cNvSpPr/>
          <p:nvPr/>
        </p:nvSpPr>
        <p:spPr>
          <a:xfrm>
            <a:off x="969643" y="6235804"/>
            <a:ext cx="10252714" cy="548061"/>
          </a:xfrm>
          <a:prstGeom prst="roundRect">
            <a:avLst>
              <a:gd fmla="val 10465" name="adj"/>
            </a:avLst>
          </a:prstGeom>
          <a:solidFill>
            <a:srgbClr val="0F9E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6"/>
              </a:solidFill>
              <a:latin typeface="Arial"/>
              <a:ea typeface="Arial"/>
              <a:cs typeface="Arial"/>
              <a:sym typeface="Arial"/>
            </a:endParaRPr>
          </a:p>
        </p:txBody>
      </p:sp>
      <p:sp>
        <p:nvSpPr>
          <p:cNvPr id="1149" name="Google Shape;1149;p40"/>
          <p:cNvSpPr/>
          <p:nvPr/>
        </p:nvSpPr>
        <p:spPr>
          <a:xfrm>
            <a:off x="1037478" y="6284711"/>
            <a:ext cx="1042892" cy="450246"/>
          </a:xfrm>
          <a:prstGeom prst="roundRect">
            <a:avLst>
              <a:gd fmla="val 16667" name="adj"/>
            </a:avLst>
          </a:prstGeom>
          <a:solidFill>
            <a:srgbClr val="FFFD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50" name="Google Shape;1150;p40"/>
          <p:cNvSpPr txBox="1"/>
          <p:nvPr/>
        </p:nvSpPr>
        <p:spPr>
          <a:xfrm>
            <a:off x="1048951" y="6340557"/>
            <a:ext cx="101994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0F9ED5"/>
                </a:solidFill>
                <a:latin typeface="Arial"/>
                <a:ea typeface="Arial"/>
                <a:cs typeface="Arial"/>
                <a:sym typeface="Arial"/>
              </a:rPr>
              <a:t>主な内容</a:t>
            </a:r>
            <a:endParaRPr b="0" i="0" sz="1400" u="none" cap="none" strike="noStrike">
              <a:solidFill>
                <a:srgbClr val="000000"/>
              </a:solidFill>
              <a:latin typeface="Arial"/>
              <a:ea typeface="Arial"/>
              <a:cs typeface="Arial"/>
              <a:sym typeface="Arial"/>
            </a:endParaRPr>
          </a:p>
        </p:txBody>
      </p:sp>
      <p:grpSp>
        <p:nvGrpSpPr>
          <p:cNvPr id="1151" name="Google Shape;1151;p40"/>
          <p:cNvGrpSpPr/>
          <p:nvPr/>
        </p:nvGrpSpPr>
        <p:grpSpPr>
          <a:xfrm>
            <a:off x="2245265" y="6375564"/>
            <a:ext cx="1463540" cy="307777"/>
            <a:chOff x="2245265" y="6255466"/>
            <a:chExt cx="1463540" cy="307777"/>
          </a:xfrm>
        </p:grpSpPr>
        <p:sp>
          <p:nvSpPr>
            <p:cNvPr id="1152" name="Google Shape;1152;p40"/>
            <p:cNvSpPr txBox="1"/>
            <p:nvPr/>
          </p:nvSpPr>
          <p:spPr>
            <a:xfrm>
              <a:off x="2315605" y="6255466"/>
              <a:ext cx="13932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税金の種類</a:t>
              </a:r>
              <a:endParaRPr b="0" i="0" sz="1400" u="none" cap="none" strike="noStrike">
                <a:solidFill>
                  <a:schemeClr val="lt1"/>
                </a:solidFill>
                <a:latin typeface="Arial"/>
                <a:ea typeface="Arial"/>
                <a:cs typeface="Arial"/>
                <a:sym typeface="Arial"/>
              </a:endParaRPr>
            </a:p>
          </p:txBody>
        </p:sp>
        <p:sp>
          <p:nvSpPr>
            <p:cNvPr id="1153" name="Google Shape;1153;p40"/>
            <p:cNvSpPr/>
            <p:nvPr/>
          </p:nvSpPr>
          <p:spPr>
            <a:xfrm>
              <a:off x="2245265" y="6361782"/>
              <a:ext cx="95145" cy="9514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1154" name="Google Shape;1154;p40"/>
          <p:cNvGrpSpPr/>
          <p:nvPr/>
        </p:nvGrpSpPr>
        <p:grpSpPr>
          <a:xfrm>
            <a:off x="3544817" y="6375564"/>
            <a:ext cx="1463541" cy="307777"/>
            <a:chOff x="4522770" y="6255466"/>
            <a:chExt cx="1463541" cy="307777"/>
          </a:xfrm>
        </p:grpSpPr>
        <p:sp>
          <p:nvSpPr>
            <p:cNvPr id="1155" name="Google Shape;1155;p40"/>
            <p:cNvSpPr txBox="1"/>
            <p:nvPr/>
          </p:nvSpPr>
          <p:spPr>
            <a:xfrm>
              <a:off x="4593111" y="6255466"/>
              <a:ext cx="13932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用語解説</a:t>
              </a:r>
              <a:endParaRPr b="0" i="0" sz="1400" u="none" cap="none" strike="noStrike">
                <a:solidFill>
                  <a:schemeClr val="lt1"/>
                </a:solidFill>
                <a:latin typeface="Arial"/>
                <a:ea typeface="Arial"/>
                <a:cs typeface="Arial"/>
                <a:sym typeface="Arial"/>
              </a:endParaRPr>
            </a:p>
          </p:txBody>
        </p:sp>
        <p:sp>
          <p:nvSpPr>
            <p:cNvPr id="1156" name="Google Shape;1156;p40"/>
            <p:cNvSpPr/>
            <p:nvPr/>
          </p:nvSpPr>
          <p:spPr>
            <a:xfrm>
              <a:off x="4522770" y="6361782"/>
              <a:ext cx="95145" cy="9514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1157" name="Google Shape;1157;p40"/>
          <p:cNvGrpSpPr/>
          <p:nvPr/>
        </p:nvGrpSpPr>
        <p:grpSpPr>
          <a:xfrm>
            <a:off x="4743891" y="6375564"/>
            <a:ext cx="1462244" cy="307777"/>
            <a:chOff x="7068277" y="6375086"/>
            <a:chExt cx="1462244" cy="307777"/>
          </a:xfrm>
        </p:grpSpPr>
        <p:sp>
          <p:nvSpPr>
            <p:cNvPr id="1158" name="Google Shape;1158;p40"/>
            <p:cNvSpPr txBox="1"/>
            <p:nvPr/>
          </p:nvSpPr>
          <p:spPr>
            <a:xfrm>
              <a:off x="7138618" y="6375086"/>
              <a:ext cx="139190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窓口のご案内</a:t>
              </a:r>
              <a:endParaRPr b="0" i="0" sz="1400" u="none" cap="none" strike="noStrike">
                <a:solidFill>
                  <a:schemeClr val="lt1"/>
                </a:solidFill>
                <a:latin typeface="Arial"/>
                <a:ea typeface="Arial"/>
                <a:cs typeface="Arial"/>
                <a:sym typeface="Arial"/>
              </a:endParaRPr>
            </a:p>
          </p:txBody>
        </p:sp>
        <p:sp>
          <p:nvSpPr>
            <p:cNvPr id="1159" name="Google Shape;1159;p40"/>
            <p:cNvSpPr/>
            <p:nvPr/>
          </p:nvSpPr>
          <p:spPr>
            <a:xfrm>
              <a:off x="7068277" y="6481402"/>
              <a:ext cx="95145" cy="9514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cxnSp>
        <p:nvCxnSpPr>
          <p:cNvPr id="1160" name="Google Shape;1160;p40"/>
          <p:cNvCxnSpPr/>
          <p:nvPr/>
        </p:nvCxnSpPr>
        <p:spPr>
          <a:xfrm>
            <a:off x="426000" y="756126"/>
            <a:ext cx="11340000" cy="0"/>
          </a:xfrm>
          <a:prstGeom prst="straightConnector1">
            <a:avLst/>
          </a:prstGeom>
          <a:noFill/>
          <a:ln cap="flat" cmpd="dbl" w="44450">
            <a:solidFill>
              <a:srgbClr val="933E87"/>
            </a:solidFill>
            <a:prstDash val="solid"/>
            <a:miter lim="0"/>
            <a:headEnd len="sm" w="sm" type="none"/>
            <a:tailEnd len="sm" w="sm" type="none"/>
          </a:ln>
        </p:spPr>
      </p:cxnSp>
      <p:sp>
        <p:nvSpPr>
          <p:cNvPr id="1161" name="Google Shape;1161;p40"/>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933E87"/>
                </a:solidFill>
                <a:latin typeface="Arial"/>
                <a:ea typeface="Arial"/>
                <a:cs typeface="Arial"/>
                <a:sym typeface="Arial"/>
              </a:rPr>
              <a:t>7.これからの社会と税</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3"/>
                                        </p:tgtEl>
                                        <p:attrNameLst>
                                          <p:attrName>style.visibility</p:attrName>
                                        </p:attrNameLst>
                                      </p:cBhvr>
                                      <p:to>
                                        <p:strVal val="visible"/>
                                      </p:to>
                                    </p:set>
                                    <p:animEffect filter="fade" transition="in">
                                      <p:cBhvr>
                                        <p:cTn dur="500"/>
                                        <p:tgtEl>
                                          <p:spTgt spid="1143"/>
                                        </p:tgtEl>
                                      </p:cBhvr>
                                    </p:animEffect>
                                  </p:childTnLst>
                                </p:cTn>
                              </p:par>
                              <p:par>
                                <p:cTn fill="hold" nodeType="withEffect" presetClass="entr" presetID="10" presetSubtype="0">
                                  <p:stCondLst>
                                    <p:cond delay="0"/>
                                  </p:stCondLst>
                                  <p:childTnLst>
                                    <p:set>
                                      <p:cBhvr>
                                        <p:cTn dur="1" fill="hold">
                                          <p:stCondLst>
                                            <p:cond delay="0"/>
                                          </p:stCondLst>
                                        </p:cTn>
                                        <p:tgtEl>
                                          <p:spTgt spid="1144"/>
                                        </p:tgtEl>
                                        <p:attrNameLst>
                                          <p:attrName>style.visibility</p:attrName>
                                        </p:attrNameLst>
                                      </p:cBhvr>
                                      <p:to>
                                        <p:strVal val="visible"/>
                                      </p:to>
                                    </p:set>
                                    <p:animEffect filter="fade" transition="in">
                                      <p:cBhvr>
                                        <p:cTn dur="500"/>
                                        <p:tgtEl>
                                          <p:spTgt spid="1144"/>
                                        </p:tgtEl>
                                      </p:cBhvr>
                                    </p:animEffect>
                                  </p:childTnLst>
                                </p:cTn>
                              </p:par>
                              <p:par>
                                <p:cTn fill="hold" nodeType="withEffect" presetClass="entr" presetID="10" presetSubtype="0">
                                  <p:stCondLst>
                                    <p:cond delay="0"/>
                                  </p:stCondLst>
                                  <p:childTnLst>
                                    <p:set>
                                      <p:cBhvr>
                                        <p:cTn dur="1" fill="hold">
                                          <p:stCondLst>
                                            <p:cond delay="0"/>
                                          </p:stCondLst>
                                        </p:cTn>
                                        <p:tgtEl>
                                          <p:spTgt spid="1145"/>
                                        </p:tgtEl>
                                        <p:attrNameLst>
                                          <p:attrName>style.visibility</p:attrName>
                                        </p:attrNameLst>
                                      </p:cBhvr>
                                      <p:to>
                                        <p:strVal val="visible"/>
                                      </p:to>
                                    </p:set>
                                    <p:animEffect filter="fade" transition="in">
                                      <p:cBhvr>
                                        <p:cTn dur="500"/>
                                        <p:tgtEl>
                                          <p:spTgt spid="1145"/>
                                        </p:tgtEl>
                                      </p:cBhvr>
                                    </p:animEffect>
                                  </p:childTnLst>
                                </p:cTn>
                              </p:par>
                              <p:par>
                                <p:cTn fill="hold" nodeType="with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500"/>
                                        <p:tgtEl>
                                          <p:spTgt spid="1146"/>
                                        </p:tgtEl>
                                      </p:cBhvr>
                                    </p:animEffect>
                                  </p:childTnLst>
                                </p:cTn>
                              </p:par>
                              <p:par>
                                <p:cTn fill="hold" nodeType="with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500"/>
                                        <p:tgtEl>
                                          <p:spTgt spid="1147"/>
                                        </p:tgtEl>
                                      </p:cBhvr>
                                    </p:animEffect>
                                  </p:childTnLst>
                                </p:cTn>
                              </p:par>
                              <p:par>
                                <p:cTn fill="hold" nodeType="withEffect" presetClass="entr" presetID="10" presetSubtype="0">
                                  <p:stCondLst>
                                    <p:cond delay="0"/>
                                  </p:stCondLst>
                                  <p:childTnLst>
                                    <p:set>
                                      <p:cBhvr>
                                        <p:cTn dur="1" fill="hold">
                                          <p:stCondLst>
                                            <p:cond delay="0"/>
                                          </p:stCondLst>
                                        </p:cTn>
                                        <p:tgtEl>
                                          <p:spTgt spid="1125"/>
                                        </p:tgtEl>
                                        <p:attrNameLst>
                                          <p:attrName>style.visibility</p:attrName>
                                        </p:attrNameLst>
                                      </p:cBhvr>
                                      <p:to>
                                        <p:strVal val="visible"/>
                                      </p:to>
                                    </p:set>
                                    <p:animEffect filter="fade" transition="in">
                                      <p:cBhvr>
                                        <p:cTn dur="500"/>
                                        <p:tgtEl>
                                          <p:spTgt spid="112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500"/>
                                        <p:tgtEl>
                                          <p:spTgt spid="1129"/>
                                        </p:tgtEl>
                                      </p:cBhvr>
                                    </p:animEffect>
                                  </p:childTnLst>
                                </p:cTn>
                              </p:par>
                              <p:par>
                                <p:cTn fill="hold" nodeType="withEffect" presetClass="entr" presetID="10" presetSubtype="0">
                                  <p:stCondLst>
                                    <p:cond delay="0"/>
                                  </p:stCondLst>
                                  <p:childTnLst>
                                    <p:set>
                                      <p:cBhvr>
                                        <p:cTn dur="1" fill="hold">
                                          <p:stCondLst>
                                            <p:cond delay="0"/>
                                          </p:stCondLst>
                                        </p:cTn>
                                        <p:tgtEl>
                                          <p:spTgt spid="1130"/>
                                        </p:tgtEl>
                                        <p:attrNameLst>
                                          <p:attrName>style.visibility</p:attrName>
                                        </p:attrNameLst>
                                      </p:cBhvr>
                                      <p:to>
                                        <p:strVal val="visible"/>
                                      </p:to>
                                    </p:set>
                                    <p:animEffect filter="fade" transition="in">
                                      <p:cBhvr>
                                        <p:cTn dur="500"/>
                                        <p:tgtEl>
                                          <p:spTgt spid="1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1"/>
                                        </p:tgtEl>
                                        <p:attrNameLst>
                                          <p:attrName>style.visibility</p:attrName>
                                        </p:attrNameLst>
                                      </p:cBhvr>
                                      <p:to>
                                        <p:strVal val="visible"/>
                                      </p:to>
                                    </p:set>
                                    <p:animEffect filter="fade" transition="in">
                                      <p:cBhvr>
                                        <p:cTn dur="500"/>
                                        <p:tgtEl>
                                          <p:spTgt spid="11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37"/>
                                        </p:tgtEl>
                                        <p:attrNameLst>
                                          <p:attrName>style.visibility</p:attrName>
                                        </p:attrNameLst>
                                      </p:cBhvr>
                                      <p:to>
                                        <p:strVal val="visible"/>
                                      </p:to>
                                    </p:set>
                                    <p:animEffect filter="fade" transition="in">
                                      <p:cBhvr>
                                        <p:cTn dur="500"/>
                                        <p:tgtEl>
                                          <p:spTgt spid="113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41"/>
                                        </p:tgtEl>
                                        <p:attrNameLst>
                                          <p:attrName>style.visibility</p:attrName>
                                        </p:attrNameLst>
                                      </p:cBhvr>
                                      <p:to>
                                        <p:strVal val="visible"/>
                                      </p:to>
                                    </p:set>
                                    <p:animEffect filter="fade" transition="in">
                                      <p:cBhvr>
                                        <p:cTn dur="500"/>
                                        <p:tgtEl>
                                          <p:spTgt spid="1141"/>
                                        </p:tgtEl>
                                      </p:cBhvr>
                                    </p:animEffect>
                                  </p:childTnLst>
                                </p:cTn>
                              </p:par>
                              <p:par>
                                <p:cTn fill="hold" nodeType="withEffect" presetClass="entr" presetID="10" presetSubtype="0">
                                  <p:stCondLst>
                                    <p:cond delay="0"/>
                                  </p:stCondLst>
                                  <p:childTnLst>
                                    <p:set>
                                      <p:cBhvr>
                                        <p:cTn dur="1" fill="hold">
                                          <p:stCondLst>
                                            <p:cond delay="0"/>
                                          </p:stCondLst>
                                        </p:cTn>
                                        <p:tgtEl>
                                          <p:spTgt spid="1142"/>
                                        </p:tgtEl>
                                        <p:attrNameLst>
                                          <p:attrName>style.visibility</p:attrName>
                                        </p:attrNameLst>
                                      </p:cBhvr>
                                      <p:to>
                                        <p:strVal val="visible"/>
                                      </p:to>
                                    </p:set>
                                    <p:animEffect filter="fade" transition="in">
                                      <p:cBhvr>
                                        <p:cTn dur="500"/>
                                        <p:tgtEl>
                                          <p:spTgt spid="1142"/>
                                        </p:tgtEl>
                                      </p:cBhvr>
                                    </p:animEffect>
                                  </p:childTnLst>
                                </p:cTn>
                              </p:par>
                              <p:par>
                                <p:cTn fill="hold" nodeType="with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500"/>
                                        <p:tgtEl>
                                          <p:spTgt spid="113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500"/>
                                        <p:tgtEl>
                                          <p:spTgt spid="1139"/>
                                        </p:tgtEl>
                                      </p:cBhvr>
                                    </p:animEffect>
                                  </p:childTnLst>
                                </p:cTn>
                              </p:par>
                              <p:par>
                                <p:cTn fill="hold" nodeType="withEffect" presetClass="entr" presetID="10" presetSubtype="0">
                                  <p:stCondLst>
                                    <p:cond delay="0"/>
                                  </p:stCondLst>
                                  <p:childTnLst>
                                    <p:set>
                                      <p:cBhvr>
                                        <p:cTn dur="1" fill="hold">
                                          <p:stCondLst>
                                            <p:cond delay="0"/>
                                          </p:stCondLst>
                                        </p:cTn>
                                        <p:tgtEl>
                                          <p:spTgt spid="1140"/>
                                        </p:tgtEl>
                                        <p:attrNameLst>
                                          <p:attrName>style.visibility</p:attrName>
                                        </p:attrNameLst>
                                      </p:cBhvr>
                                      <p:to>
                                        <p:strVal val="visible"/>
                                      </p:to>
                                    </p:set>
                                    <p:animEffect filter="fade" transition="in">
                                      <p:cBhvr>
                                        <p:cTn dur="500"/>
                                        <p:tgtEl>
                                          <p:spTgt spid="1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500"/>
                                        <p:tgtEl>
                                          <p:spTgt spid="11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500"/>
                                        <p:tgtEl>
                                          <p:spTgt spid="1148"/>
                                        </p:tgtEl>
                                      </p:cBhvr>
                                    </p:animEffect>
                                  </p:childTnLst>
                                </p:cTn>
                              </p:par>
                              <p:par>
                                <p:cTn fill="hold" nodeType="with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500"/>
                                        <p:tgtEl>
                                          <p:spTgt spid="1149"/>
                                        </p:tgtEl>
                                      </p:cBhvr>
                                    </p:animEffect>
                                  </p:childTnLst>
                                </p:cTn>
                              </p:par>
                              <p:par>
                                <p:cTn fill="hold" nodeType="withEffect" presetClass="entr" presetID="10" presetSubtype="0">
                                  <p:stCondLst>
                                    <p:cond delay="0"/>
                                  </p:stCondLst>
                                  <p:childTnLst>
                                    <p:set>
                                      <p:cBhvr>
                                        <p:cTn dur="1" fill="hold">
                                          <p:stCondLst>
                                            <p:cond delay="0"/>
                                          </p:stCondLst>
                                        </p:cTn>
                                        <p:tgtEl>
                                          <p:spTgt spid="1150"/>
                                        </p:tgtEl>
                                        <p:attrNameLst>
                                          <p:attrName>style.visibility</p:attrName>
                                        </p:attrNameLst>
                                      </p:cBhvr>
                                      <p:to>
                                        <p:strVal val="visible"/>
                                      </p:to>
                                    </p:set>
                                    <p:animEffect filter="fade" transition="in">
                                      <p:cBhvr>
                                        <p:cTn dur="500"/>
                                        <p:tgtEl>
                                          <p:spTgt spid="1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41"/>
          <p:cNvSpPr/>
          <p:nvPr/>
        </p:nvSpPr>
        <p:spPr>
          <a:xfrm>
            <a:off x="142410" y="1032936"/>
            <a:ext cx="3937465" cy="366692"/>
          </a:xfrm>
          <a:prstGeom prst="rect">
            <a:avLst/>
          </a:prstGeom>
          <a:solidFill>
            <a:srgbClr val="FFFD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67" name="Google Shape;1167;p41"/>
          <p:cNvSpPr txBox="1"/>
          <p:nvPr/>
        </p:nvSpPr>
        <p:spPr>
          <a:xfrm>
            <a:off x="183935" y="1045107"/>
            <a:ext cx="331637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もっと詳しく調べてみよう</a:t>
            </a:r>
            <a:endParaRPr b="1" i="0" sz="1600" u="none" cap="none" strike="noStrike">
              <a:solidFill>
                <a:schemeClr val="dk1"/>
              </a:solidFill>
              <a:latin typeface="Arial"/>
              <a:ea typeface="Arial"/>
              <a:cs typeface="Arial"/>
              <a:sym typeface="Arial"/>
            </a:endParaRPr>
          </a:p>
        </p:txBody>
      </p:sp>
      <p:sp>
        <p:nvSpPr>
          <p:cNvPr id="1168" name="Google Shape;1168;p41"/>
          <p:cNvSpPr/>
          <p:nvPr/>
        </p:nvSpPr>
        <p:spPr>
          <a:xfrm>
            <a:off x="3219866" y="1654136"/>
            <a:ext cx="2808000" cy="2340000"/>
          </a:xfrm>
          <a:prstGeom prst="rect">
            <a:avLst/>
          </a:prstGeom>
          <a:solidFill>
            <a:schemeClr val="lt1"/>
          </a:solidFill>
          <a:ln cap="flat" cmpd="sng" w="25400">
            <a:solidFill>
              <a:srgbClr val="933E8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69" name="Google Shape;1169;p41"/>
          <p:cNvSpPr/>
          <p:nvPr/>
        </p:nvSpPr>
        <p:spPr>
          <a:xfrm>
            <a:off x="6164134" y="1654136"/>
            <a:ext cx="2808000" cy="2340000"/>
          </a:xfrm>
          <a:prstGeom prst="rect">
            <a:avLst/>
          </a:prstGeom>
          <a:solidFill>
            <a:schemeClr val="lt1"/>
          </a:solidFill>
          <a:ln cap="flat" cmpd="sng" w="25400">
            <a:solidFill>
              <a:srgbClr val="933E8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0" name="Google Shape;1170;p41"/>
          <p:cNvSpPr/>
          <p:nvPr/>
        </p:nvSpPr>
        <p:spPr>
          <a:xfrm>
            <a:off x="9108402" y="1654136"/>
            <a:ext cx="2808000" cy="2340000"/>
          </a:xfrm>
          <a:prstGeom prst="rect">
            <a:avLst/>
          </a:prstGeom>
          <a:solidFill>
            <a:schemeClr val="lt1"/>
          </a:solidFill>
          <a:ln cap="flat" cmpd="sng" w="25400">
            <a:solidFill>
              <a:srgbClr val="933E8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1" name="Google Shape;1171;p41"/>
          <p:cNvSpPr/>
          <p:nvPr/>
        </p:nvSpPr>
        <p:spPr>
          <a:xfrm>
            <a:off x="3321160" y="3096085"/>
            <a:ext cx="2605413" cy="814191"/>
          </a:xfrm>
          <a:prstGeom prst="rect">
            <a:avLst/>
          </a:prstGeom>
          <a:solidFill>
            <a:srgbClr val="FFFD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2" name="Google Shape;1172;p41"/>
          <p:cNvSpPr/>
          <p:nvPr/>
        </p:nvSpPr>
        <p:spPr>
          <a:xfrm>
            <a:off x="6265428" y="3096085"/>
            <a:ext cx="2605413" cy="814191"/>
          </a:xfrm>
          <a:prstGeom prst="rect">
            <a:avLst/>
          </a:prstGeom>
          <a:solidFill>
            <a:srgbClr val="FFFD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3" name="Google Shape;1173;p41"/>
          <p:cNvSpPr/>
          <p:nvPr/>
        </p:nvSpPr>
        <p:spPr>
          <a:xfrm>
            <a:off x="9209696" y="3096085"/>
            <a:ext cx="2605413" cy="814191"/>
          </a:xfrm>
          <a:prstGeom prst="rect">
            <a:avLst/>
          </a:prstGeom>
          <a:solidFill>
            <a:srgbClr val="FFFD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174" name="Google Shape;1174;p41"/>
          <p:cNvPicPr preferRelativeResize="0"/>
          <p:nvPr/>
        </p:nvPicPr>
        <p:blipFill rotWithShape="1">
          <a:blip r:embed="rId3">
            <a:alphaModFix/>
          </a:blip>
          <a:srcRect b="0" l="0" r="0" t="0"/>
          <a:stretch/>
        </p:blipFill>
        <p:spPr>
          <a:xfrm>
            <a:off x="6936826" y="2038530"/>
            <a:ext cx="1262616" cy="968414"/>
          </a:xfrm>
          <a:prstGeom prst="rect">
            <a:avLst/>
          </a:prstGeom>
          <a:noFill/>
          <a:ln>
            <a:noFill/>
          </a:ln>
        </p:spPr>
      </p:pic>
      <p:pic>
        <p:nvPicPr>
          <p:cNvPr id="1175" name="Google Shape;1175;p41"/>
          <p:cNvPicPr preferRelativeResize="0"/>
          <p:nvPr/>
        </p:nvPicPr>
        <p:blipFill rotWithShape="1">
          <a:blip r:embed="rId4">
            <a:alphaModFix/>
          </a:blip>
          <a:srcRect b="0" l="0" r="0" t="0"/>
          <a:stretch/>
        </p:blipFill>
        <p:spPr>
          <a:xfrm>
            <a:off x="3649034" y="2038530"/>
            <a:ext cx="1949665" cy="1025083"/>
          </a:xfrm>
          <a:prstGeom prst="rect">
            <a:avLst/>
          </a:prstGeom>
          <a:noFill/>
          <a:ln>
            <a:noFill/>
          </a:ln>
        </p:spPr>
      </p:pic>
      <p:pic>
        <p:nvPicPr>
          <p:cNvPr id="1176" name="Google Shape;1176;p41"/>
          <p:cNvPicPr preferRelativeResize="0"/>
          <p:nvPr/>
        </p:nvPicPr>
        <p:blipFill rotWithShape="1">
          <a:blip r:embed="rId5">
            <a:alphaModFix/>
          </a:blip>
          <a:srcRect b="0" l="0" r="0" t="0"/>
          <a:stretch/>
        </p:blipFill>
        <p:spPr>
          <a:xfrm>
            <a:off x="10150145" y="2038530"/>
            <a:ext cx="724515" cy="1019977"/>
          </a:xfrm>
          <a:prstGeom prst="rect">
            <a:avLst/>
          </a:prstGeom>
          <a:noFill/>
          <a:ln>
            <a:noFill/>
          </a:ln>
        </p:spPr>
      </p:pic>
      <p:sp>
        <p:nvSpPr>
          <p:cNvPr id="1177" name="Google Shape;1177;p41"/>
          <p:cNvSpPr txBox="1"/>
          <p:nvPr/>
        </p:nvSpPr>
        <p:spPr>
          <a:xfrm>
            <a:off x="3520108" y="1691714"/>
            <a:ext cx="22075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はじめての首相官邸</a:t>
            </a:r>
            <a:endParaRPr b="0" i="0" sz="1400" u="none" cap="none" strike="noStrike">
              <a:solidFill>
                <a:srgbClr val="000000"/>
              </a:solidFill>
              <a:latin typeface="Arial"/>
              <a:ea typeface="Arial"/>
              <a:cs typeface="Arial"/>
              <a:sym typeface="Arial"/>
            </a:endParaRPr>
          </a:p>
        </p:txBody>
      </p:sp>
      <p:sp>
        <p:nvSpPr>
          <p:cNvPr id="1178" name="Google Shape;1178;p41"/>
          <p:cNvSpPr txBox="1"/>
          <p:nvPr/>
        </p:nvSpPr>
        <p:spPr>
          <a:xfrm>
            <a:off x="6464376" y="1691714"/>
            <a:ext cx="22075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参議院キッズページ</a:t>
            </a:r>
            <a:endParaRPr b="0" i="0" sz="1400" u="none" cap="none" strike="noStrike">
              <a:solidFill>
                <a:srgbClr val="000000"/>
              </a:solidFill>
              <a:latin typeface="Arial"/>
              <a:ea typeface="Arial"/>
              <a:cs typeface="Arial"/>
              <a:sym typeface="Arial"/>
            </a:endParaRPr>
          </a:p>
        </p:txBody>
      </p:sp>
      <p:sp>
        <p:nvSpPr>
          <p:cNvPr id="1179" name="Google Shape;1179;p41"/>
          <p:cNvSpPr txBox="1"/>
          <p:nvPr/>
        </p:nvSpPr>
        <p:spPr>
          <a:xfrm>
            <a:off x="9408644" y="1691714"/>
            <a:ext cx="22075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もっと知りたい税のこと</a:t>
            </a:r>
            <a:endParaRPr b="0" i="0" sz="1400" u="none" cap="none" strike="noStrike">
              <a:solidFill>
                <a:srgbClr val="000000"/>
              </a:solidFill>
              <a:latin typeface="Arial"/>
              <a:ea typeface="Arial"/>
              <a:cs typeface="Arial"/>
              <a:sym typeface="Arial"/>
            </a:endParaRPr>
          </a:p>
        </p:txBody>
      </p:sp>
      <p:sp>
        <p:nvSpPr>
          <p:cNvPr id="1180" name="Google Shape;1180;p41"/>
          <p:cNvSpPr txBox="1"/>
          <p:nvPr/>
        </p:nvSpPr>
        <p:spPr>
          <a:xfrm>
            <a:off x="3374559" y="3241570"/>
            <a:ext cx="249861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国の「しごと」や「役割り」などについて調べてみよう</a:t>
            </a:r>
            <a:endParaRPr b="0" i="0" sz="1400" u="none" cap="none" strike="noStrike">
              <a:solidFill>
                <a:srgbClr val="000000"/>
              </a:solidFill>
              <a:latin typeface="Arial"/>
              <a:ea typeface="Arial"/>
              <a:cs typeface="Arial"/>
              <a:sym typeface="Arial"/>
            </a:endParaRPr>
          </a:p>
        </p:txBody>
      </p:sp>
      <p:sp>
        <p:nvSpPr>
          <p:cNvPr id="1181" name="Google Shape;1181;p41"/>
          <p:cNvSpPr txBox="1"/>
          <p:nvPr/>
        </p:nvSpPr>
        <p:spPr>
          <a:xfrm>
            <a:off x="6441298" y="3241570"/>
            <a:ext cx="225367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国会の「しくみ」などを調べてみよう</a:t>
            </a:r>
            <a:endParaRPr b="0" i="0" sz="1400" u="none" cap="none" strike="noStrike">
              <a:solidFill>
                <a:srgbClr val="000000"/>
              </a:solidFill>
              <a:latin typeface="Arial"/>
              <a:ea typeface="Arial"/>
              <a:cs typeface="Arial"/>
              <a:sym typeface="Arial"/>
            </a:endParaRPr>
          </a:p>
        </p:txBody>
      </p:sp>
      <p:sp>
        <p:nvSpPr>
          <p:cNvPr id="1182" name="Google Shape;1182;p41"/>
          <p:cNvSpPr txBox="1"/>
          <p:nvPr/>
        </p:nvSpPr>
        <p:spPr>
          <a:xfrm>
            <a:off x="9348788" y="3268161"/>
            <a:ext cx="2327229"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国税のことを調べてみよう</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ja-JP" sz="1100" u="none" cap="none" strike="noStrike">
                <a:solidFill>
                  <a:schemeClr val="dk1"/>
                </a:solidFill>
                <a:latin typeface="Arial"/>
                <a:ea typeface="Arial"/>
                <a:cs typeface="Arial"/>
                <a:sym typeface="Arial"/>
              </a:rPr>
              <a:t>(財務省ホームページより）</a:t>
            </a:r>
            <a:endParaRPr b="0" i="0" sz="1400" u="none" cap="none" strike="noStrike">
              <a:solidFill>
                <a:srgbClr val="000000"/>
              </a:solidFill>
              <a:latin typeface="Arial"/>
              <a:ea typeface="Arial"/>
              <a:cs typeface="Arial"/>
              <a:sym typeface="Arial"/>
            </a:endParaRPr>
          </a:p>
        </p:txBody>
      </p:sp>
      <p:sp>
        <p:nvSpPr>
          <p:cNvPr id="1183" name="Google Shape;1183;p41"/>
          <p:cNvSpPr/>
          <p:nvPr/>
        </p:nvSpPr>
        <p:spPr>
          <a:xfrm>
            <a:off x="3219866" y="4327622"/>
            <a:ext cx="2808000" cy="2340000"/>
          </a:xfrm>
          <a:prstGeom prst="rect">
            <a:avLst/>
          </a:prstGeom>
          <a:solidFill>
            <a:schemeClr val="lt1"/>
          </a:solidFill>
          <a:ln cap="flat" cmpd="sng" w="25400">
            <a:solidFill>
              <a:srgbClr val="933E8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84" name="Google Shape;1184;p41"/>
          <p:cNvSpPr/>
          <p:nvPr/>
        </p:nvSpPr>
        <p:spPr>
          <a:xfrm>
            <a:off x="6164134" y="4327622"/>
            <a:ext cx="2808000" cy="2340000"/>
          </a:xfrm>
          <a:prstGeom prst="rect">
            <a:avLst/>
          </a:prstGeom>
          <a:solidFill>
            <a:schemeClr val="lt1"/>
          </a:solidFill>
          <a:ln cap="flat" cmpd="sng" w="25400">
            <a:solidFill>
              <a:srgbClr val="933E8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85" name="Google Shape;1185;p41"/>
          <p:cNvSpPr/>
          <p:nvPr/>
        </p:nvSpPr>
        <p:spPr>
          <a:xfrm>
            <a:off x="9108402" y="4327622"/>
            <a:ext cx="2808000" cy="2340000"/>
          </a:xfrm>
          <a:prstGeom prst="rect">
            <a:avLst/>
          </a:prstGeom>
          <a:solidFill>
            <a:schemeClr val="lt1"/>
          </a:solidFill>
          <a:ln cap="flat" cmpd="sng" w="25400">
            <a:solidFill>
              <a:srgbClr val="933E8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86" name="Google Shape;1186;p41"/>
          <p:cNvSpPr/>
          <p:nvPr/>
        </p:nvSpPr>
        <p:spPr>
          <a:xfrm>
            <a:off x="275598" y="4327622"/>
            <a:ext cx="2808000" cy="2340000"/>
          </a:xfrm>
          <a:prstGeom prst="rect">
            <a:avLst/>
          </a:prstGeom>
          <a:solidFill>
            <a:schemeClr val="lt1"/>
          </a:solidFill>
          <a:ln cap="flat" cmpd="sng" w="25400">
            <a:solidFill>
              <a:srgbClr val="933E8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87" name="Google Shape;1187;p41"/>
          <p:cNvSpPr/>
          <p:nvPr/>
        </p:nvSpPr>
        <p:spPr>
          <a:xfrm>
            <a:off x="3321160" y="5769571"/>
            <a:ext cx="2605413" cy="814191"/>
          </a:xfrm>
          <a:prstGeom prst="rect">
            <a:avLst/>
          </a:prstGeom>
          <a:solidFill>
            <a:srgbClr val="FFFD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88" name="Google Shape;1188;p41"/>
          <p:cNvSpPr/>
          <p:nvPr/>
        </p:nvSpPr>
        <p:spPr>
          <a:xfrm>
            <a:off x="6265428" y="5769571"/>
            <a:ext cx="2605413" cy="814191"/>
          </a:xfrm>
          <a:prstGeom prst="rect">
            <a:avLst/>
          </a:prstGeom>
          <a:solidFill>
            <a:srgbClr val="FFFD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89" name="Google Shape;1189;p41"/>
          <p:cNvSpPr/>
          <p:nvPr/>
        </p:nvSpPr>
        <p:spPr>
          <a:xfrm>
            <a:off x="9209696" y="5769571"/>
            <a:ext cx="2605413" cy="814191"/>
          </a:xfrm>
          <a:prstGeom prst="rect">
            <a:avLst/>
          </a:prstGeom>
          <a:solidFill>
            <a:srgbClr val="FFFD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90" name="Google Shape;1190;p41"/>
          <p:cNvSpPr/>
          <p:nvPr/>
        </p:nvSpPr>
        <p:spPr>
          <a:xfrm>
            <a:off x="376892" y="5769571"/>
            <a:ext cx="2605413" cy="814191"/>
          </a:xfrm>
          <a:prstGeom prst="rect">
            <a:avLst/>
          </a:prstGeom>
          <a:solidFill>
            <a:srgbClr val="FFFD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191" name="Google Shape;1191;p41"/>
          <p:cNvPicPr preferRelativeResize="0"/>
          <p:nvPr/>
        </p:nvPicPr>
        <p:blipFill rotWithShape="1">
          <a:blip r:embed="rId6">
            <a:alphaModFix/>
          </a:blip>
          <a:srcRect b="0" l="0" r="0" t="0"/>
          <a:stretch/>
        </p:blipFill>
        <p:spPr>
          <a:xfrm>
            <a:off x="4003489" y="4720474"/>
            <a:ext cx="1240755" cy="979939"/>
          </a:xfrm>
          <a:prstGeom prst="rect">
            <a:avLst/>
          </a:prstGeom>
          <a:noFill/>
          <a:ln>
            <a:noFill/>
          </a:ln>
        </p:spPr>
      </p:pic>
      <p:pic>
        <p:nvPicPr>
          <p:cNvPr id="1192" name="Google Shape;1192;p41"/>
          <p:cNvPicPr preferRelativeResize="0"/>
          <p:nvPr/>
        </p:nvPicPr>
        <p:blipFill rotWithShape="1">
          <a:blip r:embed="rId7">
            <a:alphaModFix/>
          </a:blip>
          <a:srcRect b="0" l="0" r="0" t="0"/>
          <a:stretch/>
        </p:blipFill>
        <p:spPr>
          <a:xfrm>
            <a:off x="804307" y="4720474"/>
            <a:ext cx="1750583" cy="760187"/>
          </a:xfrm>
          <a:prstGeom prst="rect">
            <a:avLst/>
          </a:prstGeom>
          <a:noFill/>
          <a:ln>
            <a:noFill/>
          </a:ln>
        </p:spPr>
      </p:pic>
      <p:pic>
        <p:nvPicPr>
          <p:cNvPr id="1193" name="Google Shape;1193;p41"/>
          <p:cNvPicPr preferRelativeResize="0"/>
          <p:nvPr/>
        </p:nvPicPr>
        <p:blipFill rotWithShape="1">
          <a:blip r:embed="rId8">
            <a:alphaModFix/>
          </a:blip>
          <a:srcRect b="0" l="0" r="0" t="0"/>
          <a:stretch/>
        </p:blipFill>
        <p:spPr>
          <a:xfrm>
            <a:off x="6777655" y="4720474"/>
            <a:ext cx="1580959" cy="760693"/>
          </a:xfrm>
          <a:prstGeom prst="rect">
            <a:avLst/>
          </a:prstGeom>
          <a:noFill/>
          <a:ln>
            <a:noFill/>
          </a:ln>
        </p:spPr>
      </p:pic>
      <p:pic>
        <p:nvPicPr>
          <p:cNvPr id="1194" name="Google Shape;1194;p41"/>
          <p:cNvPicPr preferRelativeResize="0"/>
          <p:nvPr/>
        </p:nvPicPr>
        <p:blipFill rotWithShape="1">
          <a:blip r:embed="rId9">
            <a:alphaModFix/>
          </a:blip>
          <a:srcRect b="0" l="0" r="0" t="0"/>
          <a:stretch/>
        </p:blipFill>
        <p:spPr>
          <a:xfrm>
            <a:off x="9858406" y="4720474"/>
            <a:ext cx="1307992" cy="931387"/>
          </a:xfrm>
          <a:prstGeom prst="rect">
            <a:avLst/>
          </a:prstGeom>
          <a:noFill/>
          <a:ln>
            <a:noFill/>
          </a:ln>
        </p:spPr>
      </p:pic>
      <p:sp>
        <p:nvSpPr>
          <p:cNvPr id="1195" name="Google Shape;1195;p41"/>
          <p:cNvSpPr txBox="1"/>
          <p:nvPr/>
        </p:nvSpPr>
        <p:spPr>
          <a:xfrm>
            <a:off x="3520108" y="4365200"/>
            <a:ext cx="22075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長崎県議会こどものページ</a:t>
            </a:r>
            <a:endParaRPr b="0" i="0" sz="1400" u="none" cap="none" strike="noStrike">
              <a:solidFill>
                <a:srgbClr val="000000"/>
              </a:solidFill>
              <a:latin typeface="Arial"/>
              <a:ea typeface="Arial"/>
              <a:cs typeface="Arial"/>
              <a:sym typeface="Arial"/>
            </a:endParaRPr>
          </a:p>
        </p:txBody>
      </p:sp>
      <p:sp>
        <p:nvSpPr>
          <p:cNvPr id="1196" name="Google Shape;1196;p41"/>
          <p:cNvSpPr txBox="1"/>
          <p:nvPr/>
        </p:nvSpPr>
        <p:spPr>
          <a:xfrm>
            <a:off x="6464376" y="4365200"/>
            <a:ext cx="22075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県税のしおり</a:t>
            </a:r>
            <a:endParaRPr b="0" i="0" sz="1400" u="none" cap="none" strike="noStrike">
              <a:solidFill>
                <a:srgbClr val="000000"/>
              </a:solidFill>
              <a:latin typeface="Arial"/>
              <a:ea typeface="Arial"/>
              <a:cs typeface="Arial"/>
              <a:sym typeface="Arial"/>
            </a:endParaRPr>
          </a:p>
        </p:txBody>
      </p:sp>
      <p:sp>
        <p:nvSpPr>
          <p:cNvPr id="1197" name="Google Shape;1197;p41"/>
          <p:cNvSpPr txBox="1"/>
          <p:nvPr/>
        </p:nvSpPr>
        <p:spPr>
          <a:xfrm>
            <a:off x="9408644" y="4365200"/>
            <a:ext cx="22075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ふるさと長崎県</a:t>
            </a:r>
            <a:endParaRPr b="0" i="0" sz="1400" u="none" cap="none" strike="noStrike">
              <a:solidFill>
                <a:srgbClr val="000000"/>
              </a:solidFill>
              <a:latin typeface="Arial"/>
              <a:ea typeface="Arial"/>
              <a:cs typeface="Arial"/>
              <a:sym typeface="Arial"/>
            </a:endParaRPr>
          </a:p>
        </p:txBody>
      </p:sp>
      <p:sp>
        <p:nvSpPr>
          <p:cNvPr id="1198" name="Google Shape;1198;p41"/>
          <p:cNvSpPr txBox="1"/>
          <p:nvPr/>
        </p:nvSpPr>
        <p:spPr>
          <a:xfrm>
            <a:off x="575840" y="4365200"/>
            <a:ext cx="220751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ながさきけんキッズルーム</a:t>
            </a:r>
            <a:endParaRPr b="0" i="0" sz="1400" u="none" cap="none" strike="noStrike">
              <a:solidFill>
                <a:srgbClr val="000000"/>
              </a:solidFill>
              <a:latin typeface="Arial"/>
              <a:ea typeface="Arial"/>
              <a:cs typeface="Arial"/>
              <a:sym typeface="Arial"/>
            </a:endParaRPr>
          </a:p>
        </p:txBody>
      </p:sp>
      <p:sp>
        <p:nvSpPr>
          <p:cNvPr id="1199" name="Google Shape;1199;p41"/>
          <p:cNvSpPr txBox="1"/>
          <p:nvPr/>
        </p:nvSpPr>
        <p:spPr>
          <a:xfrm>
            <a:off x="603598" y="5807334"/>
            <a:ext cx="215200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長崎県の「しごと」や「役割り」などについて調べてみよう</a:t>
            </a:r>
            <a:endParaRPr b="0" i="0" sz="1400" u="none" cap="none" strike="noStrike">
              <a:solidFill>
                <a:srgbClr val="000000"/>
              </a:solidFill>
              <a:latin typeface="Arial"/>
              <a:ea typeface="Arial"/>
              <a:cs typeface="Arial"/>
              <a:sym typeface="Arial"/>
            </a:endParaRPr>
          </a:p>
        </p:txBody>
      </p:sp>
      <p:sp>
        <p:nvSpPr>
          <p:cNvPr id="1200" name="Google Shape;1200;p41"/>
          <p:cNvSpPr txBox="1"/>
          <p:nvPr/>
        </p:nvSpPr>
        <p:spPr>
          <a:xfrm>
            <a:off x="3374559" y="5915056"/>
            <a:ext cx="249861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長崎県議会の「しくみ」などを調べてみよう</a:t>
            </a:r>
            <a:endParaRPr b="0" i="0" sz="1400" u="none" cap="none" strike="noStrike">
              <a:solidFill>
                <a:srgbClr val="000000"/>
              </a:solidFill>
              <a:latin typeface="Arial"/>
              <a:ea typeface="Arial"/>
              <a:cs typeface="Arial"/>
              <a:sym typeface="Arial"/>
            </a:endParaRPr>
          </a:p>
        </p:txBody>
      </p:sp>
      <p:sp>
        <p:nvSpPr>
          <p:cNvPr id="1201" name="Google Shape;1201;p41"/>
          <p:cNvSpPr txBox="1"/>
          <p:nvPr/>
        </p:nvSpPr>
        <p:spPr>
          <a:xfrm>
            <a:off x="6391601" y="6022778"/>
            <a:ext cx="235306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県税のことを調べてみよう</a:t>
            </a:r>
            <a:endParaRPr b="0" i="0" sz="1400" u="none" cap="none" strike="noStrike">
              <a:solidFill>
                <a:srgbClr val="000000"/>
              </a:solidFill>
              <a:latin typeface="Arial"/>
              <a:ea typeface="Arial"/>
              <a:cs typeface="Arial"/>
              <a:sym typeface="Arial"/>
            </a:endParaRPr>
          </a:p>
        </p:txBody>
      </p:sp>
      <p:sp>
        <p:nvSpPr>
          <p:cNvPr id="1202" name="Google Shape;1202;p41"/>
          <p:cNvSpPr txBox="1"/>
          <p:nvPr/>
        </p:nvSpPr>
        <p:spPr>
          <a:xfrm>
            <a:off x="9253034" y="5915056"/>
            <a:ext cx="251873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長崎県のことをもっと詳しく調べてみよう</a:t>
            </a:r>
            <a:endParaRPr b="0" i="0" sz="1400" u="none" cap="none" strike="noStrike">
              <a:solidFill>
                <a:srgbClr val="000000"/>
              </a:solidFill>
              <a:latin typeface="Arial"/>
              <a:ea typeface="Arial"/>
              <a:cs typeface="Arial"/>
              <a:sym typeface="Arial"/>
            </a:endParaRPr>
          </a:p>
        </p:txBody>
      </p:sp>
      <p:sp>
        <p:nvSpPr>
          <p:cNvPr id="1203" name="Google Shape;1203;p41"/>
          <p:cNvSpPr txBox="1"/>
          <p:nvPr/>
        </p:nvSpPr>
        <p:spPr>
          <a:xfrm>
            <a:off x="275599" y="1740110"/>
            <a:ext cx="2808000" cy="107273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国や長崎県の関連リンクをまとめた、学びのためのリンク集です。</a:t>
            </a:r>
            <a:endParaRPr b="0" i="0" sz="1400" u="none" cap="none" strike="noStrike">
              <a:solidFill>
                <a:srgbClr val="000000"/>
              </a:solidFill>
              <a:latin typeface="Arial"/>
              <a:ea typeface="Arial"/>
              <a:cs typeface="Arial"/>
              <a:sym typeface="Arial"/>
            </a:endParaRPr>
          </a:p>
        </p:txBody>
      </p:sp>
      <p:sp>
        <p:nvSpPr>
          <p:cNvPr id="1204" name="Google Shape;1204;p41">
            <a:hlinkClick r:id="rId10"/>
          </p:cNvPr>
          <p:cNvSpPr/>
          <p:nvPr/>
        </p:nvSpPr>
        <p:spPr>
          <a:xfrm>
            <a:off x="3219866" y="1654136"/>
            <a:ext cx="2808000" cy="2340000"/>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05" name="Google Shape;1205;p41">
            <a:hlinkClick r:id="rId11"/>
          </p:cNvPr>
          <p:cNvSpPr/>
          <p:nvPr/>
        </p:nvSpPr>
        <p:spPr>
          <a:xfrm>
            <a:off x="6164134" y="1654136"/>
            <a:ext cx="2808000" cy="2340000"/>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06" name="Google Shape;1206;p41">
            <a:hlinkClick r:id="rId12"/>
          </p:cNvPr>
          <p:cNvSpPr/>
          <p:nvPr/>
        </p:nvSpPr>
        <p:spPr>
          <a:xfrm>
            <a:off x="9108402" y="1654136"/>
            <a:ext cx="2808000" cy="2340000"/>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07" name="Google Shape;1207;p41">
            <a:hlinkClick r:id="rId13"/>
          </p:cNvPr>
          <p:cNvSpPr/>
          <p:nvPr/>
        </p:nvSpPr>
        <p:spPr>
          <a:xfrm>
            <a:off x="3219866" y="4327622"/>
            <a:ext cx="2808000" cy="2340000"/>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08" name="Google Shape;1208;p41">
            <a:hlinkClick r:id="rId14"/>
          </p:cNvPr>
          <p:cNvSpPr/>
          <p:nvPr/>
        </p:nvSpPr>
        <p:spPr>
          <a:xfrm>
            <a:off x="6164134" y="4327622"/>
            <a:ext cx="2808000" cy="2340000"/>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09" name="Google Shape;1209;p41">
            <a:hlinkClick r:id="rId15"/>
          </p:cNvPr>
          <p:cNvSpPr/>
          <p:nvPr/>
        </p:nvSpPr>
        <p:spPr>
          <a:xfrm>
            <a:off x="9108402" y="4327622"/>
            <a:ext cx="2808000" cy="2340000"/>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10" name="Google Shape;1210;p41">
            <a:hlinkClick r:id="rId16"/>
          </p:cNvPr>
          <p:cNvSpPr/>
          <p:nvPr/>
        </p:nvSpPr>
        <p:spPr>
          <a:xfrm>
            <a:off x="275598" y="4327622"/>
            <a:ext cx="2808000" cy="2340000"/>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11" name="Google Shape;1211;p41"/>
          <p:cNvCxnSpPr/>
          <p:nvPr/>
        </p:nvCxnSpPr>
        <p:spPr>
          <a:xfrm>
            <a:off x="426000" y="756126"/>
            <a:ext cx="11340000" cy="0"/>
          </a:xfrm>
          <a:prstGeom prst="straightConnector1">
            <a:avLst/>
          </a:prstGeom>
          <a:noFill/>
          <a:ln cap="flat" cmpd="dbl" w="44450">
            <a:solidFill>
              <a:srgbClr val="933E87"/>
            </a:solidFill>
            <a:prstDash val="solid"/>
            <a:miter lim="0"/>
            <a:headEnd len="sm" w="sm" type="none"/>
            <a:tailEnd len="sm" w="sm" type="none"/>
          </a:ln>
        </p:spPr>
      </p:cxnSp>
      <p:sp>
        <p:nvSpPr>
          <p:cNvPr id="1212" name="Google Shape;1212;p41"/>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933E87"/>
                </a:solidFill>
                <a:latin typeface="Arial"/>
                <a:ea typeface="Arial"/>
                <a:cs typeface="Arial"/>
                <a:sym typeface="Arial"/>
              </a:rPr>
              <a:t>7.これからの社会と税</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6"/>
                                        </p:tgtEl>
                                        <p:attrNameLst>
                                          <p:attrName>style.visibility</p:attrName>
                                        </p:attrNameLst>
                                      </p:cBhvr>
                                      <p:to>
                                        <p:strVal val="visible"/>
                                      </p:to>
                                    </p:set>
                                    <p:animEffect filter="fade" transition="in">
                                      <p:cBhvr>
                                        <p:cTn dur="500"/>
                                        <p:tgtEl>
                                          <p:spTgt spid="1166"/>
                                        </p:tgtEl>
                                      </p:cBhvr>
                                    </p:animEffect>
                                  </p:childTnLst>
                                </p:cTn>
                              </p:par>
                              <p:par>
                                <p:cTn fill="hold" nodeType="with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500"/>
                                        <p:tgtEl>
                                          <p:spTgt spid="11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500"/>
                                        <p:tgtEl>
                                          <p:spTgt spid="1168"/>
                                        </p:tgtEl>
                                      </p:cBhvr>
                                    </p:animEffect>
                                  </p:childTnLst>
                                </p:cTn>
                              </p:par>
                              <p:par>
                                <p:cTn fill="hold" nodeType="withEffect" presetClass="entr" presetID="10" presetSubtype="0">
                                  <p:stCondLst>
                                    <p:cond delay="0"/>
                                  </p:stCondLst>
                                  <p:childTnLst>
                                    <p:set>
                                      <p:cBhvr>
                                        <p:cTn dur="1" fill="hold">
                                          <p:stCondLst>
                                            <p:cond delay="0"/>
                                          </p:stCondLst>
                                        </p:cTn>
                                        <p:tgtEl>
                                          <p:spTgt spid="1169"/>
                                        </p:tgtEl>
                                        <p:attrNameLst>
                                          <p:attrName>style.visibility</p:attrName>
                                        </p:attrNameLst>
                                      </p:cBhvr>
                                      <p:to>
                                        <p:strVal val="visible"/>
                                      </p:to>
                                    </p:set>
                                    <p:animEffect filter="fade" transition="in">
                                      <p:cBhvr>
                                        <p:cTn dur="500"/>
                                        <p:tgtEl>
                                          <p:spTgt spid="1169"/>
                                        </p:tgtEl>
                                      </p:cBhvr>
                                    </p:animEffect>
                                  </p:childTnLst>
                                </p:cTn>
                              </p:par>
                              <p:par>
                                <p:cTn fill="hold" nodeType="withEffect" presetClass="entr" presetID="10" presetSubtype="0">
                                  <p:stCondLst>
                                    <p:cond delay="0"/>
                                  </p:stCondLst>
                                  <p:childTnLst>
                                    <p:set>
                                      <p:cBhvr>
                                        <p:cTn dur="1" fill="hold">
                                          <p:stCondLst>
                                            <p:cond delay="0"/>
                                          </p:stCondLst>
                                        </p:cTn>
                                        <p:tgtEl>
                                          <p:spTgt spid="1170"/>
                                        </p:tgtEl>
                                        <p:attrNameLst>
                                          <p:attrName>style.visibility</p:attrName>
                                        </p:attrNameLst>
                                      </p:cBhvr>
                                      <p:to>
                                        <p:strVal val="visible"/>
                                      </p:to>
                                    </p:set>
                                    <p:animEffect filter="fade" transition="in">
                                      <p:cBhvr>
                                        <p:cTn dur="500"/>
                                        <p:tgtEl>
                                          <p:spTgt spid="1170"/>
                                        </p:tgtEl>
                                      </p:cBhvr>
                                    </p:animEffect>
                                  </p:childTnLst>
                                </p:cTn>
                              </p:par>
                              <p:par>
                                <p:cTn fill="hold" nodeType="withEffect" presetClass="entr" presetID="10" presetSubtype="0">
                                  <p:stCondLst>
                                    <p:cond delay="0"/>
                                  </p:stCondLst>
                                  <p:childTnLst>
                                    <p:set>
                                      <p:cBhvr>
                                        <p:cTn dur="1" fill="hold">
                                          <p:stCondLst>
                                            <p:cond delay="0"/>
                                          </p:stCondLst>
                                        </p:cTn>
                                        <p:tgtEl>
                                          <p:spTgt spid="1171"/>
                                        </p:tgtEl>
                                        <p:attrNameLst>
                                          <p:attrName>style.visibility</p:attrName>
                                        </p:attrNameLst>
                                      </p:cBhvr>
                                      <p:to>
                                        <p:strVal val="visible"/>
                                      </p:to>
                                    </p:set>
                                    <p:animEffect filter="fade" transition="in">
                                      <p:cBhvr>
                                        <p:cTn dur="500"/>
                                        <p:tgtEl>
                                          <p:spTgt spid="1171"/>
                                        </p:tgtEl>
                                      </p:cBhvr>
                                    </p:animEffect>
                                  </p:childTnLst>
                                </p:cTn>
                              </p:par>
                              <p:par>
                                <p:cTn fill="hold" nodeType="withEffect" presetClass="entr" presetID="10" presetSubtype="0">
                                  <p:stCondLst>
                                    <p:cond delay="0"/>
                                  </p:stCondLst>
                                  <p:childTnLst>
                                    <p:set>
                                      <p:cBhvr>
                                        <p:cTn dur="1" fill="hold">
                                          <p:stCondLst>
                                            <p:cond delay="0"/>
                                          </p:stCondLst>
                                        </p:cTn>
                                        <p:tgtEl>
                                          <p:spTgt spid="1172"/>
                                        </p:tgtEl>
                                        <p:attrNameLst>
                                          <p:attrName>style.visibility</p:attrName>
                                        </p:attrNameLst>
                                      </p:cBhvr>
                                      <p:to>
                                        <p:strVal val="visible"/>
                                      </p:to>
                                    </p:set>
                                    <p:animEffect filter="fade" transition="in">
                                      <p:cBhvr>
                                        <p:cTn dur="500"/>
                                        <p:tgtEl>
                                          <p:spTgt spid="1172"/>
                                        </p:tgtEl>
                                      </p:cBhvr>
                                    </p:animEffect>
                                  </p:childTnLst>
                                </p:cTn>
                              </p:par>
                              <p:par>
                                <p:cTn fill="hold" nodeType="with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500"/>
                                        <p:tgtEl>
                                          <p:spTgt spid="1173"/>
                                        </p:tgtEl>
                                      </p:cBhvr>
                                    </p:animEffect>
                                  </p:childTnLst>
                                </p:cTn>
                              </p:par>
                              <p:par>
                                <p:cTn fill="hold" nodeType="with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500"/>
                                        <p:tgtEl>
                                          <p:spTgt spid="1174"/>
                                        </p:tgtEl>
                                      </p:cBhvr>
                                    </p:animEffect>
                                  </p:childTnLst>
                                </p:cTn>
                              </p:par>
                              <p:par>
                                <p:cTn fill="hold" nodeType="withEffect" presetClass="entr" presetID="10" presetSubtype="0">
                                  <p:stCondLst>
                                    <p:cond delay="0"/>
                                  </p:stCondLst>
                                  <p:childTnLst>
                                    <p:set>
                                      <p:cBhvr>
                                        <p:cTn dur="1" fill="hold">
                                          <p:stCondLst>
                                            <p:cond delay="0"/>
                                          </p:stCondLst>
                                        </p:cTn>
                                        <p:tgtEl>
                                          <p:spTgt spid="1175"/>
                                        </p:tgtEl>
                                        <p:attrNameLst>
                                          <p:attrName>style.visibility</p:attrName>
                                        </p:attrNameLst>
                                      </p:cBhvr>
                                      <p:to>
                                        <p:strVal val="visible"/>
                                      </p:to>
                                    </p:set>
                                    <p:animEffect filter="fade" transition="in">
                                      <p:cBhvr>
                                        <p:cTn dur="500"/>
                                        <p:tgtEl>
                                          <p:spTgt spid="1175"/>
                                        </p:tgtEl>
                                      </p:cBhvr>
                                    </p:animEffect>
                                  </p:childTnLst>
                                </p:cTn>
                              </p:par>
                              <p:par>
                                <p:cTn fill="hold" nodeType="with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500"/>
                                        <p:tgtEl>
                                          <p:spTgt spid="1176"/>
                                        </p:tgtEl>
                                      </p:cBhvr>
                                    </p:animEffect>
                                  </p:childTnLst>
                                </p:cTn>
                              </p:par>
                              <p:par>
                                <p:cTn fill="hold" nodeType="with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500"/>
                                        <p:tgtEl>
                                          <p:spTgt spid="1177"/>
                                        </p:tgtEl>
                                      </p:cBhvr>
                                    </p:animEffect>
                                  </p:childTnLst>
                                </p:cTn>
                              </p:par>
                              <p:par>
                                <p:cTn fill="hold" nodeType="with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500"/>
                                        <p:tgtEl>
                                          <p:spTgt spid="1178"/>
                                        </p:tgtEl>
                                      </p:cBhvr>
                                    </p:animEffect>
                                  </p:childTnLst>
                                </p:cTn>
                              </p:par>
                              <p:par>
                                <p:cTn fill="hold" nodeType="with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500"/>
                                        <p:tgtEl>
                                          <p:spTgt spid="1179"/>
                                        </p:tgtEl>
                                      </p:cBhvr>
                                    </p:animEffect>
                                  </p:childTnLst>
                                </p:cTn>
                              </p:par>
                              <p:par>
                                <p:cTn fill="hold" nodeType="with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500"/>
                                        <p:tgtEl>
                                          <p:spTgt spid="1180"/>
                                        </p:tgtEl>
                                      </p:cBhvr>
                                    </p:animEffect>
                                  </p:childTnLst>
                                </p:cTn>
                              </p:par>
                              <p:par>
                                <p:cTn fill="hold" nodeType="with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500"/>
                                        <p:tgtEl>
                                          <p:spTgt spid="1181"/>
                                        </p:tgtEl>
                                      </p:cBhvr>
                                    </p:animEffect>
                                  </p:childTnLst>
                                </p:cTn>
                              </p:par>
                              <p:par>
                                <p:cTn fill="hold" nodeType="withEffect" presetClass="entr" presetID="10" presetSubtype="0">
                                  <p:stCondLst>
                                    <p:cond delay="0"/>
                                  </p:stCondLst>
                                  <p:childTnLst>
                                    <p:set>
                                      <p:cBhvr>
                                        <p:cTn dur="1" fill="hold">
                                          <p:stCondLst>
                                            <p:cond delay="0"/>
                                          </p:stCondLst>
                                        </p:cTn>
                                        <p:tgtEl>
                                          <p:spTgt spid="1182"/>
                                        </p:tgtEl>
                                        <p:attrNameLst>
                                          <p:attrName>style.visibility</p:attrName>
                                        </p:attrNameLst>
                                      </p:cBhvr>
                                      <p:to>
                                        <p:strVal val="visible"/>
                                      </p:to>
                                    </p:set>
                                    <p:animEffect filter="fade" transition="in">
                                      <p:cBhvr>
                                        <p:cTn dur="500"/>
                                        <p:tgtEl>
                                          <p:spTgt spid="1182"/>
                                        </p:tgtEl>
                                      </p:cBhvr>
                                    </p:animEffect>
                                  </p:childTnLst>
                                </p:cTn>
                              </p:par>
                              <p:par>
                                <p:cTn fill="hold" nodeType="withEffect" presetClass="entr" presetID="10" presetSubtype="0">
                                  <p:stCondLst>
                                    <p:cond delay="0"/>
                                  </p:stCondLst>
                                  <p:childTnLst>
                                    <p:set>
                                      <p:cBhvr>
                                        <p:cTn dur="1" fill="hold">
                                          <p:stCondLst>
                                            <p:cond delay="0"/>
                                          </p:stCondLst>
                                        </p:cTn>
                                        <p:tgtEl>
                                          <p:spTgt spid="1183"/>
                                        </p:tgtEl>
                                        <p:attrNameLst>
                                          <p:attrName>style.visibility</p:attrName>
                                        </p:attrNameLst>
                                      </p:cBhvr>
                                      <p:to>
                                        <p:strVal val="visible"/>
                                      </p:to>
                                    </p:set>
                                    <p:animEffect filter="fade" transition="in">
                                      <p:cBhvr>
                                        <p:cTn dur="500"/>
                                        <p:tgtEl>
                                          <p:spTgt spid="1183"/>
                                        </p:tgtEl>
                                      </p:cBhvr>
                                    </p:animEffect>
                                  </p:childTnLst>
                                </p:cTn>
                              </p:par>
                              <p:par>
                                <p:cTn fill="hold" nodeType="with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500"/>
                                        <p:tgtEl>
                                          <p:spTgt spid="1184"/>
                                        </p:tgtEl>
                                      </p:cBhvr>
                                    </p:animEffect>
                                  </p:childTnLst>
                                </p:cTn>
                              </p:par>
                              <p:par>
                                <p:cTn fill="hold" nodeType="withEffect" presetClass="entr" presetID="10" presetSubtype="0">
                                  <p:stCondLst>
                                    <p:cond delay="0"/>
                                  </p:stCondLst>
                                  <p:childTnLst>
                                    <p:set>
                                      <p:cBhvr>
                                        <p:cTn dur="1" fill="hold">
                                          <p:stCondLst>
                                            <p:cond delay="0"/>
                                          </p:stCondLst>
                                        </p:cTn>
                                        <p:tgtEl>
                                          <p:spTgt spid="1185"/>
                                        </p:tgtEl>
                                        <p:attrNameLst>
                                          <p:attrName>style.visibility</p:attrName>
                                        </p:attrNameLst>
                                      </p:cBhvr>
                                      <p:to>
                                        <p:strVal val="visible"/>
                                      </p:to>
                                    </p:set>
                                    <p:animEffect filter="fade" transition="in">
                                      <p:cBhvr>
                                        <p:cTn dur="500"/>
                                        <p:tgtEl>
                                          <p:spTgt spid="1185"/>
                                        </p:tgtEl>
                                      </p:cBhvr>
                                    </p:animEffect>
                                  </p:childTnLst>
                                </p:cTn>
                              </p:par>
                              <p:par>
                                <p:cTn fill="hold" nodeType="withEffect" presetClass="entr" presetID="10" presetSubtype="0">
                                  <p:stCondLst>
                                    <p:cond delay="0"/>
                                  </p:stCondLst>
                                  <p:childTnLst>
                                    <p:set>
                                      <p:cBhvr>
                                        <p:cTn dur="1" fill="hold">
                                          <p:stCondLst>
                                            <p:cond delay="0"/>
                                          </p:stCondLst>
                                        </p:cTn>
                                        <p:tgtEl>
                                          <p:spTgt spid="1186"/>
                                        </p:tgtEl>
                                        <p:attrNameLst>
                                          <p:attrName>style.visibility</p:attrName>
                                        </p:attrNameLst>
                                      </p:cBhvr>
                                      <p:to>
                                        <p:strVal val="visible"/>
                                      </p:to>
                                    </p:set>
                                    <p:animEffect filter="fade" transition="in">
                                      <p:cBhvr>
                                        <p:cTn dur="500"/>
                                        <p:tgtEl>
                                          <p:spTgt spid="1186"/>
                                        </p:tgtEl>
                                      </p:cBhvr>
                                    </p:animEffect>
                                  </p:childTnLst>
                                </p:cTn>
                              </p:par>
                              <p:par>
                                <p:cTn fill="hold" nodeType="with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500"/>
                                        <p:tgtEl>
                                          <p:spTgt spid="1187"/>
                                        </p:tgtEl>
                                      </p:cBhvr>
                                    </p:animEffect>
                                  </p:childTnLst>
                                </p:cTn>
                              </p:par>
                              <p:par>
                                <p:cTn fill="hold" nodeType="withEffect" presetClass="entr" presetID="10" presetSubtype="0">
                                  <p:stCondLst>
                                    <p:cond delay="0"/>
                                  </p:stCondLst>
                                  <p:childTnLst>
                                    <p:set>
                                      <p:cBhvr>
                                        <p:cTn dur="1" fill="hold">
                                          <p:stCondLst>
                                            <p:cond delay="0"/>
                                          </p:stCondLst>
                                        </p:cTn>
                                        <p:tgtEl>
                                          <p:spTgt spid="1188"/>
                                        </p:tgtEl>
                                        <p:attrNameLst>
                                          <p:attrName>style.visibility</p:attrName>
                                        </p:attrNameLst>
                                      </p:cBhvr>
                                      <p:to>
                                        <p:strVal val="visible"/>
                                      </p:to>
                                    </p:set>
                                    <p:animEffect filter="fade" transition="in">
                                      <p:cBhvr>
                                        <p:cTn dur="500"/>
                                        <p:tgtEl>
                                          <p:spTgt spid="1188"/>
                                        </p:tgtEl>
                                      </p:cBhvr>
                                    </p:animEffect>
                                  </p:childTnLst>
                                </p:cTn>
                              </p:par>
                              <p:par>
                                <p:cTn fill="hold" nodeType="with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500"/>
                                        <p:tgtEl>
                                          <p:spTgt spid="1189"/>
                                        </p:tgtEl>
                                      </p:cBhvr>
                                    </p:animEffect>
                                  </p:childTnLst>
                                </p:cTn>
                              </p:par>
                              <p:par>
                                <p:cTn fill="hold" nodeType="with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500"/>
                                        <p:tgtEl>
                                          <p:spTgt spid="1190"/>
                                        </p:tgtEl>
                                      </p:cBhvr>
                                    </p:animEffect>
                                  </p:childTnLst>
                                </p:cTn>
                              </p:par>
                              <p:par>
                                <p:cTn fill="hold" nodeType="withEffect" presetClass="entr" presetID="10" presetSubtype="0">
                                  <p:stCondLst>
                                    <p:cond delay="0"/>
                                  </p:stCondLst>
                                  <p:childTnLst>
                                    <p:set>
                                      <p:cBhvr>
                                        <p:cTn dur="1" fill="hold">
                                          <p:stCondLst>
                                            <p:cond delay="0"/>
                                          </p:stCondLst>
                                        </p:cTn>
                                        <p:tgtEl>
                                          <p:spTgt spid="1191"/>
                                        </p:tgtEl>
                                        <p:attrNameLst>
                                          <p:attrName>style.visibility</p:attrName>
                                        </p:attrNameLst>
                                      </p:cBhvr>
                                      <p:to>
                                        <p:strVal val="visible"/>
                                      </p:to>
                                    </p:set>
                                    <p:animEffect filter="fade" transition="in">
                                      <p:cBhvr>
                                        <p:cTn dur="500"/>
                                        <p:tgtEl>
                                          <p:spTgt spid="1191"/>
                                        </p:tgtEl>
                                      </p:cBhvr>
                                    </p:animEffect>
                                  </p:childTnLst>
                                </p:cTn>
                              </p:par>
                              <p:par>
                                <p:cTn fill="hold" nodeType="withEffect" presetClass="entr" presetID="10" presetSubtype="0">
                                  <p:stCondLst>
                                    <p:cond delay="0"/>
                                  </p:stCondLst>
                                  <p:childTnLst>
                                    <p:set>
                                      <p:cBhvr>
                                        <p:cTn dur="1" fill="hold">
                                          <p:stCondLst>
                                            <p:cond delay="0"/>
                                          </p:stCondLst>
                                        </p:cTn>
                                        <p:tgtEl>
                                          <p:spTgt spid="1192"/>
                                        </p:tgtEl>
                                        <p:attrNameLst>
                                          <p:attrName>style.visibility</p:attrName>
                                        </p:attrNameLst>
                                      </p:cBhvr>
                                      <p:to>
                                        <p:strVal val="visible"/>
                                      </p:to>
                                    </p:set>
                                    <p:animEffect filter="fade" transition="in">
                                      <p:cBhvr>
                                        <p:cTn dur="500"/>
                                        <p:tgtEl>
                                          <p:spTgt spid="1192"/>
                                        </p:tgtEl>
                                      </p:cBhvr>
                                    </p:animEffect>
                                  </p:childTnLst>
                                </p:cTn>
                              </p:par>
                              <p:par>
                                <p:cTn fill="hold" nodeType="with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500"/>
                                        <p:tgtEl>
                                          <p:spTgt spid="1193"/>
                                        </p:tgtEl>
                                      </p:cBhvr>
                                    </p:animEffect>
                                  </p:childTnLst>
                                </p:cTn>
                              </p:par>
                              <p:par>
                                <p:cTn fill="hold" nodeType="withEffect" presetClass="entr" presetID="10" presetSubtype="0">
                                  <p:stCondLst>
                                    <p:cond delay="0"/>
                                  </p:stCondLst>
                                  <p:childTnLst>
                                    <p:set>
                                      <p:cBhvr>
                                        <p:cTn dur="1" fill="hold">
                                          <p:stCondLst>
                                            <p:cond delay="0"/>
                                          </p:stCondLst>
                                        </p:cTn>
                                        <p:tgtEl>
                                          <p:spTgt spid="1194"/>
                                        </p:tgtEl>
                                        <p:attrNameLst>
                                          <p:attrName>style.visibility</p:attrName>
                                        </p:attrNameLst>
                                      </p:cBhvr>
                                      <p:to>
                                        <p:strVal val="visible"/>
                                      </p:to>
                                    </p:set>
                                    <p:animEffect filter="fade" transition="in">
                                      <p:cBhvr>
                                        <p:cTn dur="500"/>
                                        <p:tgtEl>
                                          <p:spTgt spid="1194"/>
                                        </p:tgtEl>
                                      </p:cBhvr>
                                    </p:animEffect>
                                  </p:childTnLst>
                                </p:cTn>
                              </p:par>
                              <p:par>
                                <p:cTn fill="hold" nodeType="withEffect" presetClass="entr" presetID="10" presetSubtype="0">
                                  <p:stCondLst>
                                    <p:cond delay="0"/>
                                  </p:stCondLst>
                                  <p:childTnLst>
                                    <p:set>
                                      <p:cBhvr>
                                        <p:cTn dur="1" fill="hold">
                                          <p:stCondLst>
                                            <p:cond delay="0"/>
                                          </p:stCondLst>
                                        </p:cTn>
                                        <p:tgtEl>
                                          <p:spTgt spid="1195"/>
                                        </p:tgtEl>
                                        <p:attrNameLst>
                                          <p:attrName>style.visibility</p:attrName>
                                        </p:attrNameLst>
                                      </p:cBhvr>
                                      <p:to>
                                        <p:strVal val="visible"/>
                                      </p:to>
                                    </p:set>
                                    <p:animEffect filter="fade" transition="in">
                                      <p:cBhvr>
                                        <p:cTn dur="500"/>
                                        <p:tgtEl>
                                          <p:spTgt spid="1195"/>
                                        </p:tgtEl>
                                      </p:cBhvr>
                                    </p:animEffect>
                                  </p:childTnLst>
                                </p:cTn>
                              </p:par>
                              <p:par>
                                <p:cTn fill="hold" nodeType="with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500"/>
                                        <p:tgtEl>
                                          <p:spTgt spid="1196"/>
                                        </p:tgtEl>
                                      </p:cBhvr>
                                    </p:animEffect>
                                  </p:childTnLst>
                                </p:cTn>
                              </p:par>
                              <p:par>
                                <p:cTn fill="hold" nodeType="with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500"/>
                                        <p:tgtEl>
                                          <p:spTgt spid="1197"/>
                                        </p:tgtEl>
                                      </p:cBhvr>
                                    </p:animEffect>
                                  </p:childTnLst>
                                </p:cTn>
                              </p:par>
                              <p:par>
                                <p:cTn fill="hold" nodeType="withEffect" presetClass="entr" presetID="10" presetSubtype="0">
                                  <p:stCondLst>
                                    <p:cond delay="0"/>
                                  </p:stCondLst>
                                  <p:childTnLst>
                                    <p:set>
                                      <p:cBhvr>
                                        <p:cTn dur="1" fill="hold">
                                          <p:stCondLst>
                                            <p:cond delay="0"/>
                                          </p:stCondLst>
                                        </p:cTn>
                                        <p:tgtEl>
                                          <p:spTgt spid="1198"/>
                                        </p:tgtEl>
                                        <p:attrNameLst>
                                          <p:attrName>style.visibility</p:attrName>
                                        </p:attrNameLst>
                                      </p:cBhvr>
                                      <p:to>
                                        <p:strVal val="visible"/>
                                      </p:to>
                                    </p:set>
                                    <p:animEffect filter="fade" transition="in">
                                      <p:cBhvr>
                                        <p:cTn dur="500"/>
                                        <p:tgtEl>
                                          <p:spTgt spid="1198"/>
                                        </p:tgtEl>
                                      </p:cBhvr>
                                    </p:animEffect>
                                  </p:childTnLst>
                                </p:cTn>
                              </p:par>
                              <p:par>
                                <p:cTn fill="hold" nodeType="withEffect" presetClass="entr" presetID="10" presetSubtype="0">
                                  <p:stCondLst>
                                    <p:cond delay="0"/>
                                  </p:stCondLst>
                                  <p:childTnLst>
                                    <p:set>
                                      <p:cBhvr>
                                        <p:cTn dur="1" fill="hold">
                                          <p:stCondLst>
                                            <p:cond delay="0"/>
                                          </p:stCondLst>
                                        </p:cTn>
                                        <p:tgtEl>
                                          <p:spTgt spid="1199"/>
                                        </p:tgtEl>
                                        <p:attrNameLst>
                                          <p:attrName>style.visibility</p:attrName>
                                        </p:attrNameLst>
                                      </p:cBhvr>
                                      <p:to>
                                        <p:strVal val="visible"/>
                                      </p:to>
                                    </p:set>
                                    <p:animEffect filter="fade" transition="in">
                                      <p:cBhvr>
                                        <p:cTn dur="500"/>
                                        <p:tgtEl>
                                          <p:spTgt spid="1199"/>
                                        </p:tgtEl>
                                      </p:cBhvr>
                                    </p:animEffect>
                                  </p:childTnLst>
                                </p:cTn>
                              </p:par>
                              <p:par>
                                <p:cTn fill="hold" nodeType="withEffect" presetClass="entr" presetID="10" presetSubtype="0">
                                  <p:stCondLst>
                                    <p:cond delay="0"/>
                                  </p:stCondLst>
                                  <p:childTnLst>
                                    <p:set>
                                      <p:cBhvr>
                                        <p:cTn dur="1" fill="hold">
                                          <p:stCondLst>
                                            <p:cond delay="0"/>
                                          </p:stCondLst>
                                        </p:cTn>
                                        <p:tgtEl>
                                          <p:spTgt spid="1200"/>
                                        </p:tgtEl>
                                        <p:attrNameLst>
                                          <p:attrName>style.visibility</p:attrName>
                                        </p:attrNameLst>
                                      </p:cBhvr>
                                      <p:to>
                                        <p:strVal val="visible"/>
                                      </p:to>
                                    </p:set>
                                    <p:animEffect filter="fade" transition="in">
                                      <p:cBhvr>
                                        <p:cTn dur="500"/>
                                        <p:tgtEl>
                                          <p:spTgt spid="1200"/>
                                        </p:tgtEl>
                                      </p:cBhvr>
                                    </p:animEffect>
                                  </p:childTnLst>
                                </p:cTn>
                              </p:par>
                              <p:par>
                                <p:cTn fill="hold" nodeType="withEffect" presetClass="entr" presetID="10" presetSubtype="0">
                                  <p:stCondLst>
                                    <p:cond delay="0"/>
                                  </p:stCondLst>
                                  <p:childTnLst>
                                    <p:set>
                                      <p:cBhvr>
                                        <p:cTn dur="1" fill="hold">
                                          <p:stCondLst>
                                            <p:cond delay="0"/>
                                          </p:stCondLst>
                                        </p:cTn>
                                        <p:tgtEl>
                                          <p:spTgt spid="1201"/>
                                        </p:tgtEl>
                                        <p:attrNameLst>
                                          <p:attrName>style.visibility</p:attrName>
                                        </p:attrNameLst>
                                      </p:cBhvr>
                                      <p:to>
                                        <p:strVal val="visible"/>
                                      </p:to>
                                    </p:set>
                                    <p:animEffect filter="fade" transition="in">
                                      <p:cBhvr>
                                        <p:cTn dur="500"/>
                                        <p:tgtEl>
                                          <p:spTgt spid="1201"/>
                                        </p:tgtEl>
                                      </p:cBhvr>
                                    </p:animEffect>
                                  </p:childTnLst>
                                </p:cTn>
                              </p:par>
                              <p:par>
                                <p:cTn fill="hold" nodeType="withEffect" presetClass="entr" presetID="10" presetSubtype="0">
                                  <p:stCondLst>
                                    <p:cond delay="0"/>
                                  </p:stCondLst>
                                  <p:childTnLst>
                                    <p:set>
                                      <p:cBhvr>
                                        <p:cTn dur="1" fill="hold">
                                          <p:stCondLst>
                                            <p:cond delay="0"/>
                                          </p:stCondLst>
                                        </p:cTn>
                                        <p:tgtEl>
                                          <p:spTgt spid="1202"/>
                                        </p:tgtEl>
                                        <p:attrNameLst>
                                          <p:attrName>style.visibility</p:attrName>
                                        </p:attrNameLst>
                                      </p:cBhvr>
                                      <p:to>
                                        <p:strVal val="visible"/>
                                      </p:to>
                                    </p:set>
                                    <p:animEffect filter="fade" transition="in">
                                      <p:cBhvr>
                                        <p:cTn dur="500"/>
                                        <p:tgtEl>
                                          <p:spTgt spid="1202"/>
                                        </p:tgtEl>
                                      </p:cBhvr>
                                    </p:animEffect>
                                  </p:childTnLst>
                                </p:cTn>
                              </p:par>
                              <p:par>
                                <p:cTn fill="hold" nodeType="withEffect" presetClass="entr" presetID="10" presetSubtype="0">
                                  <p:stCondLst>
                                    <p:cond delay="0"/>
                                  </p:stCondLst>
                                  <p:childTnLst>
                                    <p:set>
                                      <p:cBhvr>
                                        <p:cTn dur="1" fill="hold">
                                          <p:stCondLst>
                                            <p:cond delay="0"/>
                                          </p:stCondLst>
                                        </p:cTn>
                                        <p:tgtEl>
                                          <p:spTgt spid="1203"/>
                                        </p:tgtEl>
                                        <p:attrNameLst>
                                          <p:attrName>style.visibility</p:attrName>
                                        </p:attrNameLst>
                                      </p:cBhvr>
                                      <p:to>
                                        <p:strVal val="visible"/>
                                      </p:to>
                                    </p:set>
                                    <p:animEffect filter="fade" transition="in">
                                      <p:cBhvr>
                                        <p:cTn dur="500"/>
                                        <p:tgtEl>
                                          <p:spTgt spid="1203"/>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2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42"/>
          <p:cNvSpPr/>
          <p:nvPr/>
        </p:nvSpPr>
        <p:spPr>
          <a:xfrm>
            <a:off x="3859999" y="4597310"/>
            <a:ext cx="4483901" cy="1268232"/>
          </a:xfrm>
          <a:prstGeom prst="roundRect">
            <a:avLst>
              <a:gd fmla="val 10701" name="adj"/>
            </a:avLst>
          </a:prstGeom>
          <a:solidFill>
            <a:schemeClr val="lt1"/>
          </a:solidFill>
          <a:ln cap="flat" cmpd="sng" w="31750">
            <a:solidFill>
              <a:srgbClr val="73B0E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18" name="Google Shape;1218;p42"/>
          <p:cNvSpPr txBox="1"/>
          <p:nvPr/>
        </p:nvSpPr>
        <p:spPr>
          <a:xfrm>
            <a:off x="5285522" y="4424308"/>
            <a:ext cx="162095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 編集・発行</a:t>
            </a:r>
            <a:endParaRPr b="0" i="0" sz="1400" u="none" cap="none" strike="noStrike">
              <a:solidFill>
                <a:srgbClr val="000000"/>
              </a:solidFill>
              <a:latin typeface="Arial"/>
              <a:ea typeface="Arial"/>
              <a:cs typeface="Arial"/>
              <a:sym typeface="Arial"/>
            </a:endParaRPr>
          </a:p>
        </p:txBody>
      </p:sp>
      <p:sp>
        <p:nvSpPr>
          <p:cNvPr id="1219" name="Google Shape;1219;p42"/>
          <p:cNvSpPr txBox="1"/>
          <p:nvPr/>
        </p:nvSpPr>
        <p:spPr>
          <a:xfrm>
            <a:off x="4027942" y="4931633"/>
            <a:ext cx="413611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長崎県租税教育推進協議会</a:t>
            </a:r>
            <a:endParaRPr b="0" i="0" sz="1400" u="none" cap="none" strike="noStrike">
              <a:solidFill>
                <a:srgbClr val="000000"/>
              </a:solidFill>
              <a:latin typeface="Arial"/>
              <a:ea typeface="Arial"/>
              <a:cs typeface="Arial"/>
              <a:sym typeface="Arial"/>
            </a:endParaRPr>
          </a:p>
        </p:txBody>
      </p:sp>
      <p:sp>
        <p:nvSpPr>
          <p:cNvPr id="1220" name="Google Shape;1220;p42"/>
          <p:cNvSpPr txBox="1"/>
          <p:nvPr/>
        </p:nvSpPr>
        <p:spPr>
          <a:xfrm>
            <a:off x="3947873" y="5372278"/>
            <a:ext cx="42962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【事務局】長崎税務署（税務広報広聴官）</a:t>
            </a:r>
            <a:endParaRPr b="1" i="0" sz="1600" u="none" cap="none" strike="noStrike">
              <a:solidFill>
                <a:schemeClr val="dk1"/>
              </a:solidFill>
              <a:latin typeface="Arial"/>
              <a:ea typeface="Arial"/>
              <a:cs typeface="Arial"/>
              <a:sym typeface="Arial"/>
            </a:endParaRPr>
          </a:p>
        </p:txBody>
      </p:sp>
      <p:sp>
        <p:nvSpPr>
          <p:cNvPr id="1221" name="Google Shape;1221;p42"/>
          <p:cNvSpPr/>
          <p:nvPr/>
        </p:nvSpPr>
        <p:spPr>
          <a:xfrm>
            <a:off x="10813775" y="251189"/>
            <a:ext cx="1084631" cy="358231"/>
          </a:xfrm>
          <a:prstGeom prst="rect">
            <a:avLst/>
          </a:prstGeom>
          <a:solidFill>
            <a:srgbClr val="C80000">
              <a:alpha val="1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22" name="Google Shape;1222;p42"/>
          <p:cNvSpPr txBox="1"/>
          <p:nvPr/>
        </p:nvSpPr>
        <p:spPr>
          <a:xfrm>
            <a:off x="11009589" y="299499"/>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1223" name="Google Shape;1223;p42"/>
          <p:cNvSpPr/>
          <p:nvPr/>
        </p:nvSpPr>
        <p:spPr>
          <a:xfrm rot="5400000">
            <a:off x="11580577" y="373816"/>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24" name="Google Shape;1224;p42">
            <a:hlinkClick action="ppaction://hlinksldjump" r:id="rId3"/>
          </p:cNvPr>
          <p:cNvSpPr/>
          <p:nvPr/>
        </p:nvSpPr>
        <p:spPr>
          <a:xfrm>
            <a:off x="10813775" y="251189"/>
            <a:ext cx="1084631" cy="358231"/>
          </a:xfrm>
          <a:prstGeom prst="rect">
            <a:avLst/>
          </a:prstGeom>
          <a:solidFill>
            <a:schemeClr val="dk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25" name="Google Shape;1225;p42"/>
          <p:cNvPicPr preferRelativeResize="0"/>
          <p:nvPr/>
        </p:nvPicPr>
        <p:blipFill>
          <a:blip r:embed="rId4">
            <a:alphaModFix/>
          </a:blip>
          <a:stretch>
            <a:fillRect/>
          </a:stretch>
        </p:blipFill>
        <p:spPr>
          <a:xfrm>
            <a:off x="1509715" y="1485873"/>
            <a:ext cx="9304061" cy="239058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500"/>
                                        <p:tgtEl>
                                          <p:spTgt spid="1217"/>
                                        </p:tgtEl>
                                      </p:cBhvr>
                                    </p:animEffect>
                                  </p:childTnLst>
                                </p:cTn>
                              </p:par>
                              <p:par>
                                <p:cTn fill="hold" nodeType="with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500"/>
                                        <p:tgtEl>
                                          <p:spTgt spid="1218"/>
                                        </p:tgtEl>
                                      </p:cBhvr>
                                    </p:animEffect>
                                  </p:childTnLst>
                                </p:cTn>
                              </p:par>
                              <p:par>
                                <p:cTn fill="hold" nodeType="with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500"/>
                                        <p:tgtEl>
                                          <p:spTgt spid="1219"/>
                                        </p:tgtEl>
                                      </p:cBhvr>
                                    </p:animEffect>
                                  </p:childTnLst>
                                </p:cTn>
                              </p:par>
                              <p:par>
                                <p:cTn fill="hold" nodeType="with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500"/>
                                        <p:tgtEl>
                                          <p:spTgt spid="1220"/>
                                        </p:tgtEl>
                                      </p:cBhvr>
                                    </p:animEffect>
                                  </p:childTnLst>
                                </p:cTn>
                              </p:par>
                              <p:par>
                                <p:cTn fill="hold" nodeType="withEffect" presetClass="entr" presetID="10" presetSubtype="0">
                                  <p:stCondLst>
                                    <p:cond delay="0"/>
                                  </p:stCondLst>
                                  <p:childTnLst>
                                    <p:set>
                                      <p:cBhvr>
                                        <p:cTn dur="1" fill="hold">
                                          <p:stCondLst>
                                            <p:cond delay="0"/>
                                          </p:stCondLst>
                                        </p:cTn>
                                        <p:tgtEl>
                                          <p:spTgt spid="1225"/>
                                        </p:tgtEl>
                                        <p:attrNameLst>
                                          <p:attrName>style.visibility</p:attrName>
                                        </p:attrNameLst>
                                      </p:cBhvr>
                                      <p:to>
                                        <p:strVal val="visible"/>
                                      </p:to>
                                    </p:set>
                                    <p:animEffect filter="fade" transition="in">
                                      <p:cBhvr>
                                        <p:cTn dur="500"/>
                                        <p:tgtEl>
                                          <p:spTgt spid="1225"/>
                                        </p:tgtEl>
                                      </p:cBhvr>
                                    </p:animEffect>
                                  </p:childTnLst>
                                </p:cTn>
                              </p:par>
                              <p:par>
                                <p:cTn fill="hold" nodeType="with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500"/>
                                        <p:tgtEl>
                                          <p:spTgt spid="1221"/>
                                        </p:tgtEl>
                                      </p:cBhvr>
                                    </p:animEffect>
                                  </p:childTnLst>
                                </p:cTn>
                              </p:par>
                              <p:par>
                                <p:cTn fill="hold" nodeType="with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500"/>
                                        <p:tgtEl>
                                          <p:spTgt spid="1222"/>
                                        </p:tgtEl>
                                      </p:cBhvr>
                                    </p:animEffect>
                                  </p:childTnLst>
                                </p:cTn>
                              </p:par>
                              <p:par>
                                <p:cTn fill="hold" nodeType="withEffect" presetClass="entr" presetID="10" presetSubtype="0">
                                  <p:stCondLst>
                                    <p:cond delay="0"/>
                                  </p:stCondLst>
                                  <p:childTnLst>
                                    <p:set>
                                      <p:cBhvr>
                                        <p:cTn dur="1" fill="hold">
                                          <p:stCondLst>
                                            <p:cond delay="0"/>
                                          </p:stCondLst>
                                        </p:cTn>
                                        <p:tgtEl>
                                          <p:spTgt spid="1223"/>
                                        </p:tgtEl>
                                        <p:attrNameLst>
                                          <p:attrName>style.visibility</p:attrName>
                                        </p:attrNameLst>
                                      </p:cBhvr>
                                      <p:to>
                                        <p:strVal val="visible"/>
                                      </p:to>
                                    </p:set>
                                    <p:animEffect filter="fade" transition="in">
                                      <p:cBhvr>
                                        <p:cTn dur="500"/>
                                        <p:tgtEl>
                                          <p:spTgt spid="1223"/>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2"/>
          <p:cNvSpPr txBox="1"/>
          <p:nvPr/>
        </p:nvSpPr>
        <p:spPr>
          <a:xfrm>
            <a:off x="311426" y="255248"/>
            <a:ext cx="552323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D72D5C"/>
                </a:solidFill>
                <a:latin typeface="Arial"/>
                <a:ea typeface="Arial"/>
                <a:cs typeface="Arial"/>
                <a:sym typeface="Arial"/>
              </a:rPr>
              <a:t>1. 公共のサービスと税金</a:t>
            </a:r>
            <a:endParaRPr b="0" i="0" sz="1400" u="none" cap="none" strike="noStrike">
              <a:solidFill>
                <a:srgbClr val="000000"/>
              </a:solidFill>
              <a:latin typeface="Arial"/>
              <a:ea typeface="Arial"/>
              <a:cs typeface="Arial"/>
              <a:sym typeface="Arial"/>
            </a:endParaRPr>
          </a:p>
        </p:txBody>
      </p:sp>
      <p:cxnSp>
        <p:nvCxnSpPr>
          <p:cNvPr id="188" name="Google Shape;188;p12"/>
          <p:cNvCxnSpPr/>
          <p:nvPr/>
        </p:nvCxnSpPr>
        <p:spPr>
          <a:xfrm>
            <a:off x="426000" y="756126"/>
            <a:ext cx="11340000" cy="0"/>
          </a:xfrm>
          <a:prstGeom prst="straightConnector1">
            <a:avLst/>
          </a:prstGeom>
          <a:noFill/>
          <a:ln cap="flat" cmpd="dbl" w="44450">
            <a:solidFill>
              <a:srgbClr val="D72D5C"/>
            </a:solidFill>
            <a:prstDash val="solid"/>
            <a:miter lim="0"/>
            <a:headEnd len="sm" w="sm" type="none"/>
            <a:tailEnd len="sm" w="sm" type="none"/>
          </a:ln>
        </p:spPr>
      </p:cxnSp>
      <p:sp>
        <p:nvSpPr>
          <p:cNvPr id="189" name="Google Shape;189;p12"/>
          <p:cNvSpPr/>
          <p:nvPr/>
        </p:nvSpPr>
        <p:spPr>
          <a:xfrm>
            <a:off x="10813775" y="251189"/>
            <a:ext cx="1084631" cy="358231"/>
          </a:xfrm>
          <a:prstGeom prst="rect">
            <a:avLst/>
          </a:prstGeom>
          <a:solidFill>
            <a:srgbClr val="C80000">
              <a:alpha val="1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 name="Google Shape;190;p12"/>
          <p:cNvSpPr txBox="1"/>
          <p:nvPr/>
        </p:nvSpPr>
        <p:spPr>
          <a:xfrm>
            <a:off x="11009589" y="299499"/>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191" name="Google Shape;191;p12"/>
          <p:cNvSpPr/>
          <p:nvPr/>
        </p:nvSpPr>
        <p:spPr>
          <a:xfrm rot="5400000">
            <a:off x="11580577" y="373816"/>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 name="Google Shape;192;p12">
            <a:hlinkClick action="ppaction://hlinksldjump" r:id="rId3"/>
          </p:cNvPr>
          <p:cNvSpPr/>
          <p:nvPr/>
        </p:nvSpPr>
        <p:spPr>
          <a:xfrm>
            <a:off x="10813775" y="251189"/>
            <a:ext cx="1084631" cy="358231"/>
          </a:xfrm>
          <a:prstGeom prst="rect">
            <a:avLst/>
          </a:prstGeom>
          <a:solidFill>
            <a:schemeClr val="dk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 name="Google Shape;193;p12"/>
          <p:cNvSpPr txBox="1"/>
          <p:nvPr/>
        </p:nvSpPr>
        <p:spPr>
          <a:xfrm>
            <a:off x="384136" y="947001"/>
            <a:ext cx="27703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 ｢税金｣の役割</a:t>
            </a:r>
            <a:endParaRPr b="0" i="0" sz="1400" u="none" cap="none" strike="noStrike">
              <a:solidFill>
                <a:srgbClr val="000000"/>
              </a:solidFill>
              <a:latin typeface="Arial"/>
              <a:ea typeface="Arial"/>
              <a:cs typeface="Arial"/>
              <a:sym typeface="Arial"/>
            </a:endParaRPr>
          </a:p>
        </p:txBody>
      </p:sp>
      <p:sp>
        <p:nvSpPr>
          <p:cNvPr id="194" name="Google Shape;194;p12"/>
          <p:cNvSpPr/>
          <p:nvPr/>
        </p:nvSpPr>
        <p:spPr>
          <a:xfrm>
            <a:off x="426000" y="1637965"/>
            <a:ext cx="11340000" cy="1302848"/>
          </a:xfrm>
          <a:prstGeom prst="roundRect">
            <a:avLst>
              <a:gd fmla="val 7269" name="adj"/>
            </a:avLst>
          </a:prstGeom>
          <a:solidFill>
            <a:srgbClr val="FFFDE4"/>
          </a:solidFill>
          <a:ln cap="flat" cmpd="sng" w="12700">
            <a:solidFill>
              <a:srgbClr val="D72D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 name="Google Shape;195;p12"/>
          <p:cNvSpPr txBox="1"/>
          <p:nvPr/>
        </p:nvSpPr>
        <p:spPr>
          <a:xfrm>
            <a:off x="568553" y="1928671"/>
            <a:ext cx="11197447" cy="97868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財政とは、国や地方公共団体の経済活動のことで、そのために必要なお金は｢税金｣として集められています。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私たちが納める税金は財源となり、公共サービスや公共施設に形を変えて私たちの生活を支えるなど、重要な役割があります。</a:t>
            </a:r>
            <a:endParaRPr b="0" i="0" sz="1400" u="none" cap="none" strike="noStrike">
              <a:solidFill>
                <a:srgbClr val="000000"/>
              </a:solidFill>
              <a:latin typeface="Arial"/>
              <a:ea typeface="Arial"/>
              <a:cs typeface="Arial"/>
              <a:sym typeface="Arial"/>
            </a:endParaRPr>
          </a:p>
        </p:txBody>
      </p:sp>
      <p:sp>
        <p:nvSpPr>
          <p:cNvPr id="196" name="Google Shape;196;p12"/>
          <p:cNvSpPr/>
          <p:nvPr/>
        </p:nvSpPr>
        <p:spPr>
          <a:xfrm>
            <a:off x="605503" y="1487097"/>
            <a:ext cx="1891750" cy="410473"/>
          </a:xfrm>
          <a:prstGeom prst="roundRect">
            <a:avLst>
              <a:gd fmla="val 16667" name="adj"/>
            </a:avLst>
          </a:prstGeom>
          <a:solidFill>
            <a:srgbClr val="D72D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 name="Google Shape;197;p12"/>
          <p:cNvSpPr txBox="1"/>
          <p:nvPr/>
        </p:nvSpPr>
        <p:spPr>
          <a:xfrm>
            <a:off x="864567" y="1521514"/>
            <a:ext cx="137362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財源調達</a:t>
            </a:r>
            <a:endParaRPr b="0" i="0" sz="1400" u="none" cap="none" strike="noStrike">
              <a:solidFill>
                <a:srgbClr val="000000"/>
              </a:solidFill>
              <a:latin typeface="Arial"/>
              <a:ea typeface="Arial"/>
              <a:cs typeface="Arial"/>
              <a:sym typeface="Arial"/>
            </a:endParaRPr>
          </a:p>
        </p:txBody>
      </p:sp>
      <p:sp>
        <p:nvSpPr>
          <p:cNvPr id="198" name="Google Shape;198;p12"/>
          <p:cNvSpPr/>
          <p:nvPr/>
        </p:nvSpPr>
        <p:spPr>
          <a:xfrm>
            <a:off x="426000" y="3322095"/>
            <a:ext cx="11340000" cy="1302848"/>
          </a:xfrm>
          <a:prstGeom prst="roundRect">
            <a:avLst>
              <a:gd fmla="val 7269" name="adj"/>
            </a:avLst>
          </a:prstGeom>
          <a:solidFill>
            <a:srgbClr val="FFFDE4"/>
          </a:solidFill>
          <a:ln cap="flat" cmpd="sng" w="12700">
            <a:solidFill>
              <a:srgbClr val="D72D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 name="Google Shape;199;p12"/>
          <p:cNvSpPr txBox="1"/>
          <p:nvPr/>
        </p:nvSpPr>
        <p:spPr>
          <a:xfrm>
            <a:off x="568553" y="3612801"/>
            <a:ext cx="11197447" cy="97868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所得税や相続税には、経済力のある人により大きな負担を求める累進課税制度が採られています。</a:t>
            </a:r>
            <a:endParaRPr b="0" i="0" sz="16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また、社会保障給付等の歳出を通じて、所得の少ない人の生活を助けています。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このように、税金には国民間の所得や資産の差を縮める役割があります。</a:t>
            </a:r>
            <a:endParaRPr b="0" i="0" sz="1400" u="none" cap="none" strike="noStrike">
              <a:solidFill>
                <a:srgbClr val="000000"/>
              </a:solidFill>
              <a:latin typeface="Arial"/>
              <a:ea typeface="Arial"/>
              <a:cs typeface="Arial"/>
              <a:sym typeface="Arial"/>
            </a:endParaRPr>
          </a:p>
        </p:txBody>
      </p:sp>
      <p:sp>
        <p:nvSpPr>
          <p:cNvPr id="200" name="Google Shape;200;p12"/>
          <p:cNvSpPr/>
          <p:nvPr/>
        </p:nvSpPr>
        <p:spPr>
          <a:xfrm>
            <a:off x="605503" y="3171227"/>
            <a:ext cx="1891750" cy="410473"/>
          </a:xfrm>
          <a:prstGeom prst="roundRect">
            <a:avLst>
              <a:gd fmla="val 16667" name="adj"/>
            </a:avLst>
          </a:prstGeom>
          <a:solidFill>
            <a:srgbClr val="D72D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1" name="Google Shape;201;p12"/>
          <p:cNvSpPr txBox="1"/>
          <p:nvPr/>
        </p:nvSpPr>
        <p:spPr>
          <a:xfrm>
            <a:off x="747952" y="3205644"/>
            <a:ext cx="160685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所得の再分配</a:t>
            </a:r>
            <a:endParaRPr b="0" i="0" sz="1400" u="none" cap="none" strike="noStrike">
              <a:solidFill>
                <a:srgbClr val="000000"/>
              </a:solidFill>
              <a:latin typeface="Arial"/>
              <a:ea typeface="Arial"/>
              <a:cs typeface="Arial"/>
              <a:sym typeface="Arial"/>
            </a:endParaRPr>
          </a:p>
        </p:txBody>
      </p:sp>
      <p:sp>
        <p:nvSpPr>
          <p:cNvPr id="202" name="Google Shape;202;p12"/>
          <p:cNvSpPr/>
          <p:nvPr/>
        </p:nvSpPr>
        <p:spPr>
          <a:xfrm>
            <a:off x="426000" y="5006225"/>
            <a:ext cx="11340000" cy="1302848"/>
          </a:xfrm>
          <a:prstGeom prst="roundRect">
            <a:avLst>
              <a:gd fmla="val 7269" name="adj"/>
            </a:avLst>
          </a:prstGeom>
          <a:solidFill>
            <a:srgbClr val="FFFDE4"/>
          </a:solidFill>
          <a:ln cap="flat" cmpd="sng" w="12700">
            <a:solidFill>
              <a:srgbClr val="D72D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3" name="Google Shape;203;p12"/>
          <p:cNvSpPr txBox="1"/>
          <p:nvPr/>
        </p:nvSpPr>
        <p:spPr>
          <a:xfrm>
            <a:off x="568553" y="5296931"/>
            <a:ext cx="11197447" cy="97868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個人や会社の所得が増える好景気のときには、税負担が増えて、景気を抑制します。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不景気のときには、税負担が減って、景気を刺激します。また、歳出を通じて経済活動を活発にすることもできます。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このように、景気変動に作用して経済を安定化する役割があります。</a:t>
            </a:r>
            <a:endParaRPr b="0" i="0" sz="1400" u="none" cap="none" strike="noStrike">
              <a:solidFill>
                <a:srgbClr val="000000"/>
              </a:solidFill>
              <a:latin typeface="Arial"/>
              <a:ea typeface="Arial"/>
              <a:cs typeface="Arial"/>
              <a:sym typeface="Arial"/>
            </a:endParaRPr>
          </a:p>
        </p:txBody>
      </p:sp>
      <p:sp>
        <p:nvSpPr>
          <p:cNvPr id="204" name="Google Shape;204;p12"/>
          <p:cNvSpPr/>
          <p:nvPr/>
        </p:nvSpPr>
        <p:spPr>
          <a:xfrm>
            <a:off x="605503" y="4855357"/>
            <a:ext cx="1891750" cy="410473"/>
          </a:xfrm>
          <a:prstGeom prst="roundRect">
            <a:avLst>
              <a:gd fmla="val 16667" name="adj"/>
            </a:avLst>
          </a:prstGeom>
          <a:solidFill>
            <a:srgbClr val="D72D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5" name="Google Shape;205;p12"/>
          <p:cNvSpPr txBox="1"/>
          <p:nvPr/>
        </p:nvSpPr>
        <p:spPr>
          <a:xfrm>
            <a:off x="747952" y="4889774"/>
            <a:ext cx="160685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経済の安定化</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3"/>
          <p:cNvSpPr txBox="1"/>
          <p:nvPr/>
        </p:nvSpPr>
        <p:spPr>
          <a:xfrm>
            <a:off x="311426" y="255248"/>
            <a:ext cx="552323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439B84"/>
                </a:solidFill>
                <a:latin typeface="Arial"/>
                <a:ea typeface="Arial"/>
                <a:cs typeface="Arial"/>
                <a:sym typeface="Arial"/>
              </a:rPr>
              <a:t>2. 納税の義務</a:t>
            </a:r>
            <a:endParaRPr b="0" i="0" sz="1400" u="none" cap="none" strike="noStrike">
              <a:solidFill>
                <a:srgbClr val="000000"/>
              </a:solidFill>
              <a:latin typeface="Arial"/>
              <a:ea typeface="Arial"/>
              <a:cs typeface="Arial"/>
              <a:sym typeface="Arial"/>
            </a:endParaRPr>
          </a:p>
        </p:txBody>
      </p:sp>
      <p:cxnSp>
        <p:nvCxnSpPr>
          <p:cNvPr id="211" name="Google Shape;211;p13"/>
          <p:cNvCxnSpPr/>
          <p:nvPr/>
        </p:nvCxnSpPr>
        <p:spPr>
          <a:xfrm>
            <a:off x="426000" y="756126"/>
            <a:ext cx="11340000" cy="0"/>
          </a:xfrm>
          <a:prstGeom prst="straightConnector1">
            <a:avLst/>
          </a:prstGeom>
          <a:noFill/>
          <a:ln cap="flat" cmpd="dbl" w="44450">
            <a:solidFill>
              <a:srgbClr val="439B84"/>
            </a:solidFill>
            <a:prstDash val="solid"/>
            <a:miter lim="0"/>
            <a:headEnd len="sm" w="sm" type="none"/>
            <a:tailEnd len="sm" w="sm" type="none"/>
          </a:ln>
        </p:spPr>
      </p:cxnSp>
      <p:sp>
        <p:nvSpPr>
          <p:cNvPr id="212" name="Google Shape;212;p13"/>
          <p:cNvSpPr txBox="1"/>
          <p:nvPr/>
        </p:nvSpPr>
        <p:spPr>
          <a:xfrm>
            <a:off x="1021152" y="3429000"/>
            <a:ext cx="10149696" cy="254835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は国を維持し、発展させていくために欠かせないものですから、憲法でも税金を納めることを国民の義務と定めています。この納税の義務は、勤労の義務や普通教育を受けさせる義務と並んで国民の三大義務の一つとされています。</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民主主義国家であるわが国では、納税に関する法律は国民の代表者からなる国会で決められており、この法律によってのみ集めることができるのです。</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地方公共団体の税金についても同様に、地方公共団体の議会が定める条例で決められています。</a:t>
            </a:r>
            <a:endParaRPr b="0" i="0" sz="1400" u="none" cap="none" strike="noStrike">
              <a:solidFill>
                <a:srgbClr val="000000"/>
              </a:solidFill>
              <a:latin typeface="Arial"/>
              <a:ea typeface="Arial"/>
              <a:cs typeface="Arial"/>
              <a:sym typeface="Arial"/>
            </a:endParaRPr>
          </a:p>
        </p:txBody>
      </p:sp>
      <p:sp>
        <p:nvSpPr>
          <p:cNvPr id="213" name="Google Shape;213;p13"/>
          <p:cNvSpPr/>
          <p:nvPr/>
        </p:nvSpPr>
        <p:spPr>
          <a:xfrm>
            <a:off x="1358445" y="1401458"/>
            <a:ext cx="9475111" cy="1562832"/>
          </a:xfrm>
          <a:prstGeom prst="roundRect">
            <a:avLst>
              <a:gd fmla="val 8744" name="adj"/>
            </a:avLst>
          </a:prstGeom>
          <a:solidFill>
            <a:srgbClr val="FFFDE4"/>
          </a:solidFill>
          <a:ln cap="flat" cmpd="sng" w="19050">
            <a:solidFill>
              <a:srgbClr val="439B84"/>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4" name="Google Shape;214;p13"/>
          <p:cNvSpPr txBox="1"/>
          <p:nvPr/>
        </p:nvSpPr>
        <p:spPr>
          <a:xfrm>
            <a:off x="2177915" y="1654203"/>
            <a:ext cx="4431561" cy="53549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400"/>
              <a:buFont typeface="Arial"/>
              <a:buNone/>
            </a:pPr>
            <a:r>
              <a:rPr b="1" i="0" lang="ja-JP" sz="2400" u="none" cap="none" strike="noStrike">
                <a:solidFill>
                  <a:srgbClr val="439B84"/>
                </a:solidFill>
                <a:latin typeface="Arial"/>
                <a:ea typeface="Arial"/>
                <a:cs typeface="Arial"/>
                <a:sym typeface="Arial"/>
              </a:rPr>
              <a:t>日本国憲法　第30条</a:t>
            </a:r>
            <a:endParaRPr b="0" i="0" sz="1400" u="none" cap="none" strike="noStrike">
              <a:solidFill>
                <a:srgbClr val="000000"/>
              </a:solidFill>
              <a:latin typeface="Arial"/>
              <a:ea typeface="Arial"/>
              <a:cs typeface="Arial"/>
              <a:sym typeface="Arial"/>
            </a:endParaRPr>
          </a:p>
        </p:txBody>
      </p:sp>
      <p:sp>
        <p:nvSpPr>
          <p:cNvPr id="215" name="Google Shape;215;p13"/>
          <p:cNvSpPr txBox="1"/>
          <p:nvPr/>
        </p:nvSpPr>
        <p:spPr>
          <a:xfrm>
            <a:off x="1814358" y="2211626"/>
            <a:ext cx="8563285" cy="53549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「国民は、法律の定めるところにより納税の義務を負ふ」</a:t>
            </a:r>
            <a:endParaRPr b="0" i="0" sz="1400" u="none" cap="none" strike="noStrike">
              <a:solidFill>
                <a:srgbClr val="000000"/>
              </a:solidFill>
              <a:latin typeface="Arial"/>
              <a:ea typeface="Arial"/>
              <a:cs typeface="Arial"/>
              <a:sym typeface="Arial"/>
            </a:endParaRPr>
          </a:p>
        </p:txBody>
      </p:sp>
      <p:sp>
        <p:nvSpPr>
          <p:cNvPr id="216" name="Google Shape;216;p13"/>
          <p:cNvSpPr/>
          <p:nvPr/>
        </p:nvSpPr>
        <p:spPr>
          <a:xfrm>
            <a:off x="10813775" y="251189"/>
            <a:ext cx="1084631" cy="358231"/>
          </a:xfrm>
          <a:prstGeom prst="rect">
            <a:avLst/>
          </a:prstGeom>
          <a:solidFill>
            <a:srgbClr val="C80000">
              <a:alpha val="1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7" name="Google Shape;217;p13"/>
          <p:cNvSpPr txBox="1"/>
          <p:nvPr/>
        </p:nvSpPr>
        <p:spPr>
          <a:xfrm>
            <a:off x="11009589" y="299499"/>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218" name="Google Shape;218;p13"/>
          <p:cNvSpPr/>
          <p:nvPr/>
        </p:nvSpPr>
        <p:spPr>
          <a:xfrm rot="5400000">
            <a:off x="11580577" y="373816"/>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9" name="Google Shape;219;p13">
            <a:hlinkClick action="ppaction://hlinksldjump" r:id="rId3"/>
          </p:cNvPr>
          <p:cNvSpPr/>
          <p:nvPr/>
        </p:nvSpPr>
        <p:spPr>
          <a:xfrm>
            <a:off x="10813775" y="251189"/>
            <a:ext cx="1084631" cy="358231"/>
          </a:xfrm>
          <a:prstGeom prst="rect">
            <a:avLst/>
          </a:prstGeom>
          <a:solidFill>
            <a:schemeClr val="dk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4"/>
          <p:cNvSpPr txBox="1"/>
          <p:nvPr/>
        </p:nvSpPr>
        <p:spPr>
          <a:xfrm>
            <a:off x="311426" y="255248"/>
            <a:ext cx="552323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B924F"/>
                </a:solidFill>
                <a:latin typeface="Arial"/>
                <a:ea typeface="Arial"/>
                <a:cs typeface="Arial"/>
                <a:sym typeface="Arial"/>
              </a:rPr>
              <a:t>3. 税の種類</a:t>
            </a:r>
            <a:endParaRPr b="0" i="0" sz="1400" u="none" cap="none" strike="noStrike">
              <a:solidFill>
                <a:srgbClr val="000000"/>
              </a:solidFill>
              <a:latin typeface="Arial"/>
              <a:ea typeface="Arial"/>
              <a:cs typeface="Arial"/>
              <a:sym typeface="Arial"/>
            </a:endParaRPr>
          </a:p>
        </p:txBody>
      </p:sp>
      <p:cxnSp>
        <p:nvCxnSpPr>
          <p:cNvPr id="225" name="Google Shape;225;p14"/>
          <p:cNvCxnSpPr/>
          <p:nvPr/>
        </p:nvCxnSpPr>
        <p:spPr>
          <a:xfrm>
            <a:off x="426000" y="756126"/>
            <a:ext cx="11340000" cy="0"/>
          </a:xfrm>
          <a:prstGeom prst="straightConnector1">
            <a:avLst/>
          </a:prstGeom>
          <a:noFill/>
          <a:ln cap="flat" cmpd="dbl" w="44450">
            <a:solidFill>
              <a:srgbClr val="EB924F"/>
            </a:solidFill>
            <a:prstDash val="solid"/>
            <a:miter lim="0"/>
            <a:headEnd len="sm" w="sm" type="none"/>
            <a:tailEnd len="sm" w="sm" type="none"/>
          </a:ln>
        </p:spPr>
      </p:cxnSp>
      <p:sp>
        <p:nvSpPr>
          <p:cNvPr id="226" name="Google Shape;226;p14"/>
          <p:cNvSpPr txBox="1"/>
          <p:nvPr/>
        </p:nvSpPr>
        <p:spPr>
          <a:xfrm>
            <a:off x="961716" y="1041091"/>
            <a:ext cx="10419455" cy="139726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現在、国税と地方税をあわせて約50種類の税金があります。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2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税にはさまざまな種類があり、どこに納めるか、誰が納めるか、などによっていくつかの視点から分類することができます。</a:t>
            </a:r>
            <a:endParaRPr b="0" i="0" sz="1400" u="none" cap="none" strike="noStrike">
              <a:solidFill>
                <a:srgbClr val="000000"/>
              </a:solidFill>
              <a:latin typeface="Arial"/>
              <a:ea typeface="Arial"/>
              <a:cs typeface="Arial"/>
              <a:sym typeface="Arial"/>
            </a:endParaRPr>
          </a:p>
        </p:txBody>
      </p:sp>
      <p:sp>
        <p:nvSpPr>
          <p:cNvPr id="227" name="Google Shape;227;p14"/>
          <p:cNvSpPr txBox="1"/>
          <p:nvPr/>
        </p:nvSpPr>
        <p:spPr>
          <a:xfrm>
            <a:off x="881818" y="2701020"/>
            <a:ext cx="264740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１　国税と地方税</a:t>
            </a:r>
            <a:endParaRPr b="0" i="0" sz="1400" u="none" cap="none" strike="noStrike">
              <a:solidFill>
                <a:srgbClr val="000000"/>
              </a:solidFill>
              <a:latin typeface="Arial"/>
              <a:ea typeface="Arial"/>
              <a:cs typeface="Arial"/>
              <a:sym typeface="Arial"/>
            </a:endParaRPr>
          </a:p>
        </p:txBody>
      </p:sp>
      <p:sp>
        <p:nvSpPr>
          <p:cNvPr id="228" name="Google Shape;228;p14"/>
          <p:cNvSpPr/>
          <p:nvPr/>
        </p:nvSpPr>
        <p:spPr>
          <a:xfrm>
            <a:off x="1119052" y="3153463"/>
            <a:ext cx="9953897" cy="1063336"/>
          </a:xfrm>
          <a:prstGeom prst="roundRect">
            <a:avLst>
              <a:gd fmla="val 8744" name="adj"/>
            </a:avLst>
          </a:prstGeom>
          <a:solidFill>
            <a:srgbClr val="FFFDE4"/>
          </a:solidFill>
          <a:ln cap="flat" cmpd="sng" w="19050">
            <a:solidFill>
              <a:srgbClr val="EB924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9" name="Google Shape;229;p14"/>
          <p:cNvSpPr txBox="1"/>
          <p:nvPr/>
        </p:nvSpPr>
        <p:spPr>
          <a:xfrm>
            <a:off x="1313966" y="3319505"/>
            <a:ext cx="8628000" cy="7020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6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国に納める税金を「国税」、地方公共団体に納める税金を「地方税」といいます。地方税はさらに「県税」と「市町村税」に分けられます。</a:t>
            </a:r>
            <a:endParaRPr b="0" i="0" sz="1400" u="none" cap="none" strike="noStrike">
              <a:solidFill>
                <a:srgbClr val="000000"/>
              </a:solidFill>
              <a:latin typeface="Arial"/>
              <a:ea typeface="Arial"/>
              <a:cs typeface="Arial"/>
              <a:sym typeface="Arial"/>
            </a:endParaRPr>
          </a:p>
        </p:txBody>
      </p:sp>
      <p:sp>
        <p:nvSpPr>
          <p:cNvPr id="230" name="Google Shape;230;p14"/>
          <p:cNvSpPr txBox="1"/>
          <p:nvPr/>
        </p:nvSpPr>
        <p:spPr>
          <a:xfrm>
            <a:off x="881818" y="4670641"/>
            <a:ext cx="264740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２　直接税と間接税</a:t>
            </a:r>
            <a:endParaRPr b="0" i="0" sz="1400" u="none" cap="none" strike="noStrike">
              <a:solidFill>
                <a:srgbClr val="000000"/>
              </a:solidFill>
              <a:latin typeface="Arial"/>
              <a:ea typeface="Arial"/>
              <a:cs typeface="Arial"/>
              <a:sym typeface="Arial"/>
            </a:endParaRPr>
          </a:p>
        </p:txBody>
      </p:sp>
      <p:sp>
        <p:nvSpPr>
          <p:cNvPr id="231" name="Google Shape;231;p14"/>
          <p:cNvSpPr/>
          <p:nvPr/>
        </p:nvSpPr>
        <p:spPr>
          <a:xfrm>
            <a:off x="1119052" y="5123084"/>
            <a:ext cx="9953897" cy="1063336"/>
          </a:xfrm>
          <a:prstGeom prst="roundRect">
            <a:avLst>
              <a:gd fmla="val 8744" name="adj"/>
            </a:avLst>
          </a:prstGeom>
          <a:solidFill>
            <a:srgbClr val="FFFDE4"/>
          </a:solidFill>
          <a:ln cap="flat" cmpd="sng" w="19050">
            <a:solidFill>
              <a:srgbClr val="EB924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2" name="Google Shape;232;p14"/>
          <p:cNvSpPr txBox="1"/>
          <p:nvPr/>
        </p:nvSpPr>
        <p:spPr>
          <a:xfrm>
            <a:off x="1313954" y="5289134"/>
            <a:ext cx="9667200" cy="7020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6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納税者（税金を国や地方公共団体へ納付する人）と負担者（税金を負担する人）が同じ人である税を「直接税」といい、納税者と負担者が違う人である税を「間接税」といいます。</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5"/>
          <p:cNvSpPr txBox="1"/>
          <p:nvPr/>
        </p:nvSpPr>
        <p:spPr>
          <a:xfrm>
            <a:off x="311426" y="255248"/>
            <a:ext cx="552323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B924F"/>
                </a:solidFill>
                <a:latin typeface="Arial"/>
                <a:ea typeface="Arial"/>
                <a:cs typeface="Arial"/>
                <a:sym typeface="Arial"/>
              </a:rPr>
              <a:t>3. 税の種類</a:t>
            </a:r>
            <a:endParaRPr b="0" i="0" sz="1400" u="none" cap="none" strike="noStrike">
              <a:solidFill>
                <a:srgbClr val="000000"/>
              </a:solidFill>
              <a:latin typeface="Arial"/>
              <a:ea typeface="Arial"/>
              <a:cs typeface="Arial"/>
              <a:sym typeface="Arial"/>
            </a:endParaRPr>
          </a:p>
        </p:txBody>
      </p:sp>
      <p:cxnSp>
        <p:nvCxnSpPr>
          <p:cNvPr id="238" name="Google Shape;238;p15"/>
          <p:cNvCxnSpPr/>
          <p:nvPr/>
        </p:nvCxnSpPr>
        <p:spPr>
          <a:xfrm>
            <a:off x="426000" y="756126"/>
            <a:ext cx="11340000" cy="0"/>
          </a:xfrm>
          <a:prstGeom prst="straightConnector1">
            <a:avLst/>
          </a:prstGeom>
          <a:noFill/>
          <a:ln cap="flat" cmpd="dbl" w="44450">
            <a:solidFill>
              <a:srgbClr val="EB924F"/>
            </a:solidFill>
            <a:prstDash val="solid"/>
            <a:miter lim="0"/>
            <a:headEnd len="sm" w="sm" type="none"/>
            <a:tailEnd len="sm" w="sm" type="none"/>
          </a:ln>
        </p:spPr>
      </p:cxnSp>
      <p:graphicFrame>
        <p:nvGraphicFramePr>
          <p:cNvPr id="239" name="Google Shape;239;p15"/>
          <p:cNvGraphicFramePr/>
          <p:nvPr/>
        </p:nvGraphicFramePr>
        <p:xfrm>
          <a:off x="558291" y="1399800"/>
          <a:ext cx="3000000" cy="3000000"/>
        </p:xfrm>
        <a:graphic>
          <a:graphicData uri="http://schemas.openxmlformats.org/drawingml/2006/table">
            <a:tbl>
              <a:tblPr bandRow="1" firstRow="1">
                <a:noFill/>
                <a:tableStyleId>{F4155943-853B-488A-B08C-6E3A9CFE7F48}</a:tableStyleId>
              </a:tblPr>
              <a:tblGrid>
                <a:gridCol w="622800"/>
                <a:gridCol w="1609200"/>
                <a:gridCol w="8851975"/>
              </a:tblGrid>
              <a:tr h="396000">
                <a:tc rowSpan="5">
                  <a:txBody>
                    <a:bodyPr/>
                    <a:lstStyle/>
                    <a:p>
                      <a:pPr indent="0" lvl="0" marL="0" marR="0" rtl="0" algn="ctr">
                        <a:lnSpc>
                          <a:spcPct val="100000"/>
                        </a:lnSpc>
                        <a:spcBef>
                          <a:spcPts val="0"/>
                        </a:spcBef>
                        <a:spcAft>
                          <a:spcPts val="0"/>
                        </a:spcAft>
                        <a:buClr>
                          <a:srgbClr val="000000"/>
                        </a:buClr>
                        <a:buSzPts val="1800"/>
                        <a:buFont typeface="Arial"/>
                        <a:buNone/>
                      </a:pPr>
                      <a:r>
                        <a:rPr lang="ja-JP" sz="1800" u="none" cap="none" strike="noStrike">
                          <a:solidFill>
                            <a:schemeClr val="lt1"/>
                          </a:solidFill>
                          <a:latin typeface="Arial"/>
                          <a:ea typeface="Arial"/>
                          <a:cs typeface="Arial"/>
                          <a:sym typeface="Arial"/>
                        </a:rPr>
                        <a:t>直接税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19A6B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所得税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個人の所得（利益）に対してかかる税金で、確定申告（会社員は源泉徴収）して納税します。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復興特別所得税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東日本大震災からの復興施策などに充てるための税金で、所得税と併せて納税します。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法人税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株式会社や有限会社などの法人の所得（利益）にかかる税金で、決算期ごとに確定申告して納税します。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相続税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相続などにより財産を取得した人にかかる税金で、一定金額以上の財産を相続した人が納税します。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贈与税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贈与により財産をもらった人にかかる税金で、一定金額以上の財産をもらった人が納税します。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bl>
          </a:graphicData>
        </a:graphic>
      </p:graphicFrame>
      <p:graphicFrame>
        <p:nvGraphicFramePr>
          <p:cNvPr id="240" name="Google Shape;240;p15"/>
          <p:cNvGraphicFramePr/>
          <p:nvPr/>
        </p:nvGraphicFramePr>
        <p:xfrm>
          <a:off x="558291" y="3513371"/>
          <a:ext cx="3000000" cy="3000000"/>
        </p:xfrm>
        <a:graphic>
          <a:graphicData uri="http://schemas.openxmlformats.org/drawingml/2006/table">
            <a:tbl>
              <a:tblPr bandRow="1" firstRow="1">
                <a:noFill/>
                <a:tableStyleId>{F4155943-853B-488A-B08C-6E3A9CFE7F48}</a:tableStyleId>
              </a:tblPr>
              <a:tblGrid>
                <a:gridCol w="622800"/>
                <a:gridCol w="1609450"/>
                <a:gridCol w="8852400"/>
              </a:tblGrid>
              <a:tr h="576000">
                <a:tc rowSpan="7">
                  <a:txBody>
                    <a:bodyPr/>
                    <a:lstStyle/>
                    <a:p>
                      <a:pPr indent="0" lvl="0" marL="0" marR="0" rtl="0" algn="ctr">
                        <a:lnSpc>
                          <a:spcPct val="100000"/>
                        </a:lnSpc>
                        <a:spcBef>
                          <a:spcPts val="0"/>
                        </a:spcBef>
                        <a:spcAft>
                          <a:spcPts val="0"/>
                        </a:spcAft>
                        <a:buClr>
                          <a:srgbClr val="000000"/>
                        </a:buClr>
                        <a:buSzPts val="1800"/>
                        <a:buFont typeface="Arial"/>
                        <a:buNone/>
                      </a:pPr>
                      <a:r>
                        <a:rPr lang="ja-JP" sz="1800" u="none" cap="none" strike="noStrike">
                          <a:solidFill>
                            <a:schemeClr val="lt1"/>
                          </a:solidFill>
                          <a:latin typeface="Arial"/>
                          <a:ea typeface="Arial"/>
                          <a:cs typeface="Arial"/>
                          <a:sym typeface="Arial"/>
                        </a:rPr>
                        <a:t>間接税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E3839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消費税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国内での商品の販売やサービスの提供にかかる税金で、消費者が負担します。</a:t>
                      </a:r>
                      <a:endParaRPr b="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（消費税10％のうち国税は7.8％）</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酒税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お酒を製造場から出荷したとき、又は輸出したときにかかる税金で、お酒の販売価格に含まれています。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揮発油税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ガソリンを製造場から出荷したときにかかる税金で、ガソリンの販売価格に含まれています。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自動車重量税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車検を受ける自動車や車両番号の指定を受ける軽自動車にかかる税金です。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印紙税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契約書や領収書など印紙税法に定められた文書を作成したときに収入印紙を貼って納税します。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とん税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外国の貿易船が日本に入港したときにかかる税金で、その船の重さを基準に納税します。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576000">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国際観光旅客税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日本から海外へ出国する人が負担する税金で、出国１回につき3,000円を船舶または航空券のチケット代金に上乗せして納税します。（令和8年6月までは1,000円）</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bl>
          </a:graphicData>
        </a:graphic>
      </p:graphicFrame>
      <p:sp>
        <p:nvSpPr>
          <p:cNvPr id="241" name="Google Shape;241;p15"/>
          <p:cNvSpPr txBox="1"/>
          <p:nvPr/>
        </p:nvSpPr>
        <p:spPr>
          <a:xfrm>
            <a:off x="384136" y="947001"/>
            <a:ext cx="27703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 主な国税</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6"/>
          <p:cNvSpPr txBox="1"/>
          <p:nvPr/>
        </p:nvSpPr>
        <p:spPr>
          <a:xfrm>
            <a:off x="311426" y="255248"/>
            <a:ext cx="552323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EB924F"/>
                </a:solidFill>
                <a:latin typeface="Arial"/>
                <a:ea typeface="Arial"/>
                <a:cs typeface="Arial"/>
                <a:sym typeface="Arial"/>
              </a:rPr>
              <a:t>3. 税の種類</a:t>
            </a:r>
            <a:endParaRPr b="0" i="0" sz="1400" u="none" cap="none" strike="noStrike">
              <a:solidFill>
                <a:srgbClr val="000000"/>
              </a:solidFill>
              <a:latin typeface="Arial"/>
              <a:ea typeface="Arial"/>
              <a:cs typeface="Arial"/>
              <a:sym typeface="Arial"/>
            </a:endParaRPr>
          </a:p>
        </p:txBody>
      </p:sp>
      <p:cxnSp>
        <p:nvCxnSpPr>
          <p:cNvPr id="247" name="Google Shape;247;p16"/>
          <p:cNvCxnSpPr/>
          <p:nvPr/>
        </p:nvCxnSpPr>
        <p:spPr>
          <a:xfrm>
            <a:off x="426000" y="756126"/>
            <a:ext cx="11340000" cy="0"/>
          </a:xfrm>
          <a:prstGeom prst="straightConnector1">
            <a:avLst/>
          </a:prstGeom>
          <a:noFill/>
          <a:ln cap="flat" cmpd="dbl" w="44450">
            <a:solidFill>
              <a:srgbClr val="EB924F"/>
            </a:solidFill>
            <a:prstDash val="solid"/>
            <a:miter lim="0"/>
            <a:headEnd len="sm" w="sm" type="none"/>
            <a:tailEnd len="sm" w="sm" type="none"/>
          </a:ln>
        </p:spPr>
      </p:cxnSp>
      <p:sp>
        <p:nvSpPr>
          <p:cNvPr id="248" name="Google Shape;248;p16"/>
          <p:cNvSpPr/>
          <p:nvPr/>
        </p:nvSpPr>
        <p:spPr>
          <a:xfrm>
            <a:off x="10813775" y="251189"/>
            <a:ext cx="1084631" cy="358231"/>
          </a:xfrm>
          <a:prstGeom prst="rect">
            <a:avLst/>
          </a:prstGeom>
          <a:solidFill>
            <a:srgbClr val="C80000">
              <a:alpha val="1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9" name="Google Shape;249;p16"/>
          <p:cNvSpPr txBox="1"/>
          <p:nvPr/>
        </p:nvSpPr>
        <p:spPr>
          <a:xfrm>
            <a:off x="11009589" y="299499"/>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250" name="Google Shape;250;p16"/>
          <p:cNvSpPr/>
          <p:nvPr/>
        </p:nvSpPr>
        <p:spPr>
          <a:xfrm rot="5400000">
            <a:off x="11580577" y="373816"/>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1" name="Google Shape;251;p16">
            <a:hlinkClick action="ppaction://hlinksldjump" r:id="rId3"/>
          </p:cNvPr>
          <p:cNvSpPr/>
          <p:nvPr/>
        </p:nvSpPr>
        <p:spPr>
          <a:xfrm>
            <a:off x="10813775" y="251189"/>
            <a:ext cx="1084631" cy="358231"/>
          </a:xfrm>
          <a:prstGeom prst="rect">
            <a:avLst/>
          </a:prstGeom>
          <a:solidFill>
            <a:schemeClr val="dk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2" name="Google Shape;252;p16"/>
          <p:cNvSpPr txBox="1"/>
          <p:nvPr/>
        </p:nvSpPr>
        <p:spPr>
          <a:xfrm>
            <a:off x="384136" y="947001"/>
            <a:ext cx="27703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 主な地方税</a:t>
            </a:r>
            <a:endParaRPr b="0" i="0" sz="1400" u="none" cap="none" strike="noStrike">
              <a:solidFill>
                <a:srgbClr val="000000"/>
              </a:solidFill>
              <a:latin typeface="Arial"/>
              <a:ea typeface="Arial"/>
              <a:cs typeface="Arial"/>
              <a:sym typeface="Arial"/>
            </a:endParaRPr>
          </a:p>
        </p:txBody>
      </p:sp>
      <p:graphicFrame>
        <p:nvGraphicFramePr>
          <p:cNvPr id="253" name="Google Shape;253;p16"/>
          <p:cNvGraphicFramePr/>
          <p:nvPr/>
        </p:nvGraphicFramePr>
        <p:xfrm>
          <a:off x="558291" y="1400400"/>
          <a:ext cx="3000000" cy="3000000"/>
        </p:xfrm>
        <a:graphic>
          <a:graphicData uri="http://schemas.openxmlformats.org/drawingml/2006/table">
            <a:tbl>
              <a:tblPr bandRow="1" firstRow="1">
                <a:noFill/>
                <a:tableStyleId>{F4155943-853B-488A-B08C-6E3A9CFE7F48}</a:tableStyleId>
              </a:tblPr>
              <a:tblGrid>
                <a:gridCol w="627375"/>
                <a:gridCol w="486900"/>
                <a:gridCol w="1557700"/>
                <a:gridCol w="8403450"/>
              </a:tblGrid>
              <a:tr h="396000">
                <a:tc rowSpan="6">
                  <a:txBody>
                    <a:bodyPr/>
                    <a:lstStyle/>
                    <a:p>
                      <a:pPr indent="0" lvl="0" marL="0" marR="0" rtl="0" algn="ctr">
                        <a:lnSpc>
                          <a:spcPct val="100000"/>
                        </a:lnSpc>
                        <a:spcBef>
                          <a:spcPts val="0"/>
                        </a:spcBef>
                        <a:spcAft>
                          <a:spcPts val="0"/>
                        </a:spcAft>
                        <a:buClr>
                          <a:srgbClr val="000000"/>
                        </a:buClr>
                        <a:buSzPts val="1800"/>
                        <a:buFont typeface="Arial"/>
                        <a:buNone/>
                      </a:pPr>
                      <a:r>
                        <a:rPr lang="ja-JP" sz="1800" u="none" cap="none" strike="noStrike">
                          <a:solidFill>
                            <a:srgbClr val="000000"/>
                          </a:solidFill>
                          <a:latin typeface="Arial"/>
                          <a:ea typeface="Arial"/>
                          <a:cs typeface="Arial"/>
                          <a:sym typeface="Arial"/>
                        </a:rPr>
                        <a:t>県税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rowSpan="3">
                  <a:txBody>
                    <a:bodyPr/>
                    <a:lstStyle/>
                    <a:p>
                      <a:pPr indent="0" lvl="0" marL="0" marR="0" rtl="0" algn="ctr">
                        <a:lnSpc>
                          <a:spcPct val="100000"/>
                        </a:lnSpc>
                        <a:spcBef>
                          <a:spcPts val="0"/>
                        </a:spcBef>
                        <a:spcAft>
                          <a:spcPts val="0"/>
                        </a:spcAft>
                        <a:buClr>
                          <a:srgbClr val="000000"/>
                        </a:buClr>
                        <a:buSzPts val="1400"/>
                        <a:buFont typeface="Arial"/>
                        <a:buNone/>
                      </a:pPr>
                      <a:r>
                        <a:rPr b="0" lang="ja-JP" sz="1400" u="none" cap="none" strike="noStrike">
                          <a:solidFill>
                            <a:schemeClr val="lt1"/>
                          </a:solidFill>
                          <a:latin typeface="Arial"/>
                          <a:ea typeface="Arial"/>
                          <a:cs typeface="Arial"/>
                          <a:sym typeface="Arial"/>
                        </a:rPr>
                        <a:t>直接税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19A6B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県民税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個人や法人に対し、定額でかかる均等割と、所得等にかかる所得割・法人税割があります。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事業税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事業を営む個人や法人の所得金額や収入金額に対してかかる税金です。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自動車税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自動車を所有している人にかかる税金です。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576000">
                <a:tc vMerge="1"/>
                <a:tc rowSpan="3">
                  <a:txBody>
                    <a:bodyPr/>
                    <a:lstStyle/>
                    <a:p>
                      <a:pPr indent="0" lvl="0" marL="0" marR="0" rtl="0" algn="ctr">
                        <a:lnSpc>
                          <a:spcPct val="100000"/>
                        </a:lnSpc>
                        <a:spcBef>
                          <a:spcPts val="0"/>
                        </a:spcBef>
                        <a:spcAft>
                          <a:spcPts val="0"/>
                        </a:spcAft>
                        <a:buClr>
                          <a:srgbClr val="000000"/>
                        </a:buClr>
                        <a:buSzPts val="1400"/>
                        <a:buFont typeface="Arial"/>
                        <a:buNone/>
                      </a:pPr>
                      <a:r>
                        <a:rPr b="0" lang="ja-JP" sz="1400" u="none" cap="none" strike="noStrike">
                          <a:solidFill>
                            <a:schemeClr val="lt1"/>
                          </a:solidFill>
                          <a:latin typeface="Arial"/>
                          <a:ea typeface="Arial"/>
                          <a:cs typeface="Arial"/>
                          <a:sym typeface="Arial"/>
                        </a:rPr>
                        <a:t>間接税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E38396"/>
                    </a:solidFill>
                  </a:tcPr>
                </a:tc>
                <a:tc>
                  <a:txBody>
                    <a:bodyPr/>
                    <a:lstStyle/>
                    <a:p>
                      <a:pPr indent="0" lvl="0" marL="0" marR="0" rtl="0" algn="l">
                        <a:lnSpc>
                          <a:spcPct val="100000"/>
                        </a:lnSpc>
                        <a:spcBef>
                          <a:spcPts val="0"/>
                        </a:spcBef>
                        <a:spcAft>
                          <a:spcPts val="0"/>
                        </a:spcAft>
                        <a:buClr>
                          <a:schemeClr val="dk1"/>
                        </a:buClr>
                        <a:buSzPts val="1400"/>
                        <a:buFont typeface="Arial"/>
                        <a:buNone/>
                      </a:pPr>
                      <a:r>
                        <a:rPr b="0" lang="ja-JP" sz="1400" u="none" cap="none" strike="noStrike">
                          <a:solidFill>
                            <a:schemeClr val="dk1"/>
                          </a:solidFill>
                          <a:latin typeface="Arial"/>
                          <a:ea typeface="Arial"/>
                          <a:cs typeface="Arial"/>
                          <a:sym typeface="Arial"/>
                        </a:rPr>
                        <a:t>地方消費税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国内での商品の販売やサービスの提供にかかる税金で、消費者が負担します。</a:t>
                      </a:r>
                      <a:endParaRPr b="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（消費税10％のうち地方税は2.2％）</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軽油取引税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軽油の取引をしたときにかかる税金です。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ゴルフ場利用税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400"/>
                        <a:buFont typeface="Arial"/>
                        <a:buNone/>
                      </a:pPr>
                      <a:r>
                        <a:rPr b="0" lang="ja-JP" sz="1400" u="none" cap="none" strike="noStrike">
                          <a:solidFill>
                            <a:schemeClr val="dk1"/>
                          </a:solidFill>
                          <a:latin typeface="Arial"/>
                          <a:ea typeface="Arial"/>
                          <a:cs typeface="Arial"/>
                          <a:sym typeface="Arial"/>
                        </a:rPr>
                        <a:t>ゴルフ場でゴルフをした人にかかる税金です。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bl>
          </a:graphicData>
        </a:graphic>
      </p:graphicFrame>
      <p:graphicFrame>
        <p:nvGraphicFramePr>
          <p:cNvPr id="254" name="Google Shape;254;p16"/>
          <p:cNvGraphicFramePr/>
          <p:nvPr/>
        </p:nvGraphicFramePr>
        <p:xfrm>
          <a:off x="558291" y="4366500"/>
          <a:ext cx="3000000" cy="3000000"/>
        </p:xfrm>
        <a:graphic>
          <a:graphicData uri="http://schemas.openxmlformats.org/drawingml/2006/table">
            <a:tbl>
              <a:tblPr bandRow="1" firstRow="1">
                <a:noFill/>
                <a:tableStyleId>{F4155943-853B-488A-B08C-6E3A9CFE7F48}</a:tableStyleId>
              </a:tblPr>
              <a:tblGrid>
                <a:gridCol w="626400"/>
                <a:gridCol w="486000"/>
                <a:gridCol w="1557875"/>
                <a:gridCol w="8402400"/>
              </a:tblGrid>
              <a:tr h="396000">
                <a:tc rowSpan="5">
                  <a:txBody>
                    <a:bodyPr/>
                    <a:lstStyle/>
                    <a:p>
                      <a:pPr indent="0" lvl="0" marL="0" marR="0" rtl="0" algn="ctr">
                        <a:lnSpc>
                          <a:spcPct val="100000"/>
                        </a:lnSpc>
                        <a:spcBef>
                          <a:spcPts val="0"/>
                        </a:spcBef>
                        <a:spcAft>
                          <a:spcPts val="0"/>
                        </a:spcAft>
                        <a:buClr>
                          <a:srgbClr val="000000"/>
                        </a:buClr>
                        <a:buSzPts val="1800"/>
                        <a:buFont typeface="Arial"/>
                        <a:buNone/>
                      </a:pPr>
                      <a:r>
                        <a:rPr lang="ja-JP" sz="1800" u="none" cap="none" strike="noStrike">
                          <a:solidFill>
                            <a:schemeClr val="dk1"/>
                          </a:solidFill>
                          <a:latin typeface="Arial"/>
                          <a:ea typeface="Arial"/>
                          <a:cs typeface="Arial"/>
                          <a:sym typeface="Arial"/>
                        </a:rPr>
                        <a:t>市町村税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rowSpan="3">
                  <a:txBody>
                    <a:bodyPr/>
                    <a:lstStyle/>
                    <a:p>
                      <a:pPr indent="0" lvl="0" marL="0" marR="0" rtl="0" algn="ctr">
                        <a:lnSpc>
                          <a:spcPct val="100000"/>
                        </a:lnSpc>
                        <a:spcBef>
                          <a:spcPts val="0"/>
                        </a:spcBef>
                        <a:spcAft>
                          <a:spcPts val="0"/>
                        </a:spcAft>
                        <a:buClr>
                          <a:srgbClr val="000000"/>
                        </a:buClr>
                        <a:buSzPts val="1400"/>
                        <a:buFont typeface="Arial"/>
                        <a:buNone/>
                      </a:pPr>
                      <a:r>
                        <a:rPr b="0" lang="ja-JP" sz="1400" u="none" cap="none" strike="noStrike">
                          <a:solidFill>
                            <a:schemeClr val="lt1"/>
                          </a:solidFill>
                          <a:latin typeface="Arial"/>
                          <a:ea typeface="Arial"/>
                          <a:cs typeface="Arial"/>
                          <a:sym typeface="Arial"/>
                        </a:rPr>
                        <a:t>直接税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19A6B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市町村民税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400"/>
                        <a:buFont typeface="Arial"/>
                        <a:buNone/>
                      </a:pPr>
                      <a:r>
                        <a:rPr b="0" lang="ja-JP" sz="1400" u="none" cap="none" strike="noStrike">
                          <a:solidFill>
                            <a:schemeClr val="dk1"/>
                          </a:solidFill>
                          <a:latin typeface="Arial"/>
                          <a:ea typeface="Arial"/>
                          <a:cs typeface="Arial"/>
                          <a:sym typeface="Arial"/>
                        </a:rPr>
                        <a:t>個人や法人に対し、定額でかかる均等割と、所得等にかかる所得割・法人税割があります。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固定資産税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土地、建物や事業に使う機械などの償却資産を所有している人にかかる税金です。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63475">
                <a:tc vMerge="1"/>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軽自動車税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軽自動車やバイクなどを所有している人にかかる税金です。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rowSpan="2">
                  <a:txBody>
                    <a:bodyPr/>
                    <a:lstStyle/>
                    <a:p>
                      <a:pPr indent="0" lvl="0" marL="0" marR="0" rtl="0" algn="ctr">
                        <a:lnSpc>
                          <a:spcPct val="100000"/>
                        </a:lnSpc>
                        <a:spcBef>
                          <a:spcPts val="0"/>
                        </a:spcBef>
                        <a:spcAft>
                          <a:spcPts val="0"/>
                        </a:spcAft>
                        <a:buClr>
                          <a:srgbClr val="000000"/>
                        </a:buClr>
                        <a:buSzPts val="1400"/>
                        <a:buFont typeface="Arial"/>
                        <a:buNone/>
                      </a:pPr>
                      <a:r>
                        <a:rPr b="0" lang="ja-JP" sz="1400" u="none" cap="none" strike="noStrike">
                          <a:solidFill>
                            <a:schemeClr val="lt1"/>
                          </a:solidFill>
                          <a:latin typeface="Arial"/>
                          <a:ea typeface="Arial"/>
                          <a:cs typeface="Arial"/>
                          <a:sym typeface="Arial"/>
                        </a:rPr>
                        <a:t>間接税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rgbClr val="E3839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市町村たばこ税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たばこの製造者などが小売業者に売り渡したたばこの本数に応じてかかる税金です。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r h="396000">
                <a:tc vMerge="1"/>
                <a:tc vMerge="1"/>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入湯税</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lang="ja-JP" sz="1400" u="none" cap="none" strike="noStrike">
                          <a:solidFill>
                            <a:schemeClr val="dk1"/>
                          </a:solidFill>
                          <a:latin typeface="Arial"/>
                          <a:ea typeface="Arial"/>
                          <a:cs typeface="Arial"/>
                          <a:sym typeface="Arial"/>
                        </a:rPr>
                        <a:t>温泉地の温泉に入浴したときにかかる税金です。</a:t>
                      </a:r>
                      <a:endParaRPr sz="1400" u="none" cap="none" strike="noStrike"/>
                    </a:p>
                  </a:txBody>
                  <a:tcPr marT="45725" marB="45725" marR="91450" marL="91450" anchor="ctr">
                    <a:lnL cap="flat" cmpd="sng" w="12700">
                      <a:solidFill>
                        <a:srgbClr val="7F7F7F"/>
                      </a:solidFill>
                      <a:prstDash val="solid"/>
                      <a:round/>
                      <a:headEnd len="sm" w="sm" type="none"/>
                      <a:tailEnd len="sm" w="sm" type="none"/>
                    </a:lnL>
                    <a:lnR cap="flat" cmpd="sng" w="12700">
                      <a:solidFill>
                        <a:srgbClr val="7F7F7F"/>
                      </a:solidFill>
                      <a:prstDash val="solid"/>
                      <a:round/>
                      <a:headEnd len="sm" w="sm" type="none"/>
                      <a:tailEnd len="sm" w="sm" type="none"/>
                    </a:lnR>
                    <a:lnT cap="flat" cmpd="sng" w="12700">
                      <a:solidFill>
                        <a:srgbClr val="7F7F7F"/>
                      </a:solidFill>
                      <a:prstDash val="solid"/>
                      <a:round/>
                      <a:headEnd len="sm" w="sm" type="none"/>
                      <a:tailEnd len="sm" w="sm" type="none"/>
                    </a:lnT>
                    <a:lnB cap="flat" cmpd="sng" w="12700">
                      <a:solidFill>
                        <a:srgbClr val="7F7F7F"/>
                      </a:solidFill>
                      <a:prstDash val="solid"/>
                      <a:round/>
                      <a:headEnd len="sm" w="sm" type="none"/>
                      <a:tailEnd len="sm" w="sm" type="none"/>
                    </a:lnB>
                    <a:solidFill>
                      <a:schemeClr val="lt1"/>
                    </a:solidFill>
                  </a:tcPr>
                </a:tc>
              </a:tr>
            </a:tbl>
          </a:graphicData>
        </a:graphic>
      </p:graphicFrame>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7"/>
          <p:cNvSpPr/>
          <p:nvPr/>
        </p:nvSpPr>
        <p:spPr>
          <a:xfrm>
            <a:off x="426000" y="5202924"/>
            <a:ext cx="3653875" cy="1399828"/>
          </a:xfrm>
          <a:prstGeom prst="rect">
            <a:avLst/>
          </a:prstGeom>
          <a:solidFill>
            <a:srgbClr val="156082">
              <a:alpha val="1411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17"/>
          <p:cNvSpPr/>
          <p:nvPr/>
        </p:nvSpPr>
        <p:spPr>
          <a:xfrm>
            <a:off x="4269062" y="5202924"/>
            <a:ext cx="3653875" cy="1399828"/>
          </a:xfrm>
          <a:prstGeom prst="rect">
            <a:avLst/>
          </a:prstGeom>
          <a:solidFill>
            <a:srgbClr val="156082">
              <a:alpha val="1411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1" name="Google Shape;261;p17"/>
          <p:cNvSpPr/>
          <p:nvPr/>
        </p:nvSpPr>
        <p:spPr>
          <a:xfrm>
            <a:off x="8112125" y="5202924"/>
            <a:ext cx="3653875" cy="1399828"/>
          </a:xfrm>
          <a:prstGeom prst="rect">
            <a:avLst/>
          </a:prstGeom>
          <a:solidFill>
            <a:srgbClr val="156082">
              <a:alpha val="1411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2" name="Google Shape;262;p17"/>
          <p:cNvSpPr/>
          <p:nvPr/>
        </p:nvSpPr>
        <p:spPr>
          <a:xfrm>
            <a:off x="6285186" y="1646354"/>
            <a:ext cx="4226400" cy="1399828"/>
          </a:xfrm>
          <a:prstGeom prst="rect">
            <a:avLst/>
          </a:prstGeom>
          <a:solidFill>
            <a:srgbClr val="156082">
              <a:alpha val="1411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3" name="Google Shape;263;p17"/>
          <p:cNvSpPr/>
          <p:nvPr/>
        </p:nvSpPr>
        <p:spPr>
          <a:xfrm>
            <a:off x="1681656" y="1646354"/>
            <a:ext cx="4225158" cy="1399828"/>
          </a:xfrm>
          <a:prstGeom prst="rect">
            <a:avLst/>
          </a:prstGeom>
          <a:solidFill>
            <a:srgbClr val="156082">
              <a:alpha val="1411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4" name="Google Shape;264;p17"/>
          <p:cNvSpPr/>
          <p:nvPr/>
        </p:nvSpPr>
        <p:spPr>
          <a:xfrm>
            <a:off x="426000" y="3375211"/>
            <a:ext cx="11340000" cy="1399828"/>
          </a:xfrm>
          <a:prstGeom prst="rect">
            <a:avLst/>
          </a:prstGeom>
          <a:solidFill>
            <a:srgbClr val="156082">
              <a:alpha val="1411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65" name="Google Shape;265;p17"/>
          <p:cNvPicPr preferRelativeResize="0"/>
          <p:nvPr/>
        </p:nvPicPr>
        <p:blipFill rotWithShape="1">
          <a:blip r:embed="rId3">
            <a:alphaModFix/>
          </a:blip>
          <a:srcRect b="0" l="0" r="0" t="0"/>
          <a:stretch/>
        </p:blipFill>
        <p:spPr>
          <a:xfrm>
            <a:off x="4023740" y="1569795"/>
            <a:ext cx="1381507" cy="1630287"/>
          </a:xfrm>
          <a:prstGeom prst="rect">
            <a:avLst/>
          </a:prstGeom>
          <a:noFill/>
          <a:ln>
            <a:noFill/>
          </a:ln>
        </p:spPr>
      </p:pic>
      <p:grpSp>
        <p:nvGrpSpPr>
          <p:cNvPr id="266" name="Google Shape;266;p17"/>
          <p:cNvGrpSpPr/>
          <p:nvPr/>
        </p:nvGrpSpPr>
        <p:grpSpPr>
          <a:xfrm>
            <a:off x="9255986" y="1563149"/>
            <a:ext cx="1875649" cy="1636933"/>
            <a:chOff x="9129861" y="1857937"/>
            <a:chExt cx="1885249" cy="1645311"/>
          </a:xfrm>
        </p:grpSpPr>
        <p:pic>
          <p:nvPicPr>
            <p:cNvPr id="267" name="Google Shape;267;p17"/>
            <p:cNvPicPr preferRelativeResize="0"/>
            <p:nvPr/>
          </p:nvPicPr>
          <p:blipFill rotWithShape="1">
            <a:blip r:embed="rId4">
              <a:alphaModFix/>
            </a:blip>
            <a:srcRect b="0" l="0" r="0" t="0"/>
            <a:stretch/>
          </p:blipFill>
          <p:spPr>
            <a:xfrm>
              <a:off x="10276693" y="1872277"/>
              <a:ext cx="738417" cy="1630971"/>
            </a:xfrm>
            <a:prstGeom prst="rect">
              <a:avLst/>
            </a:prstGeom>
            <a:noFill/>
            <a:ln>
              <a:noFill/>
            </a:ln>
          </p:spPr>
        </p:pic>
        <p:pic>
          <p:nvPicPr>
            <p:cNvPr id="268" name="Google Shape;268;p17"/>
            <p:cNvPicPr preferRelativeResize="0"/>
            <p:nvPr/>
          </p:nvPicPr>
          <p:blipFill rotWithShape="1">
            <a:blip r:embed="rId5">
              <a:alphaModFix/>
            </a:blip>
            <a:srcRect b="0" l="0" r="0" t="0"/>
            <a:stretch/>
          </p:blipFill>
          <p:spPr>
            <a:xfrm>
              <a:off x="9786160" y="1872277"/>
              <a:ext cx="738417" cy="1591541"/>
            </a:xfrm>
            <a:prstGeom prst="rect">
              <a:avLst/>
            </a:prstGeom>
            <a:noFill/>
            <a:ln>
              <a:noFill/>
            </a:ln>
          </p:spPr>
        </p:pic>
        <p:pic>
          <p:nvPicPr>
            <p:cNvPr id="269" name="Google Shape;269;p17"/>
            <p:cNvPicPr preferRelativeResize="0"/>
            <p:nvPr/>
          </p:nvPicPr>
          <p:blipFill rotWithShape="1">
            <a:blip r:embed="rId6">
              <a:alphaModFix/>
            </a:blip>
            <a:srcRect b="0" l="0" r="0" t="0"/>
            <a:stretch/>
          </p:blipFill>
          <p:spPr>
            <a:xfrm>
              <a:off x="9129861" y="1857937"/>
              <a:ext cx="752756" cy="1605881"/>
            </a:xfrm>
            <a:prstGeom prst="rect">
              <a:avLst/>
            </a:prstGeom>
            <a:noFill/>
            <a:ln>
              <a:noFill/>
            </a:ln>
          </p:spPr>
        </p:pic>
      </p:grpSp>
      <p:sp>
        <p:nvSpPr>
          <p:cNvPr id="270" name="Google Shape;270;p17"/>
          <p:cNvSpPr txBox="1"/>
          <p:nvPr/>
        </p:nvSpPr>
        <p:spPr>
          <a:xfrm>
            <a:off x="384136" y="947001"/>
            <a:ext cx="27703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 税金の流れと納め方</a:t>
            </a:r>
            <a:endParaRPr b="0" i="0" sz="1400" u="none" cap="none" strike="noStrike">
              <a:solidFill>
                <a:srgbClr val="000000"/>
              </a:solidFill>
              <a:latin typeface="Arial"/>
              <a:ea typeface="Arial"/>
              <a:cs typeface="Arial"/>
              <a:sym typeface="Arial"/>
            </a:endParaRPr>
          </a:p>
        </p:txBody>
      </p:sp>
      <p:sp>
        <p:nvSpPr>
          <p:cNvPr id="271" name="Google Shape;271;p17"/>
          <p:cNvSpPr txBox="1"/>
          <p:nvPr/>
        </p:nvSpPr>
        <p:spPr>
          <a:xfrm>
            <a:off x="3448296" y="863105"/>
            <a:ext cx="5895401" cy="66832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個人が会社などで働いて給料を受け取ったり、</a:t>
            </a:r>
            <a:endParaRPr b="0" i="0" sz="16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商工業や農業などを営むことによって収入（所得）があると…</a:t>
            </a:r>
            <a:endParaRPr b="0" i="0" sz="1600" u="none" cap="none" strike="noStrike">
              <a:solidFill>
                <a:schemeClr val="dk1"/>
              </a:solidFill>
              <a:latin typeface="Arial"/>
              <a:ea typeface="Arial"/>
              <a:cs typeface="Arial"/>
              <a:sym typeface="Arial"/>
            </a:endParaRPr>
          </a:p>
        </p:txBody>
      </p:sp>
      <p:sp>
        <p:nvSpPr>
          <p:cNvPr id="272" name="Google Shape;272;p17"/>
          <p:cNvSpPr txBox="1"/>
          <p:nvPr/>
        </p:nvSpPr>
        <p:spPr>
          <a:xfrm>
            <a:off x="2323265" y="2161602"/>
            <a:ext cx="171318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サラリーマン</a:t>
            </a:r>
            <a:endParaRPr b="0" i="0" sz="1400" u="none" cap="none" strike="noStrike">
              <a:solidFill>
                <a:srgbClr val="000000"/>
              </a:solidFill>
              <a:latin typeface="Arial"/>
              <a:ea typeface="Arial"/>
              <a:cs typeface="Arial"/>
              <a:sym typeface="Arial"/>
            </a:endParaRPr>
          </a:p>
        </p:txBody>
      </p:sp>
      <p:sp>
        <p:nvSpPr>
          <p:cNvPr id="273" name="Google Shape;273;p17"/>
          <p:cNvSpPr txBox="1"/>
          <p:nvPr/>
        </p:nvSpPr>
        <p:spPr>
          <a:xfrm>
            <a:off x="6550701" y="1998968"/>
            <a:ext cx="2661425" cy="74033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商工業</a:t>
            </a:r>
            <a:r>
              <a:rPr b="1" i="0" lang="ja-JP" sz="1400" u="none" cap="none" strike="noStrike">
                <a:solidFill>
                  <a:schemeClr val="dk1"/>
                </a:solidFill>
                <a:latin typeface="Arial"/>
                <a:ea typeface="Arial"/>
                <a:cs typeface="Arial"/>
                <a:sym typeface="Arial"/>
              </a:rPr>
              <a:t>（自営業者など）</a:t>
            </a:r>
            <a:r>
              <a:rPr b="1" i="0" lang="ja-JP" sz="1800" u="none" cap="none" strike="noStrike">
                <a:solidFill>
                  <a:schemeClr val="dk1"/>
                </a:solidFill>
                <a:latin typeface="Arial"/>
                <a:ea typeface="Arial"/>
                <a:cs typeface="Arial"/>
                <a:sym typeface="Arial"/>
              </a:rPr>
              <a:t>や農林水産業など</a:t>
            </a:r>
            <a:endParaRPr b="0" i="0" sz="1400" u="none" cap="none" strike="noStrike">
              <a:solidFill>
                <a:srgbClr val="000000"/>
              </a:solidFill>
              <a:latin typeface="Arial"/>
              <a:ea typeface="Arial"/>
              <a:cs typeface="Arial"/>
              <a:sym typeface="Arial"/>
            </a:endParaRPr>
          </a:p>
        </p:txBody>
      </p:sp>
      <p:pic>
        <p:nvPicPr>
          <p:cNvPr id="274" name="Google Shape;274;p17"/>
          <p:cNvPicPr preferRelativeResize="0"/>
          <p:nvPr/>
        </p:nvPicPr>
        <p:blipFill rotWithShape="1">
          <a:blip r:embed="rId7">
            <a:alphaModFix/>
          </a:blip>
          <a:srcRect b="0" l="0" r="0" t="0"/>
          <a:stretch/>
        </p:blipFill>
        <p:spPr>
          <a:xfrm>
            <a:off x="6350926" y="3205119"/>
            <a:ext cx="1816765" cy="1359526"/>
          </a:xfrm>
          <a:prstGeom prst="rect">
            <a:avLst/>
          </a:prstGeom>
          <a:noFill/>
          <a:ln>
            <a:noFill/>
          </a:ln>
        </p:spPr>
      </p:pic>
      <p:pic>
        <p:nvPicPr>
          <p:cNvPr id="275" name="Google Shape;275;p17"/>
          <p:cNvPicPr preferRelativeResize="0"/>
          <p:nvPr/>
        </p:nvPicPr>
        <p:blipFill rotWithShape="1">
          <a:blip r:embed="rId8">
            <a:alphaModFix/>
          </a:blip>
          <a:srcRect b="0" l="0" r="0" t="0"/>
          <a:stretch/>
        </p:blipFill>
        <p:spPr>
          <a:xfrm>
            <a:off x="600229" y="3192558"/>
            <a:ext cx="1621677" cy="1316850"/>
          </a:xfrm>
          <a:prstGeom prst="rect">
            <a:avLst/>
          </a:prstGeom>
          <a:noFill/>
          <a:ln>
            <a:noFill/>
          </a:ln>
        </p:spPr>
      </p:pic>
      <p:sp>
        <p:nvSpPr>
          <p:cNvPr id="276" name="Google Shape;276;p17"/>
          <p:cNvSpPr txBox="1"/>
          <p:nvPr/>
        </p:nvSpPr>
        <p:spPr>
          <a:xfrm>
            <a:off x="2294937" y="3828365"/>
            <a:ext cx="3546139" cy="8548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会社など給与支払者が、支払いの際あらかじめ税金を計算し、これを差し引いて国などに納める制度。</a:t>
            </a:r>
            <a:endParaRPr b="0" i="0" sz="1400" u="none" cap="none" strike="noStrike">
              <a:solidFill>
                <a:srgbClr val="000000"/>
              </a:solidFill>
              <a:latin typeface="Arial"/>
              <a:ea typeface="Arial"/>
              <a:cs typeface="Arial"/>
              <a:sym typeface="Arial"/>
            </a:endParaRPr>
          </a:p>
        </p:txBody>
      </p:sp>
      <p:sp>
        <p:nvSpPr>
          <p:cNvPr id="277" name="Google Shape;277;p17"/>
          <p:cNvSpPr txBox="1"/>
          <p:nvPr/>
        </p:nvSpPr>
        <p:spPr>
          <a:xfrm>
            <a:off x="2156417" y="3510346"/>
            <a:ext cx="21669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（源泉徴収制度）</a:t>
            </a:r>
            <a:endParaRPr b="0" i="0" sz="1400" u="none" cap="none" strike="noStrike">
              <a:solidFill>
                <a:srgbClr val="000000"/>
              </a:solidFill>
              <a:latin typeface="Arial"/>
              <a:ea typeface="Arial"/>
              <a:cs typeface="Arial"/>
              <a:sym typeface="Arial"/>
            </a:endParaRPr>
          </a:p>
        </p:txBody>
      </p:sp>
      <p:sp>
        <p:nvSpPr>
          <p:cNvPr id="278" name="Google Shape;278;p17"/>
          <p:cNvSpPr txBox="1"/>
          <p:nvPr/>
        </p:nvSpPr>
        <p:spPr>
          <a:xfrm>
            <a:off x="8181432" y="3828365"/>
            <a:ext cx="3360811" cy="8548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所得者が、自分で所得と税額を計算し、税務署に申告して、国に税金を納める制度。</a:t>
            </a:r>
            <a:endParaRPr b="0" i="0" sz="1400" u="none" cap="none" strike="noStrike">
              <a:solidFill>
                <a:srgbClr val="000000"/>
              </a:solidFill>
              <a:latin typeface="Arial"/>
              <a:ea typeface="Arial"/>
              <a:cs typeface="Arial"/>
              <a:sym typeface="Arial"/>
            </a:endParaRPr>
          </a:p>
        </p:txBody>
      </p:sp>
      <p:sp>
        <p:nvSpPr>
          <p:cNvPr id="279" name="Google Shape;279;p17"/>
          <p:cNvSpPr txBox="1"/>
          <p:nvPr/>
        </p:nvSpPr>
        <p:spPr>
          <a:xfrm>
            <a:off x="8042912" y="3510346"/>
            <a:ext cx="21669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（申告納税制度）</a:t>
            </a:r>
            <a:endParaRPr b="0" i="0" sz="1400" u="none" cap="none" strike="noStrike">
              <a:solidFill>
                <a:srgbClr val="000000"/>
              </a:solidFill>
              <a:latin typeface="Arial"/>
              <a:ea typeface="Arial"/>
              <a:cs typeface="Arial"/>
              <a:sym typeface="Arial"/>
            </a:endParaRPr>
          </a:p>
        </p:txBody>
      </p:sp>
      <p:sp>
        <p:nvSpPr>
          <p:cNvPr id="280" name="Google Shape;280;p17"/>
          <p:cNvSpPr/>
          <p:nvPr/>
        </p:nvSpPr>
        <p:spPr>
          <a:xfrm rot="10800000">
            <a:off x="3588513" y="2916648"/>
            <a:ext cx="411445" cy="417815"/>
          </a:xfrm>
          <a:prstGeom prst="upArrow">
            <a:avLst>
              <a:gd fmla="val 50000" name="adj1"/>
              <a:gd fmla="val 50000" name="adj2"/>
            </a:avLst>
          </a:prstGeom>
          <a:solidFill>
            <a:srgbClr val="61A8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1" name="Google Shape;281;p17"/>
          <p:cNvSpPr/>
          <p:nvPr/>
        </p:nvSpPr>
        <p:spPr>
          <a:xfrm rot="10800000">
            <a:off x="8192664" y="2916648"/>
            <a:ext cx="411445" cy="417815"/>
          </a:xfrm>
          <a:prstGeom prst="upArrow">
            <a:avLst>
              <a:gd fmla="val 50000" name="adj1"/>
              <a:gd fmla="val 50000" name="adj2"/>
            </a:avLst>
          </a:prstGeom>
          <a:solidFill>
            <a:srgbClr val="61A8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82" name="Google Shape;282;p17"/>
          <p:cNvPicPr preferRelativeResize="0"/>
          <p:nvPr/>
        </p:nvPicPr>
        <p:blipFill rotWithShape="1">
          <a:blip r:embed="rId9">
            <a:alphaModFix/>
          </a:blip>
          <a:srcRect b="0" l="0" r="0" t="0"/>
          <a:stretch/>
        </p:blipFill>
        <p:spPr>
          <a:xfrm>
            <a:off x="10187519" y="5289794"/>
            <a:ext cx="1508772" cy="936654"/>
          </a:xfrm>
          <a:prstGeom prst="rect">
            <a:avLst/>
          </a:prstGeom>
          <a:noFill/>
          <a:ln>
            <a:noFill/>
          </a:ln>
        </p:spPr>
      </p:pic>
      <p:pic>
        <p:nvPicPr>
          <p:cNvPr id="283" name="Google Shape;283;p17"/>
          <p:cNvPicPr preferRelativeResize="0"/>
          <p:nvPr/>
        </p:nvPicPr>
        <p:blipFill rotWithShape="1">
          <a:blip r:embed="rId10">
            <a:alphaModFix/>
          </a:blip>
          <a:srcRect b="0" l="0" r="0" t="0"/>
          <a:stretch/>
        </p:blipFill>
        <p:spPr>
          <a:xfrm>
            <a:off x="6449977" y="5191004"/>
            <a:ext cx="1407512" cy="1022725"/>
          </a:xfrm>
          <a:prstGeom prst="rect">
            <a:avLst/>
          </a:prstGeom>
          <a:noFill/>
          <a:ln>
            <a:noFill/>
          </a:ln>
        </p:spPr>
      </p:pic>
      <p:pic>
        <p:nvPicPr>
          <p:cNvPr id="284" name="Google Shape;284;p17"/>
          <p:cNvPicPr preferRelativeResize="0"/>
          <p:nvPr/>
        </p:nvPicPr>
        <p:blipFill rotWithShape="1">
          <a:blip r:embed="rId11">
            <a:alphaModFix/>
          </a:blip>
          <a:srcRect b="0" l="0" r="0" t="0"/>
          <a:stretch/>
        </p:blipFill>
        <p:spPr>
          <a:xfrm>
            <a:off x="2399157" y="5339224"/>
            <a:ext cx="1664417" cy="837794"/>
          </a:xfrm>
          <a:prstGeom prst="rect">
            <a:avLst/>
          </a:prstGeom>
          <a:noFill/>
          <a:ln>
            <a:noFill/>
          </a:ln>
        </p:spPr>
      </p:pic>
      <p:sp>
        <p:nvSpPr>
          <p:cNvPr id="285" name="Google Shape;285;p17"/>
          <p:cNvSpPr txBox="1"/>
          <p:nvPr/>
        </p:nvSpPr>
        <p:spPr>
          <a:xfrm>
            <a:off x="6550701" y="6251473"/>
            <a:ext cx="120606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振興局</a:t>
            </a:r>
            <a:endParaRPr b="0" i="0" sz="1400" u="none" cap="none" strike="noStrike">
              <a:solidFill>
                <a:srgbClr val="000000"/>
              </a:solidFill>
              <a:latin typeface="Arial"/>
              <a:ea typeface="Arial"/>
              <a:cs typeface="Arial"/>
              <a:sym typeface="Arial"/>
            </a:endParaRPr>
          </a:p>
        </p:txBody>
      </p:sp>
      <p:sp>
        <p:nvSpPr>
          <p:cNvPr id="286" name="Google Shape;286;p17"/>
          <p:cNvSpPr txBox="1"/>
          <p:nvPr/>
        </p:nvSpPr>
        <p:spPr>
          <a:xfrm>
            <a:off x="2636835" y="6251473"/>
            <a:ext cx="120606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税務署</a:t>
            </a:r>
            <a:endParaRPr b="0" i="0" sz="1400" u="none" cap="none" strike="noStrike">
              <a:solidFill>
                <a:srgbClr val="000000"/>
              </a:solidFill>
              <a:latin typeface="Arial"/>
              <a:ea typeface="Arial"/>
              <a:cs typeface="Arial"/>
              <a:sym typeface="Arial"/>
            </a:endParaRPr>
          </a:p>
        </p:txBody>
      </p:sp>
      <p:sp>
        <p:nvSpPr>
          <p:cNvPr id="287" name="Google Shape;287;p17"/>
          <p:cNvSpPr txBox="1"/>
          <p:nvPr/>
        </p:nvSpPr>
        <p:spPr>
          <a:xfrm>
            <a:off x="10002428" y="6251473"/>
            <a:ext cx="181554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市役所･町役場</a:t>
            </a:r>
            <a:endParaRPr b="0" i="0" sz="1400" u="none" cap="none" strike="noStrike">
              <a:solidFill>
                <a:srgbClr val="000000"/>
              </a:solidFill>
              <a:latin typeface="Arial"/>
              <a:ea typeface="Arial"/>
              <a:cs typeface="Arial"/>
              <a:sym typeface="Arial"/>
            </a:endParaRPr>
          </a:p>
        </p:txBody>
      </p:sp>
      <p:sp>
        <p:nvSpPr>
          <p:cNvPr id="288" name="Google Shape;288;p17"/>
          <p:cNvSpPr/>
          <p:nvPr/>
        </p:nvSpPr>
        <p:spPr>
          <a:xfrm>
            <a:off x="8282429" y="5484296"/>
            <a:ext cx="1681312" cy="837085"/>
          </a:xfrm>
          <a:prstGeom prst="roundRect">
            <a:avLst>
              <a:gd fmla="val 7878" name="adj"/>
            </a:avLst>
          </a:prstGeom>
          <a:solidFill>
            <a:srgbClr val="0072B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9" name="Google Shape;289;p17"/>
          <p:cNvSpPr txBox="1"/>
          <p:nvPr/>
        </p:nvSpPr>
        <p:spPr>
          <a:xfrm>
            <a:off x="8225965" y="5532673"/>
            <a:ext cx="1794241" cy="74033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住民税</a:t>
            </a:r>
            <a:endParaRPr b="1" i="0" sz="1800" u="none" cap="none" strike="noStrike">
              <a:solidFill>
                <a:schemeClr val="lt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（市町村民税）</a:t>
            </a:r>
            <a:endParaRPr b="0" i="0" sz="1400" u="none" cap="none" strike="noStrike">
              <a:solidFill>
                <a:srgbClr val="000000"/>
              </a:solidFill>
              <a:latin typeface="Arial"/>
              <a:ea typeface="Arial"/>
              <a:cs typeface="Arial"/>
              <a:sym typeface="Arial"/>
            </a:endParaRPr>
          </a:p>
        </p:txBody>
      </p:sp>
      <p:sp>
        <p:nvSpPr>
          <p:cNvPr id="290" name="Google Shape;290;p17"/>
          <p:cNvSpPr/>
          <p:nvPr/>
        </p:nvSpPr>
        <p:spPr>
          <a:xfrm>
            <a:off x="4439587" y="5484296"/>
            <a:ext cx="1681200" cy="837085"/>
          </a:xfrm>
          <a:prstGeom prst="roundRect">
            <a:avLst>
              <a:gd fmla="val 7878" name="adj"/>
            </a:avLst>
          </a:prstGeom>
          <a:solidFill>
            <a:srgbClr val="0072B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1" name="Google Shape;291;p17"/>
          <p:cNvSpPr txBox="1"/>
          <p:nvPr/>
        </p:nvSpPr>
        <p:spPr>
          <a:xfrm>
            <a:off x="4383067" y="5532673"/>
            <a:ext cx="1794241" cy="74033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住民税</a:t>
            </a:r>
            <a:endParaRPr b="1" i="0" sz="1800" u="none" cap="none" strike="noStrike">
              <a:solidFill>
                <a:schemeClr val="lt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（県民税）</a:t>
            </a:r>
            <a:endParaRPr b="0" i="0" sz="1400" u="none" cap="none" strike="noStrike">
              <a:solidFill>
                <a:srgbClr val="000000"/>
              </a:solidFill>
              <a:latin typeface="Arial"/>
              <a:ea typeface="Arial"/>
              <a:cs typeface="Arial"/>
              <a:sym typeface="Arial"/>
            </a:endParaRPr>
          </a:p>
        </p:txBody>
      </p:sp>
      <p:sp>
        <p:nvSpPr>
          <p:cNvPr id="292" name="Google Shape;292;p17"/>
          <p:cNvSpPr/>
          <p:nvPr/>
        </p:nvSpPr>
        <p:spPr>
          <a:xfrm>
            <a:off x="566842" y="5484296"/>
            <a:ext cx="1681200" cy="837085"/>
          </a:xfrm>
          <a:prstGeom prst="roundRect">
            <a:avLst>
              <a:gd fmla="val 7878" name="adj"/>
            </a:avLst>
          </a:prstGeom>
          <a:solidFill>
            <a:srgbClr val="0072B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3" name="Google Shape;293;p17"/>
          <p:cNvSpPr txBox="1"/>
          <p:nvPr/>
        </p:nvSpPr>
        <p:spPr>
          <a:xfrm>
            <a:off x="510322" y="5698872"/>
            <a:ext cx="1794241" cy="407932"/>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所得税</a:t>
            </a:r>
            <a:endParaRPr b="0" i="0" sz="1400" u="none" cap="none" strike="noStrike">
              <a:solidFill>
                <a:srgbClr val="000000"/>
              </a:solidFill>
              <a:latin typeface="Arial"/>
              <a:ea typeface="Arial"/>
              <a:cs typeface="Arial"/>
              <a:sym typeface="Arial"/>
            </a:endParaRPr>
          </a:p>
        </p:txBody>
      </p:sp>
      <p:sp>
        <p:nvSpPr>
          <p:cNvPr id="294" name="Google Shape;294;p17"/>
          <p:cNvSpPr/>
          <p:nvPr/>
        </p:nvSpPr>
        <p:spPr>
          <a:xfrm rot="10800000">
            <a:off x="2047217" y="4630952"/>
            <a:ext cx="8097569" cy="662940"/>
          </a:xfrm>
          <a:custGeom>
            <a:rect b="b" l="l" r="r" t="t"/>
            <a:pathLst>
              <a:path extrusionOk="0" h="662940" w="8097569">
                <a:moveTo>
                  <a:pt x="6077452" y="662940"/>
                </a:moveTo>
                <a:lnTo>
                  <a:pt x="5870284" y="662940"/>
                </a:lnTo>
                <a:lnTo>
                  <a:pt x="5870284" y="460680"/>
                </a:lnTo>
                <a:lnTo>
                  <a:pt x="2232022" y="460680"/>
                </a:lnTo>
                <a:lnTo>
                  <a:pt x="2232022" y="662940"/>
                </a:lnTo>
                <a:lnTo>
                  <a:pt x="2024854" y="662940"/>
                </a:lnTo>
                <a:lnTo>
                  <a:pt x="2024854" y="460680"/>
                </a:lnTo>
                <a:lnTo>
                  <a:pt x="102555" y="460680"/>
                </a:lnTo>
                <a:lnTo>
                  <a:pt x="102555" y="370404"/>
                </a:lnTo>
                <a:lnTo>
                  <a:pt x="102555" y="366161"/>
                </a:lnTo>
                <a:lnTo>
                  <a:pt x="102555" y="206296"/>
                </a:lnTo>
                <a:lnTo>
                  <a:pt x="0" y="206296"/>
                </a:lnTo>
                <a:lnTo>
                  <a:pt x="205723" y="0"/>
                </a:lnTo>
                <a:lnTo>
                  <a:pt x="411446" y="206296"/>
                </a:lnTo>
                <a:lnTo>
                  <a:pt x="309723" y="206296"/>
                </a:lnTo>
                <a:lnTo>
                  <a:pt x="309723" y="366161"/>
                </a:lnTo>
                <a:lnTo>
                  <a:pt x="3945924" y="366161"/>
                </a:lnTo>
                <a:lnTo>
                  <a:pt x="3945924" y="205723"/>
                </a:lnTo>
                <a:lnTo>
                  <a:pt x="3843063" y="205723"/>
                </a:lnTo>
                <a:lnTo>
                  <a:pt x="4048786" y="0"/>
                </a:lnTo>
                <a:lnTo>
                  <a:pt x="4254508" y="205723"/>
                </a:lnTo>
                <a:lnTo>
                  <a:pt x="4151647" y="205723"/>
                </a:lnTo>
                <a:lnTo>
                  <a:pt x="4151647" y="366161"/>
                </a:lnTo>
                <a:lnTo>
                  <a:pt x="7787846" y="366162"/>
                </a:lnTo>
                <a:lnTo>
                  <a:pt x="7787846" y="206296"/>
                </a:lnTo>
                <a:lnTo>
                  <a:pt x="7686123" y="206296"/>
                </a:lnTo>
                <a:lnTo>
                  <a:pt x="7891846" y="0"/>
                </a:lnTo>
                <a:lnTo>
                  <a:pt x="8097569" y="206296"/>
                </a:lnTo>
                <a:lnTo>
                  <a:pt x="7995013" y="206296"/>
                </a:lnTo>
                <a:lnTo>
                  <a:pt x="7995013" y="370404"/>
                </a:lnTo>
                <a:lnTo>
                  <a:pt x="7995013" y="370404"/>
                </a:lnTo>
                <a:lnTo>
                  <a:pt x="7995013" y="460681"/>
                </a:lnTo>
                <a:lnTo>
                  <a:pt x="6077452" y="460680"/>
                </a:lnTo>
                <a:close/>
              </a:path>
            </a:pathLst>
          </a:custGeom>
          <a:solidFill>
            <a:srgbClr val="61A8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5" name="Google Shape;295;p17"/>
          <p:cNvSpPr txBox="1"/>
          <p:nvPr/>
        </p:nvSpPr>
        <p:spPr>
          <a:xfrm>
            <a:off x="311426" y="255248"/>
            <a:ext cx="6068826"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rgbClr val="0072BC"/>
                </a:solidFill>
                <a:latin typeface="Arial"/>
                <a:ea typeface="Arial"/>
                <a:cs typeface="Arial"/>
                <a:sym typeface="Arial"/>
              </a:rPr>
              <a:t>4. 私たちの生活と身近な税金</a:t>
            </a:r>
            <a:endParaRPr b="0" i="0" sz="1400" u="none" cap="none" strike="noStrike">
              <a:solidFill>
                <a:srgbClr val="000000"/>
              </a:solidFill>
              <a:latin typeface="Arial"/>
              <a:ea typeface="Arial"/>
              <a:cs typeface="Arial"/>
              <a:sym typeface="Arial"/>
            </a:endParaRPr>
          </a:p>
        </p:txBody>
      </p:sp>
      <p:cxnSp>
        <p:nvCxnSpPr>
          <p:cNvPr id="296" name="Google Shape;296;p17"/>
          <p:cNvCxnSpPr/>
          <p:nvPr/>
        </p:nvCxnSpPr>
        <p:spPr>
          <a:xfrm>
            <a:off x="426000" y="756126"/>
            <a:ext cx="11340000" cy="0"/>
          </a:xfrm>
          <a:prstGeom prst="straightConnector1">
            <a:avLst/>
          </a:prstGeom>
          <a:noFill/>
          <a:ln cap="flat" cmpd="dbl" w="44450">
            <a:solidFill>
              <a:srgbClr val="0072BC"/>
            </a:solidFill>
            <a:prstDash val="solid"/>
            <a:miter lim="0"/>
            <a:headEnd len="sm" w="sm" type="none"/>
            <a:tailEnd len="sm" w="sm" type="none"/>
          </a:ln>
        </p:spPr>
      </p:cxn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D1756E52A0A7B44A13B937A3E5FC0E5" ma:contentTypeVersion="12" ma:contentTypeDescription="新しいドキュメントを作成します。" ma:contentTypeScope="" ma:versionID="6173276fb56e81ae9145f196889cf769">
  <xsd:schema xmlns:xsd="http://www.w3.org/2001/XMLSchema" xmlns:xs="http://www.w3.org/2001/XMLSchema" xmlns:p="http://schemas.microsoft.com/office/2006/metadata/properties" xmlns:ns2="6fc98874-018e-4e8d-9476-1422582fb116" xmlns:ns3="5b700ffa-5532-4f68-8b8d-d26857540793" targetNamespace="http://schemas.microsoft.com/office/2006/metadata/properties" ma:root="true" ma:fieldsID="d218f8995dc43e29478ca7a61561b298" ns2:_="" ns3:_="">
    <xsd:import namespace="6fc98874-018e-4e8d-9476-1422582fb116"/>
    <xsd:import namespace="5b700ffa-5532-4f68-8b8d-d2685754079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c98874-018e-4e8d-9476-1422582fb1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00ffa-5532-4f68-8b8d-d2685754079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2d4fb4f-6092-44ed-bcb3-8f5a5e570bbb}" ma:internalName="TaxCatchAll" ma:showField="CatchAllData" ma:web="5b700ffa-5532-4f68-8b8d-d268575407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b700ffa-5532-4f68-8b8d-d26857540793" xsi:nil="true"/>
    <lcf76f155ced4ddcb4097134ff3c332f xmlns="6fc98874-018e-4e8d-9476-1422582fb1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D2B78F8-70C0-44A7-BE6D-7D9F6E06F2EE}"/>
</file>

<file path=customXml/itemProps2.xml><?xml version="1.0" encoding="utf-8"?>
<ds:datastoreItem xmlns:ds="http://schemas.openxmlformats.org/officeDocument/2006/customXml" ds:itemID="{A713E1CB-9522-48FF-B83C-70F7FCC67B04}"/>
</file>

<file path=customXml/itemProps3.xml><?xml version="1.0" encoding="utf-8"?>
<ds:datastoreItem xmlns:ds="http://schemas.openxmlformats.org/officeDocument/2006/customXml" ds:itemID="{147148EA-CF85-4D61-9227-6F2F62AEA36B}"/>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0x010100CD1756E52A0A7B44A13B937A3E5FC0E5</vt:lpwstr>
  </property>
</Properties>
</file>